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8" r:id="rId4"/>
    <p:sldId id="262" r:id="rId5"/>
    <p:sldId id="259" r:id="rId6"/>
    <p:sldId id="261" r:id="rId7"/>
    <p:sldId id="266" r:id="rId8"/>
    <p:sldId id="270" r:id="rId9"/>
    <p:sldId id="271" r:id="rId10"/>
    <p:sldId id="272" r:id="rId11"/>
    <p:sldId id="275" r:id="rId12"/>
    <p:sldId id="274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CC8C5"/>
    <a:srgbClr val="009C38"/>
    <a:srgbClr val="00A040"/>
    <a:srgbClr val="CD7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4" y="4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4745" y="5626778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34239" y="565449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l="55000" t="-8000" r="-4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205" y="63286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CD9B-2866-40B9-B522-5B6D6B340C34}" type="datetimeFigureOut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rapi.org/oauth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hFsw6PgZA5DpM1aPP1L58P5qF2PRiO7DgsY9nNDefp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</a:t>
            </a:r>
            <a:r>
              <a:rPr lang="en-US" dirty="0"/>
              <a:t>of how OAuth/OIDC works in general (30-mins)</a:t>
            </a:r>
          </a:p>
          <a:p>
            <a:r>
              <a:rPr lang="en-US" dirty="0" smtClean="0"/>
              <a:t>Demo </a:t>
            </a:r>
            <a:r>
              <a:rPr lang="en-US" dirty="0"/>
              <a:t>of the new Field Book code (30-mins)</a:t>
            </a:r>
          </a:p>
          <a:p>
            <a:r>
              <a:rPr lang="en-US" dirty="0" smtClean="0"/>
              <a:t>Review </a:t>
            </a:r>
            <a:r>
              <a:rPr lang="en-US" dirty="0"/>
              <a:t>the instructions going from old Field Book </a:t>
            </a:r>
            <a:r>
              <a:rPr lang="en-US" dirty="0" err="1"/>
              <a:t>auth</a:t>
            </a:r>
            <a:r>
              <a:rPr lang="en-US" dirty="0"/>
              <a:t> to new Field Book </a:t>
            </a:r>
            <a:r>
              <a:rPr lang="en-US" dirty="0" err="1"/>
              <a:t>auth</a:t>
            </a:r>
            <a:r>
              <a:rPr lang="en-US" dirty="0"/>
              <a:t> (15 </a:t>
            </a:r>
            <a:r>
              <a:rPr lang="en-US" dirty="0" err="1"/>
              <a:t>mins</a:t>
            </a:r>
            <a:r>
              <a:rPr lang="en-US" dirty="0"/>
              <a:t>)</a:t>
            </a:r>
          </a:p>
          <a:p>
            <a:r>
              <a:rPr lang="en-US" dirty="0" smtClean="0"/>
              <a:t>Develop </a:t>
            </a:r>
            <a:r>
              <a:rPr lang="en-US" dirty="0"/>
              <a:t>and test new </a:t>
            </a:r>
            <a:r>
              <a:rPr lang="en-US" dirty="0" err="1"/>
              <a:t>auth</a:t>
            </a:r>
            <a:r>
              <a:rPr lang="en-US" dirty="0"/>
              <a:t> flows in all participating groups (As much time as needed)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ame 46"/>
          <p:cNvSpPr/>
          <p:nvPr/>
        </p:nvSpPr>
        <p:spPr>
          <a:xfrm>
            <a:off x="3599315" y="79854"/>
            <a:ext cx="621586" cy="621586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be 50"/>
          <p:cNvSpPr/>
          <p:nvPr/>
        </p:nvSpPr>
        <p:spPr>
          <a:xfrm>
            <a:off x="6886605" y="79855"/>
            <a:ext cx="637225" cy="637225"/>
          </a:xfrm>
          <a:prstGeom prst="cube">
            <a:avLst/>
          </a:prstGeom>
          <a:solidFill>
            <a:srgbClr val="CD703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5270999" y="79854"/>
            <a:ext cx="637225" cy="637225"/>
          </a:xfrm>
          <a:prstGeom prst="cube">
            <a:avLst/>
          </a:prstGeom>
          <a:solidFill>
            <a:srgbClr val="3CC8C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/>
          <p:cNvSpPr/>
          <p:nvPr/>
        </p:nvSpPr>
        <p:spPr>
          <a:xfrm>
            <a:off x="8502211" y="79854"/>
            <a:ext cx="579414" cy="637225"/>
          </a:xfrm>
          <a:prstGeom prst="can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37" y="746256"/>
            <a:ext cx="7421404" cy="61117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Implicit Grant Flow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37" y="746256"/>
            <a:ext cx="7421404" cy="61117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99012" y="0"/>
            <a:ext cx="2913529" cy="6858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ame 46"/>
          <p:cNvSpPr/>
          <p:nvPr/>
        </p:nvSpPr>
        <p:spPr>
          <a:xfrm>
            <a:off x="3599315" y="79854"/>
            <a:ext cx="621586" cy="621586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be 50"/>
          <p:cNvSpPr/>
          <p:nvPr/>
        </p:nvSpPr>
        <p:spPr>
          <a:xfrm>
            <a:off x="6886605" y="79855"/>
            <a:ext cx="637225" cy="637225"/>
          </a:xfrm>
          <a:prstGeom prst="cube">
            <a:avLst/>
          </a:prstGeom>
          <a:solidFill>
            <a:srgbClr val="CD703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5270999" y="79854"/>
            <a:ext cx="637225" cy="637225"/>
          </a:xfrm>
          <a:prstGeom prst="cube">
            <a:avLst/>
          </a:prstGeom>
          <a:solidFill>
            <a:srgbClr val="3CC8C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/>
          <p:cNvSpPr/>
          <p:nvPr/>
        </p:nvSpPr>
        <p:spPr>
          <a:xfrm>
            <a:off x="8502211" y="79854"/>
            <a:ext cx="579414" cy="637225"/>
          </a:xfrm>
          <a:prstGeom prst="can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37" y="746256"/>
            <a:ext cx="7421403" cy="61117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5506" y="125506"/>
            <a:ext cx="2611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Implicit Grant </a:t>
            </a:r>
            <a:r>
              <a:rPr lang="en-US" sz="2400" b="1" dirty="0" smtClean="0"/>
              <a:t>Flow</a:t>
            </a:r>
          </a:p>
          <a:p>
            <a:r>
              <a:rPr lang="en-US" sz="2400" b="1" dirty="0" smtClean="0"/>
              <a:t>With Field Book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501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OIDC Discovery Examples</a:t>
            </a: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brapi.org/json/oidc-min.json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https://test-server.brapi.org/.</a:t>
            </a:r>
            <a:r>
              <a:rPr lang="en-US" dirty="0" smtClean="0">
                <a:hlinkClick r:id="rId2"/>
              </a:rPr>
              <a:t>well-known/openid-configuration</a:t>
            </a: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Implicit Grant Flow Example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brapi.org/oauth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Implicit Grant functionality</a:t>
            </a:r>
          </a:p>
          <a:p>
            <a:r>
              <a:rPr lang="en-US" dirty="0" smtClean="0"/>
              <a:t>Minimum OIDC discovery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Instructions to move from old FB </a:t>
            </a:r>
            <a:r>
              <a:rPr lang="en-US" dirty="0" err="1" smtClean="0"/>
              <a:t>auth</a:t>
            </a:r>
            <a:r>
              <a:rPr lang="en-US" dirty="0" smtClean="0"/>
              <a:t> flow to new OAuth2 flow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docs.google.com/document/d/1hFsw6PgZA5DpM1aPP1L58P5qF2PRiO7DgsY9nNDefpc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1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“Don’t roll your own crypto”</a:t>
            </a:r>
          </a:p>
          <a:p>
            <a:r>
              <a:rPr lang="en-US" dirty="0" smtClean="0"/>
              <a:t>Find a library or service that handles the OAuth/OIDC handshake</a:t>
            </a:r>
          </a:p>
          <a:p>
            <a:r>
              <a:rPr lang="en-US" dirty="0" smtClean="0"/>
              <a:t>Support full OAuth/OIDC functionality</a:t>
            </a:r>
          </a:p>
          <a:p>
            <a:r>
              <a:rPr lang="en-US" dirty="0" smtClean="0"/>
              <a:t>Use JWT tokens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Key Cloak – Standalone user management service</a:t>
            </a:r>
          </a:p>
          <a:p>
            <a:pPr marL="0" indent="0">
              <a:buNone/>
            </a:pPr>
            <a:r>
              <a:rPr lang="en-US" dirty="0" smtClean="0"/>
              <a:t>ORY Hydra – Customizable plugin to existing user management</a:t>
            </a:r>
          </a:p>
          <a:p>
            <a:pPr marL="0" indent="0">
              <a:buNone/>
            </a:pPr>
            <a:r>
              <a:rPr lang="en-US" dirty="0" smtClean="0"/>
              <a:t>WS02, </a:t>
            </a:r>
            <a:r>
              <a:rPr lang="en-US" dirty="0" err="1" smtClean="0"/>
              <a:t>Apigee</a:t>
            </a:r>
            <a:r>
              <a:rPr lang="en-US" dirty="0" smtClean="0"/>
              <a:t>, </a:t>
            </a:r>
            <a:r>
              <a:rPr lang="en-US" dirty="0" err="1" smtClean="0"/>
              <a:t>Mulesoft</a:t>
            </a:r>
            <a:r>
              <a:rPr lang="en-US" dirty="0" smtClean="0"/>
              <a:t> – API managers w/ security</a:t>
            </a:r>
          </a:p>
          <a:p>
            <a:pPr marL="0" indent="0">
              <a:buNone/>
            </a:pPr>
            <a:r>
              <a:rPr lang="en-US" dirty="0" smtClean="0"/>
              <a:t>External Provider – ORCID, Google, </a:t>
            </a:r>
            <a:r>
              <a:rPr lang="en-US" dirty="0" err="1" smtClean="0"/>
              <a:t>Github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Alternate Process 28"/>
          <p:cNvSpPr/>
          <p:nvPr/>
        </p:nvSpPr>
        <p:spPr>
          <a:xfrm rot="1704551">
            <a:off x="4709021" y="1288742"/>
            <a:ext cx="7464908" cy="2441859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9010" y="2884516"/>
            <a:ext cx="1945179" cy="1434608"/>
            <a:chOff x="399010" y="2884516"/>
            <a:chExt cx="1945179" cy="1434608"/>
          </a:xfrm>
        </p:grpSpPr>
        <p:sp>
          <p:nvSpPr>
            <p:cNvPr id="2" name="Smiley Face 1"/>
            <p:cNvSpPr/>
            <p:nvPr/>
          </p:nvSpPr>
          <p:spPr>
            <a:xfrm>
              <a:off x="399010" y="2884516"/>
              <a:ext cx="914400" cy="914400"/>
            </a:xfrm>
            <a:prstGeom prst="smileyFac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ame 2"/>
            <p:cNvSpPr/>
            <p:nvPr/>
          </p:nvSpPr>
          <p:spPr>
            <a:xfrm>
              <a:off x="1429789" y="2884516"/>
              <a:ext cx="914400" cy="914400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6944" y="39497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88735" y="394979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05431" y="299258"/>
            <a:ext cx="1292213" cy="1585484"/>
            <a:chOff x="5205431" y="299258"/>
            <a:chExt cx="1292213" cy="1585484"/>
          </a:xfrm>
        </p:grpSpPr>
        <p:sp>
          <p:nvSpPr>
            <p:cNvPr id="4" name="Cube 3"/>
            <p:cNvSpPr/>
            <p:nvPr/>
          </p:nvSpPr>
          <p:spPr>
            <a:xfrm>
              <a:off x="5281492" y="299258"/>
              <a:ext cx="1216152" cy="1216152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5431" y="1515410"/>
              <a:ext cx="12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Auth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678" y="4756049"/>
            <a:ext cx="1809470" cy="1580743"/>
            <a:chOff x="5105678" y="4756049"/>
            <a:chExt cx="1809470" cy="1580743"/>
          </a:xfrm>
        </p:grpSpPr>
        <p:sp>
          <p:nvSpPr>
            <p:cNvPr id="5" name="Cube 4"/>
            <p:cNvSpPr/>
            <p:nvPr/>
          </p:nvSpPr>
          <p:spPr>
            <a:xfrm>
              <a:off x="5281492" y="5120640"/>
              <a:ext cx="1216152" cy="1216152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5678" y="4756049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App Server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546834" y="2733640"/>
            <a:ext cx="2013316" cy="1585484"/>
            <a:chOff x="9546834" y="2733640"/>
            <a:chExt cx="2013316" cy="1585484"/>
          </a:xfrm>
        </p:grpSpPr>
        <p:grpSp>
          <p:nvGrpSpPr>
            <p:cNvPr id="24" name="Group 23"/>
            <p:cNvGrpSpPr/>
            <p:nvPr/>
          </p:nvGrpSpPr>
          <p:grpSpPr>
            <a:xfrm>
              <a:off x="10285699" y="2733640"/>
              <a:ext cx="1274451" cy="1585484"/>
              <a:chOff x="10285699" y="2733640"/>
              <a:chExt cx="1274451" cy="1585484"/>
            </a:xfrm>
          </p:grpSpPr>
          <p:sp>
            <p:nvSpPr>
              <p:cNvPr id="27" name="Can 26"/>
              <p:cNvSpPr/>
              <p:nvPr/>
            </p:nvSpPr>
            <p:spPr>
              <a:xfrm>
                <a:off x="10465725" y="2733640"/>
                <a:ext cx="914400" cy="1216152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285699" y="3949792"/>
                <a:ext cx="127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Server</a:t>
                </a:r>
                <a:endParaRPr lang="en-US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9756883" y="2733640"/>
              <a:ext cx="279133" cy="1216152"/>
            </a:xfrm>
            <a:prstGeom prst="rect">
              <a:avLst/>
            </a:prstGeom>
            <a:solidFill>
              <a:srgbClr val="009C3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46834" y="394979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BrAPI</a:t>
              </a:r>
              <a:endParaRPr lang="en-US" dirty="0"/>
            </a:p>
          </p:txBody>
        </p:sp>
      </p:grpSp>
      <p:sp>
        <p:nvSpPr>
          <p:cNvPr id="20" name="Flowchart: Alternate Process 19"/>
          <p:cNvSpPr/>
          <p:nvPr/>
        </p:nvSpPr>
        <p:spPr>
          <a:xfrm>
            <a:off x="4709021" y="125128"/>
            <a:ext cx="7072301" cy="6477803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/>
          <p:cNvSpPr/>
          <p:nvPr/>
        </p:nvSpPr>
        <p:spPr>
          <a:xfrm rot="1704551">
            <a:off x="-145595" y="3152446"/>
            <a:ext cx="7464908" cy="2629527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5506" y="125506"/>
            <a:ext cx="2703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OAuth Components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04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0" grpId="0" animBg="1"/>
      <p:bldP spid="20" grpId="1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50831"/>
            <a:ext cx="257055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Flows (Grant 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Code </a:t>
            </a:r>
            <a:r>
              <a:rPr lang="en-US" dirty="0" smtClean="0"/>
              <a:t>Grant</a:t>
            </a:r>
          </a:p>
          <a:p>
            <a:r>
              <a:rPr lang="en-US" dirty="0"/>
              <a:t>Implicit Grant</a:t>
            </a:r>
          </a:p>
          <a:p>
            <a:r>
              <a:rPr lang="en-US" dirty="0"/>
              <a:t>Client Credentials Grant</a:t>
            </a:r>
          </a:p>
          <a:p>
            <a:r>
              <a:rPr lang="en-US" dirty="0"/>
              <a:t>Resource Owner Password Credentials Grant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urved Connector 20"/>
          <p:cNvCxnSpPr>
            <a:stCxn id="12" idx="0"/>
            <a:endCxn id="3" idx="3"/>
          </p:cNvCxnSpPr>
          <p:nvPr/>
        </p:nvCxnSpPr>
        <p:spPr>
          <a:xfrm rot="16200000" flipV="1">
            <a:off x="3470135" y="2215771"/>
            <a:ext cx="1414333" cy="366622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613522" y="3211952"/>
            <a:ext cx="547120" cy="2595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Login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9010" y="2884516"/>
            <a:ext cx="1945179" cy="1434608"/>
            <a:chOff x="399010" y="2884516"/>
            <a:chExt cx="1945179" cy="1434608"/>
          </a:xfrm>
        </p:grpSpPr>
        <p:sp>
          <p:nvSpPr>
            <p:cNvPr id="30" name="Smiley Face 29"/>
            <p:cNvSpPr/>
            <p:nvPr/>
          </p:nvSpPr>
          <p:spPr>
            <a:xfrm>
              <a:off x="399010" y="2884516"/>
              <a:ext cx="914400" cy="914400"/>
            </a:xfrm>
            <a:prstGeom prst="smileyFac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ame 30"/>
            <p:cNvSpPr/>
            <p:nvPr/>
          </p:nvSpPr>
          <p:spPr>
            <a:xfrm>
              <a:off x="1429789" y="2884516"/>
              <a:ext cx="914400" cy="914400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6944" y="39497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88735" y="394979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05431" y="299258"/>
            <a:ext cx="1292213" cy="1585484"/>
            <a:chOff x="5205431" y="299258"/>
            <a:chExt cx="1292213" cy="1585484"/>
          </a:xfrm>
        </p:grpSpPr>
        <p:sp>
          <p:nvSpPr>
            <p:cNvPr id="35" name="Cube 34"/>
            <p:cNvSpPr/>
            <p:nvPr/>
          </p:nvSpPr>
          <p:spPr>
            <a:xfrm>
              <a:off x="5281492" y="299258"/>
              <a:ext cx="1216152" cy="1216152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05431" y="1515410"/>
              <a:ext cx="12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Auth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05678" y="4756049"/>
            <a:ext cx="1809470" cy="1580743"/>
            <a:chOff x="5105678" y="4756049"/>
            <a:chExt cx="1809470" cy="1580743"/>
          </a:xfrm>
        </p:grpSpPr>
        <p:sp>
          <p:nvSpPr>
            <p:cNvPr id="38" name="Cube 37"/>
            <p:cNvSpPr/>
            <p:nvPr/>
          </p:nvSpPr>
          <p:spPr>
            <a:xfrm>
              <a:off x="5281492" y="5120640"/>
              <a:ext cx="1216152" cy="1216152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05678" y="4756049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App Server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546834" y="2733640"/>
            <a:ext cx="2013316" cy="1585484"/>
            <a:chOff x="9546834" y="2733640"/>
            <a:chExt cx="2013316" cy="1585484"/>
          </a:xfrm>
        </p:grpSpPr>
        <p:grpSp>
          <p:nvGrpSpPr>
            <p:cNvPr id="41" name="Group 40"/>
            <p:cNvGrpSpPr/>
            <p:nvPr/>
          </p:nvGrpSpPr>
          <p:grpSpPr>
            <a:xfrm>
              <a:off x="10285699" y="2733640"/>
              <a:ext cx="1274451" cy="1585484"/>
              <a:chOff x="10285699" y="2733640"/>
              <a:chExt cx="1274451" cy="1585484"/>
            </a:xfrm>
          </p:grpSpPr>
          <p:sp>
            <p:nvSpPr>
              <p:cNvPr id="44" name="Can 43"/>
              <p:cNvSpPr/>
              <p:nvPr/>
            </p:nvSpPr>
            <p:spPr>
              <a:xfrm>
                <a:off x="10465725" y="2733640"/>
                <a:ext cx="914400" cy="1216152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285699" y="3949792"/>
                <a:ext cx="127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Server</a:t>
                </a:r>
                <a:endParaRPr lang="en-US" dirty="0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756883" y="2733640"/>
              <a:ext cx="279133" cy="1216152"/>
            </a:xfrm>
            <a:prstGeom prst="rect">
              <a:avLst/>
            </a:prstGeom>
            <a:solidFill>
              <a:srgbClr val="009C3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46834" y="394979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BrAPI</a:t>
              </a:r>
              <a:endParaRPr lang="en-US" dirty="0"/>
            </a:p>
          </p:txBody>
        </p:sp>
      </p:grpSp>
      <p:cxnSp>
        <p:nvCxnSpPr>
          <p:cNvPr id="24" name="Curved Connector 23"/>
          <p:cNvCxnSpPr/>
          <p:nvPr/>
        </p:nvCxnSpPr>
        <p:spPr>
          <a:xfrm rot="5400000">
            <a:off x="3369377" y="859555"/>
            <a:ext cx="1456974" cy="3507349"/>
          </a:xfrm>
          <a:prstGeom prst="curvedConnector2">
            <a:avLst/>
          </a:prstGeom>
          <a:ln w="57150" cmpd="sng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613522" y="3035393"/>
            <a:ext cx="547120" cy="615904"/>
            <a:chOff x="1613522" y="3035393"/>
            <a:chExt cx="547120" cy="615904"/>
          </a:xfrm>
        </p:grpSpPr>
        <p:sp>
          <p:nvSpPr>
            <p:cNvPr id="26" name="Rounded Rectangle 25"/>
            <p:cNvSpPr/>
            <p:nvPr/>
          </p:nvSpPr>
          <p:spPr>
            <a:xfrm>
              <a:off x="1613522" y="3035393"/>
              <a:ext cx="547120" cy="2595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User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613522" y="3391770"/>
              <a:ext cx="547120" cy="2595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Pass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66463" y="4319123"/>
            <a:ext cx="3415030" cy="1561611"/>
            <a:chOff x="1866463" y="4319123"/>
            <a:chExt cx="3415030" cy="1561611"/>
          </a:xfrm>
        </p:grpSpPr>
        <p:cxnSp>
          <p:nvCxnSpPr>
            <p:cNvPr id="17" name="Curved Connector 16"/>
            <p:cNvCxnSpPr>
              <a:stCxn id="8" idx="2"/>
              <a:endCxn id="5" idx="2"/>
            </p:cNvCxnSpPr>
            <p:nvPr/>
          </p:nvCxnSpPr>
          <p:spPr>
            <a:xfrm rot="16200000" flipH="1">
              <a:off x="2793172" y="3392414"/>
              <a:ext cx="1561611" cy="3415030"/>
            </a:xfrm>
            <a:prstGeom prst="curvedConnector2">
              <a:avLst/>
            </a:prstGeom>
            <a:ln w="57150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810417" y="5017468"/>
              <a:ext cx="148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GET website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86989" y="1059354"/>
            <a:ext cx="3394503" cy="1825163"/>
            <a:chOff x="1886989" y="1059354"/>
            <a:chExt cx="3394503" cy="1825163"/>
          </a:xfrm>
        </p:grpSpPr>
        <p:cxnSp>
          <p:nvCxnSpPr>
            <p:cNvPr id="23" name="Curved Connector 22"/>
            <p:cNvCxnSpPr/>
            <p:nvPr/>
          </p:nvCxnSpPr>
          <p:spPr>
            <a:xfrm rot="5400000" flipH="1" flipV="1">
              <a:off x="2671659" y="274684"/>
              <a:ext cx="1825163" cy="3394503"/>
            </a:xfrm>
            <a:prstGeom prst="curvedConnector2">
              <a:avLst/>
            </a:prstGeom>
            <a:ln w="57150" cmpd="sng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10417" y="1602603"/>
              <a:ext cx="1610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Login Page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Implicit Grant Flow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4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99010" y="2884516"/>
            <a:ext cx="1945179" cy="1434608"/>
            <a:chOff x="399010" y="2884516"/>
            <a:chExt cx="1945179" cy="1434608"/>
          </a:xfrm>
        </p:grpSpPr>
        <p:sp>
          <p:nvSpPr>
            <p:cNvPr id="36" name="Smiley Face 35"/>
            <p:cNvSpPr/>
            <p:nvPr/>
          </p:nvSpPr>
          <p:spPr>
            <a:xfrm>
              <a:off x="399010" y="2884516"/>
              <a:ext cx="914400" cy="914400"/>
            </a:xfrm>
            <a:prstGeom prst="smileyFac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ame 36"/>
            <p:cNvSpPr/>
            <p:nvPr/>
          </p:nvSpPr>
          <p:spPr>
            <a:xfrm>
              <a:off x="1429789" y="2884516"/>
              <a:ext cx="914400" cy="914400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6944" y="39497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88735" y="394979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05431" y="299258"/>
            <a:ext cx="1292213" cy="1585484"/>
            <a:chOff x="5205431" y="299258"/>
            <a:chExt cx="1292213" cy="1585484"/>
          </a:xfrm>
        </p:grpSpPr>
        <p:sp>
          <p:nvSpPr>
            <p:cNvPr id="41" name="Cube 40"/>
            <p:cNvSpPr/>
            <p:nvPr/>
          </p:nvSpPr>
          <p:spPr>
            <a:xfrm>
              <a:off x="5281492" y="299258"/>
              <a:ext cx="1216152" cy="1216152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5431" y="1515410"/>
              <a:ext cx="12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Auth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5678" y="4756049"/>
            <a:ext cx="1809470" cy="1580743"/>
            <a:chOff x="5105678" y="4756049"/>
            <a:chExt cx="1809470" cy="1580743"/>
          </a:xfrm>
        </p:grpSpPr>
        <p:sp>
          <p:nvSpPr>
            <p:cNvPr id="44" name="Cube 43"/>
            <p:cNvSpPr/>
            <p:nvPr/>
          </p:nvSpPr>
          <p:spPr>
            <a:xfrm>
              <a:off x="5281492" y="5120640"/>
              <a:ext cx="1216152" cy="1216152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05678" y="4756049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App Server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546834" y="2733640"/>
            <a:ext cx="2013316" cy="1585484"/>
            <a:chOff x="9546834" y="2733640"/>
            <a:chExt cx="2013316" cy="1585484"/>
          </a:xfrm>
        </p:grpSpPr>
        <p:grpSp>
          <p:nvGrpSpPr>
            <p:cNvPr id="47" name="Group 46"/>
            <p:cNvGrpSpPr/>
            <p:nvPr/>
          </p:nvGrpSpPr>
          <p:grpSpPr>
            <a:xfrm>
              <a:off x="10285699" y="2733640"/>
              <a:ext cx="1274451" cy="1585484"/>
              <a:chOff x="10285699" y="2733640"/>
              <a:chExt cx="1274451" cy="1585484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10465725" y="2733640"/>
                <a:ext cx="914400" cy="1216152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285699" y="3949792"/>
                <a:ext cx="127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Server</a:t>
                </a:r>
                <a:endParaRPr lang="en-US" dirty="0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9756883" y="2733640"/>
              <a:ext cx="279133" cy="1216152"/>
            </a:xfrm>
            <a:prstGeom prst="rect">
              <a:avLst/>
            </a:prstGeom>
            <a:solidFill>
              <a:srgbClr val="009C3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46834" y="394979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BrAPI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86989" y="1059354"/>
            <a:ext cx="3394503" cy="1825163"/>
            <a:chOff x="1886989" y="1059354"/>
            <a:chExt cx="3394503" cy="1825163"/>
          </a:xfrm>
        </p:grpSpPr>
        <p:cxnSp>
          <p:nvCxnSpPr>
            <p:cNvPr id="17" name="Curved Connector 16"/>
            <p:cNvCxnSpPr>
              <a:stCxn id="3" idx="0"/>
              <a:endCxn id="4" idx="2"/>
            </p:cNvCxnSpPr>
            <p:nvPr/>
          </p:nvCxnSpPr>
          <p:spPr>
            <a:xfrm rot="5400000" flipH="1" flipV="1">
              <a:off x="2671659" y="274684"/>
              <a:ext cx="1825163" cy="3394503"/>
            </a:xfrm>
            <a:prstGeom prst="curvedConnector2">
              <a:avLst/>
            </a:prstGeom>
            <a:ln w="57150" cmpd="sng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810417" y="1602603"/>
              <a:ext cx="178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 Credentials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44189" y="1884743"/>
            <a:ext cx="3507349" cy="1456974"/>
            <a:chOff x="2344189" y="1884743"/>
            <a:chExt cx="3507349" cy="1456974"/>
          </a:xfrm>
        </p:grpSpPr>
        <p:cxnSp>
          <p:nvCxnSpPr>
            <p:cNvPr id="19" name="Curved Connector 18"/>
            <p:cNvCxnSpPr>
              <a:stCxn id="10" idx="2"/>
              <a:endCxn id="3" idx="3"/>
            </p:cNvCxnSpPr>
            <p:nvPr/>
          </p:nvCxnSpPr>
          <p:spPr>
            <a:xfrm rot="5400000">
              <a:off x="3369377" y="859555"/>
              <a:ext cx="1456974" cy="3507349"/>
            </a:xfrm>
            <a:prstGeom prst="curvedConnector2">
              <a:avLst/>
            </a:prstGeom>
            <a:ln w="57150" cmpd="sng">
              <a:prstDash val="solid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553983" y="2492144"/>
              <a:ext cx="136704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301 Redirect</a:t>
              </a:r>
            </a:p>
            <a:p>
              <a:r>
                <a:rPr lang="en-US" sz="1200" dirty="0" smtClean="0"/>
                <a:t>With Token</a:t>
              </a:r>
              <a:endParaRPr lang="en-US" sz="1200" dirty="0"/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13429" y="3123704"/>
            <a:ext cx="547120" cy="436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Data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344189" y="3341716"/>
            <a:ext cx="3666224" cy="1414333"/>
            <a:chOff x="2344189" y="3341716"/>
            <a:chExt cx="3666224" cy="1414333"/>
          </a:xfrm>
        </p:grpSpPr>
        <p:cxnSp>
          <p:nvCxnSpPr>
            <p:cNvPr id="18" name="Curved Connector 17"/>
            <p:cNvCxnSpPr>
              <a:stCxn id="3" idx="3"/>
              <a:endCxn id="12" idx="0"/>
            </p:cNvCxnSpPr>
            <p:nvPr/>
          </p:nvCxnSpPr>
          <p:spPr>
            <a:xfrm>
              <a:off x="2344189" y="3341716"/>
              <a:ext cx="3666224" cy="1414333"/>
            </a:xfrm>
            <a:prstGeom prst="curvedConnector2">
              <a:avLst/>
            </a:prstGeom>
            <a:ln w="57150" cmpd="sng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53983" y="3713484"/>
              <a:ext cx="13731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Website</a:t>
              </a:r>
            </a:p>
            <a:p>
              <a:r>
                <a:rPr lang="en-US" sz="1200" dirty="0" smtClean="0"/>
                <a:t>With Token</a:t>
              </a:r>
              <a:endParaRPr lang="en-US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66462" y="4319125"/>
            <a:ext cx="3415030" cy="1561611"/>
            <a:chOff x="1866462" y="4319125"/>
            <a:chExt cx="3415030" cy="1561611"/>
          </a:xfrm>
        </p:grpSpPr>
        <p:cxnSp>
          <p:nvCxnSpPr>
            <p:cNvPr id="29" name="Curved Connector 28"/>
            <p:cNvCxnSpPr/>
            <p:nvPr/>
          </p:nvCxnSpPr>
          <p:spPr>
            <a:xfrm rot="10800000">
              <a:off x="1866462" y="4319125"/>
              <a:ext cx="3415030" cy="1561611"/>
            </a:xfrm>
            <a:prstGeom prst="curvedConnector2">
              <a:avLst/>
            </a:prstGeom>
            <a:ln w="57150" cmpd="sng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24668" y="4787691"/>
              <a:ext cx="13731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Website</a:t>
              </a:r>
            </a:p>
            <a:p>
              <a:r>
                <a:rPr lang="en-US" sz="1200" dirty="0" smtClean="0"/>
                <a:t>With Token</a:t>
              </a:r>
              <a:endParaRPr lang="en-US" sz="12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Implicit Grant Flow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4116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urved Connector 37"/>
          <p:cNvCxnSpPr/>
          <p:nvPr/>
        </p:nvCxnSpPr>
        <p:spPr>
          <a:xfrm rot="10800000" flipV="1">
            <a:off x="6497643" y="4319124"/>
            <a:ext cx="3398805" cy="1257573"/>
          </a:xfrm>
          <a:prstGeom prst="curvedConnector2">
            <a:avLst/>
          </a:prstGeom>
          <a:ln w="57150" cap="flat" cmpd="sng">
            <a:miter lim="800000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rot="10800000">
            <a:off x="2359247" y="3400570"/>
            <a:ext cx="7382577" cy="413925"/>
          </a:xfrm>
          <a:custGeom>
            <a:avLst/>
            <a:gdLst>
              <a:gd name="connsiteX0" fmla="*/ 0 w 7382577"/>
              <a:gd name="connsiteY0" fmla="*/ 394674 h 413925"/>
              <a:gd name="connsiteX1" fmla="*/ 3416968 w 7382577"/>
              <a:gd name="connsiteY1" fmla="*/ 38 h 413925"/>
              <a:gd name="connsiteX2" fmla="*/ 7382577 w 7382577"/>
              <a:gd name="connsiteY2" fmla="*/ 413925 h 41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2577" h="413925">
                <a:moveTo>
                  <a:pt x="0" y="394674"/>
                </a:moveTo>
                <a:cubicBezTo>
                  <a:pt x="1093269" y="195752"/>
                  <a:pt x="2186539" y="-3170"/>
                  <a:pt x="3416968" y="38"/>
                </a:cubicBezTo>
                <a:cubicBezTo>
                  <a:pt x="4647397" y="3246"/>
                  <a:pt x="5998143" y="27310"/>
                  <a:pt x="7382577" y="413925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ultidocument 43"/>
          <p:cNvSpPr/>
          <p:nvPr/>
        </p:nvSpPr>
        <p:spPr>
          <a:xfrm>
            <a:off x="1678114" y="3185868"/>
            <a:ext cx="457637" cy="327447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99010" y="2884516"/>
            <a:ext cx="1945179" cy="1434608"/>
            <a:chOff x="399010" y="2884516"/>
            <a:chExt cx="1945179" cy="1434608"/>
          </a:xfrm>
        </p:grpSpPr>
        <p:sp>
          <p:nvSpPr>
            <p:cNvPr id="46" name="Smiley Face 45"/>
            <p:cNvSpPr/>
            <p:nvPr/>
          </p:nvSpPr>
          <p:spPr>
            <a:xfrm>
              <a:off x="399010" y="2884516"/>
              <a:ext cx="914400" cy="914400"/>
            </a:xfrm>
            <a:prstGeom prst="smileyFac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ame 46"/>
            <p:cNvSpPr/>
            <p:nvPr/>
          </p:nvSpPr>
          <p:spPr>
            <a:xfrm>
              <a:off x="1429789" y="2884516"/>
              <a:ext cx="914400" cy="914400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6944" y="39497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88735" y="394979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Browser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05431" y="299258"/>
            <a:ext cx="1292213" cy="1585484"/>
            <a:chOff x="5205431" y="299258"/>
            <a:chExt cx="1292213" cy="1585484"/>
          </a:xfrm>
        </p:grpSpPr>
        <p:sp>
          <p:nvSpPr>
            <p:cNvPr id="51" name="Cube 50"/>
            <p:cNvSpPr/>
            <p:nvPr/>
          </p:nvSpPr>
          <p:spPr>
            <a:xfrm>
              <a:off x="5281492" y="299258"/>
              <a:ext cx="1216152" cy="1216152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05431" y="1515410"/>
              <a:ext cx="12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Auth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05678" y="4756049"/>
            <a:ext cx="1809470" cy="1580743"/>
            <a:chOff x="5105678" y="4756049"/>
            <a:chExt cx="1809470" cy="1580743"/>
          </a:xfrm>
        </p:grpSpPr>
        <p:sp>
          <p:nvSpPr>
            <p:cNvPr id="54" name="Cube 53"/>
            <p:cNvSpPr/>
            <p:nvPr/>
          </p:nvSpPr>
          <p:spPr>
            <a:xfrm>
              <a:off x="5281492" y="5120640"/>
              <a:ext cx="1216152" cy="1216152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05678" y="4756049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Client App Server</a:t>
              </a:r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546834" y="2733640"/>
            <a:ext cx="2013316" cy="1585484"/>
            <a:chOff x="9546834" y="2733640"/>
            <a:chExt cx="2013316" cy="1585484"/>
          </a:xfrm>
        </p:grpSpPr>
        <p:grpSp>
          <p:nvGrpSpPr>
            <p:cNvPr id="57" name="Group 56"/>
            <p:cNvGrpSpPr/>
            <p:nvPr/>
          </p:nvGrpSpPr>
          <p:grpSpPr>
            <a:xfrm>
              <a:off x="10285699" y="2733640"/>
              <a:ext cx="1274451" cy="1585484"/>
              <a:chOff x="10285699" y="2733640"/>
              <a:chExt cx="1274451" cy="1585484"/>
            </a:xfrm>
          </p:grpSpPr>
          <p:sp>
            <p:nvSpPr>
              <p:cNvPr id="60" name="Can 59"/>
              <p:cNvSpPr/>
              <p:nvPr/>
            </p:nvSpPr>
            <p:spPr>
              <a:xfrm>
                <a:off x="10465725" y="2733640"/>
                <a:ext cx="914400" cy="1216152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285699" y="3949792"/>
                <a:ext cx="127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Data Server</a:t>
                </a:r>
                <a:endParaRPr lang="en-US" dirty="0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9756883" y="2733640"/>
              <a:ext cx="279133" cy="1216152"/>
            </a:xfrm>
            <a:prstGeom prst="rect">
              <a:avLst/>
            </a:prstGeom>
            <a:solidFill>
              <a:srgbClr val="009C3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546834" y="394979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BrAPI</a:t>
              </a:r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67815" y="2381668"/>
            <a:ext cx="7382577" cy="967924"/>
            <a:chOff x="2367815" y="2381668"/>
            <a:chExt cx="7382577" cy="967924"/>
          </a:xfrm>
        </p:grpSpPr>
        <p:sp>
          <p:nvSpPr>
            <p:cNvPr id="42" name="Freeform 41"/>
            <p:cNvSpPr/>
            <p:nvPr/>
          </p:nvSpPr>
          <p:spPr>
            <a:xfrm>
              <a:off x="2367815" y="2935667"/>
              <a:ext cx="7382577" cy="413925"/>
            </a:xfrm>
            <a:custGeom>
              <a:avLst/>
              <a:gdLst>
                <a:gd name="connsiteX0" fmla="*/ 0 w 7382577"/>
                <a:gd name="connsiteY0" fmla="*/ 394674 h 413925"/>
                <a:gd name="connsiteX1" fmla="*/ 3416968 w 7382577"/>
                <a:gd name="connsiteY1" fmla="*/ 38 h 413925"/>
                <a:gd name="connsiteX2" fmla="*/ 7382577 w 7382577"/>
                <a:gd name="connsiteY2" fmla="*/ 413925 h 41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2577" h="413925">
                  <a:moveTo>
                    <a:pt x="0" y="394674"/>
                  </a:moveTo>
                  <a:cubicBezTo>
                    <a:pt x="1093269" y="195752"/>
                    <a:pt x="2186539" y="-3170"/>
                    <a:pt x="3416968" y="38"/>
                  </a:cubicBezTo>
                  <a:cubicBezTo>
                    <a:pt x="4647397" y="3246"/>
                    <a:pt x="5998143" y="27310"/>
                    <a:pt x="7382577" y="41392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06047" y="2381668"/>
              <a:ext cx="10437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Data</a:t>
              </a:r>
            </a:p>
            <a:p>
              <a:r>
                <a:rPr lang="en-US" sz="1200" dirty="0" smtClean="0"/>
                <a:t>With Token</a:t>
              </a:r>
              <a:endParaRPr lang="en-US" sz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97644" y="4319124"/>
            <a:ext cx="3398805" cy="1400818"/>
            <a:chOff x="6497644" y="4319124"/>
            <a:chExt cx="3398805" cy="1400818"/>
          </a:xfrm>
        </p:grpSpPr>
        <p:cxnSp>
          <p:nvCxnSpPr>
            <p:cNvPr id="18" name="Curved Connector 17"/>
            <p:cNvCxnSpPr>
              <a:stCxn id="5" idx="5"/>
              <a:endCxn id="22" idx="2"/>
            </p:cNvCxnSpPr>
            <p:nvPr/>
          </p:nvCxnSpPr>
          <p:spPr>
            <a:xfrm flipV="1">
              <a:off x="6497644" y="4319124"/>
              <a:ext cx="3398805" cy="1257573"/>
            </a:xfrm>
            <a:prstGeom prst="curvedConnector2">
              <a:avLst/>
            </a:prstGeom>
            <a:ln w="57150" cap="flat" cmpd="sng">
              <a:miter lim="800000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744630" y="5165944"/>
              <a:ext cx="10437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GET Data</a:t>
              </a:r>
            </a:p>
            <a:p>
              <a:r>
                <a:rPr lang="en-US" sz="1200" dirty="0" smtClean="0"/>
                <a:t>With Token</a:t>
              </a:r>
              <a:endParaRPr 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Implicit Grant Flow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688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7037" y="79854"/>
            <a:ext cx="7421404" cy="6778146"/>
            <a:chOff x="2814543" y="34024"/>
            <a:chExt cx="7421404" cy="6778146"/>
          </a:xfrm>
        </p:grpSpPr>
        <p:sp>
          <p:nvSpPr>
            <p:cNvPr id="47" name="Frame 46"/>
            <p:cNvSpPr/>
            <p:nvPr/>
          </p:nvSpPr>
          <p:spPr>
            <a:xfrm>
              <a:off x="4486821" y="34024"/>
              <a:ext cx="621586" cy="621586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ube 50"/>
            <p:cNvSpPr/>
            <p:nvPr/>
          </p:nvSpPr>
          <p:spPr>
            <a:xfrm>
              <a:off x="7774111" y="34025"/>
              <a:ext cx="637225" cy="637225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/>
            <p:cNvSpPr/>
            <p:nvPr/>
          </p:nvSpPr>
          <p:spPr>
            <a:xfrm>
              <a:off x="6158505" y="34024"/>
              <a:ext cx="637225" cy="637225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n 59"/>
            <p:cNvSpPr/>
            <p:nvPr/>
          </p:nvSpPr>
          <p:spPr>
            <a:xfrm>
              <a:off x="9389717" y="34024"/>
              <a:ext cx="579414" cy="637225"/>
            </a:xfrm>
            <a:prstGeom prst="can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543" y="700426"/>
              <a:ext cx="7421404" cy="611174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Implicit Grant Flow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954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51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Open ID Connect adds a thin layer of functionality on top of OAuth2 designed to facilitate user identity and permissions. </a:t>
            </a:r>
          </a:p>
          <a:p>
            <a:pPr marL="0" indent="0">
              <a:buNone/>
            </a:pPr>
            <a:r>
              <a:rPr lang="en-US" dirty="0" smtClean="0"/>
              <a:t>In practice, this means an additional token called and </a:t>
            </a:r>
            <a:r>
              <a:rPr lang="en-US" b="1" dirty="0" smtClean="0"/>
              <a:t>ID Token</a:t>
            </a:r>
            <a:r>
              <a:rPr lang="en-US" dirty="0" smtClean="0"/>
              <a:t> which represents the users identity and is passed with the Access Token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960290"/>
            <a:ext cx="10515600" cy="1915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Field Book does not currently use the </a:t>
            </a:r>
            <a:r>
              <a:rPr lang="en-US" b="1" dirty="0" smtClean="0"/>
              <a:t>ID Token</a:t>
            </a:r>
            <a:r>
              <a:rPr lang="en-US" dirty="0" smtClean="0"/>
              <a:t>, so full OIDC compliance is not required… yet…</a:t>
            </a:r>
          </a:p>
        </p:txBody>
      </p:sp>
    </p:spTree>
    <p:extLst>
      <p:ext uri="{BB962C8B-B14F-4D97-AF65-F5344CB8AC3E}">
        <p14:creationId xmlns:p14="http://schemas.microsoft.com/office/powerpoint/2010/main" val="322957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OIDC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64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OIDC Discovery</a:t>
            </a:r>
            <a:r>
              <a:rPr lang="en-US" dirty="0" smtClean="0"/>
              <a:t> is a feature of OIDC. It provides a public JSON file at a well known location that contains all the URLs and acceptable parameters to connect to a given </a:t>
            </a:r>
            <a:r>
              <a:rPr lang="en-US" dirty="0" err="1" smtClean="0"/>
              <a:t>Auth</a:t>
            </a:r>
            <a:r>
              <a:rPr lang="en-US" dirty="0" smtClean="0"/>
              <a:t> server. This is extremely useful when dealing with multiple </a:t>
            </a:r>
            <a:r>
              <a:rPr lang="en-US" dirty="0" err="1" smtClean="0"/>
              <a:t>Auth</a:t>
            </a:r>
            <a:r>
              <a:rPr lang="en-US" dirty="0" smtClean="0"/>
              <a:t> servers and having a standard way to import settings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2515" y="1825625"/>
            <a:ext cx="63794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"issuer": "https</a:t>
            </a:r>
            <a:r>
              <a:rPr lang="en-US" sz="1200" dirty="0" smtClean="0">
                <a:latin typeface="Lucida Console" panose="020B0609040504020204" pitchFamily="49" charset="0"/>
              </a:rPr>
              <a:t>://brapi.org/brapi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authorization_endpoint</a:t>
            </a:r>
            <a:r>
              <a:rPr lang="en-US" sz="1200" dirty="0">
                <a:latin typeface="Lucida Console" panose="020B0609040504020204" pitchFamily="49" charset="0"/>
              </a:rPr>
              <a:t>": "https</a:t>
            </a:r>
            <a:r>
              <a:rPr lang="en-US" sz="1200" dirty="0" smtClean="0">
                <a:latin typeface="Lucida Console" panose="020B0609040504020204" pitchFamily="49" charset="0"/>
              </a:rPr>
              <a:t>://brapi.org/brapi/</a:t>
            </a:r>
            <a:r>
              <a:rPr lang="en-US" sz="1200" dirty="0" err="1" smtClean="0">
                <a:latin typeface="Lucida Console" panose="020B0609040504020204" pitchFamily="49" charset="0"/>
              </a:rPr>
              <a:t>oidc</a:t>
            </a:r>
            <a:r>
              <a:rPr lang="en-US" sz="1200" dirty="0" smtClean="0">
                <a:latin typeface="Lucida Console" panose="020B0609040504020204" pitchFamily="49" charset="0"/>
              </a:rPr>
              <a:t>/</a:t>
            </a:r>
            <a:r>
              <a:rPr lang="en-US" sz="1200" dirty="0" err="1" smtClean="0">
                <a:latin typeface="Lucida Console" panose="020B0609040504020204" pitchFamily="49" charset="0"/>
              </a:rPr>
              <a:t>auth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jwks_uri</a:t>
            </a:r>
            <a:r>
              <a:rPr lang="en-US" sz="1200" dirty="0">
                <a:latin typeface="Lucida Console" panose="020B0609040504020204" pitchFamily="49" charset="0"/>
              </a:rPr>
              <a:t>": "https</a:t>
            </a:r>
            <a:r>
              <a:rPr lang="en-US" sz="1200" dirty="0" smtClean="0">
                <a:latin typeface="Lucida Console" panose="020B0609040504020204" pitchFamily="49" charset="0"/>
              </a:rPr>
              <a:t>://brapi.org/brapi/</a:t>
            </a:r>
            <a:r>
              <a:rPr lang="en-US" sz="1200" dirty="0" err="1" smtClean="0">
                <a:latin typeface="Lucida Console" panose="020B0609040504020204" pitchFamily="49" charset="0"/>
              </a:rPr>
              <a:t>oidc</a:t>
            </a:r>
            <a:r>
              <a:rPr lang="en-US" sz="1200" dirty="0" smtClean="0">
                <a:latin typeface="Lucida Console" panose="020B0609040504020204" pitchFamily="49" charset="0"/>
              </a:rPr>
              <a:t>/certs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token_endpoint</a:t>
            </a:r>
            <a:r>
              <a:rPr lang="en-US" sz="1200" dirty="0">
                <a:latin typeface="Lucida Console" panose="020B0609040504020204" pitchFamily="49" charset="0"/>
              </a:rPr>
              <a:t>": </a:t>
            </a:r>
            <a:r>
              <a:rPr lang="en-US" sz="1200" dirty="0" smtClean="0">
                <a:latin typeface="Lucida Console" panose="020B0609040504020204" pitchFamily="49" charset="0"/>
              </a:rPr>
              <a:t>"https</a:t>
            </a:r>
            <a:r>
              <a:rPr lang="en-US" sz="1200" dirty="0">
                <a:latin typeface="Lucida Console" panose="020B0609040504020204" pitchFamily="49" charset="0"/>
              </a:rPr>
              <a:t>://</a:t>
            </a:r>
            <a:r>
              <a:rPr lang="en-US" sz="1200" dirty="0" smtClean="0">
                <a:latin typeface="Lucida Console" panose="020B0609040504020204" pitchFamily="49" charset="0"/>
              </a:rPr>
              <a:t>brapi.org/brapi/</a:t>
            </a:r>
            <a:r>
              <a:rPr lang="en-US" sz="1200" dirty="0" err="1" smtClean="0">
                <a:latin typeface="Lucida Console" panose="020B0609040504020204" pitchFamily="49" charset="0"/>
              </a:rPr>
              <a:t>oidc</a:t>
            </a:r>
            <a:r>
              <a:rPr lang="en-US" sz="1200" dirty="0" smtClean="0">
                <a:latin typeface="Lucida Console" panose="020B0609040504020204" pitchFamily="49" charset="0"/>
              </a:rPr>
              <a:t>/token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grant_types_supported</a:t>
            </a:r>
            <a:r>
              <a:rPr lang="en-US" sz="1200" dirty="0">
                <a:latin typeface="Lucida Console" panose="020B0609040504020204" pitchFamily="49" charset="0"/>
              </a:rPr>
              <a:t>": ["</a:t>
            </a:r>
            <a:r>
              <a:rPr lang="en-US" sz="1200" dirty="0" smtClean="0">
                <a:latin typeface="Lucida Console" panose="020B0609040504020204" pitchFamily="49" charset="0"/>
              </a:rPr>
              <a:t>implicit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err="1" smtClean="0">
                <a:latin typeface="Lucida Console" panose="020B0609040504020204" pitchFamily="49" charset="0"/>
              </a:rPr>
              <a:t>authorization_code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latin typeface="Lucida Console" panose="020B0609040504020204" pitchFamily="49" charset="0"/>
              </a:rPr>
              <a:t>],</a:t>
            </a:r>
            <a:endParaRPr lang="en-US" sz="12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response_types_supported</a:t>
            </a:r>
            <a:r>
              <a:rPr lang="en-US" sz="1200" dirty="0">
                <a:latin typeface="Lucida Console" panose="020B0609040504020204" pitchFamily="49" charset="0"/>
              </a:rPr>
              <a:t>": ["</a:t>
            </a:r>
            <a:r>
              <a:rPr lang="en-US" sz="1200" dirty="0" smtClean="0">
                <a:latin typeface="Lucida Console" panose="020B0609040504020204" pitchFamily="49" charset="0"/>
              </a:rPr>
              <a:t>token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latin typeface="Lucida Console" panose="020B0609040504020204" pitchFamily="49" charset="0"/>
              </a:rPr>
              <a:t>code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latin typeface="Lucida Console" panose="020B0609040504020204" pitchFamily="49" charset="0"/>
              </a:rPr>
              <a:t>, 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err="1" smtClean="0">
                <a:latin typeface="Lucida Console" panose="020B0609040504020204" pitchFamily="49" charset="0"/>
              </a:rPr>
              <a:t>id_token</a:t>
            </a:r>
            <a:r>
              <a:rPr lang="en-US" sz="1200" dirty="0">
                <a:latin typeface="Lucida Console" panose="020B0609040504020204" pitchFamily="49" charset="0"/>
              </a:rPr>
              <a:t>"</a:t>
            </a:r>
            <a:r>
              <a:rPr lang="en-US" sz="1200" dirty="0" smtClean="0">
                <a:latin typeface="Lucida Console" panose="020B060904050402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200" dirty="0" smtClean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0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PI-Template" id="{2653B443-899C-4273-BE3B-4CECDE525138}" vid="{C7B8C648-D3D8-48A2-A9DC-ACFF367EE7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BrAPI-Template</Template>
  <TotalTime>8262</TotalTime>
  <Words>461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Office Theme</vt:lpstr>
      <vt:lpstr>Agenda</vt:lpstr>
      <vt:lpstr>PowerPoint Presentation</vt:lpstr>
      <vt:lpstr>OAuth Flows (Grant Types)</vt:lpstr>
      <vt:lpstr>PowerPoint Presentation</vt:lpstr>
      <vt:lpstr>PowerPoint Presentation</vt:lpstr>
      <vt:lpstr>PowerPoint Presentation</vt:lpstr>
      <vt:lpstr>PowerPoint Presentation</vt:lpstr>
      <vt:lpstr>OIDC</vt:lpstr>
      <vt:lpstr>OIDC Discovery</vt:lpstr>
      <vt:lpstr>PowerPoint Presentation</vt:lpstr>
      <vt:lpstr>PowerPoint Presentation</vt:lpstr>
      <vt:lpstr>Examples</vt:lpstr>
      <vt:lpstr>Today’s Objectives</vt:lpstr>
      <vt:lpstr>Future Recommendations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Selby</dc:creator>
  <cp:lastModifiedBy>Peter Selby</cp:lastModifiedBy>
  <cp:revision>33</cp:revision>
  <dcterms:created xsi:type="dcterms:W3CDTF">2021-05-24T21:12:13Z</dcterms:created>
  <dcterms:modified xsi:type="dcterms:W3CDTF">2021-06-04T15:15:40Z</dcterms:modified>
</cp:coreProperties>
</file>