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32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D47B7F-4D59-4014-9C70-81C523184E14}">
  <a:tblStyle styleId="{02D47B7F-4D59-4014-9C70-81C523184E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0"/>
  </p:normalViewPr>
  <p:slideViewPr>
    <p:cSldViewPr snapToGrid="0">
      <p:cViewPr varScale="1">
        <p:scale>
          <a:sx n="120" d="100"/>
          <a:sy n="120" d="100"/>
        </p:scale>
        <p:origin x="200" y="4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2bbe4b6984b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2bbe4b6984b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6175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3" name="Google Shape;633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075" y="695275"/>
            <a:ext cx="7512049" cy="3232100"/>
          </a:xfrm>
          <a:prstGeom prst="rect">
            <a:avLst/>
          </a:prstGeom>
          <a:noFill/>
          <a:ln>
            <a:noFill/>
          </a:ln>
        </p:spPr>
      </p:pic>
      <p:sp>
        <p:nvSpPr>
          <p:cNvPr id="634" name="Google Shape;634;p63"/>
          <p:cNvSpPr txBox="1"/>
          <p:nvPr/>
        </p:nvSpPr>
        <p:spPr>
          <a:xfrm rot="-5400000">
            <a:off x="3860725" y="3789508"/>
            <a:ext cx="7932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rgbClr val="4A86E8"/>
                </a:solidFill>
              </a:rPr>
              <a:t>⛗</a:t>
            </a:r>
            <a:endParaRPr sz="5400" dirty="0">
              <a:solidFill>
                <a:srgbClr val="4A86E8"/>
              </a:solidFill>
            </a:endParaRPr>
          </a:p>
        </p:txBody>
      </p:sp>
      <p:sp>
        <p:nvSpPr>
          <p:cNvPr id="635" name="Google Shape;635;p63"/>
          <p:cNvSpPr txBox="1"/>
          <p:nvPr/>
        </p:nvSpPr>
        <p:spPr>
          <a:xfrm>
            <a:off x="6670675" y="3943325"/>
            <a:ext cx="9399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 dirty="0">
                <a:solidFill>
                  <a:schemeClr val="dk1"/>
                </a:solidFill>
              </a:rPr>
              <a:t>🧬  </a:t>
            </a:r>
            <a:endParaRPr sz="2000" dirty="0"/>
          </a:p>
        </p:txBody>
      </p:sp>
      <p:sp>
        <p:nvSpPr>
          <p:cNvPr id="636" name="Google Shape;636;p63"/>
          <p:cNvSpPr txBox="1"/>
          <p:nvPr/>
        </p:nvSpPr>
        <p:spPr>
          <a:xfrm>
            <a:off x="1298575" y="3900724"/>
            <a:ext cx="9399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400" dirty="0">
                <a:solidFill>
                  <a:schemeClr val="dk2"/>
                </a:solidFill>
              </a:rPr>
              <a:t>🔭</a:t>
            </a:r>
            <a:endParaRPr sz="29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19AE5F-45A7-BBE6-DEB4-9FE8F0414071}"/>
              </a:ext>
            </a:extLst>
          </p:cNvPr>
          <p:cNvSpPr txBox="1"/>
          <p:nvPr/>
        </p:nvSpPr>
        <p:spPr>
          <a:xfrm>
            <a:off x="495300" y="244792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Google Shape;642;p64">
            <a:extLst>
              <a:ext uri="{FF2B5EF4-FFF2-40B4-BE49-F238E27FC236}">
                <a16:creationId xmlns:a16="http://schemas.microsoft.com/office/drawing/2014/main" id="{69FB5436-0BBD-C732-DD03-D04A09752E7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7783" r="78782"/>
          <a:stretch/>
        </p:blipFill>
        <p:spPr>
          <a:xfrm>
            <a:off x="1374775" y="977900"/>
            <a:ext cx="1850450" cy="308519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643;p64">
            <a:extLst>
              <a:ext uri="{FF2B5EF4-FFF2-40B4-BE49-F238E27FC236}">
                <a16:creationId xmlns:a16="http://schemas.microsoft.com/office/drawing/2014/main" id="{9EA7A055-274B-BD36-A939-0723AC438451}"/>
              </a:ext>
            </a:extLst>
          </p:cNvPr>
          <p:cNvSpPr txBox="1"/>
          <p:nvPr/>
        </p:nvSpPr>
        <p:spPr>
          <a:xfrm>
            <a:off x="3420725" y="1735425"/>
            <a:ext cx="939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400" dirty="0">
                <a:solidFill>
                  <a:schemeClr val="dk2"/>
                </a:solidFill>
              </a:rPr>
              <a:t>🔭</a:t>
            </a:r>
            <a:endParaRPr sz="3900" dirty="0"/>
          </a:p>
        </p:txBody>
      </p:sp>
      <p:sp>
        <p:nvSpPr>
          <p:cNvPr id="5" name="Google Shape;644;p64">
            <a:extLst>
              <a:ext uri="{FF2B5EF4-FFF2-40B4-BE49-F238E27FC236}">
                <a16:creationId xmlns:a16="http://schemas.microsoft.com/office/drawing/2014/main" id="{9A0E5E24-F142-741E-1DAB-C2D7318B86DD}"/>
              </a:ext>
            </a:extLst>
          </p:cNvPr>
          <p:cNvSpPr txBox="1"/>
          <p:nvPr/>
        </p:nvSpPr>
        <p:spPr>
          <a:xfrm>
            <a:off x="4556125" y="1427625"/>
            <a:ext cx="40317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dk2"/>
                </a:solidFill>
              </a:rPr>
              <a:t>Leveraging the original Mamba module takes advantage of the improved </a:t>
            </a:r>
            <a:r>
              <a:rPr lang="en" sz="2100" b="1" dirty="0">
                <a:solidFill>
                  <a:schemeClr val="dk2"/>
                </a:solidFill>
              </a:rPr>
              <a:t>long-range</a:t>
            </a:r>
            <a:r>
              <a:rPr lang="en" sz="2100" dirty="0">
                <a:solidFill>
                  <a:schemeClr val="dk2"/>
                </a:solidFill>
              </a:rPr>
              <a:t> sequence modeling of this architecture</a:t>
            </a:r>
            <a:endParaRPr sz="1700" dirty="0"/>
          </a:p>
        </p:txBody>
      </p:sp>
      <p:pic>
        <p:nvPicPr>
          <p:cNvPr id="15" name="Google Shape;650;p65">
            <a:extLst>
              <a:ext uri="{FF2B5EF4-FFF2-40B4-BE49-F238E27FC236}">
                <a16:creationId xmlns:a16="http://schemas.microsoft.com/office/drawing/2014/main" id="{62DD7164-51F4-2F5D-F66A-CC7BC647341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1217" t="15310" r="38476" b="101"/>
          <a:stretch/>
        </p:blipFill>
        <p:spPr>
          <a:xfrm>
            <a:off x="520125" y="863600"/>
            <a:ext cx="3515299" cy="317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651;p65">
            <a:extLst>
              <a:ext uri="{FF2B5EF4-FFF2-40B4-BE49-F238E27FC236}">
                <a16:creationId xmlns:a16="http://schemas.microsoft.com/office/drawing/2014/main" id="{2C39938E-80D6-C857-1955-D01CFF99D294}"/>
              </a:ext>
            </a:extLst>
          </p:cNvPr>
          <p:cNvSpPr txBox="1"/>
          <p:nvPr/>
        </p:nvSpPr>
        <p:spPr>
          <a:xfrm>
            <a:off x="5305425" y="1432950"/>
            <a:ext cx="3460200" cy="18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dk2"/>
                </a:solidFill>
              </a:rPr>
              <a:t>Sharing weights for forward and backward projections enables memory-efficient </a:t>
            </a:r>
            <a:r>
              <a:rPr lang="en" sz="2100" b="1" dirty="0">
                <a:solidFill>
                  <a:schemeClr val="dk2"/>
                </a:solidFill>
              </a:rPr>
              <a:t>bi-directional</a:t>
            </a:r>
            <a:r>
              <a:rPr lang="en" sz="2100" dirty="0">
                <a:solidFill>
                  <a:schemeClr val="dk2"/>
                </a:solidFill>
              </a:rPr>
              <a:t> sequence modeling</a:t>
            </a:r>
            <a:endParaRPr sz="1700" dirty="0"/>
          </a:p>
        </p:txBody>
      </p:sp>
      <p:sp>
        <p:nvSpPr>
          <p:cNvPr id="17" name="Google Shape;652;p65">
            <a:extLst>
              <a:ext uri="{FF2B5EF4-FFF2-40B4-BE49-F238E27FC236}">
                <a16:creationId xmlns:a16="http://schemas.microsoft.com/office/drawing/2014/main" id="{DB814D28-9F1D-BACB-9B06-0541D54908A3}"/>
              </a:ext>
            </a:extLst>
          </p:cNvPr>
          <p:cNvSpPr txBox="1"/>
          <p:nvPr/>
        </p:nvSpPr>
        <p:spPr>
          <a:xfrm rot="-5400000">
            <a:off x="4144612" y="1467300"/>
            <a:ext cx="793200" cy="14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200" dirty="0">
                <a:solidFill>
                  <a:srgbClr val="4A86E8"/>
                </a:solidFill>
              </a:rPr>
              <a:t>⛗</a:t>
            </a:r>
            <a:endParaRPr sz="8200" dirty="0">
              <a:solidFill>
                <a:srgbClr val="4A86E8"/>
              </a:solidFill>
            </a:endParaRPr>
          </a:p>
        </p:txBody>
      </p:sp>
      <p:pic>
        <p:nvPicPr>
          <p:cNvPr id="18" name="Google Shape;658;p66">
            <a:extLst>
              <a:ext uri="{FF2B5EF4-FFF2-40B4-BE49-F238E27FC236}">
                <a16:creationId xmlns:a16="http://schemas.microsoft.com/office/drawing/2014/main" id="{20C3FAB7-6B0B-B1BA-93B0-BB8D1BB8FB2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61086" t="7528" b="92"/>
          <a:stretch/>
        </p:blipFill>
        <p:spPr>
          <a:xfrm>
            <a:off x="641625" y="698500"/>
            <a:ext cx="3393801" cy="346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659;p66">
            <a:extLst>
              <a:ext uri="{FF2B5EF4-FFF2-40B4-BE49-F238E27FC236}">
                <a16:creationId xmlns:a16="http://schemas.microsoft.com/office/drawing/2014/main" id="{47CD445E-201F-0947-7B75-30EF6821B1C3}"/>
              </a:ext>
            </a:extLst>
          </p:cNvPr>
          <p:cNvSpPr txBox="1"/>
          <p:nvPr/>
        </p:nvSpPr>
        <p:spPr>
          <a:xfrm>
            <a:off x="5305425" y="1432950"/>
            <a:ext cx="3460200" cy="18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</a:rPr>
              <a:t>Using parameter-sharing and running modules on sequences and their RC versions enables </a:t>
            </a:r>
            <a:r>
              <a:rPr lang="en" sz="2100" b="1">
                <a:solidFill>
                  <a:schemeClr val="dk2"/>
                </a:solidFill>
              </a:rPr>
              <a:t>RC-equivariance</a:t>
            </a:r>
            <a:endParaRPr sz="1700" b="1"/>
          </a:p>
        </p:txBody>
      </p:sp>
      <p:sp>
        <p:nvSpPr>
          <p:cNvPr id="20" name="Google Shape;660;p66">
            <a:extLst>
              <a:ext uri="{FF2B5EF4-FFF2-40B4-BE49-F238E27FC236}">
                <a16:creationId xmlns:a16="http://schemas.microsoft.com/office/drawing/2014/main" id="{E8F15937-83EA-D4AB-04DA-80CAC1E24309}"/>
              </a:ext>
            </a:extLst>
          </p:cNvPr>
          <p:cNvSpPr txBox="1"/>
          <p:nvPr/>
        </p:nvSpPr>
        <p:spPr>
          <a:xfrm>
            <a:off x="4263975" y="1821100"/>
            <a:ext cx="939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>
                <a:solidFill>
                  <a:schemeClr val="dk1"/>
                </a:solidFill>
              </a:rPr>
              <a:t>🧬  </a:t>
            </a: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1398539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1243 0.09568 L -0.01857 -0.02037 C 0.0007 -0.04197 -0.00434 -0.03827 -0.0092 -0.03487 " pathEditMode="relative" rAng="0" ptsTypes="AAA">
                                      <p:cBhvr>
                                        <p:cTn id="2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72" y="-6667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22378 0.41852 L -8.33333E-7 2.34568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81" y="-20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0" presetClass="exit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9000"/>
                            </p:stCondLst>
                            <p:childTnLst>
                              <p:par>
                                <p:cTn id="36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9500"/>
                            </p:stCondLst>
                            <p:childTnLst>
                              <p:par>
                                <p:cTn id="40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21545 0.02439 L -0.00555 -0.00246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59" y="-1358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0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3316 0.4324 L 2.22222E-6 4.07407E-6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9" y="-216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4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0"/>
                            </p:stCondLst>
                            <p:childTnLst>
                              <p:par>
                                <p:cTn id="83" presetID="10" presetClass="exit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9500"/>
                            </p:stCondLst>
                            <p:childTnLst>
                              <p:par>
                                <p:cTn id="87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0"/>
                            </p:stCondLst>
                            <p:childTnLst>
                              <p:par>
                                <p:cTn id="91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1000"/>
                            </p:stCondLst>
                            <p:childTnLst>
                              <p:par>
                                <p:cTn id="95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4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4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4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0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50764 0.00741 L 8.33333E-7 -8.64198E-7 " pathEditMode="relative" rAng="0" ptsTypes="AA">
                                      <p:cBhvr>
                                        <p:cTn id="12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382" y="-370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0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26649 0.40186 L 1.66667E-6 -4.32099E-6 " pathEditMode="relative" rAng="0" ptsTypes="AA">
                                      <p:cBhvr>
                                        <p:cTn id="12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33" y="-200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50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5500"/>
                            </p:stCondLst>
                            <p:childTnLst>
                              <p:par>
                                <p:cTn id="134" presetID="10" presetClass="exit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0000"/>
                            </p:stCondLst>
                            <p:childTnLst>
                              <p:par>
                                <p:cTn id="13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30500"/>
                            </p:stCondLst>
                            <p:childTnLst>
                              <p:par>
                                <p:cTn id="142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1500"/>
                            </p:stCondLst>
                            <p:childTnLst>
                              <p:par>
                                <p:cTn id="146" presetID="10" presetClass="entr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" grpId="0"/>
      <p:bldP spid="634" grpId="1"/>
      <p:bldP spid="634" grpId="2"/>
      <p:bldP spid="634" grpId="3"/>
      <p:bldP spid="634" grpId="4"/>
      <p:bldP spid="634" grpId="5"/>
      <p:bldP spid="635" grpId="0"/>
      <p:bldP spid="635" grpId="1"/>
      <p:bldP spid="635" grpId="2"/>
      <p:bldP spid="635" grpId="3"/>
      <p:bldP spid="635" grpId="4"/>
      <p:bldP spid="635" grpId="5"/>
      <p:bldP spid="636" grpId="0"/>
      <p:bldP spid="636" grpId="1"/>
      <p:bldP spid="636" grpId="2"/>
      <p:bldP spid="636" grpId="3"/>
      <p:bldP spid="636" grpId="4"/>
      <p:bldP spid="636" grpId="5"/>
      <p:bldP spid="4" grpId="1"/>
      <p:bldP spid="4" grpId="2"/>
      <p:bldP spid="4" grpId="3"/>
      <p:bldP spid="5" grpId="0"/>
      <p:bldP spid="5" grpId="1"/>
      <p:bldP spid="16" grpId="0"/>
      <p:bldP spid="16" grpId="1"/>
      <p:bldP spid="17" grpId="0"/>
      <p:bldP spid="17" grpId="1"/>
      <p:bldP spid="17" grpId="2"/>
      <p:bldP spid="19" grpId="0"/>
      <p:bldP spid="19" grpId="1"/>
      <p:bldP spid="20" grpId="0"/>
      <p:bldP spid="20" grpId="1"/>
      <p:bldP spid="20" grpId="2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47</Words>
  <Application>Microsoft Macintosh PowerPoint</Application>
  <PresentationFormat>On-screen Show (16:9)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towards Caduceus</dc:title>
  <cp:lastModifiedBy>Yair Zvi Schiff</cp:lastModifiedBy>
  <cp:revision>3</cp:revision>
  <dcterms:modified xsi:type="dcterms:W3CDTF">2024-02-26T03:56:09Z</dcterms:modified>
</cp:coreProperties>
</file>