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3" r:id="rId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75" d="100"/>
          <a:sy n="75" d="100"/>
        </p:scale>
        <p:origin x="6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0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11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,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Bowl with salmon cakes, salad, and humm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Bowl of pappardelle pasta with parsley butter, roasted hazelnuts,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,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,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0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microphone-342 (1).png" descr="microphone-342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680" y="3861128"/>
            <a:ext cx="863878" cy="863878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Tactile sensor"/>
          <p:cNvSpPr/>
          <p:nvPr/>
        </p:nvSpPr>
        <p:spPr>
          <a:xfrm>
            <a:off x="10134599" y="2953874"/>
            <a:ext cx="2128177" cy="1270001"/>
          </a:xfrm>
          <a:prstGeom prst="roundRect">
            <a:avLst>
              <a:gd name="adj" fmla="val 15000"/>
            </a:avLst>
          </a:prstGeom>
          <a:solidFill>
            <a:srgbClr val="DAE8FC"/>
          </a:solidFill>
          <a:ln w="25400">
            <a:solidFill>
              <a:srgbClr val="86A2CA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sz="2500" dirty="0"/>
              <a:t>Controller</a:t>
            </a:r>
            <a:endParaRPr sz="2500" dirty="0"/>
          </a:p>
        </p:txBody>
      </p:sp>
      <p:sp>
        <p:nvSpPr>
          <p:cNvPr id="259" name="Line"/>
          <p:cNvSpPr/>
          <p:nvPr/>
        </p:nvSpPr>
        <p:spPr>
          <a:xfrm flipH="1">
            <a:off x="9099474" y="3627892"/>
            <a:ext cx="1059611" cy="717334"/>
          </a:xfrm>
          <a:prstGeom prst="line">
            <a:avLst/>
          </a:prstGeom>
          <a:ln w="508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 sz="2500"/>
          </a:p>
        </p:txBody>
      </p:sp>
      <p:sp>
        <p:nvSpPr>
          <p:cNvPr id="260" name="Rectangle"/>
          <p:cNvSpPr/>
          <p:nvPr/>
        </p:nvSpPr>
        <p:spPr>
          <a:xfrm>
            <a:off x="7865598" y="2198827"/>
            <a:ext cx="1248041" cy="2675253"/>
          </a:xfrm>
          <a:prstGeom prst="rect">
            <a:avLst/>
          </a:prstGeom>
          <a:ln w="50800">
            <a:solidFill>
              <a:srgbClr val="0000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500"/>
          </a:p>
        </p:txBody>
      </p:sp>
      <p:sp>
        <p:nvSpPr>
          <p:cNvPr id="261" name="Outlier removal"/>
          <p:cNvSpPr/>
          <p:nvPr/>
        </p:nvSpPr>
        <p:spPr>
          <a:xfrm>
            <a:off x="7448513" y="7154958"/>
            <a:ext cx="2128177" cy="1270001"/>
          </a:xfrm>
          <a:prstGeom prst="roundRect">
            <a:avLst>
              <a:gd name="adj" fmla="val 15000"/>
            </a:avLst>
          </a:prstGeom>
          <a:solidFill>
            <a:srgbClr val="FFE6CC"/>
          </a:solidFill>
          <a:ln w="25400">
            <a:solidFill>
              <a:srgbClr val="E2B03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sz="2500" dirty="0"/>
              <a:t>Smooth signal</a:t>
            </a:r>
            <a:endParaRPr sz="2500" dirty="0"/>
          </a:p>
        </p:txBody>
      </p:sp>
      <p:sp>
        <p:nvSpPr>
          <p:cNvPr id="263" name="Fast Fourier Transform"/>
          <p:cNvSpPr/>
          <p:nvPr/>
        </p:nvSpPr>
        <p:spPr>
          <a:xfrm>
            <a:off x="4809662" y="7154959"/>
            <a:ext cx="2128177" cy="1270001"/>
          </a:xfrm>
          <a:prstGeom prst="roundRect">
            <a:avLst>
              <a:gd name="adj" fmla="val 15000"/>
            </a:avLst>
          </a:prstGeom>
          <a:solidFill>
            <a:srgbClr val="FFE6CC"/>
          </a:solidFill>
          <a:ln w="25400">
            <a:solidFill>
              <a:srgbClr val="E2B03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dirty="0"/>
              <a:t>Frequency selection</a:t>
            </a:r>
            <a:endParaRPr dirty="0"/>
          </a:p>
        </p:txBody>
      </p:sp>
      <p:sp>
        <p:nvSpPr>
          <p:cNvPr id="265" name="Classifier"/>
          <p:cNvSpPr/>
          <p:nvPr/>
        </p:nvSpPr>
        <p:spPr>
          <a:xfrm>
            <a:off x="10337001" y="5432159"/>
            <a:ext cx="2128177" cy="1270001"/>
          </a:xfrm>
          <a:prstGeom prst="roundRect">
            <a:avLst>
              <a:gd name="adj" fmla="val 15000"/>
            </a:avLst>
          </a:prstGeom>
          <a:solidFill>
            <a:srgbClr val="D5E8D4"/>
          </a:solidFill>
          <a:ln w="25400">
            <a:solidFill>
              <a:srgbClr val="8CB972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sz="2500" dirty="0"/>
              <a:t>Load model</a:t>
            </a:r>
            <a:endParaRPr sz="2500" dirty="0"/>
          </a:p>
        </p:txBody>
      </p:sp>
      <p:sp>
        <p:nvSpPr>
          <p:cNvPr id="266" name="Contact Location"/>
          <p:cNvSpPr/>
          <p:nvPr/>
        </p:nvSpPr>
        <p:spPr>
          <a:xfrm>
            <a:off x="13200815" y="4144558"/>
            <a:ext cx="2128177" cy="1270001"/>
          </a:xfrm>
          <a:prstGeom prst="roundRect">
            <a:avLst>
              <a:gd name="adj" fmla="val 15000"/>
            </a:avLst>
          </a:prstGeom>
          <a:solidFill>
            <a:srgbClr val="D5E8D4"/>
          </a:solidFill>
          <a:ln w="25400">
            <a:solidFill>
              <a:srgbClr val="8CB972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sz="2500" dirty="0"/>
              <a:t>Classification</a:t>
            </a:r>
            <a:endParaRPr sz="2500" dirty="0"/>
          </a:p>
        </p:txBody>
      </p:sp>
      <p:sp>
        <p:nvSpPr>
          <p:cNvPr id="267" name="Object"/>
          <p:cNvSpPr/>
          <p:nvPr/>
        </p:nvSpPr>
        <p:spPr>
          <a:xfrm>
            <a:off x="13200815" y="6697321"/>
            <a:ext cx="2128177" cy="1270001"/>
          </a:xfrm>
          <a:prstGeom prst="roundRect">
            <a:avLst>
              <a:gd name="adj" fmla="val 15000"/>
            </a:avLst>
          </a:prstGeom>
          <a:solidFill>
            <a:srgbClr val="D5E8D4"/>
          </a:solidFill>
          <a:ln w="25400">
            <a:solidFill>
              <a:srgbClr val="8CB972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sz="2500" dirty="0"/>
              <a:t>Regression</a:t>
            </a:r>
            <a:endParaRPr sz="2500" dirty="0"/>
          </a:p>
        </p:txBody>
      </p:sp>
      <p:sp>
        <p:nvSpPr>
          <p:cNvPr id="268" name="Signal extraction"/>
          <p:cNvSpPr/>
          <p:nvPr/>
        </p:nvSpPr>
        <p:spPr>
          <a:xfrm>
            <a:off x="7435858" y="5427320"/>
            <a:ext cx="2128177" cy="1270001"/>
          </a:xfrm>
          <a:prstGeom prst="roundRect">
            <a:avLst>
              <a:gd name="adj" fmla="val 15000"/>
            </a:avLst>
          </a:prstGeom>
          <a:solidFill>
            <a:srgbClr val="FFE6CC"/>
          </a:solidFill>
          <a:ln w="25400">
            <a:solidFill>
              <a:srgbClr val="E2B03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sz="2500" dirty="0"/>
              <a:t>Fast Fourier Transform</a:t>
            </a:r>
          </a:p>
        </p:txBody>
      </p:sp>
      <p:pic>
        <p:nvPicPr>
          <p:cNvPr id="269" name="Screenshot 2025-02-21 at 6.58.54 PM.png" descr="Screenshot 2025-02-21 at 6.58.54 P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105113" y="2359620"/>
            <a:ext cx="863870" cy="692793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Line"/>
          <p:cNvSpPr/>
          <p:nvPr/>
        </p:nvSpPr>
        <p:spPr>
          <a:xfrm>
            <a:off x="9111385" y="2818309"/>
            <a:ext cx="1063697" cy="696684"/>
          </a:xfrm>
          <a:prstGeom prst="line">
            <a:avLst/>
          </a:prstGeom>
          <a:ln w="571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 sz="2500"/>
          </a:p>
        </p:txBody>
      </p:sp>
      <p:pic>
        <p:nvPicPr>
          <p:cNvPr id="272" name="Screenshot 2025-03-01 at 8.56.28 PM.png" descr="Screenshot 2025-03-01 at 8.56.28 PM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74876" y="10560089"/>
            <a:ext cx="8596142" cy="4687930"/>
          </a:xfrm>
          <a:prstGeom prst="rect">
            <a:avLst/>
          </a:prstGeom>
          <a:ln w="12700">
            <a:miter lim="400000"/>
          </a:ln>
        </p:spPr>
      </p:pic>
      <p:sp>
        <p:nvSpPr>
          <p:cNvPr id="273" name="Line"/>
          <p:cNvSpPr/>
          <p:nvPr/>
        </p:nvSpPr>
        <p:spPr>
          <a:xfrm>
            <a:off x="6842532" y="2706092"/>
            <a:ext cx="1001137" cy="1"/>
          </a:xfrm>
          <a:prstGeom prst="line">
            <a:avLst/>
          </a:prstGeom>
          <a:ln w="571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 sz="2500"/>
          </a:p>
        </p:txBody>
      </p:sp>
      <p:sp>
        <p:nvSpPr>
          <p:cNvPr id="274" name="Signal generation"/>
          <p:cNvSpPr/>
          <p:nvPr/>
        </p:nvSpPr>
        <p:spPr>
          <a:xfrm>
            <a:off x="4811447" y="2071092"/>
            <a:ext cx="2128177" cy="1270001"/>
          </a:xfrm>
          <a:prstGeom prst="roundRect">
            <a:avLst>
              <a:gd name="adj" fmla="val 15000"/>
            </a:avLst>
          </a:prstGeom>
          <a:solidFill>
            <a:srgbClr val="FAD2D0"/>
          </a:solidFill>
          <a:ln w="25400">
            <a:solidFill>
              <a:srgbClr val="B7504C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2500"/>
              <a:t>Signal generation</a:t>
            </a:r>
          </a:p>
        </p:txBody>
      </p:sp>
      <p:sp>
        <p:nvSpPr>
          <p:cNvPr id="275" name="Line"/>
          <p:cNvSpPr/>
          <p:nvPr/>
        </p:nvSpPr>
        <p:spPr>
          <a:xfrm>
            <a:off x="5875535" y="4272241"/>
            <a:ext cx="1" cy="1136538"/>
          </a:xfrm>
          <a:prstGeom prst="line">
            <a:avLst/>
          </a:prstGeom>
          <a:ln w="571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 sz="2500"/>
          </a:p>
        </p:txBody>
      </p:sp>
      <p:sp>
        <p:nvSpPr>
          <p:cNvPr id="277" name="Cross correlation"/>
          <p:cNvSpPr/>
          <p:nvPr/>
        </p:nvSpPr>
        <p:spPr>
          <a:xfrm>
            <a:off x="4809662" y="5440579"/>
            <a:ext cx="2128177" cy="1270001"/>
          </a:xfrm>
          <a:prstGeom prst="roundRect">
            <a:avLst>
              <a:gd name="adj" fmla="val 15000"/>
            </a:avLst>
          </a:prstGeom>
          <a:solidFill>
            <a:srgbClr val="FFE6CC"/>
          </a:solidFill>
          <a:ln w="25400">
            <a:solidFill>
              <a:srgbClr val="E2B03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sz="2500" dirty="0"/>
              <a:t>Buffer</a:t>
            </a:r>
            <a:endParaRPr sz="2500" dirty="0"/>
          </a:p>
        </p:txBody>
      </p:sp>
      <p:sp>
        <p:nvSpPr>
          <p:cNvPr id="278" name="Line"/>
          <p:cNvSpPr/>
          <p:nvPr/>
        </p:nvSpPr>
        <p:spPr>
          <a:xfrm>
            <a:off x="6950494" y="6062391"/>
            <a:ext cx="485364" cy="0"/>
          </a:xfrm>
          <a:prstGeom prst="line">
            <a:avLst/>
          </a:prstGeom>
          <a:ln w="571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 sz="2500"/>
          </a:p>
        </p:txBody>
      </p:sp>
      <p:sp>
        <p:nvSpPr>
          <p:cNvPr id="292" name="Rounded Rectangle"/>
          <p:cNvSpPr/>
          <p:nvPr/>
        </p:nvSpPr>
        <p:spPr>
          <a:xfrm>
            <a:off x="4809066" y="8957733"/>
            <a:ext cx="975737" cy="383663"/>
          </a:xfrm>
          <a:prstGeom prst="roundRect">
            <a:avLst>
              <a:gd name="adj" fmla="val 22765"/>
            </a:avLst>
          </a:prstGeom>
          <a:solidFill>
            <a:srgbClr val="FFE6CC"/>
          </a:solidFill>
          <a:ln w="25400">
            <a:solidFill>
              <a:srgbClr val="E2B039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500"/>
          </a:p>
        </p:txBody>
      </p:sp>
      <p:sp>
        <p:nvSpPr>
          <p:cNvPr id="293" name="Signal processing"/>
          <p:cNvSpPr txBox="1"/>
          <p:nvPr/>
        </p:nvSpPr>
        <p:spPr>
          <a:xfrm>
            <a:off x="5908919" y="8925143"/>
            <a:ext cx="2862963" cy="4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/>
            </a:lvl1pPr>
          </a:lstStyle>
          <a:p>
            <a:r>
              <a:rPr sz="2500"/>
              <a:t>Signal processing</a:t>
            </a:r>
          </a:p>
        </p:txBody>
      </p:sp>
      <p:sp>
        <p:nvSpPr>
          <p:cNvPr id="294" name="Machine learning"/>
          <p:cNvSpPr txBox="1"/>
          <p:nvPr/>
        </p:nvSpPr>
        <p:spPr>
          <a:xfrm>
            <a:off x="10754202" y="8925143"/>
            <a:ext cx="2721899" cy="4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/>
            </a:lvl1pPr>
          </a:lstStyle>
          <a:p>
            <a:r>
              <a:rPr sz="2500"/>
              <a:t>Machine learning</a:t>
            </a:r>
          </a:p>
        </p:txBody>
      </p:sp>
      <p:sp>
        <p:nvSpPr>
          <p:cNvPr id="295" name="Rounded Rectangle"/>
          <p:cNvSpPr/>
          <p:nvPr/>
        </p:nvSpPr>
        <p:spPr>
          <a:xfrm>
            <a:off x="9681272" y="8958865"/>
            <a:ext cx="984925" cy="381398"/>
          </a:xfrm>
          <a:prstGeom prst="roundRect">
            <a:avLst>
              <a:gd name="adj" fmla="val 23116"/>
            </a:avLst>
          </a:prstGeom>
          <a:solidFill>
            <a:srgbClr val="D5E8D4"/>
          </a:solidFill>
          <a:ln w="25400">
            <a:solidFill>
              <a:srgbClr val="8CB97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500"/>
          </a:p>
        </p:txBody>
      </p:sp>
      <p:sp>
        <p:nvSpPr>
          <p:cNvPr id="3" name="Line">
            <a:extLst>
              <a:ext uri="{FF2B5EF4-FFF2-40B4-BE49-F238E27FC236}">
                <a16:creationId xmlns:a16="http://schemas.microsoft.com/office/drawing/2014/main" id="{5D67B68C-F985-B80F-97EE-955B7BCC1986}"/>
              </a:ext>
            </a:extLst>
          </p:cNvPr>
          <p:cNvSpPr/>
          <p:nvPr/>
        </p:nvSpPr>
        <p:spPr>
          <a:xfrm>
            <a:off x="6950494" y="7801837"/>
            <a:ext cx="485364" cy="0"/>
          </a:xfrm>
          <a:prstGeom prst="line">
            <a:avLst/>
          </a:prstGeom>
          <a:ln w="571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 sz="2500"/>
          </a:p>
        </p:txBody>
      </p:sp>
      <p:sp>
        <p:nvSpPr>
          <p:cNvPr id="4" name="Line">
            <a:extLst>
              <a:ext uri="{FF2B5EF4-FFF2-40B4-BE49-F238E27FC236}">
                <a16:creationId xmlns:a16="http://schemas.microsoft.com/office/drawing/2014/main" id="{8E17F5B9-2400-ED54-0616-3BC3371176E9}"/>
              </a:ext>
            </a:extLst>
          </p:cNvPr>
          <p:cNvSpPr/>
          <p:nvPr/>
        </p:nvSpPr>
        <p:spPr>
          <a:xfrm>
            <a:off x="9862141" y="6080932"/>
            <a:ext cx="485364" cy="0"/>
          </a:xfrm>
          <a:prstGeom prst="line">
            <a:avLst/>
          </a:prstGeom>
          <a:ln w="571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 sz="2500"/>
          </a:p>
        </p:txBody>
      </p:sp>
      <p:sp>
        <p:nvSpPr>
          <p:cNvPr id="5" name="Line">
            <a:extLst>
              <a:ext uri="{FF2B5EF4-FFF2-40B4-BE49-F238E27FC236}">
                <a16:creationId xmlns:a16="http://schemas.microsoft.com/office/drawing/2014/main" id="{A2F6640C-479B-5B27-3062-0FB5FF78695D}"/>
              </a:ext>
            </a:extLst>
          </p:cNvPr>
          <p:cNvSpPr/>
          <p:nvPr/>
        </p:nvSpPr>
        <p:spPr>
          <a:xfrm>
            <a:off x="12715451" y="4787846"/>
            <a:ext cx="485364" cy="0"/>
          </a:xfrm>
          <a:prstGeom prst="line">
            <a:avLst/>
          </a:prstGeom>
          <a:ln w="571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 sz="2500"/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706FBF93-7EE2-1DDC-C48C-E33A4784F696}"/>
              </a:ext>
            </a:extLst>
          </p:cNvPr>
          <p:cNvSpPr/>
          <p:nvPr/>
        </p:nvSpPr>
        <p:spPr>
          <a:xfrm>
            <a:off x="12715451" y="7363632"/>
            <a:ext cx="485364" cy="0"/>
          </a:xfrm>
          <a:prstGeom prst="line">
            <a:avLst/>
          </a:prstGeom>
          <a:ln w="571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 sz="25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567E79-9A89-6DAA-5168-D7C31208FA82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>
            <a:off x="12715451" y="4787846"/>
            <a:ext cx="0" cy="2575786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4A16C5-3CBB-A274-FE86-3BC29DF79FC1}"/>
              </a:ext>
            </a:extLst>
          </p:cNvPr>
          <p:cNvCxnSpPr>
            <a:cxnSpLocks/>
            <a:stCxn id="265" idx="3"/>
          </p:cNvCxnSpPr>
          <p:nvPr/>
        </p:nvCxnSpPr>
        <p:spPr>
          <a:xfrm flipV="1">
            <a:off x="12465178" y="6067159"/>
            <a:ext cx="250273" cy="1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6D75AA-2389-4871-C292-A4A301D1581F}"/>
              </a:ext>
            </a:extLst>
          </p:cNvPr>
          <p:cNvCxnSpPr>
            <a:cxnSpLocks/>
          </p:cNvCxnSpPr>
          <p:nvPr/>
        </p:nvCxnSpPr>
        <p:spPr>
          <a:xfrm>
            <a:off x="5851822" y="4254316"/>
            <a:ext cx="1991847" cy="0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451FBB-6FFE-A99F-896D-C1EA2049BF0A}"/>
              </a:ext>
            </a:extLst>
          </p:cNvPr>
          <p:cNvCxnSpPr>
            <a:cxnSpLocks/>
            <a:stCxn id="268" idx="2"/>
          </p:cNvCxnSpPr>
          <p:nvPr/>
        </p:nvCxnSpPr>
        <p:spPr>
          <a:xfrm flipH="1">
            <a:off x="8499946" y="6697321"/>
            <a:ext cx="1" cy="217829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954ED7-ED34-D71D-6A7F-00416A95AE22}"/>
              </a:ext>
            </a:extLst>
          </p:cNvPr>
          <p:cNvCxnSpPr>
            <a:cxnSpLocks/>
          </p:cNvCxnSpPr>
          <p:nvPr/>
        </p:nvCxnSpPr>
        <p:spPr>
          <a:xfrm flipH="1">
            <a:off x="5851822" y="6897024"/>
            <a:ext cx="2648124" cy="0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674C28-F784-6FBF-043C-2B26F2F86CDC}"/>
              </a:ext>
            </a:extLst>
          </p:cNvPr>
          <p:cNvCxnSpPr>
            <a:cxnSpLocks/>
            <a:endCxn id="263" idx="0"/>
          </p:cNvCxnSpPr>
          <p:nvPr/>
        </p:nvCxnSpPr>
        <p:spPr>
          <a:xfrm>
            <a:off x="5873750" y="6915150"/>
            <a:ext cx="1" cy="239809"/>
          </a:xfrm>
          <a:prstGeom prst="straightConnector1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9E2D2D-6707-056D-897D-B49ADDD85112}"/>
              </a:ext>
            </a:extLst>
          </p:cNvPr>
          <p:cNvCxnSpPr>
            <a:cxnSpLocks/>
          </p:cNvCxnSpPr>
          <p:nvPr/>
        </p:nvCxnSpPr>
        <p:spPr>
          <a:xfrm flipV="1">
            <a:off x="9598660" y="7807211"/>
            <a:ext cx="250273" cy="1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089ADF7-9388-0BB2-67D4-7C7E1E24D317}"/>
              </a:ext>
            </a:extLst>
          </p:cNvPr>
          <p:cNvCxnSpPr>
            <a:cxnSpLocks/>
          </p:cNvCxnSpPr>
          <p:nvPr/>
        </p:nvCxnSpPr>
        <p:spPr>
          <a:xfrm>
            <a:off x="9860681" y="6057198"/>
            <a:ext cx="0" cy="1777417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2" name="Line">
            <a:extLst>
              <a:ext uri="{FF2B5EF4-FFF2-40B4-BE49-F238E27FC236}">
                <a16:creationId xmlns:a16="http://schemas.microsoft.com/office/drawing/2014/main" id="{A930C58B-7EC9-BFDE-1194-E7D1BDB46821}"/>
              </a:ext>
            </a:extLst>
          </p:cNvPr>
          <p:cNvSpPr/>
          <p:nvPr/>
        </p:nvSpPr>
        <p:spPr>
          <a:xfrm flipH="1">
            <a:off x="15332194" y="4793039"/>
            <a:ext cx="485364" cy="0"/>
          </a:xfrm>
          <a:prstGeom prst="line">
            <a:avLst/>
          </a:prstGeom>
          <a:ln w="571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 sz="2500"/>
          </a:p>
        </p:txBody>
      </p:sp>
      <p:sp>
        <p:nvSpPr>
          <p:cNvPr id="33" name="Line">
            <a:extLst>
              <a:ext uri="{FF2B5EF4-FFF2-40B4-BE49-F238E27FC236}">
                <a16:creationId xmlns:a16="http://schemas.microsoft.com/office/drawing/2014/main" id="{CB29CCB7-ADE4-2DB4-9D89-4502A359EBB6}"/>
              </a:ext>
            </a:extLst>
          </p:cNvPr>
          <p:cNvSpPr/>
          <p:nvPr/>
        </p:nvSpPr>
        <p:spPr>
          <a:xfrm flipH="1">
            <a:off x="15332194" y="7368825"/>
            <a:ext cx="485364" cy="0"/>
          </a:xfrm>
          <a:prstGeom prst="line">
            <a:avLst/>
          </a:prstGeom>
          <a:ln w="571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 sz="250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FA09107-1101-91F7-411C-721048CB3C01}"/>
              </a:ext>
            </a:extLst>
          </p:cNvPr>
          <p:cNvCxnSpPr>
            <a:cxnSpLocks/>
          </p:cNvCxnSpPr>
          <p:nvPr/>
        </p:nvCxnSpPr>
        <p:spPr>
          <a:xfrm flipH="1">
            <a:off x="15817558" y="4793039"/>
            <a:ext cx="0" cy="2575786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D435FE4-F873-69E5-FFF8-A1D6F2F6134C}"/>
              </a:ext>
            </a:extLst>
          </p:cNvPr>
          <p:cNvCxnSpPr>
            <a:cxnSpLocks/>
          </p:cNvCxnSpPr>
          <p:nvPr/>
        </p:nvCxnSpPr>
        <p:spPr>
          <a:xfrm flipH="1" flipV="1">
            <a:off x="15817558" y="6080932"/>
            <a:ext cx="250273" cy="1"/>
          </a:xfrm>
          <a:prstGeom prst="line">
            <a:avLst/>
          </a:prstGeom>
          <a:noFill/>
          <a:ln w="5715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Classifier">
            <a:extLst>
              <a:ext uri="{FF2B5EF4-FFF2-40B4-BE49-F238E27FC236}">
                <a16:creationId xmlns:a16="http://schemas.microsoft.com/office/drawing/2014/main" id="{4897B41B-C1F4-BDBD-0481-30937C27B62A}"/>
              </a:ext>
            </a:extLst>
          </p:cNvPr>
          <p:cNvSpPr/>
          <p:nvPr/>
        </p:nvSpPr>
        <p:spPr>
          <a:xfrm>
            <a:off x="16066990" y="5422197"/>
            <a:ext cx="2128177" cy="1270001"/>
          </a:xfrm>
          <a:prstGeom prst="roundRect">
            <a:avLst>
              <a:gd name="adj" fmla="val 15000"/>
            </a:avLst>
          </a:prstGeom>
          <a:solidFill>
            <a:srgbClr val="D5E8D4"/>
          </a:solidFill>
          <a:ln w="25400">
            <a:solidFill>
              <a:srgbClr val="8CB972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sz="2500" dirty="0"/>
              <a:t>Transmit prediction</a:t>
            </a:r>
            <a:endParaRPr sz="2500" dirty="0"/>
          </a:p>
        </p:txBody>
      </p:sp>
      <p:sp>
        <p:nvSpPr>
          <p:cNvPr id="38" name="Classifier">
            <a:extLst>
              <a:ext uri="{FF2B5EF4-FFF2-40B4-BE49-F238E27FC236}">
                <a16:creationId xmlns:a16="http://schemas.microsoft.com/office/drawing/2014/main" id="{26429535-3F5F-5743-2715-75E49A1E4BDA}"/>
              </a:ext>
            </a:extLst>
          </p:cNvPr>
          <p:cNvSpPr/>
          <p:nvPr/>
        </p:nvSpPr>
        <p:spPr>
          <a:xfrm>
            <a:off x="18680531" y="5440579"/>
            <a:ext cx="2128177" cy="1270001"/>
          </a:xfrm>
          <a:prstGeom prst="roundRect">
            <a:avLst>
              <a:gd name="adj" fmla="val 15000"/>
            </a:avLst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sz="2500" dirty="0"/>
              <a:t>Consecutive key check</a:t>
            </a:r>
            <a:endParaRPr sz="2500" dirty="0"/>
          </a:p>
        </p:txBody>
      </p:sp>
      <p:sp>
        <p:nvSpPr>
          <p:cNvPr id="39" name="Classifier">
            <a:extLst>
              <a:ext uri="{FF2B5EF4-FFF2-40B4-BE49-F238E27FC236}">
                <a16:creationId xmlns:a16="http://schemas.microsoft.com/office/drawing/2014/main" id="{08144226-CFA7-B7F3-D284-C48B858D5283}"/>
              </a:ext>
            </a:extLst>
          </p:cNvPr>
          <p:cNvSpPr/>
          <p:nvPr/>
        </p:nvSpPr>
        <p:spPr>
          <a:xfrm>
            <a:off x="21294072" y="5440579"/>
            <a:ext cx="2128177" cy="1270001"/>
          </a:xfrm>
          <a:prstGeom prst="roundRect">
            <a:avLst>
              <a:gd name="adj" fmla="val 15000"/>
            </a:avLst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lang="en-US" sz="2500" dirty="0"/>
              <a:t>Simulate keypress</a:t>
            </a:r>
            <a:endParaRPr sz="2500" dirty="0"/>
          </a:p>
        </p:txBody>
      </p:sp>
      <p:sp>
        <p:nvSpPr>
          <p:cNvPr id="40" name="Line">
            <a:extLst>
              <a:ext uri="{FF2B5EF4-FFF2-40B4-BE49-F238E27FC236}">
                <a16:creationId xmlns:a16="http://schemas.microsoft.com/office/drawing/2014/main" id="{505267AE-5F5E-4730-9306-4C557CC65102}"/>
              </a:ext>
            </a:extLst>
          </p:cNvPr>
          <p:cNvSpPr/>
          <p:nvPr/>
        </p:nvSpPr>
        <p:spPr>
          <a:xfrm>
            <a:off x="18195167" y="6075579"/>
            <a:ext cx="485364" cy="0"/>
          </a:xfrm>
          <a:prstGeom prst="line">
            <a:avLst/>
          </a:prstGeom>
          <a:ln w="571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 sz="2500"/>
          </a:p>
        </p:txBody>
      </p:sp>
      <p:sp>
        <p:nvSpPr>
          <p:cNvPr id="41" name="Line">
            <a:extLst>
              <a:ext uri="{FF2B5EF4-FFF2-40B4-BE49-F238E27FC236}">
                <a16:creationId xmlns:a16="http://schemas.microsoft.com/office/drawing/2014/main" id="{ED1E6A34-77A5-68E1-0554-D8455612CE88}"/>
              </a:ext>
            </a:extLst>
          </p:cNvPr>
          <p:cNvSpPr/>
          <p:nvPr/>
        </p:nvSpPr>
        <p:spPr>
          <a:xfrm>
            <a:off x="20808708" y="6057197"/>
            <a:ext cx="485364" cy="0"/>
          </a:xfrm>
          <a:prstGeom prst="line">
            <a:avLst/>
          </a:prstGeom>
          <a:ln w="5715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 sz="2500"/>
          </a:p>
        </p:txBody>
      </p:sp>
      <p:sp>
        <p:nvSpPr>
          <p:cNvPr id="42" name="Machine learning">
            <a:extLst>
              <a:ext uri="{FF2B5EF4-FFF2-40B4-BE49-F238E27FC236}">
                <a16:creationId xmlns:a16="http://schemas.microsoft.com/office/drawing/2014/main" id="{798344D7-2D08-D335-CF46-F1EC1C48678A}"/>
              </a:ext>
            </a:extLst>
          </p:cNvPr>
          <p:cNvSpPr txBox="1"/>
          <p:nvPr/>
        </p:nvSpPr>
        <p:spPr>
          <a:xfrm>
            <a:off x="15416997" y="8907971"/>
            <a:ext cx="2204130" cy="448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000" b="1"/>
            </a:lvl1pPr>
          </a:lstStyle>
          <a:p>
            <a:r>
              <a:rPr lang="en-US" sz="2500" dirty="0"/>
              <a:t>Socket server</a:t>
            </a:r>
            <a:endParaRPr sz="2500" dirty="0"/>
          </a:p>
        </p:txBody>
      </p:sp>
      <p:sp>
        <p:nvSpPr>
          <p:cNvPr id="43" name="Rounded Rectangle">
            <a:extLst>
              <a:ext uri="{FF2B5EF4-FFF2-40B4-BE49-F238E27FC236}">
                <a16:creationId xmlns:a16="http://schemas.microsoft.com/office/drawing/2014/main" id="{AB3B2F25-20A5-CD44-38DA-B288DA9F33F1}"/>
              </a:ext>
            </a:extLst>
          </p:cNvPr>
          <p:cNvSpPr/>
          <p:nvPr/>
        </p:nvSpPr>
        <p:spPr>
          <a:xfrm>
            <a:off x="14344067" y="8941693"/>
            <a:ext cx="984925" cy="381398"/>
          </a:xfrm>
          <a:prstGeom prst="roundRect">
            <a:avLst>
              <a:gd name="adj" fmla="val 23116"/>
            </a:avLst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accent2">
                <a:lumMod val="7500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250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28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Helvetica Neue</vt:lpstr>
      <vt:lpstr>Helvetica Neue Medium</vt:lpstr>
      <vt:lpstr>21_BasicWhite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Kevin Xu</cp:lastModifiedBy>
  <cp:revision>3</cp:revision>
  <dcterms:modified xsi:type="dcterms:W3CDTF">2025-04-29T18:14:10Z</dcterms:modified>
</cp:coreProperties>
</file>