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247" autoAdjust="0"/>
  </p:normalViewPr>
  <p:slideViewPr>
    <p:cSldViewPr snapToGrid="0">
      <p:cViewPr>
        <p:scale>
          <a:sx n="90" d="100"/>
          <a:sy n="90" d="100"/>
        </p:scale>
        <p:origin x="-1320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icrophone-342 (1).png" descr="microphone-342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80" y="3861128"/>
            <a:ext cx="863878" cy="863878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actile sensor"/>
          <p:cNvSpPr/>
          <p:nvPr/>
        </p:nvSpPr>
        <p:spPr>
          <a:xfrm>
            <a:off x="10186430" y="3069834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AE8FC"/>
          </a:solidFill>
          <a:ln w="25400">
            <a:solidFill>
              <a:srgbClr val="86A2C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Controller</a:t>
            </a:r>
            <a:endParaRPr sz="2500" dirty="0"/>
          </a:p>
        </p:txBody>
      </p:sp>
      <p:sp>
        <p:nvSpPr>
          <p:cNvPr id="260" name="Rectangle"/>
          <p:cNvSpPr/>
          <p:nvPr/>
        </p:nvSpPr>
        <p:spPr>
          <a:xfrm>
            <a:off x="7865598" y="2706092"/>
            <a:ext cx="1248041" cy="2167988"/>
          </a:xfrm>
          <a:prstGeom prst="rect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261" name="Outlier removal"/>
          <p:cNvSpPr/>
          <p:nvPr/>
        </p:nvSpPr>
        <p:spPr>
          <a:xfrm>
            <a:off x="12673389" y="540877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Smooth signal</a:t>
            </a:r>
            <a:endParaRPr sz="2500" dirty="0"/>
          </a:p>
        </p:txBody>
      </p:sp>
      <p:sp>
        <p:nvSpPr>
          <p:cNvPr id="263" name="Fast Fourier Transform"/>
          <p:cNvSpPr/>
          <p:nvPr/>
        </p:nvSpPr>
        <p:spPr>
          <a:xfrm>
            <a:off x="10048979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Frequency selection</a:t>
            </a:r>
            <a:endParaRPr dirty="0"/>
          </a:p>
        </p:txBody>
      </p:sp>
      <p:sp>
        <p:nvSpPr>
          <p:cNvPr id="265" name="Classifier"/>
          <p:cNvSpPr/>
          <p:nvPr/>
        </p:nvSpPr>
        <p:spPr>
          <a:xfrm>
            <a:off x="4809662" y="7702360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Load model</a:t>
            </a:r>
            <a:endParaRPr sz="2500" dirty="0"/>
          </a:p>
        </p:txBody>
      </p:sp>
      <p:sp>
        <p:nvSpPr>
          <p:cNvPr id="266" name="Contact Location"/>
          <p:cNvSpPr/>
          <p:nvPr/>
        </p:nvSpPr>
        <p:spPr>
          <a:xfrm>
            <a:off x="7448379" y="709294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Classification</a:t>
            </a:r>
            <a:endParaRPr sz="2500" dirty="0"/>
          </a:p>
        </p:txBody>
      </p:sp>
      <p:sp>
        <p:nvSpPr>
          <p:cNvPr id="267" name="Object"/>
          <p:cNvSpPr/>
          <p:nvPr/>
        </p:nvSpPr>
        <p:spPr>
          <a:xfrm>
            <a:off x="7448379" y="8566041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Regression</a:t>
            </a:r>
            <a:endParaRPr sz="2500" dirty="0"/>
          </a:p>
        </p:txBody>
      </p:sp>
      <p:sp>
        <p:nvSpPr>
          <p:cNvPr id="268" name="Signal extraction"/>
          <p:cNvSpPr/>
          <p:nvPr/>
        </p:nvSpPr>
        <p:spPr>
          <a:xfrm>
            <a:off x="7435858" y="5427320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Fast Fourier Transform</a:t>
            </a:r>
          </a:p>
        </p:txBody>
      </p:sp>
      <p:pic>
        <p:nvPicPr>
          <p:cNvPr id="269" name="Screenshot 2025-02-21 at 6.58.54 PM.png" descr="Screenshot 2025-02-21 at 6.58.5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91162" y="2918941"/>
            <a:ext cx="863870" cy="69279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9148866" y="3221490"/>
            <a:ext cx="1048037" cy="431784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pic>
        <p:nvPicPr>
          <p:cNvPr id="272" name="Screenshot 2025-03-01 at 8.56.28 PM.png" descr="Screenshot 2025-03-01 at 8.56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7701" y="10655339"/>
            <a:ext cx="8596142" cy="468793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>
            <a:off x="6885241" y="3254002"/>
            <a:ext cx="1001137" cy="1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 dirty="0"/>
          </a:p>
        </p:txBody>
      </p:sp>
      <p:sp>
        <p:nvSpPr>
          <p:cNvPr id="274" name="Signal generation"/>
          <p:cNvSpPr/>
          <p:nvPr/>
        </p:nvSpPr>
        <p:spPr>
          <a:xfrm>
            <a:off x="4742390" y="2619001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AD2D0"/>
          </a:solidFill>
          <a:ln w="25400">
            <a:solidFill>
              <a:srgbClr val="B7504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500"/>
              <a:t>Signal generation</a:t>
            </a:r>
          </a:p>
        </p:txBody>
      </p:sp>
      <p:sp>
        <p:nvSpPr>
          <p:cNvPr id="275" name="Line"/>
          <p:cNvSpPr/>
          <p:nvPr/>
        </p:nvSpPr>
        <p:spPr>
          <a:xfrm>
            <a:off x="5875535" y="4272241"/>
            <a:ext cx="1" cy="1136538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77" name="Cross correlation"/>
          <p:cNvSpPr/>
          <p:nvPr/>
        </p:nvSpPr>
        <p:spPr>
          <a:xfrm>
            <a:off x="4809662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Buffer</a:t>
            </a:r>
            <a:endParaRPr sz="2500" dirty="0"/>
          </a:p>
        </p:txBody>
      </p:sp>
      <p:sp>
        <p:nvSpPr>
          <p:cNvPr id="278" name="Line"/>
          <p:cNvSpPr/>
          <p:nvPr/>
        </p:nvSpPr>
        <p:spPr>
          <a:xfrm>
            <a:off x="6950494" y="606239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92" name="Rounded Rectangle"/>
          <p:cNvSpPr/>
          <p:nvPr/>
        </p:nvSpPr>
        <p:spPr>
          <a:xfrm>
            <a:off x="4810413" y="10118026"/>
            <a:ext cx="975737" cy="383663"/>
          </a:xfrm>
          <a:prstGeom prst="roundRect">
            <a:avLst>
              <a:gd name="adj" fmla="val 22765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293" name="Signal processing"/>
          <p:cNvSpPr txBox="1"/>
          <p:nvPr/>
        </p:nvSpPr>
        <p:spPr>
          <a:xfrm>
            <a:off x="5910266" y="10085436"/>
            <a:ext cx="2862963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sz="2500"/>
              <a:t>Signal processing</a:t>
            </a:r>
          </a:p>
        </p:txBody>
      </p:sp>
      <p:sp>
        <p:nvSpPr>
          <p:cNvPr id="294" name="Machine learning"/>
          <p:cNvSpPr txBox="1"/>
          <p:nvPr/>
        </p:nvSpPr>
        <p:spPr>
          <a:xfrm>
            <a:off x="10755549" y="10085436"/>
            <a:ext cx="2721899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sz="2500"/>
              <a:t>Machine learning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9682619" y="10119158"/>
            <a:ext cx="984925" cy="381398"/>
          </a:xfrm>
          <a:prstGeom prst="roundRect">
            <a:avLst>
              <a:gd name="adj" fmla="val 23116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A2F6640C-479B-5B27-3062-0FB5FF78695D}"/>
              </a:ext>
            </a:extLst>
          </p:cNvPr>
          <p:cNvSpPr/>
          <p:nvPr/>
        </p:nvSpPr>
        <p:spPr>
          <a:xfrm>
            <a:off x="7115175" y="7754343"/>
            <a:ext cx="329957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06FBF93-7EE2-1DDC-C48C-E33A4784F696}"/>
              </a:ext>
            </a:extLst>
          </p:cNvPr>
          <p:cNvSpPr/>
          <p:nvPr/>
        </p:nvSpPr>
        <p:spPr>
          <a:xfrm>
            <a:off x="7115174" y="9228252"/>
            <a:ext cx="329955" cy="350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67E79-9A89-6DAA-5168-D7C31208FA82}"/>
              </a:ext>
            </a:extLst>
          </p:cNvPr>
          <p:cNvCxnSpPr>
            <a:cxnSpLocks/>
          </p:cNvCxnSpPr>
          <p:nvPr/>
        </p:nvCxnSpPr>
        <p:spPr>
          <a:xfrm>
            <a:off x="7140355" y="7754343"/>
            <a:ext cx="0" cy="1499513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A16C5-3CBB-A274-FE86-3BC29DF79FC1}"/>
              </a:ext>
            </a:extLst>
          </p:cNvPr>
          <p:cNvCxnSpPr>
            <a:cxnSpLocks/>
          </p:cNvCxnSpPr>
          <p:nvPr/>
        </p:nvCxnSpPr>
        <p:spPr>
          <a:xfrm flipV="1">
            <a:off x="13059549" y="8108594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D75AA-2389-4871-C292-A4A301D1581F}"/>
              </a:ext>
            </a:extLst>
          </p:cNvPr>
          <p:cNvCxnSpPr>
            <a:cxnSpLocks/>
          </p:cNvCxnSpPr>
          <p:nvPr/>
        </p:nvCxnSpPr>
        <p:spPr>
          <a:xfrm>
            <a:off x="5851822" y="4254316"/>
            <a:ext cx="1991847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51FBB-6FFE-A99F-896D-C1EA2049BF0A}"/>
              </a:ext>
            </a:extLst>
          </p:cNvPr>
          <p:cNvCxnSpPr>
            <a:cxnSpLocks/>
          </p:cNvCxnSpPr>
          <p:nvPr/>
        </p:nvCxnSpPr>
        <p:spPr>
          <a:xfrm flipH="1">
            <a:off x="13737477" y="6677306"/>
            <a:ext cx="1" cy="217829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54ED7-ED34-D71D-6A7F-00416A95AE22}"/>
              </a:ext>
            </a:extLst>
          </p:cNvPr>
          <p:cNvCxnSpPr>
            <a:cxnSpLocks/>
          </p:cNvCxnSpPr>
          <p:nvPr/>
        </p:nvCxnSpPr>
        <p:spPr>
          <a:xfrm flipH="1">
            <a:off x="5851822" y="6895135"/>
            <a:ext cx="7909369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74C28-F784-6FBF-043C-2B26F2F86CDC}"/>
              </a:ext>
            </a:extLst>
          </p:cNvPr>
          <p:cNvCxnSpPr>
            <a:cxnSpLocks/>
          </p:cNvCxnSpPr>
          <p:nvPr/>
        </p:nvCxnSpPr>
        <p:spPr>
          <a:xfrm>
            <a:off x="5881369" y="6894188"/>
            <a:ext cx="0" cy="808172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Classifier">
            <a:extLst>
              <a:ext uri="{FF2B5EF4-FFF2-40B4-BE49-F238E27FC236}">
                <a16:creationId xmlns:a16="http://schemas.microsoft.com/office/drawing/2014/main" id="{4897B41B-C1F4-BDBD-0481-30937C27B62A}"/>
              </a:ext>
            </a:extLst>
          </p:cNvPr>
          <p:cNvSpPr/>
          <p:nvPr/>
        </p:nvSpPr>
        <p:spPr>
          <a:xfrm>
            <a:off x="10048979" y="7644507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Transmit prediction</a:t>
            </a:r>
            <a:endParaRPr sz="2500" dirty="0"/>
          </a:p>
        </p:txBody>
      </p:sp>
      <p:sp>
        <p:nvSpPr>
          <p:cNvPr id="38" name="Classifier">
            <a:extLst>
              <a:ext uri="{FF2B5EF4-FFF2-40B4-BE49-F238E27FC236}">
                <a16:creationId xmlns:a16="http://schemas.microsoft.com/office/drawing/2014/main" id="{26429535-3F5F-5743-2715-75E49A1E4BDA}"/>
              </a:ext>
            </a:extLst>
          </p:cNvPr>
          <p:cNvSpPr/>
          <p:nvPr/>
        </p:nvSpPr>
        <p:spPr>
          <a:xfrm>
            <a:off x="12645435" y="7621701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Consecutive key check</a:t>
            </a:r>
            <a:endParaRPr sz="2500" dirty="0"/>
          </a:p>
        </p:txBody>
      </p:sp>
      <p:sp>
        <p:nvSpPr>
          <p:cNvPr id="39" name="Classifier">
            <a:extLst>
              <a:ext uri="{FF2B5EF4-FFF2-40B4-BE49-F238E27FC236}">
                <a16:creationId xmlns:a16="http://schemas.microsoft.com/office/drawing/2014/main" id="{08144226-CFA7-B7F3-D284-C48B858D5283}"/>
              </a:ext>
            </a:extLst>
          </p:cNvPr>
          <p:cNvSpPr/>
          <p:nvPr/>
        </p:nvSpPr>
        <p:spPr>
          <a:xfrm>
            <a:off x="15258976" y="7621701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Simulate keypress</a:t>
            </a:r>
            <a:endParaRPr sz="2500" dirty="0"/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505267AE-5F5E-4730-9306-4C557CC65102}"/>
              </a:ext>
            </a:extLst>
          </p:cNvPr>
          <p:cNvSpPr/>
          <p:nvPr/>
        </p:nvSpPr>
        <p:spPr>
          <a:xfrm>
            <a:off x="12160071" y="825670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ED1E6A34-77A5-68E1-0554-D8455612CE88}"/>
              </a:ext>
            </a:extLst>
          </p:cNvPr>
          <p:cNvSpPr/>
          <p:nvPr/>
        </p:nvSpPr>
        <p:spPr>
          <a:xfrm>
            <a:off x="14773612" y="8238319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2" name="Machine learning">
            <a:extLst>
              <a:ext uri="{FF2B5EF4-FFF2-40B4-BE49-F238E27FC236}">
                <a16:creationId xmlns:a16="http://schemas.microsoft.com/office/drawing/2014/main" id="{798344D7-2D08-D335-CF46-F1EC1C48678A}"/>
              </a:ext>
            </a:extLst>
          </p:cNvPr>
          <p:cNvSpPr txBox="1"/>
          <p:nvPr/>
        </p:nvSpPr>
        <p:spPr>
          <a:xfrm>
            <a:off x="15418344" y="10068264"/>
            <a:ext cx="220413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lang="en-US" sz="2500" dirty="0"/>
              <a:t>Socket server</a:t>
            </a:r>
            <a:endParaRPr sz="2500" dirty="0"/>
          </a:p>
        </p:txBody>
      </p:sp>
      <p:sp>
        <p:nvSpPr>
          <p:cNvPr id="43" name="Rounded Rectangle">
            <a:extLst>
              <a:ext uri="{FF2B5EF4-FFF2-40B4-BE49-F238E27FC236}">
                <a16:creationId xmlns:a16="http://schemas.microsoft.com/office/drawing/2014/main" id="{AB3B2F25-20A5-CD44-38DA-B288DA9F33F1}"/>
              </a:ext>
            </a:extLst>
          </p:cNvPr>
          <p:cNvSpPr/>
          <p:nvPr/>
        </p:nvSpPr>
        <p:spPr>
          <a:xfrm>
            <a:off x="14345414" y="10101986"/>
            <a:ext cx="984925" cy="381398"/>
          </a:xfrm>
          <a:prstGeom prst="roundRect">
            <a:avLst>
              <a:gd name="adj" fmla="val 2311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8233FBE7-C661-F8BF-4CA0-1E162F0643B1}"/>
              </a:ext>
            </a:extLst>
          </p:cNvPr>
          <p:cNvSpPr/>
          <p:nvPr/>
        </p:nvSpPr>
        <p:spPr>
          <a:xfrm>
            <a:off x="9556758" y="606239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09D43C25-5C71-49BD-8D6B-85EED2B0AB5A}"/>
              </a:ext>
            </a:extLst>
          </p:cNvPr>
          <p:cNvSpPr/>
          <p:nvPr/>
        </p:nvSpPr>
        <p:spPr>
          <a:xfrm>
            <a:off x="12196976" y="606239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D0BC9F-4B33-1266-1C68-F7ED5699BC57}"/>
              </a:ext>
            </a:extLst>
          </p:cNvPr>
          <p:cNvCxnSpPr>
            <a:cxnSpLocks/>
          </p:cNvCxnSpPr>
          <p:nvPr/>
        </p:nvCxnSpPr>
        <p:spPr>
          <a:xfrm flipH="1">
            <a:off x="6950495" y="8344949"/>
            <a:ext cx="164681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Line">
            <a:extLst>
              <a:ext uri="{FF2B5EF4-FFF2-40B4-BE49-F238E27FC236}">
                <a16:creationId xmlns:a16="http://schemas.microsoft.com/office/drawing/2014/main" id="{73D07C60-C949-9400-1723-4203ECF9A6E7}"/>
              </a:ext>
            </a:extLst>
          </p:cNvPr>
          <p:cNvSpPr/>
          <p:nvPr/>
        </p:nvSpPr>
        <p:spPr>
          <a:xfrm flipH="1">
            <a:off x="9582504" y="7750843"/>
            <a:ext cx="329957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9" name="Line">
            <a:extLst>
              <a:ext uri="{FF2B5EF4-FFF2-40B4-BE49-F238E27FC236}">
                <a16:creationId xmlns:a16="http://schemas.microsoft.com/office/drawing/2014/main" id="{38BD6A5A-C358-C668-4CAD-9232521FADE5}"/>
              </a:ext>
            </a:extLst>
          </p:cNvPr>
          <p:cNvSpPr/>
          <p:nvPr/>
        </p:nvSpPr>
        <p:spPr>
          <a:xfrm flipH="1">
            <a:off x="9582503" y="9224752"/>
            <a:ext cx="329955" cy="350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66E1FF-FC6C-7D8E-700F-B5DF4A63871B}"/>
              </a:ext>
            </a:extLst>
          </p:cNvPr>
          <p:cNvCxnSpPr>
            <a:cxnSpLocks/>
          </p:cNvCxnSpPr>
          <p:nvPr/>
        </p:nvCxnSpPr>
        <p:spPr>
          <a:xfrm flipH="1">
            <a:off x="9892895" y="7750843"/>
            <a:ext cx="0" cy="1499513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2AEDD8-15BA-0F53-11F8-82D9F99F1418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9915309" y="8279508"/>
            <a:ext cx="133670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C79AF6-1DE0-500F-8C36-5D982515153D}"/>
              </a:ext>
            </a:extLst>
          </p:cNvPr>
          <p:cNvCxnSpPr/>
          <p:nvPr/>
        </p:nvCxnSpPr>
        <p:spPr>
          <a:xfrm flipV="1">
            <a:off x="23635686" y="7476135"/>
            <a:ext cx="0" cy="1269829"/>
          </a:xfrm>
          <a:prstGeom prst="line">
            <a:avLst/>
          </a:prstGeom>
          <a:noFill/>
          <a:ln w="762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Line">
            <a:extLst>
              <a:ext uri="{FF2B5EF4-FFF2-40B4-BE49-F238E27FC236}">
                <a16:creationId xmlns:a16="http://schemas.microsoft.com/office/drawing/2014/main" id="{AF7FFE20-B2AF-2362-FFF7-A0FA76569D89}"/>
              </a:ext>
            </a:extLst>
          </p:cNvPr>
          <p:cNvSpPr/>
          <p:nvPr/>
        </p:nvSpPr>
        <p:spPr>
          <a:xfrm flipH="1">
            <a:off x="9135568" y="3818503"/>
            <a:ext cx="1048037" cy="431784"/>
          </a:xfrm>
          <a:prstGeom prst="line">
            <a:avLst/>
          </a:prstGeom>
          <a:ln w="5715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Kevin Xu</cp:lastModifiedBy>
  <cp:revision>4</cp:revision>
  <dcterms:modified xsi:type="dcterms:W3CDTF">2025-05-14T03:16:55Z</dcterms:modified>
</cp:coreProperties>
</file>