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334" r:id="rId3"/>
    <p:sldId id="257" r:id="rId4"/>
    <p:sldId id="264" r:id="rId5"/>
    <p:sldId id="261" r:id="rId6"/>
    <p:sldId id="265" r:id="rId7"/>
    <p:sldId id="336" r:id="rId8"/>
    <p:sldId id="339" r:id="rId9"/>
    <p:sldId id="342" r:id="rId10"/>
    <p:sldId id="332" r:id="rId11"/>
    <p:sldId id="374" r:id="rId12"/>
    <p:sldId id="373" r:id="rId13"/>
    <p:sldId id="338" r:id="rId14"/>
    <p:sldId id="337" r:id="rId15"/>
    <p:sldId id="344" r:id="rId16"/>
    <p:sldId id="371" r:id="rId17"/>
    <p:sldId id="335" r:id="rId18"/>
    <p:sldId id="345" r:id="rId19"/>
    <p:sldId id="355" r:id="rId20"/>
    <p:sldId id="351" r:id="rId21"/>
    <p:sldId id="360" r:id="rId22"/>
    <p:sldId id="353" r:id="rId23"/>
    <p:sldId id="356" r:id="rId24"/>
    <p:sldId id="364" r:id="rId25"/>
    <p:sldId id="349" r:id="rId26"/>
    <p:sldId id="368" r:id="rId27"/>
    <p:sldId id="357" r:id="rId28"/>
    <p:sldId id="362" r:id="rId29"/>
    <p:sldId id="309" r:id="rId30"/>
    <p:sldId id="358" r:id="rId31"/>
    <p:sldId id="366" r:id="rId32"/>
    <p:sldId id="375" r:id="rId33"/>
    <p:sldId id="367" r:id="rId34"/>
    <p:sldId id="359" r:id="rId35"/>
    <p:sldId id="369" r:id="rId36"/>
    <p:sldId id="370" r:id="rId37"/>
    <p:sldId id="303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CC33"/>
    <a:srgbClr val="65D965"/>
    <a:srgbClr val="FF2B8F"/>
    <a:srgbClr val="ED7D31"/>
    <a:srgbClr val="8FCD20"/>
    <a:srgbClr val="F57804"/>
    <a:srgbClr val="41719C"/>
    <a:srgbClr val="0072BC"/>
    <a:srgbClr val="B8B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022F7-8C7F-4D74-A606-E37FEBE91647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FEA43-8250-4E78-B83E-E779AAB7874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3339193"/>
          </a:xfrm>
          <a:prstGeom prst="rect">
            <a:avLst/>
          </a:prstGeom>
          <a:solidFill>
            <a:srgbClr val="65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724149" y="746805"/>
            <a:ext cx="91440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724149" y="372450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22344-51F5-4EAF-808C-84376EA3B906}" type="datetime1">
              <a:rPr lang="en-US" smtClean="0"/>
              <a:t>7/3/2018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t>‹N°›</a:t>
            </a:fld>
            <a:endParaRPr lang="en-US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548367" y="409596"/>
            <a:ext cx="2520000" cy="2520000"/>
            <a:chOff x="895349" y="2342038"/>
            <a:chExt cx="2520000" cy="2520000"/>
          </a:xfrm>
        </p:grpSpPr>
        <p:sp>
          <p:nvSpPr>
            <p:cNvPr id="8" name="Ellipse 7"/>
            <p:cNvSpPr/>
            <p:nvPr userDrawn="1"/>
          </p:nvSpPr>
          <p:spPr>
            <a:xfrm>
              <a:off x="895349" y="2342038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8"/>
            <p:cNvSpPr/>
            <p:nvPr userDrawn="1"/>
          </p:nvSpPr>
          <p:spPr>
            <a:xfrm>
              <a:off x="985349" y="2432038"/>
              <a:ext cx="2340000" cy="2340000"/>
            </a:xfrm>
            <a:prstGeom prst="ellipse">
              <a:avLst/>
            </a:prstGeom>
            <a:solidFill>
              <a:srgbClr val="65D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9197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1028700"/>
          </a:xfrm>
          <a:prstGeom prst="rect">
            <a:avLst/>
          </a:prstGeom>
          <a:solidFill>
            <a:srgbClr val="65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92986" y="0"/>
            <a:ext cx="2999014" cy="102870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-1"/>
            <a:ext cx="9192986" cy="102870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389180" y="331788"/>
            <a:ext cx="647700" cy="365125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fld id="{B000E0D3-4C37-4167-A59D-A54ECA9C8B2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9413420" y="73479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Pierre Laperdrix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WWW tutorial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April</a:t>
            </a:r>
            <a:r>
              <a:rPr lang="en-US" baseline="0" dirty="0" smtClean="0">
                <a:solidFill>
                  <a:schemeClr val="bg1"/>
                </a:solidFill>
              </a:rPr>
              <a:t> 24</a:t>
            </a:r>
            <a:r>
              <a:rPr lang="en-US" baseline="30000" dirty="0" smtClean="0">
                <a:solidFill>
                  <a:schemeClr val="bg1"/>
                </a:solidFill>
              </a:rPr>
              <a:t>th</a:t>
            </a:r>
            <a:r>
              <a:rPr lang="en-US" baseline="0" dirty="0" smtClean="0">
                <a:solidFill>
                  <a:schemeClr val="bg1"/>
                </a:solidFill>
              </a:rPr>
              <a:t>, 2018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1389180" y="191861"/>
            <a:ext cx="647700" cy="64497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9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838200" cy="6857999"/>
          </a:xfrm>
          <a:prstGeom prst="rect">
            <a:avLst/>
          </a:prstGeom>
          <a:solidFill>
            <a:srgbClr val="65D9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5593" y="1944007"/>
            <a:ext cx="10515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9" name="Espace réservé du titre 1"/>
          <p:cNvSpPr>
            <a:spLocks noGrp="1"/>
          </p:cNvSpPr>
          <p:nvPr>
            <p:ph type="title"/>
          </p:nvPr>
        </p:nvSpPr>
        <p:spPr>
          <a:xfrm>
            <a:off x="1205593" y="32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grpSp>
        <p:nvGrpSpPr>
          <p:cNvPr id="10" name="Groupe 9"/>
          <p:cNvGrpSpPr/>
          <p:nvPr userDrawn="1"/>
        </p:nvGrpSpPr>
        <p:grpSpPr>
          <a:xfrm>
            <a:off x="234675" y="5527124"/>
            <a:ext cx="1188000" cy="1188000"/>
            <a:chOff x="895349" y="2342038"/>
            <a:chExt cx="2520000" cy="2520000"/>
          </a:xfrm>
        </p:grpSpPr>
        <p:sp>
          <p:nvSpPr>
            <p:cNvPr id="11" name="Ellipse 10"/>
            <p:cNvSpPr/>
            <p:nvPr userDrawn="1"/>
          </p:nvSpPr>
          <p:spPr>
            <a:xfrm>
              <a:off x="895349" y="2342038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lipse 11"/>
            <p:cNvSpPr/>
            <p:nvPr userDrawn="1"/>
          </p:nvSpPr>
          <p:spPr>
            <a:xfrm>
              <a:off x="985349" y="2432038"/>
              <a:ext cx="2340000" cy="2340000"/>
            </a:xfrm>
            <a:prstGeom prst="ellipse">
              <a:avLst/>
            </a:prstGeom>
            <a:solidFill>
              <a:srgbClr val="65D9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3801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9100-CC1B-4D5F-8642-79852677FDF9}" type="datetime1">
              <a:rPr lang="en-US" smtClean="0"/>
              <a:t>7/3/2018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0E0D3-4C37-4167-A59D-A54ECA9C8B2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29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gif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3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hyperlink" Target="https://extensions.inrialpes.fr/" TargetMode="Externa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nsions.inrialpes.fr/" TargetMode="External"/><Relationship Id="rId2" Type="http://schemas.openxmlformats.org/officeDocument/2006/relationships/hyperlink" Target="https://amiunique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6.jpeg"/><Relationship Id="rId7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3.png"/><Relationship Id="rId7" Type="http://schemas.openxmlformats.org/officeDocument/2006/relationships/image" Target="../media/image18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49.png"/><Relationship Id="rId10" Type="http://schemas.openxmlformats.org/officeDocument/2006/relationships/image" Target="../media/image50.png"/><Relationship Id="rId4" Type="http://schemas.openxmlformats.org/officeDocument/2006/relationships/image" Target="../media/image124.png"/><Relationship Id="rId9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xtensions.inrialpes.fr/" TargetMode="External"/><Relationship Id="rId2" Type="http://schemas.openxmlformats.org/officeDocument/2006/relationships/hyperlink" Target="https://amiuniqu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hyperlink" Target="https://fpcentral.tbb.torproject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9" Type="http://schemas.openxmlformats.org/officeDocument/2006/relationships/image" Target="../media/image52.png"/><Relationship Id="rId21" Type="http://schemas.openxmlformats.org/officeDocument/2006/relationships/image" Target="../media/image34.png"/><Relationship Id="rId34" Type="http://schemas.openxmlformats.org/officeDocument/2006/relationships/image" Target="../media/image47.png"/><Relationship Id="rId42" Type="http://schemas.openxmlformats.org/officeDocument/2006/relationships/image" Target="../media/image55.png"/><Relationship Id="rId47" Type="http://schemas.openxmlformats.org/officeDocument/2006/relationships/image" Target="../media/image60.png"/><Relationship Id="rId50" Type="http://schemas.openxmlformats.org/officeDocument/2006/relationships/image" Target="../media/image63.png"/><Relationship Id="rId55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9" Type="http://schemas.openxmlformats.org/officeDocument/2006/relationships/image" Target="../media/image42.png"/><Relationship Id="rId11" Type="http://schemas.openxmlformats.org/officeDocument/2006/relationships/image" Target="../media/image24.jpeg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37" Type="http://schemas.openxmlformats.org/officeDocument/2006/relationships/image" Target="../media/image50.png"/><Relationship Id="rId40" Type="http://schemas.openxmlformats.org/officeDocument/2006/relationships/image" Target="../media/image53.png"/><Relationship Id="rId45" Type="http://schemas.openxmlformats.org/officeDocument/2006/relationships/image" Target="../media/image58.png"/><Relationship Id="rId53" Type="http://schemas.openxmlformats.org/officeDocument/2006/relationships/image" Target="../media/image66.png"/><Relationship Id="rId58" Type="http://schemas.openxmlformats.org/officeDocument/2006/relationships/image" Target="../media/image71.png"/><Relationship Id="rId5" Type="http://schemas.openxmlformats.org/officeDocument/2006/relationships/image" Target="../media/image18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8.png"/><Relationship Id="rId43" Type="http://schemas.openxmlformats.org/officeDocument/2006/relationships/image" Target="../media/image56.png"/><Relationship Id="rId48" Type="http://schemas.openxmlformats.org/officeDocument/2006/relationships/image" Target="../media/image61.png"/><Relationship Id="rId56" Type="http://schemas.openxmlformats.org/officeDocument/2006/relationships/image" Target="../media/image69.png"/><Relationship Id="rId8" Type="http://schemas.openxmlformats.org/officeDocument/2006/relationships/image" Target="../media/image21.png"/><Relationship Id="rId51" Type="http://schemas.openxmlformats.org/officeDocument/2006/relationships/image" Target="../media/image64.png"/><Relationship Id="rId3" Type="http://schemas.openxmlformats.org/officeDocument/2006/relationships/image" Target="../media/image16.jpe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image" Target="../media/image51.png"/><Relationship Id="rId46" Type="http://schemas.openxmlformats.org/officeDocument/2006/relationships/image" Target="../media/image59.png"/><Relationship Id="rId59" Type="http://schemas.openxmlformats.org/officeDocument/2006/relationships/image" Target="../media/image5.png"/><Relationship Id="rId20" Type="http://schemas.openxmlformats.org/officeDocument/2006/relationships/image" Target="../media/image33.png"/><Relationship Id="rId41" Type="http://schemas.openxmlformats.org/officeDocument/2006/relationships/image" Target="../media/image54.png"/><Relationship Id="rId54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36" Type="http://schemas.openxmlformats.org/officeDocument/2006/relationships/image" Target="../media/image49.png"/><Relationship Id="rId49" Type="http://schemas.openxmlformats.org/officeDocument/2006/relationships/image" Target="../media/image62.png"/><Relationship Id="rId57" Type="http://schemas.openxmlformats.org/officeDocument/2006/relationships/image" Target="../media/image70.png"/><Relationship Id="rId10" Type="http://schemas.openxmlformats.org/officeDocument/2006/relationships/image" Target="../media/image23.png"/><Relationship Id="rId31" Type="http://schemas.openxmlformats.org/officeDocument/2006/relationships/image" Target="../media/image44.png"/><Relationship Id="rId44" Type="http://schemas.openxmlformats.org/officeDocument/2006/relationships/image" Target="../media/image57.png"/><Relationship Id="rId52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miunique.or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42984" y="768129"/>
            <a:ext cx="9825165" cy="2387600"/>
          </a:xfrm>
        </p:spPr>
        <p:txBody>
          <a:bodyPr>
            <a:noAutofit/>
          </a:bodyPr>
          <a:lstStyle/>
          <a:p>
            <a:r>
              <a:rPr lang="en-US" sz="4800" dirty="0"/>
              <a:t>Web Tracking Technologies and Protection </a:t>
            </a:r>
            <a:r>
              <a:rPr lang="en-US" sz="4800" dirty="0" smtClean="0"/>
              <a:t>Mechanisms</a:t>
            </a:r>
            <a:br>
              <a:rPr lang="en-US" sz="4800" dirty="0" smtClean="0"/>
            </a:b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Browser fingerprinting</a:t>
            </a:r>
            <a:endParaRPr lang="en-US" sz="4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482322" y="4279215"/>
            <a:ext cx="3385827" cy="1655762"/>
          </a:xfrm>
        </p:spPr>
        <p:txBody>
          <a:bodyPr numCol="1">
            <a:noAutofit/>
          </a:bodyPr>
          <a:lstStyle/>
          <a:p>
            <a:pPr algn="r"/>
            <a:r>
              <a:rPr lang="en-US" sz="3200" dirty="0" smtClean="0"/>
              <a:t>Pierre Laperdrix  </a:t>
            </a:r>
          </a:p>
          <a:p>
            <a:pPr algn="r"/>
            <a:r>
              <a:rPr lang="en-US" sz="3200" dirty="0" smtClean="0"/>
              <a:t>WWW Tutorial</a:t>
            </a:r>
          </a:p>
          <a:p>
            <a:pPr algn="r"/>
            <a:r>
              <a:rPr lang="en-US" sz="3200" dirty="0" smtClean="0"/>
              <a:t>April 24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, 2018</a:t>
            </a:r>
          </a:p>
          <a:p>
            <a:pPr algn="r"/>
            <a:endParaRPr lang="en-US" sz="3200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81" y="611475"/>
            <a:ext cx="1411594" cy="2063586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73" y="4191657"/>
            <a:ext cx="2441171" cy="18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3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Example of values collected on </a:t>
            </a:r>
            <a:r>
              <a:rPr lang="en-US" dirty="0" err="1"/>
              <a:t>AmIUnique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9" y="2133601"/>
            <a:ext cx="7140575" cy="371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2730501" y="3624264"/>
            <a:ext cx="3586163" cy="473075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878764" y="1657350"/>
            <a:ext cx="1584325" cy="53975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fr-FR"/>
          </a:p>
        </p:txBody>
      </p:sp>
      <p:sp>
        <p:nvSpPr>
          <p:cNvPr id="13" name="ZoneTexte 12"/>
          <p:cNvSpPr txBox="1"/>
          <p:nvPr/>
        </p:nvSpPr>
        <p:spPr>
          <a:xfrm>
            <a:off x="2203451" y="3608388"/>
            <a:ext cx="474663" cy="5064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201864" y="4237038"/>
            <a:ext cx="473075" cy="5064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740026" y="4143376"/>
            <a:ext cx="7027863" cy="695325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727325" y="4883151"/>
            <a:ext cx="7029450" cy="695325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201864" y="4976813"/>
            <a:ext cx="473075" cy="50641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2463801"/>
            <a:ext cx="2478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2965451"/>
            <a:ext cx="32766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19"/>
          <p:cNvSpPr/>
          <p:nvPr/>
        </p:nvSpPr>
        <p:spPr bwMode="auto">
          <a:xfrm>
            <a:off x="2159000" y="1482726"/>
            <a:ext cx="8496300" cy="4683125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589" y="3027363"/>
            <a:ext cx="7151687" cy="984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Espace réservé du contenu 4"/>
          <p:cNvSpPr>
            <a:spLocks noGrp="1"/>
          </p:cNvSpPr>
          <p:nvPr>
            <p:ph idx="1"/>
          </p:nvPr>
        </p:nvSpPr>
        <p:spPr>
          <a:xfrm>
            <a:off x="838200" y="14400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Canvas fingerprinting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20" y="4598244"/>
            <a:ext cx="6192688" cy="92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0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/>
              <a:t>Plugins VS Browser extensions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3366FF"/>
                </a:solidFill>
              </a:rPr>
              <a:t>Plugins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were created to display content not supported by the browser</a:t>
            </a:r>
          </a:p>
          <a:p>
            <a:pPr lvl="1">
              <a:buFont typeface="Wingdings" charset="2"/>
              <a:buChar char="§"/>
            </a:pPr>
            <a:r>
              <a:rPr lang="en-US" dirty="0" smtClean="0"/>
              <a:t>Flash       Java     Silverlight</a:t>
            </a:r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All installed plugins are accessible via the </a:t>
            </a:r>
            <a:r>
              <a:rPr lang="en-US" sz="2400" dirty="0" err="1" smtClean="0">
                <a:latin typeface="Courier New"/>
                <a:cs typeface="Courier New"/>
              </a:rPr>
              <a:t>navigator.plugins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JavaScript object</a:t>
            </a:r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3366FF"/>
                </a:solidFill>
              </a:rPr>
              <a:t>Extensions</a:t>
            </a:r>
            <a:r>
              <a:rPr lang="en-US" dirty="0" smtClean="0"/>
              <a:t> extend or modify default behavior of a browser</a:t>
            </a:r>
          </a:p>
          <a:p>
            <a:pPr lvl="1">
              <a:buFont typeface="Wingdings" charset="2"/>
              <a:buChar char="§"/>
            </a:pPr>
            <a:r>
              <a:rPr lang="en-US" dirty="0" err="1" smtClean="0"/>
              <a:t>AdBlockPlus</a:t>
            </a:r>
            <a:r>
              <a:rPr lang="en-US" dirty="0" smtClean="0"/>
              <a:t>, </a:t>
            </a:r>
            <a:r>
              <a:rPr lang="en-US" dirty="0" err="1" smtClean="0"/>
              <a:t>LastPass</a:t>
            </a:r>
            <a:r>
              <a:rPr lang="en-US" dirty="0" smtClean="0"/>
              <a:t>, </a:t>
            </a:r>
            <a:r>
              <a:rPr lang="en-US" dirty="0" err="1" smtClean="0"/>
              <a:t>Ghostery</a:t>
            </a:r>
            <a:r>
              <a:rPr lang="en-US" dirty="0" smtClean="0"/>
              <a:t>, Pinterest</a:t>
            </a:r>
          </a:p>
          <a:p>
            <a:pPr lvl="1">
              <a:buFont typeface="Wingdings" charset="2"/>
              <a:buChar char="§"/>
            </a:pPr>
            <a:endParaRPr lang="en-US" dirty="0"/>
          </a:p>
          <a:p>
            <a:pPr lvl="1">
              <a:buFont typeface="Wingdings" charset="2"/>
              <a:buChar char="§"/>
            </a:pPr>
            <a:endParaRPr lang="en-US" dirty="0" smtClean="0"/>
          </a:p>
          <a:p>
            <a:pPr>
              <a:buFont typeface="Wingdings" charset="2"/>
              <a:buChar char="§"/>
            </a:pPr>
            <a:r>
              <a:rPr lang="en-US" dirty="0" smtClean="0"/>
              <a:t>There is no API that webpages can use to detect all installed extensions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4" y="3523130"/>
            <a:ext cx="573740" cy="573740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708" y="3462617"/>
            <a:ext cx="667022" cy="667022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276" y="3462617"/>
            <a:ext cx="694765" cy="69476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769" y="3473227"/>
            <a:ext cx="554410" cy="556202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76" y="3461093"/>
            <a:ext cx="1062165" cy="596471"/>
          </a:xfrm>
          <a:prstGeom prst="rect">
            <a:avLst/>
          </a:prstGeom>
        </p:spPr>
      </p:pic>
      <p:pic>
        <p:nvPicPr>
          <p:cNvPr id="35" name="Picture 6" descr="http://blog.securitee.org/wp-content/uploads/2013/06/ghostery_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738" y="3421889"/>
            <a:ext cx="594811" cy="70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5963" y="3227546"/>
            <a:ext cx="950259" cy="9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Detecting browser extensions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704178" y="1374107"/>
            <a:ext cx="677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31859C"/>
                </a:solidFill>
                <a:latin typeface="Arial"/>
                <a:cs typeface="Arial"/>
                <a:hlinkClick r:id="rId2"/>
              </a:rPr>
              <a:t>https://extensions.inrialpes.fr</a:t>
            </a:r>
            <a:endParaRPr lang="en-US" sz="3200" dirty="0"/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8171195" y="1666495"/>
            <a:ext cx="3572570" cy="465518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Website launched in March 2017</a:t>
            </a:r>
          </a:p>
          <a:p>
            <a:r>
              <a:rPr lang="en-US" sz="2400" dirty="0" smtClean="0"/>
              <a:t>More than 21,000 browsers tested so far</a:t>
            </a:r>
          </a:p>
          <a:p>
            <a:r>
              <a:rPr lang="en-US" sz="2400" dirty="0" smtClean="0"/>
              <a:t>Detection </a:t>
            </a:r>
            <a:r>
              <a:rPr lang="en-US" sz="2400" dirty="0"/>
              <a:t>of ~13 000 extensions (28% of all free Chrome </a:t>
            </a:r>
            <a:r>
              <a:rPr lang="en-US" sz="2400" dirty="0" smtClean="0"/>
              <a:t>extensions </a:t>
            </a:r>
            <a:r>
              <a:rPr lang="en-US" sz="2400" dirty="0"/>
              <a:t>)</a:t>
            </a:r>
          </a:p>
          <a:p>
            <a:endParaRPr lang="en-US" sz="2400" dirty="0" smtClean="0"/>
          </a:p>
        </p:txBody>
      </p:sp>
      <p:pic>
        <p:nvPicPr>
          <p:cNvPr id="10" name="Picture 2" descr="https://openclipart.org/image/300px/svg_to_png/214210/experi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06" y="137019"/>
            <a:ext cx="37020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70" y="2103420"/>
            <a:ext cx="5772241" cy="4483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oup 1"/>
          <p:cNvGrpSpPr/>
          <p:nvPr/>
        </p:nvGrpSpPr>
        <p:grpSpPr>
          <a:xfrm>
            <a:off x="8498489" y="4706471"/>
            <a:ext cx="2917982" cy="1880692"/>
            <a:chOff x="1991545" y="3212976"/>
            <a:chExt cx="3866851" cy="2931508"/>
          </a:xfrm>
        </p:grpSpPr>
        <p:grpSp>
          <p:nvGrpSpPr>
            <p:cNvPr id="12" name="Group 28"/>
            <p:cNvGrpSpPr/>
            <p:nvPr/>
          </p:nvGrpSpPr>
          <p:grpSpPr>
            <a:xfrm>
              <a:off x="1991545" y="3429000"/>
              <a:ext cx="3819735" cy="2715484"/>
              <a:chOff x="539552" y="3429000"/>
              <a:chExt cx="3819735" cy="2715484"/>
            </a:xfrm>
          </p:grpSpPr>
          <p:pic>
            <p:nvPicPr>
              <p:cNvPr id="15" name="Picture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1800" y="4509120"/>
                <a:ext cx="901832" cy="547780"/>
              </a:xfrm>
              <a:prstGeom prst="rect">
                <a:avLst/>
              </a:prstGeom>
            </p:spPr>
          </p:pic>
          <p:pic>
            <p:nvPicPr>
              <p:cNvPr id="16" name="Picture 1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9552" y="3429000"/>
                <a:ext cx="1512168" cy="445114"/>
              </a:xfrm>
              <a:prstGeom prst="rect">
                <a:avLst/>
              </a:prstGeom>
            </p:spPr>
          </p:pic>
          <p:pic>
            <p:nvPicPr>
              <p:cNvPr id="17" name="Picture 1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0092" y="4005064"/>
                <a:ext cx="1371868" cy="486792"/>
              </a:xfrm>
              <a:prstGeom prst="rect">
                <a:avLst/>
              </a:prstGeom>
            </p:spPr>
          </p:pic>
          <p:pic>
            <p:nvPicPr>
              <p:cNvPr id="18" name="Picture 1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552" y="4509120"/>
                <a:ext cx="1443236" cy="426617"/>
              </a:xfrm>
              <a:prstGeom prst="rect">
                <a:avLst/>
              </a:prstGeom>
            </p:spPr>
          </p:pic>
          <p:pic>
            <p:nvPicPr>
              <p:cNvPr id="19" name="Picture 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552" y="3933056"/>
                <a:ext cx="874903" cy="524942"/>
              </a:xfrm>
              <a:prstGeom prst="rect">
                <a:avLst/>
              </a:prstGeom>
            </p:spPr>
          </p:pic>
          <p:pic>
            <p:nvPicPr>
              <p:cNvPr id="20" name="Picture 16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03648" y="5373216"/>
                <a:ext cx="1434874" cy="283822"/>
              </a:xfrm>
              <a:prstGeom prst="rect">
                <a:avLst/>
              </a:prstGeom>
            </p:spPr>
          </p:pic>
          <p:pic>
            <p:nvPicPr>
              <p:cNvPr id="21" name="Picture 17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47664" y="3861048"/>
                <a:ext cx="1223640" cy="629815"/>
              </a:xfrm>
              <a:prstGeom prst="rect">
                <a:avLst/>
              </a:prstGeom>
            </p:spPr>
          </p:pic>
          <p:pic>
            <p:nvPicPr>
              <p:cNvPr id="22" name="Picture 19"/>
              <p:cNvPicPr>
                <a:picLocks noChangeAspect="1"/>
              </p:cNvPicPr>
              <p:nvPr/>
            </p:nvPicPr>
            <p:blipFill rotWithShape="1">
              <a:blip r:embed="rId12"/>
              <a:srcRect r="21619" b="8149"/>
              <a:stretch/>
            </p:blipFill>
            <p:spPr>
              <a:xfrm>
                <a:off x="3347864" y="4509120"/>
                <a:ext cx="893185" cy="1224136"/>
              </a:xfrm>
              <a:prstGeom prst="rect">
                <a:avLst/>
              </a:prstGeom>
            </p:spPr>
          </p:pic>
          <p:pic>
            <p:nvPicPr>
              <p:cNvPr id="23" name="Picture 20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552" y="4968962"/>
                <a:ext cx="871736" cy="535276"/>
              </a:xfrm>
              <a:prstGeom prst="rect">
                <a:avLst/>
              </a:prstGeom>
            </p:spPr>
          </p:pic>
          <p:pic>
            <p:nvPicPr>
              <p:cNvPr id="24" name="Picture 21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1720" y="5085184"/>
                <a:ext cx="1298848" cy="352545"/>
              </a:xfrm>
              <a:prstGeom prst="rect">
                <a:avLst/>
              </a:prstGeom>
            </p:spPr>
          </p:pic>
          <p:pic>
            <p:nvPicPr>
              <p:cNvPr id="25" name="Picture 22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03648" y="5734325"/>
                <a:ext cx="1258205" cy="362269"/>
              </a:xfrm>
              <a:prstGeom prst="rect">
                <a:avLst/>
              </a:prstGeom>
            </p:spPr>
          </p:pic>
          <p:pic>
            <p:nvPicPr>
              <p:cNvPr id="26" name="Picture 23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9552" y="5661248"/>
                <a:ext cx="813817" cy="481162"/>
              </a:xfrm>
              <a:prstGeom prst="rect">
                <a:avLst/>
              </a:prstGeom>
            </p:spPr>
          </p:pic>
          <p:pic>
            <p:nvPicPr>
              <p:cNvPr id="27" name="Picture 24"/>
              <p:cNvPicPr>
                <a:picLocks noChangeAspect="1"/>
              </p:cNvPicPr>
              <p:nvPr/>
            </p:nvPicPr>
            <p:blipFill rotWithShape="1">
              <a:blip r:embed="rId17"/>
              <a:srcRect l="5844"/>
              <a:stretch/>
            </p:blipFill>
            <p:spPr>
              <a:xfrm>
                <a:off x="2051720" y="4581128"/>
                <a:ext cx="599546" cy="389384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99792" y="5734325"/>
                <a:ext cx="1659495" cy="410159"/>
              </a:xfrm>
              <a:prstGeom prst="rect">
                <a:avLst/>
              </a:prstGeom>
            </p:spPr>
          </p:pic>
        </p:grpSp>
        <p:pic>
          <p:nvPicPr>
            <p:cNvPr id="13" name="Picture 4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647728" y="3429001"/>
              <a:ext cx="1545456" cy="49002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159896" y="3212976"/>
              <a:ext cx="698500" cy="66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4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Impact on privacy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04682"/>
            <a:ext cx="10515600" cy="4572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We saw we can detect a wide range of information in the browser.</a:t>
            </a:r>
          </a:p>
          <a:p>
            <a:pPr marL="0" indent="0">
              <a:buNone/>
            </a:pPr>
            <a:r>
              <a:rPr lang="en-US" dirty="0" smtClean="0"/>
              <a:t>What makes fingerprinting a threat to online privacy?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really easy to collect all this data. No need for extra permissions.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Playing with the JavaScript console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 smtClean="0"/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 smtClean="0"/>
              <a:t>To access the console, two options:</a:t>
            </a:r>
          </a:p>
          <a:p>
            <a:pPr lvl="1"/>
            <a:r>
              <a:rPr lang="en-US" dirty="0" smtClean="0"/>
              <a:t>push ‘F12’ or right</a:t>
            </a:r>
          </a:p>
          <a:p>
            <a:pPr lvl="1"/>
            <a:r>
              <a:rPr lang="en-US" dirty="0" smtClean="0"/>
              <a:t>Right click on an element + ‘Inspect element’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2" descr="https://openclipart.org/image/300px/svg_to_png/214210/experi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785" y="2931398"/>
            <a:ext cx="37020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15" y="3638996"/>
            <a:ext cx="8422682" cy="11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Impact on privacy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makes fingerprinting a threat to online privacy?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Two studies have investigated the diversity of browser fingerprints.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136185" y="3087875"/>
            <a:ext cx="3432818" cy="12155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470,161 fingerprints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94.2% were unique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7785772" y="4001294"/>
            <a:ext cx="4016415" cy="12155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Tracking is possible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55"/>
          <a:stretch>
            <a:fillRect/>
          </a:stretch>
        </p:blipFill>
        <p:spPr bwMode="auto">
          <a:xfrm>
            <a:off x="188910" y="3089965"/>
            <a:ext cx="2785644" cy="653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3735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0" y="5123269"/>
            <a:ext cx="2610679" cy="72586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71" y="3896050"/>
            <a:ext cx="524550" cy="365546"/>
          </a:xfrm>
          <a:prstGeom prst="rect">
            <a:avLst/>
          </a:prstGeom>
        </p:spPr>
      </p:pic>
      <p:sp>
        <p:nvSpPr>
          <p:cNvPr id="12" name="Rectangle à coins arrondis 11"/>
          <p:cNvSpPr/>
          <p:nvPr/>
        </p:nvSpPr>
        <p:spPr>
          <a:xfrm>
            <a:off x="3136185" y="4878432"/>
            <a:ext cx="3432818" cy="12155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118,934 </a:t>
            </a:r>
            <a:r>
              <a:rPr lang="en-US" sz="2800" dirty="0" smtClean="0">
                <a:solidFill>
                  <a:srgbClr val="FF0000"/>
                </a:solidFill>
              </a:rPr>
              <a:t>fingerprints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89.4% were unique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4" name="Connecteur en arc 13"/>
          <p:cNvCxnSpPr>
            <a:stCxn id="6" idx="3"/>
            <a:endCxn id="7" idx="1"/>
          </p:cNvCxnSpPr>
          <p:nvPr/>
        </p:nvCxnSpPr>
        <p:spPr>
          <a:xfrm>
            <a:off x="6569003" y="3695645"/>
            <a:ext cx="1216769" cy="913419"/>
          </a:xfrm>
          <a:prstGeom prst="curvedConnector3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en arc 15"/>
          <p:cNvCxnSpPr>
            <a:stCxn id="12" idx="3"/>
            <a:endCxn id="7" idx="1"/>
          </p:cNvCxnSpPr>
          <p:nvPr/>
        </p:nvCxnSpPr>
        <p:spPr>
          <a:xfrm flipV="1">
            <a:off x="6569003" y="4609064"/>
            <a:ext cx="1216769" cy="877138"/>
          </a:xfrm>
          <a:prstGeom prst="curvedConnector3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Summary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Servers can easily</a:t>
            </a:r>
            <a:r>
              <a:rPr lang="en-US" b="1" dirty="0"/>
              <a:t> </a:t>
            </a:r>
            <a:r>
              <a:rPr lang="en-US" dirty="0"/>
              <a:t>collect information about a device </a:t>
            </a:r>
            <a:r>
              <a:rPr lang="en-US" dirty="0" smtClean="0"/>
              <a:t>to form what is called a </a:t>
            </a:r>
            <a:r>
              <a:rPr lang="en-US" b="1" dirty="0" smtClean="0"/>
              <a:t>browser fingerprint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There is so much diversity that users </a:t>
            </a:r>
            <a:r>
              <a:rPr lang="en-US" dirty="0"/>
              <a:t>can be </a:t>
            </a:r>
            <a:r>
              <a:rPr lang="en-US" b="1" dirty="0" smtClean="0"/>
              <a:t>tracked</a:t>
            </a:r>
            <a:r>
              <a:rPr lang="en-US" dirty="0" smtClean="0"/>
              <a:t> </a:t>
            </a:r>
            <a:r>
              <a:rPr lang="en-US" dirty="0"/>
              <a:t>online if their fingerprint is </a:t>
            </a:r>
            <a:r>
              <a:rPr lang="en-US" b="1" dirty="0"/>
              <a:t>unique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Test your device on  </a:t>
            </a:r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dirty="0" smtClean="0">
                <a:hlinkClick r:id="rId2"/>
              </a:rPr>
              <a:t>https://amiunique.org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extensions.inrialpes.fr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9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Summary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5504"/>
          </a:xfrm>
        </p:spPr>
        <p:txBody>
          <a:bodyPr>
            <a:normAutofit/>
          </a:bodyPr>
          <a:lstStyle/>
          <a:p>
            <a:r>
              <a:rPr lang="en-US" dirty="0" smtClean="0"/>
              <a:t>How effective is fingerprinting at large scale?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Rectangle à coins arrondis 5"/>
          <p:cNvSpPr/>
          <p:nvPr/>
        </p:nvSpPr>
        <p:spPr>
          <a:xfrm>
            <a:off x="1856026" y="2597423"/>
            <a:ext cx="3432818" cy="12155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3CC33"/>
                </a:solidFill>
              </a:rPr>
              <a:t>2M fingerprints</a:t>
            </a:r>
          </a:p>
          <a:p>
            <a:pPr algn="ctr"/>
            <a:r>
              <a:rPr lang="en-US" sz="2800" dirty="0" smtClean="0">
                <a:solidFill>
                  <a:srgbClr val="33CC33"/>
                </a:solidFill>
              </a:rPr>
              <a:t>33% are unique</a:t>
            </a:r>
            <a:endParaRPr lang="en-US" sz="2800" dirty="0">
              <a:solidFill>
                <a:srgbClr val="33CC33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6838121" y="2597423"/>
            <a:ext cx="4016415" cy="12155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33CC33"/>
                </a:solidFill>
              </a:rPr>
              <a:t>Is tracking still possible ?</a:t>
            </a:r>
            <a:endParaRPr lang="en-US" sz="2800" dirty="0">
              <a:solidFill>
                <a:srgbClr val="33CC33"/>
              </a:solidFill>
            </a:endParaRPr>
          </a:p>
        </p:txBody>
      </p:sp>
      <p:cxnSp>
        <p:nvCxnSpPr>
          <p:cNvPr id="8" name="Connecteur droit avec flèche 7"/>
          <p:cNvCxnSpPr>
            <a:stCxn id="6" idx="3"/>
            <a:endCxn id="7" idx="1"/>
          </p:cNvCxnSpPr>
          <p:nvPr/>
        </p:nvCxnSpPr>
        <p:spPr>
          <a:xfrm>
            <a:off x="5288844" y="3205193"/>
            <a:ext cx="1549277" cy="0"/>
          </a:xfrm>
          <a:prstGeom prst="straightConnector1">
            <a:avLst/>
          </a:prstGeom>
          <a:ln w="76200">
            <a:solidFill>
              <a:srgbClr val="33CC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048870" y="4257027"/>
            <a:ext cx="53608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Presentation of the paper </a:t>
            </a:r>
            <a:endParaRPr lang="en-US" sz="2800" dirty="0" smtClean="0"/>
          </a:p>
          <a:p>
            <a:pPr algn="ctr"/>
            <a:r>
              <a:rPr lang="en-US" sz="2800" dirty="0" smtClean="0"/>
              <a:t>“</a:t>
            </a:r>
            <a:r>
              <a:rPr lang="en-US" sz="2800" b="1" dirty="0"/>
              <a:t>Hiding in the crowd: an analysis of the effectiveness of browser fingerprinting at large scale</a:t>
            </a:r>
            <a:r>
              <a:rPr lang="en-US" sz="2800" dirty="0"/>
              <a:t>”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7189273" y="4398801"/>
            <a:ext cx="3314112" cy="1532334"/>
          </a:xfrm>
          <a:prstGeom prst="roundRect">
            <a:avLst/>
          </a:prstGeom>
          <a:ln w="57150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rgbClr val="5B9BD5"/>
                </a:solidFill>
              </a:rPr>
              <a:t>Thursday </a:t>
            </a:r>
            <a:r>
              <a:rPr lang="en-US" sz="2800" dirty="0">
                <a:solidFill>
                  <a:srgbClr val="5B9BD5"/>
                </a:solidFill>
              </a:rPr>
              <a:t>April 26th </a:t>
            </a:r>
          </a:p>
          <a:p>
            <a:pPr algn="ctr"/>
            <a:r>
              <a:rPr lang="en-US" sz="2800" dirty="0" smtClean="0">
                <a:solidFill>
                  <a:srgbClr val="5B9BD5"/>
                </a:solidFill>
              </a:rPr>
              <a:t>11:00am</a:t>
            </a:r>
          </a:p>
          <a:p>
            <a:pPr algn="ctr"/>
            <a:r>
              <a:rPr lang="en-US" sz="2800" dirty="0" smtClean="0">
                <a:solidFill>
                  <a:srgbClr val="5B9BD5"/>
                </a:solidFill>
              </a:rPr>
              <a:t>Salon Tête d’Or </a:t>
            </a:r>
            <a:endParaRPr lang="en-US" sz="2800" dirty="0">
              <a:solidFill>
                <a:srgbClr val="5B9B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7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>
                <a:solidFill>
                  <a:schemeClr val="bg2"/>
                </a:solidFill>
              </a:rPr>
              <a:t>What is browser fingerprinting?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Defenses against browser fingerprinting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4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rage 2"/>
          <p:cNvSpPr/>
          <p:nvPr/>
        </p:nvSpPr>
        <p:spPr>
          <a:xfrm>
            <a:off x="7240385" y="1720735"/>
            <a:ext cx="983728" cy="4812245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Defending against fingerprinting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5186082" cy="4288736"/>
          </a:xfrm>
        </p:spPr>
        <p:txBody>
          <a:bodyPr>
            <a:normAutofit/>
          </a:bodyPr>
          <a:lstStyle/>
          <a:p>
            <a:r>
              <a:rPr lang="en-US" dirty="0"/>
              <a:t>Goal: to protect users against browser fingerprinting, i.e. to prevent them from being tracked online</a:t>
            </a:r>
          </a:p>
          <a:p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69829" y="6114361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069828" y="545757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40384" y="2913527"/>
            <a:ext cx="182391" cy="3547733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Blocking scripts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5186082" cy="4288736"/>
          </a:xfrm>
        </p:spPr>
        <p:txBody>
          <a:bodyPr>
            <a:normAutofit/>
          </a:bodyPr>
          <a:lstStyle/>
          <a:p>
            <a:r>
              <a:rPr lang="en-US" dirty="0"/>
              <a:t>The fingerprinting script is simply not executed.</a:t>
            </a:r>
          </a:p>
          <a:p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69829" y="6114361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069828" y="545757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roix 11"/>
          <p:cNvSpPr/>
          <p:nvPr/>
        </p:nvSpPr>
        <p:spPr>
          <a:xfrm rot="18795512">
            <a:off x="8399929" y="2769744"/>
            <a:ext cx="555800" cy="515174"/>
          </a:xfrm>
          <a:prstGeom prst="plus">
            <a:avLst>
              <a:gd name="adj" fmla="val 3543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ix 12"/>
          <p:cNvSpPr/>
          <p:nvPr/>
        </p:nvSpPr>
        <p:spPr>
          <a:xfrm rot="18795512">
            <a:off x="8399928" y="1643040"/>
            <a:ext cx="555800" cy="515174"/>
          </a:xfrm>
          <a:prstGeom prst="plus">
            <a:avLst>
              <a:gd name="adj" fmla="val 35438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What is browser fingerprinting? </a:t>
            </a:r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571500" indent="-571500">
              <a:buFont typeface="+mj-lt"/>
              <a:buAutoNum type="romanUcPeriod"/>
            </a:pPr>
            <a:r>
              <a:rPr lang="en-US" dirty="0" smtClean="0"/>
              <a:t>Defenses against browser fingerprinting</a:t>
            </a:r>
          </a:p>
          <a:p>
            <a:pPr marL="571500" indent="-571500">
              <a:buFont typeface="+mj-lt"/>
              <a:buAutoNum type="romanUcPeriod"/>
            </a:pPr>
            <a:endParaRPr lang="en-US" dirty="0"/>
          </a:p>
          <a:p>
            <a:pPr marL="571500" indent="-571500">
              <a:buFont typeface="+mj-lt"/>
              <a:buAutoNum type="romanU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=  Experiment: Try with your own device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pic>
        <p:nvPicPr>
          <p:cNvPr id="6" name="Picture 2" descr="https://openclipart.org/image/300px/svg_to_png/214210/experi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93" y="4796878"/>
            <a:ext cx="37020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Blocking scripts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8941" y="1825624"/>
            <a:ext cx="11088283" cy="4512423"/>
          </a:xfrm>
        </p:spPr>
        <p:txBody>
          <a:bodyPr>
            <a:normAutofit/>
          </a:bodyPr>
          <a:lstStyle/>
          <a:p>
            <a:r>
              <a:rPr lang="en-US" dirty="0" smtClean="0"/>
              <a:t>Browser extensions or built-in in the browser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Pros: Easy to install and to use. Transparent to the user.</a:t>
            </a:r>
          </a:p>
          <a:p>
            <a:r>
              <a:rPr lang="en-US" dirty="0" smtClean="0"/>
              <a:t>Cons: This technique revolves around up-to-date blacklists. User is vulnerable if the fingerprinting script is not in the database.</a:t>
            </a:r>
          </a:p>
        </p:txBody>
      </p:sp>
      <p:pic>
        <p:nvPicPr>
          <p:cNvPr id="19" name="Picture 6" descr="http://blog.securitee.org/wp-content/uploads/2013/06/ghostery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000" y="2381719"/>
            <a:ext cx="772154" cy="91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61" y="2397734"/>
            <a:ext cx="886737" cy="886737"/>
          </a:xfrm>
          <a:prstGeom prst="rect">
            <a:avLst/>
          </a:prstGeom>
        </p:spPr>
      </p:pic>
      <p:pic>
        <p:nvPicPr>
          <p:cNvPr id="21" name="Picture 2" descr="                  Icône pour uBlock Origin               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106" y="2446509"/>
            <a:ext cx="789187" cy="78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05" y="2321884"/>
            <a:ext cx="1038436" cy="103843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448" y="2419977"/>
            <a:ext cx="815081" cy="84225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98494" y="3427663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uBlock</a:t>
            </a:r>
            <a:endParaRPr lang="en-US" dirty="0"/>
          </a:p>
        </p:txBody>
      </p:sp>
      <p:sp>
        <p:nvSpPr>
          <p:cNvPr id="23" name="ZoneTexte 22"/>
          <p:cNvSpPr txBox="1"/>
          <p:nvPr/>
        </p:nvSpPr>
        <p:spPr>
          <a:xfrm>
            <a:off x="3213759" y="3427663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Ghostery</a:t>
            </a:r>
            <a:endParaRPr lang="en-US" dirty="0"/>
          </a:p>
        </p:txBody>
      </p:sp>
      <p:sp>
        <p:nvSpPr>
          <p:cNvPr id="24" name="ZoneTexte 23"/>
          <p:cNvSpPr txBox="1"/>
          <p:nvPr/>
        </p:nvSpPr>
        <p:spPr>
          <a:xfrm>
            <a:off x="5029024" y="3427663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Disconnect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7093205" y="3427663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Brave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8754564" y="3427663"/>
            <a:ext cx="19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Firefox (by default in private mode)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4" grpId="0"/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irage 22"/>
          <p:cNvSpPr/>
          <p:nvPr/>
        </p:nvSpPr>
        <p:spPr>
          <a:xfrm>
            <a:off x="7240385" y="1720735"/>
            <a:ext cx="983728" cy="3212933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40384" y="5005388"/>
            <a:ext cx="182391" cy="145587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Blocking </a:t>
            </a:r>
            <a:r>
              <a:rPr lang="en-US" dirty="0" smtClean="0"/>
              <a:t>browser APIs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5186082" cy="4288736"/>
          </a:xfrm>
        </p:spPr>
        <p:txBody>
          <a:bodyPr>
            <a:normAutofit/>
          </a:bodyPr>
          <a:lstStyle/>
          <a:p>
            <a:r>
              <a:rPr lang="en-US" dirty="0" smtClean="0"/>
              <a:t>The fingerprinting script will collect less information.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69829" y="6114361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069828" y="545757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Éclair 2"/>
          <p:cNvSpPr/>
          <p:nvPr/>
        </p:nvSpPr>
        <p:spPr>
          <a:xfrm>
            <a:off x="8471647" y="1199120"/>
            <a:ext cx="833717" cy="939299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4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" grpId="0" animBg="1"/>
      <p:bldP spid="17" grpId="0" animBg="1"/>
      <p:bldP spid="18" grpId="0" animBg="1"/>
      <p:bldP spid="19" grpId="0" animBg="1"/>
      <p:bldP spid="20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Blocking browser APIs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8941" y="1825624"/>
            <a:ext cx="11088283" cy="4368988"/>
          </a:xfrm>
        </p:spPr>
        <p:txBody>
          <a:bodyPr>
            <a:normAutofit/>
          </a:bodyPr>
          <a:lstStyle/>
          <a:p>
            <a:r>
              <a:rPr lang="en-US" dirty="0" smtClean="0"/>
              <a:t>Browser extensions or built-in in the browser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 Easy to install and to use. Transparent to the user.</a:t>
            </a:r>
          </a:p>
          <a:p>
            <a:r>
              <a:rPr lang="en-US" dirty="0" smtClean="0"/>
              <a:t>Cons: Only limits the amount of collected information.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24" y="2398059"/>
            <a:ext cx="609600" cy="6096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2308412" y="3140792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CanvasBlocker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50" y="2157411"/>
            <a:ext cx="1038436" cy="103843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992450" y="3263190"/>
            <a:ext cx="136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Brave</a:t>
            </a:r>
            <a:endParaRPr lang="en-US" dirty="0"/>
          </a:p>
        </p:txBody>
      </p:sp>
      <p:pic>
        <p:nvPicPr>
          <p:cNvPr id="9" name="Picture 2" descr="https://openclipart.org/image/300px/svg_to_png/214210/experi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267" y="2322095"/>
            <a:ext cx="37020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75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irage 12"/>
          <p:cNvSpPr/>
          <p:nvPr/>
        </p:nvSpPr>
        <p:spPr>
          <a:xfrm>
            <a:off x="7240385" y="1720735"/>
            <a:ext cx="983728" cy="1960395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40384" y="3752850"/>
            <a:ext cx="182391" cy="27084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smtClean="0"/>
              <a:t>Injecting JavaScript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4"/>
            <a:ext cx="5186082" cy="4635635"/>
          </a:xfrm>
        </p:spPr>
        <p:txBody>
          <a:bodyPr>
            <a:normAutofit/>
          </a:bodyPr>
          <a:lstStyle/>
          <a:p>
            <a:r>
              <a:rPr lang="en-US" dirty="0" smtClean="0"/>
              <a:t>The injection of JavaScript overwrites the default methods of the JavaScript engine.</a:t>
            </a:r>
          </a:p>
          <a:p>
            <a:r>
              <a:rPr lang="en-US" dirty="0" smtClean="0"/>
              <a:t>Can change values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“</a:t>
            </a:r>
            <a:r>
              <a:rPr lang="en-US" dirty="0" err="1" smtClean="0"/>
              <a:t>navigator.platform</a:t>
            </a:r>
            <a:r>
              <a:rPr lang="en-US" dirty="0" smtClean="0"/>
              <a:t>”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Default: “Win64”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New value</a:t>
            </a:r>
            <a:r>
              <a:rPr lang="en-US" dirty="0">
                <a:sym typeface="Wingdings" panose="05000000000000000000" pitchFamily="2" charset="2"/>
              </a:rPr>
              <a:t>: “Linux </a:t>
            </a:r>
            <a:r>
              <a:rPr lang="en-US" dirty="0" smtClean="0">
                <a:sym typeface="Wingdings" panose="05000000000000000000" pitchFamily="2" charset="2"/>
              </a:rPr>
              <a:t>x86_64”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 inject noise</a:t>
            </a: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                         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69829" y="6114361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069828" y="545757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78730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2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40" y="5447430"/>
            <a:ext cx="3360206" cy="46182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9" t="32998" r="-234" b="33185"/>
          <a:stretch/>
        </p:blipFill>
        <p:spPr>
          <a:xfrm>
            <a:off x="1829640" y="5925701"/>
            <a:ext cx="4160277" cy="618566"/>
          </a:xfrm>
          <a:prstGeom prst="rect">
            <a:avLst/>
          </a:prstGeom>
        </p:spPr>
      </p:pic>
      <p:sp>
        <p:nvSpPr>
          <p:cNvPr id="8" name="Flèche courbée vers la droite 7"/>
          <p:cNvSpPr/>
          <p:nvPr/>
        </p:nvSpPr>
        <p:spPr>
          <a:xfrm>
            <a:off x="1434353" y="5576047"/>
            <a:ext cx="322729" cy="7476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>
            <a:off x="6245072" y="3498283"/>
            <a:ext cx="815789" cy="3785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9" grpId="0" animBg="1"/>
      <p:bldP spid="20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Injecting JavaScript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8941" y="1825624"/>
            <a:ext cx="11088283" cy="4368988"/>
          </a:xfrm>
        </p:spPr>
        <p:txBody>
          <a:bodyPr>
            <a:normAutofit/>
          </a:bodyPr>
          <a:lstStyle/>
          <a:p>
            <a:r>
              <a:rPr lang="en-US" dirty="0" smtClean="0"/>
              <a:t>Browser extensions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Detection of Canvas Defender</a:t>
            </a:r>
          </a:p>
          <a:p>
            <a:endParaRPr lang="en-US" dirty="0" smtClean="0"/>
          </a:p>
          <a:p>
            <a:r>
              <a:rPr lang="en-US" dirty="0" smtClean="0"/>
              <a:t>Pros: Easy to install and to use. Transparent to the user.</a:t>
            </a:r>
          </a:p>
          <a:p>
            <a:r>
              <a:rPr lang="en-US" dirty="0" smtClean="0"/>
              <a:t>Cons: Can easily be detected and creates inconsistencies.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08412" y="3140792"/>
            <a:ext cx="1873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Canvas Defender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4609663" y="3140792"/>
            <a:ext cx="267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Random Agent </a:t>
            </a:r>
            <a:r>
              <a:rPr lang="en-US" dirty="0" err="1"/>
              <a:t>S</a:t>
            </a:r>
            <a:r>
              <a:rPr lang="en-US" dirty="0" err="1" smtClean="0"/>
              <a:t>poofer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38" y="2398059"/>
            <a:ext cx="609600" cy="6096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24" y="2398059"/>
            <a:ext cx="609600" cy="609600"/>
          </a:xfrm>
          <a:prstGeom prst="rect">
            <a:avLst/>
          </a:prstGeom>
        </p:spPr>
      </p:pic>
      <p:pic>
        <p:nvPicPr>
          <p:cNvPr id="11" name="Picture 2" descr="https://openclipart.org/image/300px/svg_to_png/214210/experi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1" y="3603196"/>
            <a:ext cx="37020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926" y="2398059"/>
            <a:ext cx="609600" cy="6096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7629951" y="3135252"/>
            <a:ext cx="267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User-Agent Switcher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The problem of inconsistencies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848" y="1098553"/>
            <a:ext cx="7082733" cy="5759447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 bwMode="auto">
          <a:xfrm>
            <a:off x="4239840" y="1708145"/>
            <a:ext cx="1670509" cy="22239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  <p:sp>
        <p:nvSpPr>
          <p:cNvPr id="8" name="Rectangle à coins arrondis 7"/>
          <p:cNvSpPr/>
          <p:nvPr/>
        </p:nvSpPr>
        <p:spPr bwMode="auto">
          <a:xfrm>
            <a:off x="5810598" y="2639060"/>
            <a:ext cx="1471055" cy="22239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  <p:sp>
        <p:nvSpPr>
          <p:cNvPr id="9" name="Rectangle à coins arrondis 8"/>
          <p:cNvSpPr/>
          <p:nvPr/>
        </p:nvSpPr>
        <p:spPr bwMode="auto">
          <a:xfrm>
            <a:off x="3760976" y="6222354"/>
            <a:ext cx="672791" cy="22239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3760976" y="2856975"/>
            <a:ext cx="512115" cy="22239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5951914" y="4673713"/>
            <a:ext cx="440812" cy="222399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</p:spTree>
    <p:extLst>
      <p:ext uri="{BB962C8B-B14F-4D97-AF65-F5344CB8AC3E}">
        <p14:creationId xmlns:p14="http://schemas.microsoft.com/office/powerpoint/2010/main" val="347018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The problem of inconsistencies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03" y="1375278"/>
            <a:ext cx="8965023" cy="507181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 bwMode="auto">
          <a:xfrm>
            <a:off x="8589818" y="2245490"/>
            <a:ext cx="1226016" cy="28060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3602248" y="3855963"/>
            <a:ext cx="6506028" cy="566407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3602248" y="5970925"/>
            <a:ext cx="1127694" cy="22748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375" tIns="45690" rIns="91375" bIns="45690" numCol="1" spcCol="0" rtlCol="0" anchor="t" anchorCtr="0" compatLnSpc="1">
            <a:prstTxWarp prst="textNoShape">
              <a:avLst/>
            </a:prstTxWarp>
          </a:bodyPr>
          <a:lstStyle/>
          <a:p>
            <a:pPr algn="ctr" defTabSz="913743"/>
            <a:endParaRPr lang="fr-FR" sz="4200"/>
          </a:p>
        </p:txBody>
      </p:sp>
      <p:sp>
        <p:nvSpPr>
          <p:cNvPr id="5" name="Rectangle 4"/>
          <p:cNvSpPr/>
          <p:nvPr/>
        </p:nvSpPr>
        <p:spPr>
          <a:xfrm>
            <a:off x="5274183" y="590000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480 x 800 </a:t>
            </a:r>
          </a:p>
        </p:txBody>
      </p:sp>
      <p:sp>
        <p:nvSpPr>
          <p:cNvPr id="16" name="Flèche droite 15"/>
          <p:cNvSpPr/>
          <p:nvPr/>
        </p:nvSpPr>
        <p:spPr>
          <a:xfrm>
            <a:off x="4871258" y="5970925"/>
            <a:ext cx="357447" cy="2274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5" grpId="0"/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smtClean="0"/>
              <a:t>Native spoofing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5186082" cy="4288736"/>
          </a:xfrm>
        </p:spPr>
        <p:txBody>
          <a:bodyPr>
            <a:normAutofit/>
          </a:bodyPr>
          <a:lstStyle/>
          <a:p>
            <a:r>
              <a:rPr lang="en-US" dirty="0" smtClean="0"/>
              <a:t>Instead of injecting JavaScript, the source code of the browser is modified to send new values.</a:t>
            </a:r>
          </a:p>
          <a:p>
            <a:r>
              <a:rPr lang="en-US" dirty="0" smtClean="0"/>
              <a:t>Investigating JS objects is not enough to detect the modifications.</a:t>
            </a:r>
            <a:endParaRPr lang="en-US" dirty="0"/>
          </a:p>
        </p:txBody>
      </p:sp>
      <p:sp>
        <p:nvSpPr>
          <p:cNvPr id="12" name="Virage 11"/>
          <p:cNvSpPr/>
          <p:nvPr/>
        </p:nvSpPr>
        <p:spPr>
          <a:xfrm>
            <a:off x="7240385" y="1720735"/>
            <a:ext cx="983728" cy="1960395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40384" y="3752850"/>
            <a:ext cx="182391" cy="270841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à coins arrondis 13"/>
          <p:cNvSpPr/>
          <p:nvPr/>
        </p:nvSpPr>
        <p:spPr>
          <a:xfrm>
            <a:off x="7069829" y="6114361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2" name="Rectangle à coins arrondis 21"/>
          <p:cNvSpPr/>
          <p:nvPr/>
        </p:nvSpPr>
        <p:spPr>
          <a:xfrm>
            <a:off x="7069828" y="545757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à coins arrondis 22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à coins arrondis 23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78730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" name="Flèche droite 27"/>
          <p:cNvSpPr/>
          <p:nvPr/>
        </p:nvSpPr>
        <p:spPr>
          <a:xfrm>
            <a:off x="6245072" y="3498283"/>
            <a:ext cx="815789" cy="3785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40384" y="3923572"/>
            <a:ext cx="182391" cy="1995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1.48148E-6 L -0.00013 0.094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Native spoofing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8941" y="1825624"/>
            <a:ext cx="11088283" cy="4368988"/>
          </a:xfrm>
        </p:spPr>
        <p:txBody>
          <a:bodyPr>
            <a:normAutofit/>
          </a:bodyPr>
          <a:lstStyle/>
          <a:p>
            <a:r>
              <a:rPr lang="en-US" dirty="0" smtClean="0"/>
              <a:t>Custom browsers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 </a:t>
            </a:r>
          </a:p>
          <a:p>
            <a:pPr lvl="1"/>
            <a:r>
              <a:rPr lang="en-US" dirty="0" smtClean="0"/>
              <a:t>Easy to install and to use. </a:t>
            </a:r>
          </a:p>
          <a:p>
            <a:pPr lvl="1"/>
            <a:r>
              <a:rPr lang="en-US" dirty="0" smtClean="0"/>
              <a:t>Very hard to detect if done well.</a:t>
            </a:r>
          </a:p>
          <a:p>
            <a:r>
              <a:rPr lang="en-US" dirty="0" smtClean="0"/>
              <a:t>Cons: Can still create inconsistencies.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308411" y="3140792"/>
            <a:ext cx="240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Mimic privacy browser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7427674" y="3140792"/>
            <a:ext cx="267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Tor browser</a:t>
            </a:r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686" y="2417094"/>
            <a:ext cx="650472" cy="650472"/>
          </a:xfrm>
          <a:prstGeom prst="rect">
            <a:avLst/>
          </a:prstGeom>
        </p:spPr>
      </p:pic>
      <p:pic>
        <p:nvPicPr>
          <p:cNvPr id="9" name="Picture 2" descr="File:Tor project logo h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7" y="2343868"/>
            <a:ext cx="136224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6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smtClean="0"/>
              <a:t>Tor browser and its fingerprint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5247" y="1721522"/>
            <a:ext cx="2811584" cy="4559544"/>
          </a:xfrm>
        </p:spPr>
        <p:txBody>
          <a:bodyPr>
            <a:normAutofit/>
          </a:bodyPr>
          <a:lstStyle/>
          <a:p>
            <a:r>
              <a:rPr lang="en-US" dirty="0" smtClean="0"/>
              <a:t>In theory, all fingerprints from the Tor Browser should be identical.</a:t>
            </a:r>
          </a:p>
          <a:p>
            <a:r>
              <a:rPr lang="en-US" dirty="0" smtClean="0"/>
              <a:t>In reality, differences can still be found (screen resolution, platform…).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5"/>
          <a:stretch/>
        </p:blipFill>
        <p:spPr>
          <a:xfrm>
            <a:off x="3462215" y="1195935"/>
            <a:ext cx="8105539" cy="56107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3815" y="1066983"/>
            <a:ext cx="4056185" cy="509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Tor browser on Fedora 25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913077" y="1066983"/>
            <a:ext cx="4056185" cy="501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Firefox browser on Fedora 25</a:t>
            </a:r>
            <a:endParaRPr lang="en-US" dirty="0"/>
          </a:p>
        </p:txBody>
      </p:sp>
      <p:pic>
        <p:nvPicPr>
          <p:cNvPr id="5" name="Picture 2" descr="File:Tor project logo h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508" y="1079251"/>
            <a:ext cx="68112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677" y="1133960"/>
            <a:ext cx="418123" cy="39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238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èche droite 18"/>
          <p:cNvSpPr/>
          <p:nvPr/>
        </p:nvSpPr>
        <p:spPr>
          <a:xfrm rot="10800000">
            <a:off x="3635410" y="3239148"/>
            <a:ext cx="1295495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 droite 17"/>
          <p:cNvSpPr/>
          <p:nvPr/>
        </p:nvSpPr>
        <p:spPr>
          <a:xfrm>
            <a:off x="3635411" y="3801944"/>
            <a:ext cx="1332393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/>
              <a:t>. </a:t>
            </a:r>
            <a:r>
              <a:rPr lang="en-US" dirty="0" smtClean="0"/>
              <a:t>Internet and web browsers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15" y="2888412"/>
            <a:ext cx="1328615" cy="1547901"/>
          </a:xfrm>
          <a:prstGeom prst="rect">
            <a:avLst/>
          </a:prstGeom>
        </p:spPr>
      </p:pic>
      <p:grpSp>
        <p:nvGrpSpPr>
          <p:cNvPr id="16" name="Groupe 15"/>
          <p:cNvGrpSpPr/>
          <p:nvPr/>
        </p:nvGrpSpPr>
        <p:grpSpPr>
          <a:xfrm>
            <a:off x="7971840" y="1903605"/>
            <a:ext cx="2999276" cy="4148851"/>
            <a:chOff x="5736640" y="1970630"/>
            <a:chExt cx="2999276" cy="4148851"/>
          </a:xfrm>
        </p:grpSpPr>
        <p:sp>
          <p:nvSpPr>
            <p:cNvPr id="6" name="Rectangle 5"/>
            <p:cNvSpPr/>
            <p:nvPr/>
          </p:nvSpPr>
          <p:spPr>
            <a:xfrm>
              <a:off x="5736640" y="1970630"/>
              <a:ext cx="2985476" cy="731310"/>
            </a:xfrm>
            <a:prstGeom prst="rect">
              <a:avLst/>
            </a:prstGeom>
            <a:solidFill>
              <a:srgbClr val="B8B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2124" y="3259015"/>
              <a:ext cx="905350" cy="2387806"/>
            </a:xfrm>
            <a:prstGeom prst="rect">
              <a:avLst/>
            </a:prstGeom>
            <a:solidFill>
              <a:srgbClr val="599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Sidebar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1271" y="3259015"/>
              <a:ext cx="2004645" cy="2387806"/>
            </a:xfrm>
            <a:prstGeom prst="rect">
              <a:avLst/>
            </a:prstGeom>
            <a:solidFill>
              <a:srgbClr val="97B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Main content</a:t>
              </a:r>
              <a:endParaRPr lang="en-US" dirty="0"/>
            </a:p>
          </p:txBody>
        </p:sp>
        <p:grpSp>
          <p:nvGrpSpPr>
            <p:cNvPr id="12" name="Groupe 11"/>
            <p:cNvGrpSpPr/>
            <p:nvPr/>
          </p:nvGrpSpPr>
          <p:grpSpPr>
            <a:xfrm>
              <a:off x="6938378" y="3698123"/>
              <a:ext cx="1590429" cy="1648365"/>
              <a:chOff x="7244862" y="3773866"/>
              <a:chExt cx="1590429" cy="164836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7244862" y="3773866"/>
                <a:ext cx="582001" cy="1648365"/>
              </a:xfrm>
              <a:prstGeom prst="rect">
                <a:avLst/>
              </a:prstGeom>
              <a:solidFill>
                <a:srgbClr val="007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Text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826863" y="3773866"/>
                <a:ext cx="1008428" cy="413123"/>
              </a:xfrm>
              <a:prstGeom prst="rect">
                <a:avLst/>
              </a:prstGeom>
              <a:solidFill>
                <a:srgbClr val="007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750440" y="2792218"/>
              <a:ext cx="2985476" cy="399963"/>
            </a:xfrm>
            <a:prstGeom prst="rect">
              <a:avLst/>
            </a:prstGeom>
            <a:solidFill>
              <a:srgbClr val="FF2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Navigation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50439" y="5719518"/>
              <a:ext cx="2985477" cy="399963"/>
            </a:xfrm>
            <a:prstGeom prst="rect">
              <a:avLst/>
            </a:prstGeom>
            <a:solidFill>
              <a:srgbClr val="F366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Footer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588290" y="4201524"/>
              <a:ext cx="872605" cy="114496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</a:t>
              </a:r>
              <a:endParaRPr lang="en-US" dirty="0"/>
            </a:p>
          </p:txBody>
        </p:sp>
      </p:grpSp>
      <p:sp>
        <p:nvSpPr>
          <p:cNvPr id="17" name="Rectangle à coins arrondis 16"/>
          <p:cNvSpPr/>
          <p:nvPr/>
        </p:nvSpPr>
        <p:spPr>
          <a:xfrm>
            <a:off x="5004703" y="3107286"/>
            <a:ext cx="1778393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20" name="Picture 2" descr="https://upload.wikimedia.org/wikipedia/commons/thumb/5/53/Server-multiple.svg/200px-Server-multipl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715" y="2925174"/>
            <a:ext cx="956444" cy="1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lèche droite 20"/>
          <p:cNvSpPr/>
          <p:nvPr/>
        </p:nvSpPr>
        <p:spPr>
          <a:xfrm>
            <a:off x="6819995" y="3494148"/>
            <a:ext cx="1165644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9347" y="1180124"/>
            <a:ext cx="10612602" cy="5270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520" y="1296542"/>
            <a:ext cx="2952757" cy="17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0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1482 L 0.00091 0.0919 C 0.00091 0.14004 0.09726 0.19953 0.175 0.1993 L 0.34987 0.19953 " pathEditMode="relative" rAng="5400000" ptsTypes="AA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10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1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irage 23"/>
          <p:cNvSpPr/>
          <p:nvPr/>
        </p:nvSpPr>
        <p:spPr>
          <a:xfrm>
            <a:off x="8845062" y="1720734"/>
            <a:ext cx="983728" cy="4812245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Virage 22"/>
          <p:cNvSpPr/>
          <p:nvPr/>
        </p:nvSpPr>
        <p:spPr>
          <a:xfrm>
            <a:off x="5447439" y="1720735"/>
            <a:ext cx="983728" cy="4812245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en-US" dirty="0" smtClean="0"/>
              <a:t>Changing browsers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4011862" cy="4288736"/>
          </a:xfrm>
        </p:spPr>
        <p:txBody>
          <a:bodyPr>
            <a:normAutofit/>
          </a:bodyPr>
          <a:lstStyle/>
          <a:p>
            <a:r>
              <a:rPr lang="en-US" dirty="0" smtClean="0"/>
              <a:t>One fingerprint for each browser</a:t>
            </a:r>
          </a:p>
          <a:p>
            <a:r>
              <a:rPr lang="en-US" dirty="0" smtClean="0"/>
              <a:t>One profile for each fingerprint</a:t>
            </a:r>
          </a:p>
          <a:p>
            <a:r>
              <a:rPr lang="en-US" dirty="0" smtClean="0"/>
              <a:t>The OS and Hardware layers are shared by both fingerprints.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307106" y="6114361"/>
            <a:ext cx="650272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5307106" y="5457578"/>
            <a:ext cx="6502726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n°1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8593827" y="480079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 n°2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8593826" y="414792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8593825" y="349114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8593825" y="281410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112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94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-0.15404 -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8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-0.15326 -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69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22222E-6 L -0.14987 0.0018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44444E-6 L -0.14922 0.001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1" y="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-0.15261 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10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" grpId="0" animBg="1"/>
      <p:bldP spid="13" grpId="0" animBg="1"/>
      <p:bldP spid="14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Changing browsers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8941" y="1825623"/>
            <a:ext cx="11088283" cy="4566211"/>
          </a:xfrm>
        </p:spPr>
        <p:txBody>
          <a:bodyPr>
            <a:normAutofit/>
          </a:bodyPr>
          <a:lstStyle/>
          <a:p>
            <a:r>
              <a:rPr lang="en-US" dirty="0" smtClean="0"/>
              <a:t>Browsers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Pros: Anybody can switch between any browsers.</a:t>
            </a:r>
          </a:p>
          <a:p>
            <a:r>
              <a:rPr lang="en-US" dirty="0" smtClean="0"/>
              <a:t>Cons: Cross-browser fingerprinting exists. By collecting enough information on the OS and hardware, one can still be identified.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See uniquemachine.org (</a:t>
            </a:r>
            <a:r>
              <a:rPr lang="en-US" dirty="0" err="1" smtClean="0"/>
              <a:t>WebGL</a:t>
            </a:r>
            <a:r>
              <a:rPr lang="en-US" dirty="0" smtClean="0"/>
              <a:t> tests)</a:t>
            </a:r>
          </a:p>
        </p:txBody>
      </p:sp>
      <p:pic>
        <p:nvPicPr>
          <p:cNvPr id="11" name="Picture 2" descr="https://openclipart.org/image/300px/svg_to_png/214210/experi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46" y="5388025"/>
            <a:ext cx="37020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37" y="2531524"/>
            <a:ext cx="720631" cy="77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349" y="2486027"/>
            <a:ext cx="822706" cy="864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Imag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77" y="2513147"/>
            <a:ext cx="791838" cy="81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790" y="2553939"/>
            <a:ext cx="600955" cy="728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168" y="2584359"/>
            <a:ext cx="550393" cy="66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105" y="2482002"/>
            <a:ext cx="839822" cy="872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86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à coins arrondis 11"/>
          <p:cNvSpPr/>
          <p:nvPr/>
        </p:nvSpPr>
        <p:spPr>
          <a:xfrm>
            <a:off x="5307106" y="6114361"/>
            <a:ext cx="650272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5307106" y="5457578"/>
            <a:ext cx="6502726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Recreating a complete environment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4282035" cy="428873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Disposable environments with a unique fingerprint for each browsing session</a:t>
            </a:r>
          </a:p>
          <a:p>
            <a:endParaRPr lang="en-US" dirty="0" smtClean="0"/>
          </a:p>
          <a:p>
            <a:r>
              <a:rPr lang="en-US" dirty="0" smtClean="0"/>
              <a:t>Database with different OS, fonts, plugins and browsers</a:t>
            </a:r>
          </a:p>
          <a:p>
            <a:endParaRPr lang="en-US" dirty="0"/>
          </a:p>
          <a:p>
            <a:r>
              <a:rPr lang="en-US" dirty="0" smtClean="0"/>
              <a:t>Use of virtualization to isolate the host OS from the new environment</a:t>
            </a:r>
            <a:endParaRPr lang="en-US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8497023" y="4881158"/>
            <a:ext cx="3216007" cy="418619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Virtualization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b="10139"/>
          <a:stretch/>
        </p:blipFill>
        <p:spPr>
          <a:xfrm>
            <a:off x="8749082" y="921712"/>
            <a:ext cx="2711888" cy="3959446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5624017" y="2788024"/>
            <a:ext cx="2195359" cy="2493149"/>
            <a:chOff x="5624017" y="2788024"/>
            <a:chExt cx="2195359" cy="2493149"/>
          </a:xfrm>
        </p:grpSpPr>
        <p:sp>
          <p:nvSpPr>
            <p:cNvPr id="21" name="Rectangle à coins arrondis 20"/>
            <p:cNvSpPr/>
            <p:nvPr/>
          </p:nvSpPr>
          <p:spPr>
            <a:xfrm rot="10800000" flipV="1">
              <a:off x="5624017" y="2788024"/>
              <a:ext cx="2195359" cy="2493149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Database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289" y="3435016"/>
              <a:ext cx="353907" cy="371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3" name="Image 3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861" y="3426452"/>
              <a:ext cx="364935" cy="373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461" y="3401013"/>
              <a:ext cx="408383" cy="424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5" name="Picture 6" descr="http://www.houseind.com/dimg/7827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455" y="3957752"/>
              <a:ext cx="919163" cy="110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849" y="4558174"/>
              <a:ext cx="361565" cy="40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27" name="Picture 20" descr="The Circle of Friend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3527" y="4026060"/>
              <a:ext cx="349057" cy="390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16" descr="https://upload.wikimedia.org/wikipedia/commons/thumb/3/3f/Fedora_logo.svg/267px-Fedora_logo.svg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2827" y="4045135"/>
              <a:ext cx="304905" cy="340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Image 1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38" y="4558174"/>
              <a:ext cx="418420" cy="444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838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</a:t>
            </a:r>
            <a:r>
              <a:rPr lang="en-US" dirty="0"/>
              <a:t>. Recreating a complete environment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538941" y="1825624"/>
            <a:ext cx="11088283" cy="47006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Academic prototype called Blink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1000" dirty="0" smtClean="0"/>
          </a:p>
          <a:p>
            <a:r>
              <a:rPr lang="en-US" dirty="0" smtClean="0"/>
              <a:t>Pros: Does not create inconsistencies in fingerprint. The components truly exist.</a:t>
            </a:r>
          </a:p>
          <a:p>
            <a:r>
              <a:rPr lang="en-US" dirty="0" smtClean="0"/>
              <a:t>Cons: </a:t>
            </a:r>
          </a:p>
          <a:p>
            <a:pPr lvl="1"/>
            <a:r>
              <a:rPr lang="en-US" dirty="0" smtClean="0"/>
              <a:t>High resources consumption (disk space, CPU).</a:t>
            </a:r>
          </a:p>
          <a:p>
            <a:pPr lvl="1"/>
            <a:r>
              <a:rPr lang="en-US" dirty="0" smtClean="0"/>
              <a:t>The usability is not as good as other solutions.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683820" y="3534958"/>
            <a:ext cx="4652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Version on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algn="ctr"/>
            <a:r>
              <a:rPr lang="en-US" dirty="0"/>
              <a:t>https://github.com/DIVERSIFY-project/blink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635273" y="3464921"/>
            <a:ext cx="4405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Version on Docker</a:t>
            </a:r>
          </a:p>
          <a:p>
            <a:pPr algn="ctr"/>
            <a:r>
              <a:rPr lang="en-US" dirty="0"/>
              <a:t>https://github.com/plaperdr/blink-docker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21" y="2462277"/>
            <a:ext cx="1072681" cy="107268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34"/>
          <a:stretch/>
        </p:blipFill>
        <p:spPr>
          <a:xfrm>
            <a:off x="7826337" y="2303308"/>
            <a:ext cx="2023610" cy="11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rage 2"/>
          <p:cNvSpPr/>
          <p:nvPr/>
        </p:nvSpPr>
        <p:spPr>
          <a:xfrm>
            <a:off x="7240385" y="1720735"/>
            <a:ext cx="983728" cy="4812245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Summary of defense techniques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5186082" cy="4288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Many different approaches:</a:t>
            </a:r>
          </a:p>
          <a:p>
            <a:r>
              <a:rPr lang="en-US" dirty="0" smtClean="0"/>
              <a:t>Blocking scripts</a:t>
            </a:r>
          </a:p>
          <a:p>
            <a:r>
              <a:rPr lang="en-US" dirty="0" smtClean="0"/>
              <a:t>Blocking browser APIs</a:t>
            </a:r>
          </a:p>
          <a:p>
            <a:r>
              <a:rPr lang="en-US" dirty="0" smtClean="0"/>
              <a:t>Injecting JavaScript</a:t>
            </a:r>
          </a:p>
          <a:p>
            <a:r>
              <a:rPr lang="en-US" dirty="0" smtClean="0"/>
              <a:t>Native spoofing</a:t>
            </a:r>
          </a:p>
          <a:p>
            <a:r>
              <a:rPr lang="en-US" dirty="0" smtClean="0"/>
              <a:t>Changing browsers</a:t>
            </a:r>
          </a:p>
          <a:p>
            <a:r>
              <a:rPr lang="en-US" dirty="0" smtClean="0"/>
              <a:t>Recreating complete environments</a:t>
            </a:r>
            <a:endParaRPr lang="en-US" dirty="0"/>
          </a:p>
          <a:p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69829" y="6114361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069828" y="545757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33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irage 2"/>
          <p:cNvSpPr/>
          <p:nvPr/>
        </p:nvSpPr>
        <p:spPr>
          <a:xfrm>
            <a:off x="7240385" y="1720735"/>
            <a:ext cx="983728" cy="4812245"/>
          </a:xfrm>
          <a:prstGeom prst="bentArrow">
            <a:avLst>
              <a:gd name="adj1" fmla="val 18240"/>
              <a:gd name="adj2" fmla="val 25000"/>
              <a:gd name="adj3" fmla="val 25000"/>
              <a:gd name="adj4" fmla="val 43750"/>
            </a:avLst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Summary of defense techniques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38200" y="1825625"/>
            <a:ext cx="5186082" cy="4288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 ultimate solutions</a:t>
            </a:r>
          </a:p>
          <a:p>
            <a:r>
              <a:rPr lang="en-US" dirty="0" smtClean="0"/>
              <a:t>Each one has its pros and cons.</a:t>
            </a:r>
          </a:p>
          <a:p>
            <a:r>
              <a:rPr lang="en-US" dirty="0" smtClean="0"/>
              <a:t>It is always a complicated tradeoff between protection and usability.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Easiest solution to put in place: block fingerprinting scripts.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7069829" y="6114361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13" y="1253299"/>
            <a:ext cx="907432" cy="132656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  <a:softEdge rad="31750"/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069828" y="5457578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069827" y="4800797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Browser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7069827" y="4144016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JavaScript engine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7069827" y="3487235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Loaded webpage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7069826" y="2830454"/>
            <a:ext cx="3216007" cy="418619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Fingerprinting script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2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Browser fingerprinting</a:t>
            </a:r>
            <a:r>
              <a:rPr lang="en-US" dirty="0" smtClean="0"/>
              <a:t> is a stateless tracking technique that relies on the collection of information about a user’s device and its configuration.</a:t>
            </a:r>
          </a:p>
          <a:p>
            <a:endParaRPr lang="en-US" dirty="0" smtClean="0"/>
          </a:p>
          <a:p>
            <a:r>
              <a:rPr lang="en-US" dirty="0" smtClean="0"/>
              <a:t>This technique is a </a:t>
            </a:r>
            <a:r>
              <a:rPr lang="en-US" b="1" dirty="0" smtClean="0"/>
              <a:t>side-effect</a:t>
            </a:r>
            <a:r>
              <a:rPr lang="en-US" dirty="0" smtClean="0"/>
              <a:t> of the way the web and browsers have been built for the past two decades. A single patch cannot fix the problem.</a:t>
            </a:r>
          </a:p>
          <a:p>
            <a:endParaRPr lang="en-US" dirty="0"/>
          </a:p>
          <a:p>
            <a:r>
              <a:rPr lang="en-US" dirty="0" smtClean="0"/>
              <a:t>Protecting users against fingerprinting is complicated. </a:t>
            </a:r>
            <a:r>
              <a:rPr lang="en-US" b="1" dirty="0" smtClean="0"/>
              <a:t>Many different approaches </a:t>
            </a:r>
            <a:r>
              <a:rPr lang="en-US" dirty="0" smtClean="0"/>
              <a:t>are possible with each their pros and cons.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93816" y="2420605"/>
            <a:ext cx="7604369" cy="20350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you!</a:t>
            </a:r>
          </a:p>
          <a:p>
            <a:pPr marL="0" indent="0" algn="ctr">
              <a:buNone/>
            </a:pPr>
            <a:r>
              <a:rPr lang="en-US" sz="6000" dirty="0" smtClean="0"/>
              <a:t>Any</a:t>
            </a:r>
            <a:r>
              <a:rPr lang="fr-FR" sz="6000" dirty="0" smtClean="0"/>
              <a:t> questions?</a:t>
            </a:r>
            <a:endParaRPr lang="en-US" sz="6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8129899" y="5084863"/>
            <a:ext cx="390698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Websites on fingerprinting</a:t>
            </a:r>
          </a:p>
          <a:p>
            <a:endParaRPr lang="en-US" sz="800" dirty="0" smtClean="0"/>
          </a:p>
          <a:p>
            <a:r>
              <a:rPr lang="en-US" dirty="0" smtClean="0">
                <a:hlinkClick r:id="rId2"/>
              </a:rPr>
              <a:t>https://amiunique.org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>
                <a:hlinkClick r:id="rId3"/>
              </a:rPr>
              <a:t>https://extensions.inrialpes.fr</a:t>
            </a:r>
            <a:endParaRPr lang="en-US" dirty="0" smtClean="0"/>
          </a:p>
          <a:p>
            <a:endParaRPr lang="en-US" sz="800" dirty="0" smtClean="0"/>
          </a:p>
          <a:p>
            <a:r>
              <a:rPr lang="en-US" dirty="0" smtClean="0">
                <a:hlinkClick r:id="rId4"/>
              </a:rPr>
              <a:t>https://fpcentral.tbb.torproject.org/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9" name="Groupe 8"/>
          <p:cNvGrpSpPr/>
          <p:nvPr/>
        </p:nvGrpSpPr>
        <p:grpSpPr>
          <a:xfrm>
            <a:off x="601284" y="5539047"/>
            <a:ext cx="3906981" cy="1088005"/>
            <a:chOff x="532014" y="4746567"/>
            <a:chExt cx="3906981" cy="1088005"/>
          </a:xfrm>
        </p:grpSpPr>
        <p:sp>
          <p:nvSpPr>
            <p:cNvPr id="10" name="ZoneTexte 9"/>
            <p:cNvSpPr txBox="1"/>
            <p:nvPr/>
          </p:nvSpPr>
          <p:spPr>
            <a:xfrm>
              <a:off x="532014" y="4746567"/>
              <a:ext cx="390698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 smtClean="0"/>
                <a:t>Contact</a:t>
              </a:r>
            </a:p>
            <a:p>
              <a:r>
                <a:rPr lang="fr-FR" dirty="0" smtClean="0"/>
                <a:t>         plaperdrix@cs.stonybrook.edu</a:t>
              </a:r>
            </a:p>
            <a:p>
              <a:endParaRPr lang="fr-FR" sz="800" dirty="0" smtClean="0"/>
            </a:p>
            <a:p>
              <a:r>
                <a:rPr lang="fr-FR" dirty="0" smtClean="0"/>
                <a:t>         @RockPartridge</a:t>
              </a:r>
              <a:endParaRPr lang="en-US" dirty="0"/>
            </a:p>
          </p:txBody>
        </p:sp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406" y="5105576"/>
              <a:ext cx="301991" cy="301991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808" y="5486357"/>
              <a:ext cx="348215" cy="348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32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lèche droite 35"/>
          <p:cNvSpPr/>
          <p:nvPr/>
        </p:nvSpPr>
        <p:spPr>
          <a:xfrm rot="10800000">
            <a:off x="4094777" y="4056785"/>
            <a:ext cx="1930881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èche droite 34"/>
          <p:cNvSpPr/>
          <p:nvPr/>
        </p:nvSpPr>
        <p:spPr>
          <a:xfrm rot="10800000">
            <a:off x="4094776" y="2912207"/>
            <a:ext cx="2207847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/>
              <a:t>. </a:t>
            </a:r>
            <a:r>
              <a:rPr lang="en-US" dirty="0" smtClean="0"/>
              <a:t>Internet in 1995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5255571"/>
            <a:ext cx="1131781" cy="13185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549" y="1357596"/>
            <a:ext cx="1658778" cy="20759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499" y="3677809"/>
            <a:ext cx="1689034" cy="2081993"/>
          </a:xfrm>
          <a:prstGeom prst="rect">
            <a:avLst/>
          </a:prstGeom>
        </p:spPr>
      </p:pic>
      <p:sp>
        <p:nvSpPr>
          <p:cNvPr id="29" name="Flèche droite 28"/>
          <p:cNvSpPr/>
          <p:nvPr/>
        </p:nvSpPr>
        <p:spPr>
          <a:xfrm>
            <a:off x="4184594" y="2640712"/>
            <a:ext cx="1286938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 droite 30"/>
          <p:cNvSpPr/>
          <p:nvPr/>
        </p:nvSpPr>
        <p:spPr>
          <a:xfrm>
            <a:off x="4097110" y="4329954"/>
            <a:ext cx="1362657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26" y="2395584"/>
            <a:ext cx="1064105" cy="1064105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48" y="3938207"/>
            <a:ext cx="1025769" cy="1025769"/>
          </a:xfrm>
          <a:prstGeom prst="rect">
            <a:avLst/>
          </a:prstGeom>
        </p:spPr>
      </p:pic>
      <p:pic>
        <p:nvPicPr>
          <p:cNvPr id="37" name="Picture 2" descr="https://upload.wikimedia.org/wikipedia/commons/thumb/5/53/Server-multiple.svg/200px-Server-multiple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22" y="2824554"/>
            <a:ext cx="956444" cy="1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Flèche droite 37"/>
          <p:cNvSpPr/>
          <p:nvPr/>
        </p:nvSpPr>
        <p:spPr>
          <a:xfrm>
            <a:off x="6538107" y="2737361"/>
            <a:ext cx="1605523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èche droite 38"/>
          <p:cNvSpPr/>
          <p:nvPr/>
        </p:nvSpPr>
        <p:spPr>
          <a:xfrm>
            <a:off x="6535068" y="4236492"/>
            <a:ext cx="1605523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e 41"/>
          <p:cNvGrpSpPr/>
          <p:nvPr/>
        </p:nvGrpSpPr>
        <p:grpSpPr>
          <a:xfrm>
            <a:off x="4184594" y="3623372"/>
            <a:ext cx="914383" cy="369332"/>
            <a:chOff x="1195755" y="5255571"/>
            <a:chExt cx="914383" cy="369332"/>
          </a:xfrm>
        </p:grpSpPr>
        <p:sp>
          <p:nvSpPr>
            <p:cNvPr id="40" name="ZoneTexte 39"/>
            <p:cNvSpPr txBox="1"/>
            <p:nvPr/>
          </p:nvSpPr>
          <p:spPr>
            <a:xfrm>
              <a:off x="1195755" y="5255571"/>
              <a:ext cx="70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 am </a:t>
              </a:r>
              <a:endParaRPr lang="en-US" dirty="0"/>
            </a:p>
          </p:txBody>
        </p:sp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1920" y="5276128"/>
              <a:ext cx="328218" cy="328218"/>
            </a:xfrm>
            <a:prstGeom prst="rect">
              <a:avLst/>
            </a:prstGeom>
          </p:spPr>
        </p:pic>
      </p:grpSp>
      <p:grpSp>
        <p:nvGrpSpPr>
          <p:cNvPr id="47" name="Groupe 46"/>
          <p:cNvGrpSpPr/>
          <p:nvPr/>
        </p:nvGrpSpPr>
        <p:grpSpPr>
          <a:xfrm>
            <a:off x="4184594" y="3187861"/>
            <a:ext cx="898787" cy="369332"/>
            <a:chOff x="4111126" y="2085255"/>
            <a:chExt cx="898787" cy="369332"/>
          </a:xfrm>
        </p:grpSpPr>
        <p:sp>
          <p:nvSpPr>
            <p:cNvPr id="44" name="ZoneTexte 43"/>
            <p:cNvSpPr txBox="1"/>
            <p:nvPr/>
          </p:nvSpPr>
          <p:spPr>
            <a:xfrm>
              <a:off x="4111126" y="2085255"/>
              <a:ext cx="70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I am </a:t>
              </a:r>
              <a:endParaRPr lang="en-US" dirty="0"/>
            </a:p>
          </p:txBody>
        </p:sp>
        <p:pic>
          <p:nvPicPr>
            <p:cNvPr id="46" name="Image 4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1999" y="2130964"/>
              <a:ext cx="277914" cy="277914"/>
            </a:xfrm>
            <a:prstGeom prst="rect">
              <a:avLst/>
            </a:prstGeom>
          </p:spPr>
        </p:pic>
      </p:grpSp>
      <p:grpSp>
        <p:nvGrpSpPr>
          <p:cNvPr id="54" name="Groupe 53"/>
          <p:cNvGrpSpPr/>
          <p:nvPr/>
        </p:nvGrpSpPr>
        <p:grpSpPr>
          <a:xfrm>
            <a:off x="1132121" y="2343228"/>
            <a:ext cx="976746" cy="1137957"/>
            <a:chOff x="688778" y="2412790"/>
            <a:chExt cx="976746" cy="1137957"/>
          </a:xfrm>
        </p:grpSpPr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778" y="2412790"/>
              <a:ext cx="976746" cy="1137957"/>
            </a:xfrm>
            <a:prstGeom prst="rect">
              <a:avLst/>
            </a:prstGeom>
          </p:spPr>
        </p:pic>
        <p:pic>
          <p:nvPicPr>
            <p:cNvPr id="51" name="Image 5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3928" y="2413981"/>
              <a:ext cx="277914" cy="277914"/>
            </a:xfrm>
            <a:prstGeom prst="rect">
              <a:avLst/>
            </a:prstGeom>
          </p:spPr>
        </p:pic>
      </p:grpSp>
      <p:grpSp>
        <p:nvGrpSpPr>
          <p:cNvPr id="53" name="Groupe 52"/>
          <p:cNvGrpSpPr/>
          <p:nvPr/>
        </p:nvGrpSpPr>
        <p:grpSpPr>
          <a:xfrm>
            <a:off x="1126905" y="3689562"/>
            <a:ext cx="976746" cy="1152510"/>
            <a:chOff x="702126" y="3774098"/>
            <a:chExt cx="976746" cy="1152510"/>
          </a:xfrm>
        </p:grpSpPr>
        <p:pic>
          <p:nvPicPr>
            <p:cNvPr id="50" name="Image 49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26" y="3788651"/>
              <a:ext cx="976746" cy="1137957"/>
            </a:xfrm>
            <a:prstGeom prst="rect">
              <a:avLst/>
            </a:prstGeom>
          </p:spPr>
        </p:pic>
        <p:pic>
          <p:nvPicPr>
            <p:cNvPr id="52" name="Image 5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0654" y="3774098"/>
              <a:ext cx="328218" cy="328218"/>
            </a:xfrm>
            <a:prstGeom prst="rect">
              <a:avLst/>
            </a:prstGeom>
          </p:spPr>
        </p:pic>
      </p:grpSp>
      <p:grpSp>
        <p:nvGrpSpPr>
          <p:cNvPr id="55" name="Groupe 54"/>
          <p:cNvGrpSpPr/>
          <p:nvPr/>
        </p:nvGrpSpPr>
        <p:grpSpPr>
          <a:xfrm>
            <a:off x="8228952" y="1548946"/>
            <a:ext cx="2999276" cy="4148851"/>
            <a:chOff x="5736640" y="1970630"/>
            <a:chExt cx="2999276" cy="4148851"/>
          </a:xfrm>
        </p:grpSpPr>
        <p:sp>
          <p:nvSpPr>
            <p:cNvPr id="56" name="Rectangle 55"/>
            <p:cNvSpPr/>
            <p:nvPr/>
          </p:nvSpPr>
          <p:spPr>
            <a:xfrm>
              <a:off x="5736640" y="1970630"/>
              <a:ext cx="2985476" cy="731310"/>
            </a:xfrm>
            <a:prstGeom prst="rect">
              <a:avLst/>
            </a:prstGeom>
            <a:solidFill>
              <a:srgbClr val="B8BA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Header</a:t>
              </a:r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752124" y="3259015"/>
              <a:ext cx="905350" cy="2387806"/>
            </a:xfrm>
            <a:prstGeom prst="rect">
              <a:avLst/>
            </a:prstGeom>
            <a:solidFill>
              <a:srgbClr val="599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Sidebar</a:t>
              </a:r>
              <a:endParaRPr lang="en-US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731271" y="3259015"/>
              <a:ext cx="2004645" cy="2387806"/>
            </a:xfrm>
            <a:prstGeom prst="rect">
              <a:avLst/>
            </a:prstGeom>
            <a:solidFill>
              <a:srgbClr val="97BC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/>
                <a:t>Main content</a:t>
              </a:r>
              <a:endParaRPr lang="en-US" dirty="0"/>
            </a:p>
          </p:txBody>
        </p:sp>
        <p:grpSp>
          <p:nvGrpSpPr>
            <p:cNvPr id="59" name="Groupe 58"/>
            <p:cNvGrpSpPr/>
            <p:nvPr/>
          </p:nvGrpSpPr>
          <p:grpSpPr>
            <a:xfrm>
              <a:off x="6938378" y="3698123"/>
              <a:ext cx="1590429" cy="1648365"/>
              <a:chOff x="7244862" y="3773866"/>
              <a:chExt cx="1590429" cy="1648365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7244862" y="3773866"/>
                <a:ext cx="582001" cy="1648365"/>
              </a:xfrm>
              <a:prstGeom prst="rect">
                <a:avLst/>
              </a:prstGeom>
              <a:solidFill>
                <a:srgbClr val="007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Text</a:t>
                </a:r>
                <a:endParaRPr lang="en-US" dirty="0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826863" y="3773866"/>
                <a:ext cx="1008428" cy="413123"/>
              </a:xfrm>
              <a:prstGeom prst="rect">
                <a:avLst/>
              </a:prstGeom>
              <a:solidFill>
                <a:srgbClr val="0072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0" name="Rectangle 59"/>
            <p:cNvSpPr/>
            <p:nvPr/>
          </p:nvSpPr>
          <p:spPr>
            <a:xfrm>
              <a:off x="5750440" y="2792218"/>
              <a:ext cx="2985476" cy="399963"/>
            </a:xfrm>
            <a:prstGeom prst="rect">
              <a:avLst/>
            </a:prstGeom>
            <a:solidFill>
              <a:srgbClr val="FF2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Navigation</a:t>
              </a:r>
              <a:endParaRPr lang="en-US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50439" y="5719518"/>
              <a:ext cx="2985477" cy="399963"/>
            </a:xfrm>
            <a:prstGeom prst="rect">
              <a:avLst/>
            </a:prstGeom>
            <a:solidFill>
              <a:srgbClr val="F366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Footer</a:t>
              </a:r>
              <a:endParaRPr lang="en-US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588290" y="4201524"/>
              <a:ext cx="872605" cy="114496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Image</a:t>
              </a:r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3814618" y="1126836"/>
            <a:ext cx="7675418" cy="565265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à coins arrondis 65"/>
          <p:cNvSpPr/>
          <p:nvPr/>
        </p:nvSpPr>
        <p:spPr>
          <a:xfrm>
            <a:off x="5636871" y="3067291"/>
            <a:ext cx="4016415" cy="150494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Browsers send device-specific information to servers to improve user experience on the web.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1316" y="1820598"/>
            <a:ext cx="213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HTTP User agent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7511" y="2558304"/>
            <a:ext cx="2106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/>
              <a:t>NCSA_Mosaic</a:t>
            </a:r>
            <a:r>
              <a:rPr lang="en-US" dirty="0"/>
              <a:t>/2.0 (Windows 3.1)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47511" y="3764043"/>
            <a:ext cx="21069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Mozilla/1.22 (compatible; MSIE 2.0; Windows 95)</a:t>
            </a:r>
          </a:p>
        </p:txBody>
      </p:sp>
    </p:spTree>
    <p:extLst>
      <p:ext uri="{BB962C8B-B14F-4D97-AF65-F5344CB8AC3E}">
        <p14:creationId xmlns:p14="http://schemas.microsoft.com/office/powerpoint/2010/main" val="214371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12018 0.06273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16" y="312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-0.11953 -0.0990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7" y="-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2.91667E-6 -0.08588 C -2.91667E-6 -0.1243 0.0974 -0.17199 0.17683 -0.17199 L 0.35378 -0.17199 " pathEditMode="relative" rAng="16200000" ptsTypes="AAAA">
                                      <p:cBhvr>
                                        <p:cTn id="7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82" y="-858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0013 0.11111 C -0.00013 0.16111 0.09948 0.22199 0.18086 0.22199 L 0.36185 0.22199 " pathEditMode="relative" rAng="16200000" ptsTypes="AAAA">
                                      <p:cBhvr>
                                        <p:cTn id="8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9" y="1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5" grpId="0" animBg="1"/>
      <p:bldP spid="29" grpId="0" animBg="1"/>
      <p:bldP spid="31" grpId="0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65" grpId="0" animBg="1"/>
      <p:bldP spid="66" grpId="0" animBg="1"/>
      <p:bldP spid="6" grpId="0"/>
      <p:bldP spid="7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dirty="0"/>
              <a:t>. </a:t>
            </a:r>
            <a:r>
              <a:rPr lang="en-US" dirty="0" smtClean="0"/>
              <a:t>Internet in 2017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0" r="11110"/>
          <a:stretch>
            <a:fillRect/>
          </a:stretch>
        </p:blipFill>
        <p:spPr bwMode="auto">
          <a:xfrm>
            <a:off x="1079033" y="4157343"/>
            <a:ext cx="356234" cy="38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1110" r="1111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319" y="4693845"/>
            <a:ext cx="367783" cy="46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18" y="5464820"/>
            <a:ext cx="351793" cy="39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223" y="4235832"/>
            <a:ext cx="361565" cy="40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4" descr="http://www.google.fr/url?source=imglanding&amp;ct=img&amp;q=http://upload.wikimedia.org/wikipedia/commons/thumb/d/d7/Android_robot.svg/511px-Android_robot.svg.png&amp;sa=X&amp;ei=vT1HVb2QLqGM7AaBxoHYCQ&amp;ved=0CAkQ8wc&amp;usg=AFQjCNG57Co9Rm1INH3QSOnX3HNLKtmy0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308" y="4757431"/>
            <a:ext cx="387327" cy="50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 descr="http://www.google.fr/url?source=imglanding&amp;ct=img&amp;q=https://mozorg.cdn.mozilla.net/media/img/styleguide/identity/firefoxos/guidelines-logo.8dca82e503b9.png&amp;sa=X&amp;ei=uT5HVavGCsL9UpfOgJAN&amp;ved=0CAkQ8wc&amp;usg=AFQjCNEZqfRQ7T_s6H1phCokyHmIlBVwOQ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214" y="4715703"/>
            <a:ext cx="461950" cy="4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http://www.google.fr/url?source=imglanding&amp;ct=img&amp;q=https://cdn0.iconfinder.com/data/icons/icons-unleashed-vol1/256/-desktop.png&amp;sa=X&amp;ei=QT9HVbLhKcLlUeiWgPAG&amp;ved=0CAkQ8wc&amp;usg=AFQjCNHfVur5E-9t0wE_id1nnhEJ5nXWO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48" y="3123086"/>
            <a:ext cx="685818" cy="76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0" descr="http://www.google.fr/url?source=imglanding&amp;ct=img&amp;q=http://www.icone-png.com/png/5/5417.png&amp;sa=X&amp;ei=dz9HVej2M8OwUfaJgMgN&amp;ved=0CAkQ8wc&amp;usg=AFQjCNEvOCxGWwYfkApl_IyDtkMVvDPl8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2" y="4157344"/>
            <a:ext cx="610307" cy="6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57" b="16939"/>
          <a:stretch>
            <a:fillRect/>
          </a:stretch>
        </p:blipFill>
        <p:spPr bwMode="auto">
          <a:xfrm>
            <a:off x="3593106" y="3730128"/>
            <a:ext cx="763994" cy="569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http://www.google.fr/url?source=imglanding&amp;ct=img&amp;q=http://bmccarthy.net/wp-content/uploads/2014/11/Cyanogenmod-logo.jpg&amp;sa=X&amp;ei=JEFHVafoOcLP7Qaq94CIBA&amp;ved=0CAkQ8wc&amp;usg=AFQjCNGDEZ0g-z3hWSTJjrY2dEqAadKz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312" y="5052508"/>
            <a:ext cx="425527" cy="41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0" descr="The Circle of Friends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18" y="2674014"/>
            <a:ext cx="426415" cy="47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2" descr="http://www.google.fr/url?source=imglanding&amp;ct=img&amp;q=http://danielgibbs.co.uk/wp-content/uploads/2012/05/debian-logo.png&amp;sa=X&amp;ei=W0JHVa_8LcbxULDGgaAE&amp;ved=0CAkQ8wc&amp;usg=AFQjCNHOgO7l8O1ZHq1Wsp-0nOOkw9U-RA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896" y="2555784"/>
            <a:ext cx="344685" cy="47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953" y="2753496"/>
            <a:ext cx="650283" cy="375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2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347" y="2889608"/>
            <a:ext cx="469944" cy="52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14" y="3481748"/>
            <a:ext cx="413978" cy="41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 2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2" b="13042"/>
          <a:stretch>
            <a:fillRect/>
          </a:stretch>
        </p:blipFill>
        <p:spPr bwMode="auto">
          <a:xfrm>
            <a:off x="4602287" y="4010302"/>
            <a:ext cx="487712" cy="384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521" y="5203524"/>
            <a:ext cx="379332" cy="424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3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48" y="3525463"/>
            <a:ext cx="336691" cy="4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Image 33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932" y="4394796"/>
            <a:ext cx="409536" cy="45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Image 3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594" y="2901530"/>
            <a:ext cx="354458" cy="43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34" descr="https://www.palemoon.org/images/branding/logo128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134" y="2081875"/>
            <a:ext cx="341132" cy="38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35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0" y="2380925"/>
            <a:ext cx="397987" cy="44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 3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14" y="5545296"/>
            <a:ext cx="394434" cy="38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8" descr="http://www.google.fr/url?source=imglanding&amp;ct=img&amp;q=https://www.epicbrowser.com/new_home/changes/epiclogo.png&amp;sa=X&amp;ei=N0xHVfODOabV7gbezYGwBQ&amp;ved=0CAkQ8wc&amp;usg=AFQjCNHzPH_1DcwgfsqLjc1VbIJ8WTnUCQ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29" y="5279032"/>
            <a:ext cx="351793" cy="396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Image 38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660" y="1959670"/>
            <a:ext cx="331360" cy="370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Image 40"/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776" y="1899066"/>
            <a:ext cx="413090" cy="46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Image 42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29" y="2158375"/>
            <a:ext cx="412202" cy="46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Image 44"/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288" y="2544857"/>
            <a:ext cx="393545" cy="43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Image 4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37" y="3040624"/>
            <a:ext cx="434411" cy="484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Image 47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423" y="3673499"/>
            <a:ext cx="453066" cy="50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 48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804" y="4320282"/>
            <a:ext cx="354458" cy="39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0" descr="Cover art"/>
          <p:cNvPicPr>
            <a:picLocks noChangeAspect="1"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686" y="4878641"/>
            <a:ext cx="365118" cy="4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6" descr="https://upload.wikimedia.org/wikipedia/commons/thumb/3/3f/Fedora_logo.svg/267px-Fedora_logo.svg.pn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5" y="3036650"/>
            <a:ext cx="339355" cy="3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Image 16"/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401" y="3673498"/>
            <a:ext cx="644953" cy="7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10"/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036" y="5577089"/>
            <a:ext cx="351793" cy="392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Image 1"/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67" y="3632763"/>
            <a:ext cx="418420" cy="44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Image 7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70" y="5040586"/>
            <a:ext cx="430857" cy="432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 descr="Cover art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125" y="1715130"/>
            <a:ext cx="380893" cy="42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over art"/>
          <p:cNvPicPr>
            <a:picLocks noChangeAspect="1" noChangeArrowheads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84" y="2169157"/>
            <a:ext cx="399523" cy="44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over art"/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9" y="2777533"/>
            <a:ext cx="436180" cy="4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 descr="Cover art"/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55" y="3655614"/>
            <a:ext cx="417531" cy="4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Cover art"/>
          <p:cNvPicPr>
            <a:picLocks noChangeAspect="1" noChangeArrowheads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68" y="4572637"/>
            <a:ext cx="418420" cy="46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Cover art"/>
          <p:cNvPicPr>
            <a:picLocks noChangeAspect="1" noChangeArrowheads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895" y="5828451"/>
            <a:ext cx="359501" cy="40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4" descr="Cover art"/>
          <p:cNvPicPr>
            <a:picLocks noChangeAspect="1" noChangeArrowheads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10" y="5325520"/>
            <a:ext cx="393027" cy="4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Cover art"/>
          <p:cNvPicPr>
            <a:picLocks noChangeAspect="1" noChangeArrowheads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24" y="5988471"/>
            <a:ext cx="450447" cy="48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8" descr="Cover art"/>
          <p:cNvPicPr>
            <a:picLocks noChangeAspect="1" noChangeArrowheads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561" y="6042614"/>
            <a:ext cx="426089" cy="45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0" descr="Cover art"/>
          <p:cNvPicPr>
            <a:picLocks noChangeAspect="1" noChangeArrowheads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136" y="5825770"/>
            <a:ext cx="481637" cy="51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2" descr="Cover art"/>
          <p:cNvPicPr>
            <a:picLocks noChangeAspect="1" noChangeArrowheads="1"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851" y="5488618"/>
            <a:ext cx="406297" cy="4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4" descr="Cover art"/>
          <p:cNvPicPr>
            <a:picLocks noChangeAspect="1" noChangeArrowheads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955" y="4812604"/>
            <a:ext cx="463376" cy="49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8" descr="Cover art"/>
          <p:cNvPicPr>
            <a:picLocks noChangeAspect="1" noChangeArrowheads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678" y="3195809"/>
            <a:ext cx="386284" cy="41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30" descr="Cover art"/>
          <p:cNvPicPr>
            <a:picLocks noChangeAspect="1" noChangeArrowheads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618" y="1375506"/>
            <a:ext cx="488440" cy="52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32" descr="Cover art"/>
          <p:cNvPicPr>
            <a:picLocks noChangeAspect="1" noChangeArrowheads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824" y="2409208"/>
            <a:ext cx="431747" cy="4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4" descr="Cover art"/>
          <p:cNvPicPr>
            <a:picLocks noChangeAspect="1" noChangeArrowheads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478" y="1847585"/>
            <a:ext cx="469945" cy="50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36" descr="Cover art"/>
          <p:cNvPicPr>
            <a:picLocks noChangeAspect="1" noChangeArrowheads="1"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07" y="1437059"/>
            <a:ext cx="502047" cy="539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8" descr="Cover art"/>
          <p:cNvPicPr>
            <a:picLocks noChangeAspect="1" noChangeArrowheads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721" y="4124482"/>
            <a:ext cx="417095" cy="4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6" descr="Cover art"/>
          <p:cNvPicPr>
            <a:picLocks noChangeAspect="1" noChangeArrowheads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985" y="1250588"/>
            <a:ext cx="545152" cy="5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ZoneTexte 62"/>
          <p:cNvSpPr txBox="1"/>
          <p:nvPr/>
        </p:nvSpPr>
        <p:spPr>
          <a:xfrm>
            <a:off x="7823200" y="1478253"/>
            <a:ext cx="308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 bigger and richer web</a:t>
            </a:r>
            <a:endParaRPr lang="en-US" dirty="0"/>
          </a:p>
        </p:txBody>
      </p:sp>
      <p:pic>
        <p:nvPicPr>
          <p:cNvPr id="65" name="Image 64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8475688" y="1868081"/>
            <a:ext cx="1782100" cy="1742846"/>
          </a:xfrm>
          <a:prstGeom prst="rect">
            <a:avLst/>
          </a:prstGeom>
        </p:spPr>
      </p:pic>
      <p:sp>
        <p:nvSpPr>
          <p:cNvPr id="66" name="ZoneTexte 65"/>
          <p:cNvSpPr txBox="1"/>
          <p:nvPr/>
        </p:nvSpPr>
        <p:spPr>
          <a:xfrm>
            <a:off x="7823200" y="3788011"/>
            <a:ext cx="3087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Audio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Video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3D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Real-time communications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Web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Virtual reality</a:t>
            </a:r>
          </a:p>
          <a:p>
            <a:r>
              <a:rPr lang="en-US" dirty="0" smtClean="0"/>
              <a:t>…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86198" y="1101016"/>
            <a:ext cx="7675418" cy="5652655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8" name="Tableau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48521"/>
              </p:ext>
            </p:extLst>
          </p:nvPr>
        </p:nvGraphicFramePr>
        <p:xfrm>
          <a:off x="932567" y="3251649"/>
          <a:ext cx="598268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1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2017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Browser:</a:t>
                      </a:r>
                      <a:r>
                        <a:rPr lang="en-US" baseline="0" dirty="0" smtClean="0"/>
                        <a:t> Netscape</a:t>
                      </a:r>
                    </a:p>
                    <a:p>
                      <a:r>
                        <a:rPr lang="en-US" baseline="0" dirty="0" smtClean="0"/>
                        <a:t>Language: Fr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Browser: Chrome v53</a:t>
                      </a:r>
                    </a:p>
                    <a:p>
                      <a:r>
                        <a:rPr lang="en-US" dirty="0" smtClean="0"/>
                        <a:t>OS: Linux</a:t>
                      </a:r>
                    </a:p>
                    <a:p>
                      <a:r>
                        <a:rPr lang="en-US" dirty="0" smtClean="0"/>
                        <a:t>Screen:</a:t>
                      </a:r>
                      <a:r>
                        <a:rPr lang="en-US" baseline="0" dirty="0" smtClean="0"/>
                        <a:t> 1920x1080</a:t>
                      </a:r>
                    </a:p>
                    <a:p>
                      <a:r>
                        <a:rPr lang="en-US" baseline="0" dirty="0" smtClean="0"/>
                        <a:t>Language: Fr</a:t>
                      </a:r>
                    </a:p>
                    <a:p>
                      <a:r>
                        <a:rPr lang="en-US" dirty="0" err="1" smtClean="0"/>
                        <a:t>Timezone</a:t>
                      </a:r>
                      <a:r>
                        <a:rPr lang="en-US" dirty="0" smtClean="0"/>
                        <a:t>: GMT+1</a:t>
                      </a:r>
                    </a:p>
                    <a:p>
                      <a:r>
                        <a:rPr lang="en-US" dirty="0" smtClean="0"/>
                        <a:t>Graphic card: GTX 1080Ti</a:t>
                      </a: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0" name="Flèche droite 69"/>
          <p:cNvSpPr/>
          <p:nvPr/>
        </p:nvSpPr>
        <p:spPr>
          <a:xfrm>
            <a:off x="3612670" y="2362750"/>
            <a:ext cx="1295495" cy="2422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à coins arrondis 70"/>
          <p:cNvSpPr/>
          <p:nvPr/>
        </p:nvSpPr>
        <p:spPr>
          <a:xfrm>
            <a:off x="1529110" y="1981442"/>
            <a:ext cx="1778393" cy="101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en-US" dirty="0"/>
          </a:p>
        </p:txBody>
      </p:sp>
      <p:pic>
        <p:nvPicPr>
          <p:cNvPr id="72" name="Picture 2" descr="https://upload.wikimedia.org/wikipedia/commons/thumb/5/53/Server-multiple.svg/200px-Server-multiple.svg.png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22" y="1824139"/>
            <a:ext cx="956444" cy="135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ctangle à coins arrondis 68"/>
          <p:cNvSpPr/>
          <p:nvPr/>
        </p:nvSpPr>
        <p:spPr>
          <a:xfrm>
            <a:off x="2283063" y="5783548"/>
            <a:ext cx="7625874" cy="91460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What happens when we start collecting all the information available in a web browser?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1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6" grpId="0"/>
      <p:bldP spid="67" grpId="0" animBg="1"/>
      <p:bldP spid="70" grpId="0" animBg="1"/>
      <p:bldP spid="70" grpId="1" animBg="1"/>
      <p:bldP spid="71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Definition of </a:t>
            </a:r>
            <a:r>
              <a:rPr lang="en-US" dirty="0"/>
              <a:t>b</a:t>
            </a:r>
            <a:r>
              <a:rPr lang="en-US" dirty="0" smtClean="0"/>
              <a:t>rowser fingerprinting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>
                <a:solidFill>
                  <a:srgbClr val="FF0000"/>
                </a:solidFill>
              </a:rPr>
              <a:t>browser fingerprint </a:t>
            </a:r>
            <a:r>
              <a:rPr lang="en-US" dirty="0"/>
              <a:t>is a set of information related to a user’s device from the hardware </a:t>
            </a:r>
            <a:r>
              <a:rPr lang="en-US" dirty="0" smtClean="0"/>
              <a:t>to the </a:t>
            </a:r>
            <a:r>
              <a:rPr lang="en-US" dirty="0"/>
              <a:t>operating system to the browser and its configuration.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Browser </a:t>
            </a:r>
            <a:r>
              <a:rPr lang="en-US" dirty="0">
                <a:solidFill>
                  <a:srgbClr val="FF0000"/>
                </a:solidFill>
              </a:rPr>
              <a:t>fingerprinting</a:t>
            </a:r>
            <a:r>
              <a:rPr lang="en-US" dirty="0"/>
              <a:t> refers to </a:t>
            </a:r>
            <a:r>
              <a:rPr lang="en-US" dirty="0" smtClean="0"/>
              <a:t>the process </a:t>
            </a:r>
            <a:r>
              <a:rPr lang="en-US" dirty="0"/>
              <a:t>of collecting information through a web browser to build a fingerprint of a device.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See your own fingerprint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09" y="2067998"/>
            <a:ext cx="7042713" cy="4336929"/>
          </a:xfrm>
          <a:prstGeom prst="rect">
            <a:avLst/>
          </a:prstGeom>
        </p:spPr>
      </p:pic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8171195" y="1666495"/>
            <a:ext cx="3217985" cy="4655185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Website launched in November 2014</a:t>
            </a:r>
          </a:p>
          <a:p>
            <a:endParaRPr lang="en-US" sz="2400" dirty="0" smtClean="0"/>
          </a:p>
          <a:p>
            <a:r>
              <a:rPr lang="en-US" sz="2400" dirty="0" smtClean="0"/>
              <a:t>Collected 660,000+ fingerprints so far</a:t>
            </a:r>
          </a:p>
          <a:p>
            <a:endParaRPr lang="en-US" sz="2400" dirty="0" smtClean="0"/>
          </a:p>
          <a:p>
            <a:r>
              <a:rPr lang="en-US" sz="2400" dirty="0" smtClean="0"/>
              <a:t>Browser extension available to see the evolution of your own browser fingerprint</a:t>
            </a:r>
          </a:p>
        </p:txBody>
      </p:sp>
      <p:pic>
        <p:nvPicPr>
          <p:cNvPr id="6" name="Picture 2" descr="https://openclipart.org/image/300px/svg_to_png/214210/experi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83" y="143553"/>
            <a:ext cx="370205" cy="6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04178" y="1374107"/>
            <a:ext cx="677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hlinkClick r:id="rId4"/>
              </a:rPr>
              <a:t>https://amiunique.org</a:t>
            </a:r>
            <a:r>
              <a:rPr lang="en-US" sz="3200" dirty="0" smtClean="0"/>
              <a:t>   (Am I Unique)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2941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Example of values collected on </a:t>
            </a:r>
            <a:r>
              <a:rPr lang="en-US" dirty="0" err="1" smtClean="0"/>
              <a:t>AmIUnique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Some user-agents</a:t>
            </a:r>
          </a:p>
          <a:p>
            <a:r>
              <a:rPr lang="pl-PL" dirty="0"/>
              <a:t>Mozilla/5.0 (Windows NT 6.1; WOW64; rv:34.0) Gecko/20100101 Firefox/34.0</a:t>
            </a:r>
          </a:p>
          <a:p>
            <a:r>
              <a:rPr lang="pl-PL" dirty="0"/>
              <a:t>Mozilla/5.0 (iPhone; CPU iPhone OS 8_1_2 like Mac OS X) AppleWebKit/600.1.4 (KHTML, like Gecko) Version/8.0 Mobile/12B440 Safari/600.1.4</a:t>
            </a:r>
          </a:p>
          <a:p>
            <a:r>
              <a:rPr lang="pl-PL" dirty="0"/>
              <a:t>Mozilla/5.0 (Android; Mobile; rv:27.0) Gecko/27.0 Firefox/27.0</a:t>
            </a:r>
          </a:p>
          <a:p>
            <a:r>
              <a:rPr lang="pl-PL" dirty="0"/>
              <a:t>Mozilla/5.0 (Macintosh; Intel Mac OS X 10_10_2) AppleWebKit/537.36 (KHTML, like Gecko) Chrome/39.0.2171.95 Safari/537.36</a:t>
            </a:r>
          </a:p>
          <a:p>
            <a:r>
              <a:rPr lang="fr-FR" dirty="0"/>
              <a:t>Mozilla/5.0 (X11; Ubuntu; Linux i686; rv:34.0) Gecko/20100101 Firefox/34.0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Example of values collected on </a:t>
            </a:r>
            <a:r>
              <a:rPr lang="en-US" dirty="0" err="1" smtClean="0"/>
              <a:t>AmIUnique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0E0D3-4C37-4167-A59D-A54ECA9C8B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Other custom user-agents</a:t>
            </a:r>
          </a:p>
          <a:p>
            <a:r>
              <a:rPr lang="en-US" dirty="0" err="1"/>
              <a:t>godzilla</a:t>
            </a:r>
            <a:r>
              <a:rPr lang="en-US" dirty="0"/>
              <a:t>/5.0 (X122; BSD; rv:500.0) Gecko/20100101</a:t>
            </a:r>
          </a:p>
          <a:p>
            <a:r>
              <a:rPr lang="en-US" dirty="0" err="1"/>
              <a:t>pouet</a:t>
            </a:r>
            <a:endParaRPr lang="en-US" dirty="0"/>
          </a:p>
          <a:p>
            <a:r>
              <a:rPr lang="en-US" dirty="0"/>
              <a:t>“54. When a warlike prince attacks a powerful state, his generalship shows itself in preventing the concentration of the enemy's forces. He overawes his opponents, and their allies are prevented from joining against him.”</a:t>
            </a:r>
          </a:p>
          <a:p>
            <a:r>
              <a:rPr lang="en-US" dirty="0" err="1"/>
              <a:t>Deepnet</a:t>
            </a:r>
            <a:r>
              <a:rPr lang="en-US" dirty="0"/>
              <a:t> Explorer 1.5.3; Smart 2x2; Avant Browser; .NET CLR 2.0.50727; InfoPath.1)</a:t>
            </a:r>
          </a:p>
          <a:p>
            <a:r>
              <a:rPr lang="en-US" dirty="0"/>
              <a:t>NSA      </a:t>
            </a:r>
          </a:p>
          <a:p>
            <a:r>
              <a:rPr lang="en-US" dirty="0"/>
              <a:t>Game Boy Advance   </a:t>
            </a:r>
          </a:p>
          <a:p>
            <a:r>
              <a:rPr lang="en-US" dirty="0"/>
              <a:t>eat </a:t>
            </a:r>
            <a:r>
              <a:rPr lang="en-US" dirty="0" smtClean="0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5595</TotalTime>
  <Words>1521</Words>
  <Application>Microsoft Office PowerPoint</Application>
  <PresentationFormat>Grand écran</PresentationFormat>
  <Paragraphs>381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Times New Roman</vt:lpstr>
      <vt:lpstr>Wingdings</vt:lpstr>
      <vt:lpstr>Thème Office</vt:lpstr>
      <vt:lpstr>Web Tracking Technologies and Protection Mechanisms  Browser fingerprinting</vt:lpstr>
      <vt:lpstr>Outline</vt:lpstr>
      <vt:lpstr>I. Internet and web browsers</vt:lpstr>
      <vt:lpstr>I. Internet in 1995</vt:lpstr>
      <vt:lpstr>I. Internet in 2017</vt:lpstr>
      <vt:lpstr>I. Definition of browser fingerprinting</vt:lpstr>
      <vt:lpstr>I. See your own fingerprint</vt:lpstr>
      <vt:lpstr>I. Example of values collected on AmIUnique</vt:lpstr>
      <vt:lpstr>I. Example of values collected on AmIUnique</vt:lpstr>
      <vt:lpstr>I. Example of values collected on AmIUnique</vt:lpstr>
      <vt:lpstr>I. Plugins VS Browser extensions </vt:lpstr>
      <vt:lpstr>I. Detecting browser extensions</vt:lpstr>
      <vt:lpstr>I. Impact on privacy</vt:lpstr>
      <vt:lpstr>I. Impact on privacy</vt:lpstr>
      <vt:lpstr>I. Summary</vt:lpstr>
      <vt:lpstr>I. Summary</vt:lpstr>
      <vt:lpstr>Outline</vt:lpstr>
      <vt:lpstr>II. Defending against fingerprinting</vt:lpstr>
      <vt:lpstr>II. Blocking scripts</vt:lpstr>
      <vt:lpstr>II. Blocking scripts</vt:lpstr>
      <vt:lpstr>II. Blocking browser APIs</vt:lpstr>
      <vt:lpstr>II. Blocking browser APIs</vt:lpstr>
      <vt:lpstr>II. Injecting JavaScript</vt:lpstr>
      <vt:lpstr>II. Injecting JavaScript</vt:lpstr>
      <vt:lpstr>II. The problem of inconsistencies</vt:lpstr>
      <vt:lpstr>II. The problem of inconsistencies</vt:lpstr>
      <vt:lpstr>II. Native spoofing</vt:lpstr>
      <vt:lpstr>II. Native spoofing</vt:lpstr>
      <vt:lpstr>II. Tor browser and its fingerprint</vt:lpstr>
      <vt:lpstr>II. Changing browsers</vt:lpstr>
      <vt:lpstr>II. Changing browsers</vt:lpstr>
      <vt:lpstr>II. Recreating a complete environment</vt:lpstr>
      <vt:lpstr>II. Recreating a complete environment</vt:lpstr>
      <vt:lpstr>II. Summary of defense techniques</vt:lpstr>
      <vt:lpstr>II. Summary of defense techniques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The Web Conference</dc:title>
  <dc:subject>browser fingerprinting</dc:subject>
  <dc:creator>Pierre Laperdrix</dc:creator>
  <cp:lastModifiedBy>chercheur</cp:lastModifiedBy>
  <cp:revision>559</cp:revision>
  <dcterms:created xsi:type="dcterms:W3CDTF">2017-08-05T09:46:31Z</dcterms:created>
  <dcterms:modified xsi:type="dcterms:W3CDTF">2018-07-03T14:25:25Z</dcterms:modified>
</cp:coreProperties>
</file>