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Default Extension="emf" ContentType="image/x-emf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drawings/drawing1.xml" ContentType="application/vnd.openxmlformats-officedocument.drawingml.chartshap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143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42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apers:DoubleTake:PLDI-2014:figure:performa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apers:DoubleTake:PLDI-2014:figure:performance.xlsx" TargetMode="External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apers:DoubleTake:PLDI-2014:figure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'Performance-SPEC2006'!$I$1</c:f>
              <c:strCache>
                <c:ptCount val="1"/>
                <c:pt idx="0">
                  <c:v>OD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'Performance-SPEC2006'!$H$2:$H$22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'Performance-SPEC2006'!$I$2:$I$22</c:f>
              <c:numCache>
                <c:formatCode>General</c:formatCode>
                <c:ptCount val="21"/>
                <c:pt idx="0">
                  <c:v>1.351666666666667</c:v>
                </c:pt>
                <c:pt idx="1">
                  <c:v>0.962091503267974</c:v>
                </c:pt>
                <c:pt idx="2">
                  <c:v>0.970540098199673</c:v>
                </c:pt>
                <c:pt idx="3">
                  <c:v>0.947136563876652</c:v>
                </c:pt>
                <c:pt idx="4">
                  <c:v>0.997329773030708</c:v>
                </c:pt>
                <c:pt idx="5">
                  <c:v>0.994535519125683</c:v>
                </c:pt>
                <c:pt idx="6">
                  <c:v>0.997506234413965</c:v>
                </c:pt>
                <c:pt idx="7">
                  <c:v>0.996920708237105</c:v>
                </c:pt>
                <c:pt idx="8">
                  <c:v>1.036968576709797</c:v>
                </c:pt>
                <c:pt idx="9">
                  <c:v>0.97008547008547</c:v>
                </c:pt>
                <c:pt idx="10">
                  <c:v>1.007989347536618</c:v>
                </c:pt>
                <c:pt idx="11">
                  <c:v>1.052023121387283</c:v>
                </c:pt>
                <c:pt idx="12">
                  <c:v>1.03370786516854</c:v>
                </c:pt>
                <c:pt idx="13">
                  <c:v>0.992199687987519</c:v>
                </c:pt>
                <c:pt idx="14">
                  <c:v>1.11660777385159</c:v>
                </c:pt>
                <c:pt idx="15">
                  <c:v>1.001492537313433</c:v>
                </c:pt>
                <c:pt idx="16">
                  <c:v>0.994169096209913</c:v>
                </c:pt>
                <c:pt idx="17">
                  <c:v>0.989556135770235</c:v>
                </c:pt>
                <c:pt idx="18">
                  <c:v>0.997534921939195</c:v>
                </c:pt>
                <c:pt idx="20">
                  <c:v>1.021582189514633</c:v>
                </c:pt>
              </c:numCache>
            </c:numRef>
          </c:val>
        </c:ser>
        <c:ser>
          <c:idx val="1"/>
          <c:order val="1"/>
          <c:tx>
            <c:strRef>
              <c:f>'Performance-SPEC2006'!$J$1</c:f>
              <c:strCache>
                <c:ptCount val="1"/>
                <c:pt idx="0">
                  <c:v>OD+LD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cat>
            <c:strRef>
              <c:f>'Performance-SPEC2006'!$H$2:$H$22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'Performance-SPEC2006'!$J$2:$J$22</c:f>
              <c:numCache>
                <c:formatCode>General</c:formatCode>
                <c:ptCount val="21"/>
                <c:pt idx="0">
                  <c:v>1.306666666666667</c:v>
                </c:pt>
                <c:pt idx="1">
                  <c:v>0.963398692810458</c:v>
                </c:pt>
                <c:pt idx="2">
                  <c:v>0.970540098199673</c:v>
                </c:pt>
                <c:pt idx="3">
                  <c:v>0.945668135095448</c:v>
                </c:pt>
                <c:pt idx="4">
                  <c:v>0.997329773030708</c:v>
                </c:pt>
                <c:pt idx="5">
                  <c:v>0.994535519125683</c:v>
                </c:pt>
                <c:pt idx="6">
                  <c:v>0.997506234413965</c:v>
                </c:pt>
                <c:pt idx="7">
                  <c:v>0.996920708237105</c:v>
                </c:pt>
                <c:pt idx="8">
                  <c:v>1.040665434380776</c:v>
                </c:pt>
                <c:pt idx="9">
                  <c:v>0.978632478632479</c:v>
                </c:pt>
                <c:pt idx="10">
                  <c:v>1.007989347536618</c:v>
                </c:pt>
                <c:pt idx="11">
                  <c:v>1.059730250481696</c:v>
                </c:pt>
                <c:pt idx="12">
                  <c:v>1.03370786516854</c:v>
                </c:pt>
                <c:pt idx="13">
                  <c:v>0.992199687987519</c:v>
                </c:pt>
                <c:pt idx="14">
                  <c:v>1.118374558303887</c:v>
                </c:pt>
                <c:pt idx="15">
                  <c:v>1.001492537313433</c:v>
                </c:pt>
                <c:pt idx="16">
                  <c:v>0.994169096209913</c:v>
                </c:pt>
                <c:pt idx="17">
                  <c:v>0.989120974760661</c:v>
                </c:pt>
                <c:pt idx="18">
                  <c:v>0.997534921939195</c:v>
                </c:pt>
                <c:pt idx="20">
                  <c:v>1.020325420015496</c:v>
                </c:pt>
              </c:numCache>
            </c:numRef>
          </c:val>
        </c:ser>
        <c:ser>
          <c:idx val="2"/>
          <c:order val="2"/>
          <c:tx>
            <c:strRef>
              <c:f>'Performance-SPEC2006'!$K$1</c:f>
              <c:strCache>
                <c:ptCount val="1"/>
                <c:pt idx="0">
                  <c:v>DOUBLETAKE</c:v>
                </c:pt>
              </c:strCache>
            </c:strRef>
          </c:tx>
          <c:spPr>
            <a:solidFill>
              <a:srgbClr val="008000"/>
            </a:solidFill>
          </c:spPr>
          <c:cat>
            <c:strRef>
              <c:f>'Performance-SPEC2006'!$H$2:$H$22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'Performance-SPEC2006'!$K$2:$K$22</c:f>
              <c:numCache>
                <c:formatCode>General</c:formatCode>
                <c:ptCount val="21"/>
                <c:pt idx="0">
                  <c:v>1.763333333333333</c:v>
                </c:pt>
                <c:pt idx="1">
                  <c:v>0.962091503267974</c:v>
                </c:pt>
                <c:pt idx="2">
                  <c:v>1.42062193126023</c:v>
                </c:pt>
                <c:pt idx="3">
                  <c:v>0.941262848751835</c:v>
                </c:pt>
                <c:pt idx="4">
                  <c:v>0.997329773030708</c:v>
                </c:pt>
                <c:pt idx="5">
                  <c:v>0.995628415300546</c:v>
                </c:pt>
                <c:pt idx="6">
                  <c:v>0.997506234413965</c:v>
                </c:pt>
                <c:pt idx="7">
                  <c:v>0.996920708237105</c:v>
                </c:pt>
                <c:pt idx="8">
                  <c:v>1.273567467652495</c:v>
                </c:pt>
                <c:pt idx="9">
                  <c:v>1.078347578347578</c:v>
                </c:pt>
                <c:pt idx="10">
                  <c:v>1.009320905459387</c:v>
                </c:pt>
                <c:pt idx="11">
                  <c:v>1.165703275529865</c:v>
                </c:pt>
                <c:pt idx="12">
                  <c:v>1.034831460674157</c:v>
                </c:pt>
                <c:pt idx="13">
                  <c:v>0.993759750390016</c:v>
                </c:pt>
                <c:pt idx="14">
                  <c:v>1.136042402826855</c:v>
                </c:pt>
                <c:pt idx="15">
                  <c:v>1.0</c:v>
                </c:pt>
                <c:pt idx="16">
                  <c:v>1.002915451895044</c:v>
                </c:pt>
                <c:pt idx="17">
                  <c:v>0.989120974760661</c:v>
                </c:pt>
                <c:pt idx="18">
                  <c:v>1.009038619556286</c:v>
                </c:pt>
                <c:pt idx="20">
                  <c:v>1.093018033404634</c:v>
                </c:pt>
              </c:numCache>
            </c:numRef>
          </c:val>
        </c:ser>
        <c:ser>
          <c:idx val="3"/>
          <c:order val="3"/>
          <c:tx>
            <c:strRef>
              <c:f>'Performance-SPEC2006'!$L$1</c:f>
              <c:strCache>
                <c:ptCount val="1"/>
                <c:pt idx="0">
                  <c:v>AddressSanitizer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'Performance-SPEC2006'!$H$2:$H$22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'Performance-SPEC2006'!$L$2:$L$22</c:f>
              <c:numCache>
                <c:formatCode>General</c:formatCode>
                <c:ptCount val="21"/>
                <c:pt idx="0">
                  <c:v>2.303333333333333</c:v>
                </c:pt>
                <c:pt idx="1">
                  <c:v>1.231372549019608</c:v>
                </c:pt>
                <c:pt idx="2">
                  <c:v>1.761047463175123</c:v>
                </c:pt>
                <c:pt idx="3">
                  <c:v>1.048458149779736</c:v>
                </c:pt>
                <c:pt idx="4">
                  <c:v>1.217623497997329</c:v>
                </c:pt>
                <c:pt idx="5">
                  <c:v>1.284153005464481</c:v>
                </c:pt>
                <c:pt idx="6">
                  <c:v>1.264339152119701</c:v>
                </c:pt>
                <c:pt idx="7">
                  <c:v>1.047729022324865</c:v>
                </c:pt>
                <c:pt idx="8">
                  <c:v>1.195933456561922</c:v>
                </c:pt>
                <c:pt idx="9">
                  <c:v>1.584045584045584</c:v>
                </c:pt>
                <c:pt idx="10">
                  <c:v>1.210386151797603</c:v>
                </c:pt>
                <c:pt idx="11">
                  <c:v>1.680154142581888</c:v>
                </c:pt>
                <c:pt idx="12">
                  <c:v>1.150561797752809</c:v>
                </c:pt>
                <c:pt idx="13">
                  <c:v>1.095163806552262</c:v>
                </c:pt>
                <c:pt idx="14">
                  <c:v>1.374558303886926</c:v>
                </c:pt>
                <c:pt idx="15">
                  <c:v>1.128358208955224</c:v>
                </c:pt>
                <c:pt idx="16">
                  <c:v>1.268221574344023</c:v>
                </c:pt>
                <c:pt idx="17">
                  <c:v>0.849869451697128</c:v>
                </c:pt>
                <c:pt idx="18">
                  <c:v>1.075595727198028</c:v>
                </c:pt>
                <c:pt idx="20">
                  <c:v>1.303731809399346</c:v>
                </c:pt>
              </c:numCache>
            </c:numRef>
          </c:val>
        </c:ser>
        <c:axId val="536412568"/>
        <c:axId val="534753784"/>
      </c:barChart>
      <c:catAx>
        <c:axId val="536412568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200"/>
            </a:pPr>
            <a:endParaRPr lang="en-US"/>
          </a:p>
        </c:txPr>
        <c:crossAx val="534753784"/>
        <c:crosses val="autoZero"/>
        <c:auto val="1"/>
        <c:lblAlgn val="ctr"/>
        <c:lblOffset val="100"/>
      </c:catAx>
      <c:valAx>
        <c:axId val="534753784"/>
        <c:scaling>
          <c:orientation val="minMax"/>
          <c:max val="2.0"/>
        </c:scaling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536412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7077941344288"/>
          <c:y val="0.0987984835228929"/>
          <c:w val="0.195530754307885"/>
          <c:h val="0.469069699620881"/>
        </c:manualLayout>
      </c:layout>
      <c:txPr>
        <a:bodyPr/>
        <a:lstStyle/>
        <a:p>
          <a:pPr>
            <a:defRPr sz="1600" b="1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MemoryOverhead!$F$1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cat>
            <c:strRef>
              <c:f>MemoryOverhead!$E$2:$E$22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MemoryOverhead!$F$2:$F$22</c:f>
              <c:numCache>
                <c:formatCode>General</c:formatCode>
                <c:ptCount val="21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2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MemoryOverhead!$G$1</c:f>
              <c:strCache>
                <c:ptCount val="1"/>
                <c:pt idx="0">
                  <c:v>DOUBLETAKE</c:v>
                </c:pt>
              </c:strCache>
            </c:strRef>
          </c:tx>
          <c:spPr>
            <a:solidFill>
              <a:srgbClr val="008000"/>
            </a:solidFill>
          </c:spPr>
          <c:cat>
            <c:strRef>
              <c:f>MemoryOverhead!$E$2:$E$22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MemoryOverhead!$G$2:$G$22</c:f>
              <c:numCache>
                <c:formatCode>General</c:formatCode>
                <c:ptCount val="21"/>
                <c:pt idx="0">
                  <c:v>3.013863692492507</c:v>
                </c:pt>
                <c:pt idx="1">
                  <c:v>1.153766191951888</c:v>
                </c:pt>
                <c:pt idx="2">
                  <c:v>2.315939725963255</c:v>
                </c:pt>
                <c:pt idx="3">
                  <c:v>1.162044144335723</c:v>
                </c:pt>
                <c:pt idx="4">
                  <c:v>2.031007478481727</c:v>
                </c:pt>
                <c:pt idx="5">
                  <c:v>5.390625652155766</c:v>
                </c:pt>
                <c:pt idx="6">
                  <c:v>1.13737792477708</c:v>
                </c:pt>
                <c:pt idx="7">
                  <c:v>1.989026688552495</c:v>
                </c:pt>
                <c:pt idx="8">
                  <c:v>3.804387990762124</c:v>
                </c:pt>
                <c:pt idx="9">
                  <c:v>1.690549019380227</c:v>
                </c:pt>
                <c:pt idx="10">
                  <c:v>1.432690315081947</c:v>
                </c:pt>
                <c:pt idx="11">
                  <c:v>1.869561258510072</c:v>
                </c:pt>
                <c:pt idx="12">
                  <c:v>1.319383345437288</c:v>
                </c:pt>
                <c:pt idx="13">
                  <c:v>1.978785080844302</c:v>
                </c:pt>
                <c:pt idx="14">
                  <c:v>3.3597337077865</c:v>
                </c:pt>
                <c:pt idx="15">
                  <c:v>3.75123592092826</c:v>
                </c:pt>
                <c:pt idx="16">
                  <c:v>12.79462915601023</c:v>
                </c:pt>
                <c:pt idx="17">
                  <c:v>1.124070130539826</c:v>
                </c:pt>
                <c:pt idx="18">
                  <c:v>2.170378864728973</c:v>
                </c:pt>
                <c:pt idx="20">
                  <c:v>2.81521348888001</c:v>
                </c:pt>
              </c:numCache>
            </c:numRef>
          </c:val>
        </c:ser>
        <c:ser>
          <c:idx val="2"/>
          <c:order val="2"/>
          <c:tx>
            <c:strRef>
              <c:f>MemoryOverhead!$H$1</c:f>
              <c:strCache>
                <c:ptCount val="1"/>
                <c:pt idx="0">
                  <c:v>AddressSanitizer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MemoryOverhead!$E$2:$E$22</c:f>
              <c:strCache>
                <c:ptCount val="21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433.milc</c:v>
                </c:pt>
                <c:pt idx="13">
                  <c:v>444.namd</c:v>
                </c:pt>
                <c:pt idx="14">
                  <c:v>447.dealII</c:v>
                </c:pt>
                <c:pt idx="15">
                  <c:v>450.soplex</c:v>
                </c:pt>
                <c:pt idx="16">
                  <c:v>453.povray</c:v>
                </c:pt>
                <c:pt idx="17">
                  <c:v>470.lbm</c:v>
                </c:pt>
                <c:pt idx="18">
                  <c:v>482.sphinx3</c:v>
                </c:pt>
                <c:pt idx="20">
                  <c:v>AVERAGE</c:v>
                </c:pt>
              </c:strCache>
            </c:strRef>
          </c:cat>
          <c:val>
            <c:numRef>
              <c:f>MemoryOverhead!$H$2:$H$22</c:f>
              <c:numCache>
                <c:formatCode>General</c:formatCode>
                <c:ptCount val="21"/>
                <c:pt idx="0">
                  <c:v>2.257495144506203</c:v>
                </c:pt>
                <c:pt idx="1">
                  <c:v>1.173448936060117</c:v>
                </c:pt>
                <c:pt idx="2">
                  <c:v>3.354611859317659</c:v>
                </c:pt>
                <c:pt idx="3">
                  <c:v>1.136533414121876</c:v>
                </c:pt>
                <c:pt idx="4">
                  <c:v>4.858191054042614</c:v>
                </c:pt>
                <c:pt idx="5">
                  <c:v>10.70240828081306</c:v>
                </c:pt>
                <c:pt idx="6">
                  <c:v>1.228009698974233</c:v>
                </c:pt>
                <c:pt idx="7">
                  <c:v>2.191622591038969</c:v>
                </c:pt>
                <c:pt idx="8">
                  <c:v>2.751762894534257</c:v>
                </c:pt>
                <c:pt idx="9">
                  <c:v>3.123188363737673</c:v>
                </c:pt>
                <c:pt idx="10">
                  <c:v>2.772459837638641</c:v>
                </c:pt>
                <c:pt idx="11">
                  <c:v>2.681515516581216</c:v>
                </c:pt>
                <c:pt idx="12">
                  <c:v>1.450165021247834</c:v>
                </c:pt>
                <c:pt idx="13">
                  <c:v>1.704451267956454</c:v>
                </c:pt>
                <c:pt idx="14">
                  <c:v>4.855087402659032</c:v>
                </c:pt>
                <c:pt idx="15">
                  <c:v>4.51275134925618</c:v>
                </c:pt>
                <c:pt idx="16">
                  <c:v>34.24271099744246</c:v>
                </c:pt>
                <c:pt idx="17">
                  <c:v>1.185537008565781</c:v>
                </c:pt>
                <c:pt idx="18">
                  <c:v>4.001940634234552</c:v>
                </c:pt>
                <c:pt idx="20">
                  <c:v>4.746520593301515</c:v>
                </c:pt>
              </c:numCache>
            </c:numRef>
          </c:val>
        </c:ser>
        <c:axId val="536031992"/>
        <c:axId val="536017272"/>
      </c:barChart>
      <c:catAx>
        <c:axId val="536031992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200" b="0"/>
            </a:pPr>
            <a:endParaRPr lang="en-US"/>
          </a:p>
        </c:txPr>
        <c:crossAx val="536017272"/>
        <c:crossesAt val="0.0"/>
        <c:auto val="1"/>
        <c:lblAlgn val="ctr"/>
        <c:lblOffset val="100"/>
      </c:catAx>
      <c:valAx>
        <c:axId val="536017272"/>
        <c:scaling>
          <c:orientation val="minMax"/>
          <c:max val="15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Normalized </a:t>
                </a:r>
              </a:p>
              <a:p>
                <a:pPr>
                  <a:defRPr sz="1400"/>
                </a:pPr>
                <a:r>
                  <a:rPr lang="en-US" sz="1400"/>
                  <a:t>Memory Usage</a:t>
                </a:r>
              </a:p>
            </c:rich>
          </c:tx>
          <c:layout/>
        </c:title>
        <c:numFmt formatCode="General" sourceLinked="1"/>
        <c:tickLblPos val="nextTo"/>
        <c:crossAx val="536031992"/>
        <c:crosses val="autoZero"/>
        <c:crossBetween val="between"/>
        <c:majorUnit val="5.0"/>
        <c:minorUnit val="0.04"/>
      </c:valAx>
    </c:plotArea>
    <c:legend>
      <c:legendPos val="r"/>
      <c:layout>
        <c:manualLayout>
          <c:xMode val="edge"/>
          <c:yMode val="edge"/>
          <c:x val="0.806700673285404"/>
          <c:y val="0.151058982210557"/>
          <c:w val="0.173009471642132"/>
          <c:h val="0.318252405949256"/>
        </c:manualLayout>
      </c:layout>
      <c:txPr>
        <a:bodyPr/>
        <a:lstStyle/>
        <a:p>
          <a:pPr>
            <a:defRPr sz="1400" b="1"/>
          </a:pPr>
          <a:endParaRPr lang="en-US"/>
        </a:p>
      </c:txPr>
    </c:legend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1"/>
          <c:order val="0"/>
          <c:tx>
            <c:strRef>
              <c:f>Investigation!$I$1</c:f>
              <c:strCache>
                <c:ptCount val="1"/>
                <c:pt idx="0">
                  <c:v>OverflowDetection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Investigation!$G$2:$G$9</c:f>
              <c:strCache>
                <c:ptCount val="8"/>
                <c:pt idx="0">
                  <c:v>400.perlbench</c:v>
                </c:pt>
                <c:pt idx="1">
                  <c:v>403.gcc</c:v>
                </c:pt>
                <c:pt idx="2">
                  <c:v>464.h264ref</c:v>
                </c:pt>
                <c:pt idx="3">
                  <c:v>471.omnetpp</c:v>
                </c:pt>
                <c:pt idx="4">
                  <c:v>483.xalancbmk</c:v>
                </c:pt>
                <c:pt idx="5">
                  <c:v>447.dealII</c:v>
                </c:pt>
                <c:pt idx="7">
                  <c:v>AVERAGE</c:v>
                </c:pt>
              </c:strCache>
            </c:strRef>
          </c:cat>
          <c:val>
            <c:numRef>
              <c:f>Investigation!$I$2:$I$9</c:f>
              <c:numCache>
                <c:formatCode>General</c:formatCode>
                <c:ptCount val="8"/>
                <c:pt idx="0">
                  <c:v>1.355</c:v>
                </c:pt>
                <c:pt idx="1">
                  <c:v>0.970540098199673</c:v>
                </c:pt>
                <c:pt idx="2">
                  <c:v>1.036968576709797</c:v>
                </c:pt>
                <c:pt idx="3">
                  <c:v>0.972934472934473</c:v>
                </c:pt>
                <c:pt idx="4">
                  <c:v>1.055876685934489</c:v>
                </c:pt>
                <c:pt idx="5">
                  <c:v>1.11660777385159</c:v>
                </c:pt>
                <c:pt idx="7">
                  <c:v>1.08465460127167</c:v>
                </c:pt>
              </c:numCache>
            </c:numRef>
          </c:val>
        </c:ser>
        <c:ser>
          <c:idx val="2"/>
          <c:order val="1"/>
          <c:tx>
            <c:strRef>
              <c:f>Investigation!$J$1</c:f>
              <c:strCache>
                <c:ptCount val="1"/>
                <c:pt idx="0">
                  <c:v>LeakageDetection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Investigation!$G$2:$G$9</c:f>
              <c:strCache>
                <c:ptCount val="8"/>
                <c:pt idx="0">
                  <c:v>400.perlbench</c:v>
                </c:pt>
                <c:pt idx="1">
                  <c:v>403.gcc</c:v>
                </c:pt>
                <c:pt idx="2">
                  <c:v>464.h264ref</c:v>
                </c:pt>
                <c:pt idx="3">
                  <c:v>471.omnetpp</c:v>
                </c:pt>
                <c:pt idx="4">
                  <c:v>483.xalancbmk</c:v>
                </c:pt>
                <c:pt idx="5">
                  <c:v>447.dealII</c:v>
                </c:pt>
                <c:pt idx="7">
                  <c:v>AVERAGE</c:v>
                </c:pt>
              </c:strCache>
            </c:strRef>
          </c:cat>
          <c:val>
            <c:numRef>
              <c:f>Investigation!$J$2:$J$9</c:f>
              <c:numCache>
                <c:formatCode>General</c:formatCode>
                <c:ptCount val="8"/>
                <c:pt idx="0">
                  <c:v>1.31</c:v>
                </c:pt>
                <c:pt idx="1">
                  <c:v>0.968903436988543</c:v>
                </c:pt>
                <c:pt idx="2">
                  <c:v>1.037892791127542</c:v>
                </c:pt>
                <c:pt idx="3">
                  <c:v>0.915954415954416</c:v>
                </c:pt>
                <c:pt idx="4">
                  <c:v>1.028901734104046</c:v>
                </c:pt>
                <c:pt idx="5">
                  <c:v>1.102473498233216</c:v>
                </c:pt>
                <c:pt idx="7">
                  <c:v>1.06068764606796</c:v>
                </c:pt>
              </c:numCache>
            </c:numRef>
          </c:val>
        </c:ser>
        <c:ser>
          <c:idx val="3"/>
          <c:order val="2"/>
          <c:tx>
            <c:strRef>
              <c:f>Investigation!$K$1</c:f>
              <c:strCache>
                <c:ptCount val="1"/>
                <c:pt idx="0">
                  <c:v>Use-After-FreeDetection</c:v>
                </c:pt>
              </c:strCache>
            </c:strRef>
          </c:tx>
          <c:spPr>
            <a:solidFill>
              <a:srgbClr val="008000"/>
            </a:solidFill>
          </c:spPr>
          <c:cat>
            <c:strRef>
              <c:f>Investigation!$G$2:$G$9</c:f>
              <c:strCache>
                <c:ptCount val="8"/>
                <c:pt idx="0">
                  <c:v>400.perlbench</c:v>
                </c:pt>
                <c:pt idx="1">
                  <c:v>403.gcc</c:v>
                </c:pt>
                <c:pt idx="2">
                  <c:v>464.h264ref</c:v>
                </c:pt>
                <c:pt idx="3">
                  <c:v>471.omnetpp</c:v>
                </c:pt>
                <c:pt idx="4">
                  <c:v>483.xalancbmk</c:v>
                </c:pt>
                <c:pt idx="5">
                  <c:v>447.dealII</c:v>
                </c:pt>
                <c:pt idx="7">
                  <c:v>AVERAGE</c:v>
                </c:pt>
              </c:strCache>
            </c:strRef>
          </c:cat>
          <c:val>
            <c:numRef>
              <c:f>Investigation!$K$2:$K$9</c:f>
              <c:numCache>
                <c:formatCode>General</c:formatCode>
                <c:ptCount val="8"/>
                <c:pt idx="0">
                  <c:v>1.685</c:v>
                </c:pt>
                <c:pt idx="1">
                  <c:v>1.414075286415712</c:v>
                </c:pt>
                <c:pt idx="2">
                  <c:v>1.251386321626617</c:v>
                </c:pt>
                <c:pt idx="3">
                  <c:v>0.997150997150997</c:v>
                </c:pt>
                <c:pt idx="4">
                  <c:v>1.026974951830443</c:v>
                </c:pt>
                <c:pt idx="5">
                  <c:v>1.1113074204947</c:v>
                </c:pt>
                <c:pt idx="7">
                  <c:v>1.247649162919745</c:v>
                </c:pt>
              </c:numCache>
            </c:numRef>
          </c:val>
        </c:ser>
        <c:ser>
          <c:idx val="4"/>
          <c:order val="3"/>
          <c:tx>
            <c:strRef>
              <c:f>Investigation!$L$1</c:f>
              <c:strCache>
                <c:ptCount val="1"/>
                <c:pt idx="0">
                  <c:v>AllDetection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</c:spPr>
          <c:cat>
            <c:strRef>
              <c:f>Investigation!$G$2:$G$9</c:f>
              <c:strCache>
                <c:ptCount val="8"/>
                <c:pt idx="0">
                  <c:v>400.perlbench</c:v>
                </c:pt>
                <c:pt idx="1">
                  <c:v>403.gcc</c:v>
                </c:pt>
                <c:pt idx="2">
                  <c:v>464.h264ref</c:v>
                </c:pt>
                <c:pt idx="3">
                  <c:v>471.omnetpp</c:v>
                </c:pt>
                <c:pt idx="4">
                  <c:v>483.xalancbmk</c:v>
                </c:pt>
                <c:pt idx="5">
                  <c:v>447.dealII</c:v>
                </c:pt>
                <c:pt idx="7">
                  <c:v>AVERAGE</c:v>
                </c:pt>
              </c:strCache>
            </c:strRef>
          </c:cat>
          <c:val>
            <c:numRef>
              <c:f>Investigation!$L$2:$L$9</c:f>
              <c:numCache>
                <c:formatCode>General</c:formatCode>
                <c:ptCount val="8"/>
                <c:pt idx="0">
                  <c:v>1.763333333333333</c:v>
                </c:pt>
                <c:pt idx="1">
                  <c:v>1.42062193126023</c:v>
                </c:pt>
                <c:pt idx="2">
                  <c:v>1.273567467652495</c:v>
                </c:pt>
                <c:pt idx="3">
                  <c:v>1.078347578347578</c:v>
                </c:pt>
                <c:pt idx="4">
                  <c:v>1.165703275529865</c:v>
                </c:pt>
                <c:pt idx="5">
                  <c:v>1.136042402826855</c:v>
                </c:pt>
                <c:pt idx="7">
                  <c:v>1.306269331491726</c:v>
                </c:pt>
              </c:numCache>
            </c:numRef>
          </c:val>
        </c:ser>
        <c:axId val="535964584"/>
        <c:axId val="535967848"/>
      </c:barChart>
      <c:catAx>
        <c:axId val="535964584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200" b="0"/>
            </a:pPr>
            <a:endParaRPr lang="en-US"/>
          </a:p>
        </c:txPr>
        <c:crossAx val="535967848"/>
        <c:crosses val="autoZero"/>
        <c:auto val="1"/>
        <c:lblAlgn val="ctr"/>
        <c:lblOffset val="100"/>
      </c:catAx>
      <c:valAx>
        <c:axId val="535967848"/>
        <c:scaling>
          <c:orientation val="minMax"/>
          <c:max val="2.0"/>
        </c:scaling>
        <c:axPos val="l"/>
        <c:majorGridlines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535964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3476244494862"/>
          <c:y val="0.199087926509186"/>
          <c:w val="0.297455958894969"/>
          <c:h val="0.379601924759405"/>
        </c:manualLayout>
      </c:layout>
      <c:txPr>
        <a:bodyPr/>
        <a:lstStyle/>
        <a:p>
          <a:pPr>
            <a:defRPr sz="1200" b="0"/>
          </a:pPr>
          <a:endParaRPr lang="en-US"/>
        </a:p>
      </c:txPr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0.65635</cdr:x>
      <cdr:y>0.04</cdr:y>
    </cdr:from>
    <cdr:to>
      <cdr:x>0.68823</cdr:x>
      <cdr:y>0.12642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751576" y="109728"/>
          <a:ext cx="279400" cy="237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dirty="0" smtClean="0"/>
            <a:t>34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4E34-418F-FF4D-B9B4-908E607D3FF1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7B06-8D2E-0F43-AC86-FAC5329FA9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rcRect l="354" r="-4700" b="1067"/>
          <a:stretch>
            <a:fillRect/>
          </a:stretch>
        </p:blipFill>
        <p:spPr bwMode="auto">
          <a:xfrm>
            <a:off x="27563763" y="13582650"/>
            <a:ext cx="7162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rcRect l="354" r="-4700" b="1067"/>
          <a:stretch>
            <a:fillRect/>
          </a:stretch>
        </p:blipFill>
        <p:spPr bwMode="auto">
          <a:xfrm>
            <a:off x="27716163" y="13735050"/>
            <a:ext cx="7162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12006" y="0"/>
            <a:ext cx="1397000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Non-</a:t>
            </a:r>
            <a:r>
              <a:rPr lang="en-US" sz="2000" dirty="0" err="1" smtClean="0"/>
              <a:t>Rollbackable</a:t>
            </a:r>
            <a:r>
              <a:rPr lang="en-US" sz="2000" dirty="0" smtClean="0"/>
              <a:t> SYSCALL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1510506" y="2046288"/>
            <a:ext cx="9906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>
          <a:xfrm rot="5400000">
            <a:off x="2164556" y="1695450"/>
            <a:ext cx="698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5599906" y="2043906"/>
            <a:ext cx="9906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3937000" y="2082800"/>
            <a:ext cx="13970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Checking Overflows</a:t>
            </a:r>
            <a:endParaRPr lang="en-US" sz="2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962400" y="2043906"/>
            <a:ext cx="1181100" cy="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78100" y="2120900"/>
            <a:ext cx="11303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Stop </a:t>
            </a:r>
          </a:p>
          <a:p>
            <a:r>
              <a:rPr lang="en-US" sz="2000" dirty="0" smtClean="0"/>
              <a:t>Execution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32400" y="2095500"/>
            <a:ext cx="19177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No overflow, Takes a snapshot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1056" y="3571339"/>
            <a:ext cx="191770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dirty="0" smtClean="0"/>
              <a:t>Waking up other threads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064000" y="1621367"/>
            <a:ext cx="914400" cy="27093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aaaa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24" idx="3"/>
          </p:cNvCxnSpPr>
          <p:nvPr/>
        </p:nvCxnSpPr>
        <p:spPr>
          <a:xfrm>
            <a:off x="1956117" y="4234349"/>
            <a:ext cx="694536" cy="158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1200" y="4014216"/>
            <a:ext cx="1244917" cy="4402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Checkpointing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Execution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02936" y="4014216"/>
            <a:ext cx="911983" cy="4402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Verifying Evidence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26" idx="1"/>
          </p:cNvCxnSpPr>
          <p:nvPr/>
        </p:nvCxnSpPr>
        <p:spPr>
          <a:xfrm>
            <a:off x="3528477" y="4234349"/>
            <a:ext cx="1674459" cy="158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Hexagon 37"/>
          <p:cNvSpPr/>
          <p:nvPr/>
        </p:nvSpPr>
        <p:spPr>
          <a:xfrm>
            <a:off x="7476066" y="3959352"/>
            <a:ext cx="1041401" cy="457200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Memory Errors 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6" idx="3"/>
          </p:cNvCxnSpPr>
          <p:nvPr/>
        </p:nvCxnSpPr>
        <p:spPr>
          <a:xfrm>
            <a:off x="6114919" y="4234349"/>
            <a:ext cx="1366955" cy="348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62400" y="3282696"/>
            <a:ext cx="1657058" cy="4402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Issue </a:t>
            </a:r>
            <a:r>
              <a:rPr lang="en-US" sz="1400" dirty="0" err="1" smtClean="0">
                <a:solidFill>
                  <a:schemeClr val="tx1"/>
                </a:solidFill>
              </a:rPr>
              <a:t>syscall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enter next epoch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endCxn id="42" idx="3"/>
          </p:cNvCxnSpPr>
          <p:nvPr/>
        </p:nvCxnSpPr>
        <p:spPr>
          <a:xfrm rot="10800000">
            <a:off x="5619459" y="3502830"/>
            <a:ext cx="2381555" cy="456527"/>
          </a:xfrm>
          <a:prstGeom prst="bentConnector3">
            <a:avLst>
              <a:gd name="adj1" fmla="val 22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1"/>
            <a:endCxn id="24" idx="0"/>
          </p:cNvCxnSpPr>
          <p:nvPr/>
        </p:nvCxnSpPr>
        <p:spPr>
          <a:xfrm rot="10800000" flipV="1">
            <a:off x="1333660" y="3502828"/>
            <a:ext cx="2628741" cy="5113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93884" y="4745736"/>
            <a:ext cx="1182915" cy="4402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Rollback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Program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19458" y="4745735"/>
            <a:ext cx="1856607" cy="4402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8288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Installing </a:t>
            </a:r>
            <a:r>
              <a:rPr lang="en-US" sz="1400" dirty="0" err="1" smtClean="0">
                <a:solidFill>
                  <a:schemeClr val="tx1"/>
                </a:solidFill>
              </a:rPr>
              <a:t>Watchpoints</a:t>
            </a:r>
            <a:r>
              <a:rPr lang="en-US" sz="1400" dirty="0" smtClean="0">
                <a:solidFill>
                  <a:schemeClr val="tx1"/>
                </a:solidFill>
              </a:rPr>
              <a:t> or other Instrumentation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endCxn id="52" idx="3"/>
          </p:cNvCxnSpPr>
          <p:nvPr/>
        </p:nvCxnSpPr>
        <p:spPr>
          <a:xfrm rot="10800000" flipV="1">
            <a:off x="7476066" y="4454482"/>
            <a:ext cx="524945" cy="511386"/>
          </a:xfrm>
          <a:prstGeom prst="bentConnector3">
            <a:avLst>
              <a:gd name="adj1" fmla="val -16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0" idx="3"/>
          </p:cNvCxnSpPr>
          <p:nvPr/>
        </p:nvCxnSpPr>
        <p:spPr>
          <a:xfrm rot="10800000" flipV="1">
            <a:off x="4876800" y="4965867"/>
            <a:ext cx="742659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0" idx="1"/>
          </p:cNvCxnSpPr>
          <p:nvPr/>
        </p:nvCxnSpPr>
        <p:spPr>
          <a:xfrm rot="10800000">
            <a:off x="3089566" y="4454483"/>
            <a:ext cx="604319" cy="5113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962902" y="3594473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7975602" y="4551206"/>
            <a:ext cx="418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990597" y="850392"/>
            <a:ext cx="4212339" cy="1816609"/>
            <a:chOff x="990597" y="850392"/>
            <a:chExt cx="4212339" cy="1816609"/>
          </a:xfrm>
        </p:grpSpPr>
        <p:sp>
          <p:nvSpPr>
            <p:cNvPr id="19" name="Rectangle 18"/>
            <p:cNvSpPr/>
            <p:nvPr/>
          </p:nvSpPr>
          <p:spPr>
            <a:xfrm>
              <a:off x="990597" y="915754"/>
              <a:ext cx="889317" cy="407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Snapshot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1253622" y="1392370"/>
              <a:ext cx="363274" cy="159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36053" y="1406254"/>
              <a:ext cx="2020802" cy="1588"/>
            </a:xfrm>
            <a:prstGeom prst="line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435263" y="1209046"/>
              <a:ext cx="2021592" cy="1987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Normal execution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3277229" y="1389888"/>
              <a:ext cx="363274" cy="159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013362" y="850392"/>
              <a:ext cx="889317" cy="407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Irrevocable  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system calls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3459661" y="1403078"/>
              <a:ext cx="807539" cy="1588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278844" y="1403078"/>
              <a:ext cx="924092" cy="1588"/>
            </a:xfrm>
            <a:prstGeom prst="line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826476" y="914400"/>
              <a:ext cx="889317" cy="407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Snapshot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4081034" y="1389888"/>
              <a:ext cx="363274" cy="159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751803" y="1557130"/>
              <a:ext cx="301752" cy="1588"/>
            </a:xfrm>
            <a:prstGeom prst="line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448389" y="1719527"/>
              <a:ext cx="898192" cy="202399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576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Error detected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946426" y="2059634"/>
              <a:ext cx="973277" cy="4394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436047" y="2210613"/>
              <a:ext cx="2020802" cy="1588"/>
            </a:xfrm>
            <a:prstGeom prst="line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/>
            <p:cNvSpPr/>
            <p:nvPr/>
          </p:nvSpPr>
          <p:spPr>
            <a:xfrm>
              <a:off x="1430867" y="1820333"/>
              <a:ext cx="2015066" cy="381000"/>
            </a:xfrm>
            <a:custGeom>
              <a:avLst/>
              <a:gdLst>
                <a:gd name="connsiteX0" fmla="*/ 2015066 w 2015066"/>
                <a:gd name="connsiteY0" fmla="*/ 0 h 381000"/>
                <a:gd name="connsiteX1" fmla="*/ 914400 w 2015066"/>
                <a:gd name="connsiteY1" fmla="*/ 110067 h 381000"/>
                <a:gd name="connsiteX2" fmla="*/ 0 w 2015066"/>
                <a:gd name="connsiteY2" fmla="*/ 381000 h 381000"/>
                <a:gd name="connsiteX3" fmla="*/ 0 w 2015066"/>
                <a:gd name="connsiteY3" fmla="*/ 381000 h 381000"/>
                <a:gd name="connsiteX4" fmla="*/ 0 w 2015066"/>
                <a:gd name="connsiteY4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066" h="381000">
                  <a:moveTo>
                    <a:pt x="2015066" y="0"/>
                  </a:moveTo>
                  <a:cubicBezTo>
                    <a:pt x="1632655" y="23283"/>
                    <a:pt x="1250244" y="46567"/>
                    <a:pt x="914400" y="110067"/>
                  </a:cubicBezTo>
                  <a:cubicBezTo>
                    <a:pt x="578556" y="173567"/>
                    <a:pt x="0" y="381000"/>
                    <a:pt x="0" y="381000"/>
                  </a:cubicBezTo>
                  <a:lnTo>
                    <a:pt x="0" y="381000"/>
                  </a:lnTo>
                  <a:lnTo>
                    <a:pt x="0" y="381000"/>
                  </a:lnTo>
                </a:path>
              </a:pathLst>
            </a:cu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64584" y="1744928"/>
              <a:ext cx="736871" cy="1878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Rollback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67937" y="2216607"/>
              <a:ext cx="1353886" cy="1987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Instrumented re-execution</a:t>
              </a:r>
            </a:p>
          </p:txBody>
        </p:sp>
        <p:sp>
          <p:nvSpPr>
            <p:cNvPr id="93" name="Oval Callout 92"/>
            <p:cNvSpPr/>
            <p:nvPr/>
          </p:nvSpPr>
          <p:spPr>
            <a:xfrm>
              <a:off x="2701456" y="2429929"/>
              <a:ext cx="992430" cy="237072"/>
            </a:xfrm>
            <a:prstGeom prst="wedgeEllipseCallout">
              <a:avLst>
                <a:gd name="adj1" fmla="val -16762"/>
                <a:gd name="adj2" fmla="val -125830"/>
              </a:avLst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Report errors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509673" y="1207008"/>
              <a:ext cx="715198" cy="2011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8288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Check errors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190500" y="2074333"/>
          <a:ext cx="8763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5212" y="2204731"/>
            <a:ext cx="464391" cy="20005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1000" dirty="0" smtClean="0"/>
              <a:t>2.3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90500" y="2057400"/>
          <a:ext cx="8763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574800" y="2057400"/>
          <a:ext cx="5994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69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Tongping Liu</cp:lastModifiedBy>
  <cp:revision>18</cp:revision>
  <cp:lastPrinted>2012-12-29T02:11:44Z</cp:lastPrinted>
  <dcterms:created xsi:type="dcterms:W3CDTF">2013-12-18T03:07:06Z</dcterms:created>
  <dcterms:modified xsi:type="dcterms:W3CDTF">2013-12-18T03:15:54Z</dcterms:modified>
</cp:coreProperties>
</file>