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Default Extension="emf" ContentType="image/x-emf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drawings/drawing1.xml" ContentType="application/vnd.openxmlformats-officedocument.drawingml.chartshap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rawings/drawing2.xml" ContentType="application/vnd.openxmlformats-officedocument.drawingml.chartshapes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43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92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apers:DoubleTake:PLDI-2014:figure:performance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apers:DoubleTake:PLDI-2014:figure:performance.xlsx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apers:DoubleTake:PLDI-2014:figure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'Performance-SPEC2006'!$H$1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'Performance-SPEC2006'!$G$2:$G$22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'Performance-SPEC2006'!$H$2:$H$22</c:f>
              <c:numCache>
                <c:formatCode>General</c:formatCode>
                <c:ptCount val="21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2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'Performance-SPEC2006'!$I$1</c:f>
              <c:strCache>
                <c:ptCount val="1"/>
                <c:pt idx="0">
                  <c:v>AddressSanitizer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'Performance-SPEC2006'!$G$2:$G$22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'Performance-SPEC2006'!$I$2:$I$22</c:f>
              <c:numCache>
                <c:formatCode>General</c:formatCode>
                <c:ptCount val="21"/>
                <c:pt idx="0">
                  <c:v>2.303333333333333</c:v>
                </c:pt>
                <c:pt idx="1">
                  <c:v>1.231372549019608</c:v>
                </c:pt>
                <c:pt idx="2">
                  <c:v>1.761047463175123</c:v>
                </c:pt>
                <c:pt idx="3">
                  <c:v>1.048458149779736</c:v>
                </c:pt>
                <c:pt idx="4">
                  <c:v>1.217623497997329</c:v>
                </c:pt>
                <c:pt idx="5">
                  <c:v>1.284153005464481</c:v>
                </c:pt>
                <c:pt idx="6">
                  <c:v>1.264339152119701</c:v>
                </c:pt>
                <c:pt idx="7">
                  <c:v>1.047729022324865</c:v>
                </c:pt>
                <c:pt idx="8">
                  <c:v>1.195933456561922</c:v>
                </c:pt>
                <c:pt idx="9">
                  <c:v>1.584045584045584</c:v>
                </c:pt>
                <c:pt idx="10">
                  <c:v>1.210386151797603</c:v>
                </c:pt>
                <c:pt idx="11">
                  <c:v>1.680154142581888</c:v>
                </c:pt>
                <c:pt idx="12">
                  <c:v>1.150561797752809</c:v>
                </c:pt>
                <c:pt idx="13">
                  <c:v>1.095163806552262</c:v>
                </c:pt>
                <c:pt idx="14">
                  <c:v>1.374558303886926</c:v>
                </c:pt>
                <c:pt idx="15">
                  <c:v>1.128358208955224</c:v>
                </c:pt>
                <c:pt idx="16">
                  <c:v>1.268221574344023</c:v>
                </c:pt>
                <c:pt idx="17">
                  <c:v>0.849869451697128</c:v>
                </c:pt>
                <c:pt idx="18">
                  <c:v>1.075595727198028</c:v>
                </c:pt>
                <c:pt idx="20">
                  <c:v>1.303731809399346</c:v>
                </c:pt>
              </c:numCache>
            </c:numRef>
          </c:val>
        </c:ser>
        <c:ser>
          <c:idx val="2"/>
          <c:order val="2"/>
          <c:tx>
            <c:strRef>
              <c:f>'Performance-SPEC2006'!$J$1</c:f>
              <c:strCache>
                <c:ptCount val="1"/>
                <c:pt idx="0">
                  <c:v>DOUBLETAKE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strRef>
              <c:f>'Performance-SPEC2006'!$G$2:$G$22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'Performance-SPEC2006'!$J$2:$J$22</c:f>
              <c:numCache>
                <c:formatCode>General</c:formatCode>
                <c:ptCount val="21"/>
                <c:pt idx="0">
                  <c:v>1.763333333333333</c:v>
                </c:pt>
                <c:pt idx="1">
                  <c:v>0.962091503267974</c:v>
                </c:pt>
                <c:pt idx="2">
                  <c:v>1.42062193126023</c:v>
                </c:pt>
                <c:pt idx="3">
                  <c:v>0.941262848751835</c:v>
                </c:pt>
                <c:pt idx="4">
                  <c:v>0.997329773030708</c:v>
                </c:pt>
                <c:pt idx="5">
                  <c:v>0.995628415300546</c:v>
                </c:pt>
                <c:pt idx="6">
                  <c:v>0.997506234413965</c:v>
                </c:pt>
                <c:pt idx="7">
                  <c:v>0.996920708237105</c:v>
                </c:pt>
                <c:pt idx="8">
                  <c:v>1.273567467652495</c:v>
                </c:pt>
                <c:pt idx="9">
                  <c:v>1.078347578347578</c:v>
                </c:pt>
                <c:pt idx="10">
                  <c:v>1.009320905459387</c:v>
                </c:pt>
                <c:pt idx="11">
                  <c:v>1.165703275529865</c:v>
                </c:pt>
                <c:pt idx="12">
                  <c:v>1.034831460674157</c:v>
                </c:pt>
                <c:pt idx="13">
                  <c:v>0.993759750390016</c:v>
                </c:pt>
                <c:pt idx="14">
                  <c:v>1.136042402826855</c:v>
                </c:pt>
                <c:pt idx="15">
                  <c:v>1.0</c:v>
                </c:pt>
                <c:pt idx="16">
                  <c:v>1.002915451895044</c:v>
                </c:pt>
                <c:pt idx="17">
                  <c:v>0.989120974760661</c:v>
                </c:pt>
                <c:pt idx="18">
                  <c:v>1.009038619556286</c:v>
                </c:pt>
                <c:pt idx="20">
                  <c:v>1.093018033404634</c:v>
                </c:pt>
              </c:numCache>
            </c:numRef>
          </c:val>
        </c:ser>
        <c:axId val="233683160"/>
        <c:axId val="233688632"/>
      </c:barChart>
      <c:catAx>
        <c:axId val="233683160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200" b="1"/>
            </a:pPr>
            <a:endParaRPr lang="en-US"/>
          </a:p>
        </c:txPr>
        <c:crossAx val="233688632"/>
        <c:crosses val="autoZero"/>
        <c:auto val="1"/>
        <c:lblAlgn val="ctr"/>
        <c:lblOffset val="100"/>
      </c:catAx>
      <c:valAx>
        <c:axId val="233688632"/>
        <c:scaling>
          <c:orientation val="minMax"/>
          <c:max val="2.0"/>
        </c:scaling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233683160"/>
        <c:crosses val="autoZero"/>
        <c:crossBetween val="between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MemoryOverhead!$F$1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MemoryOverhead!$E$2:$E$22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MemoryOverhead!$F$2:$F$22</c:f>
              <c:numCache>
                <c:formatCode>General</c:formatCode>
                <c:ptCount val="21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MemoryOverhead!$G$1</c:f>
              <c:strCache>
                <c:ptCount val="1"/>
                <c:pt idx="0">
                  <c:v>AddressSanitizer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MemoryOverhead!$E$2:$E$22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MemoryOverhead!$G$2:$G$22</c:f>
              <c:numCache>
                <c:formatCode>General</c:formatCode>
                <c:ptCount val="21"/>
                <c:pt idx="0">
                  <c:v>2.257495144506203</c:v>
                </c:pt>
                <c:pt idx="1">
                  <c:v>1.173448936060117</c:v>
                </c:pt>
                <c:pt idx="2">
                  <c:v>3.354611859317659</c:v>
                </c:pt>
                <c:pt idx="3">
                  <c:v>1.136533414121876</c:v>
                </c:pt>
                <c:pt idx="4">
                  <c:v>4.858191054042614</c:v>
                </c:pt>
                <c:pt idx="5">
                  <c:v>10.70240828081306</c:v>
                </c:pt>
                <c:pt idx="6">
                  <c:v>1.228009698974233</c:v>
                </c:pt>
                <c:pt idx="7">
                  <c:v>2.191622591038969</c:v>
                </c:pt>
                <c:pt idx="8">
                  <c:v>2.751762894534257</c:v>
                </c:pt>
                <c:pt idx="9">
                  <c:v>3.123188363737673</c:v>
                </c:pt>
                <c:pt idx="10">
                  <c:v>2.772459837638641</c:v>
                </c:pt>
                <c:pt idx="11">
                  <c:v>2.681515516581216</c:v>
                </c:pt>
                <c:pt idx="12">
                  <c:v>1.450165021247834</c:v>
                </c:pt>
                <c:pt idx="13">
                  <c:v>1.704451267956454</c:v>
                </c:pt>
                <c:pt idx="14">
                  <c:v>4.855087402659032</c:v>
                </c:pt>
                <c:pt idx="15">
                  <c:v>4.51275134925618</c:v>
                </c:pt>
                <c:pt idx="16">
                  <c:v>34.24271099744246</c:v>
                </c:pt>
                <c:pt idx="17">
                  <c:v>1.185537008565781</c:v>
                </c:pt>
                <c:pt idx="18">
                  <c:v>4.001940634234552</c:v>
                </c:pt>
                <c:pt idx="20">
                  <c:v>4.746520593301515</c:v>
                </c:pt>
              </c:numCache>
            </c:numRef>
          </c:val>
        </c:ser>
        <c:ser>
          <c:idx val="2"/>
          <c:order val="2"/>
          <c:tx>
            <c:strRef>
              <c:f>MemoryOverhead!$H$1</c:f>
              <c:strCache>
                <c:ptCount val="1"/>
                <c:pt idx="0">
                  <c:v>DOUBLETAKE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strRef>
              <c:f>MemoryOverhead!$E$2:$E$22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MemoryOverhead!$H$2:$H$22</c:f>
              <c:numCache>
                <c:formatCode>General</c:formatCode>
                <c:ptCount val="21"/>
                <c:pt idx="0">
                  <c:v>3.013863692492507</c:v>
                </c:pt>
                <c:pt idx="1">
                  <c:v>1.153766191951888</c:v>
                </c:pt>
                <c:pt idx="2">
                  <c:v>2.315939725963255</c:v>
                </c:pt>
                <c:pt idx="3">
                  <c:v>1.162044144335723</c:v>
                </c:pt>
                <c:pt idx="4">
                  <c:v>2.031007478481727</c:v>
                </c:pt>
                <c:pt idx="5">
                  <c:v>5.390625652155766</c:v>
                </c:pt>
                <c:pt idx="6">
                  <c:v>1.13737792477708</c:v>
                </c:pt>
                <c:pt idx="7">
                  <c:v>1.989026688552495</c:v>
                </c:pt>
                <c:pt idx="8">
                  <c:v>5.358568129330254</c:v>
                </c:pt>
                <c:pt idx="9">
                  <c:v>1.690549019380227</c:v>
                </c:pt>
                <c:pt idx="10">
                  <c:v>1.432690315081947</c:v>
                </c:pt>
                <c:pt idx="11">
                  <c:v>1.869561258510072</c:v>
                </c:pt>
                <c:pt idx="12">
                  <c:v>1.319383345437288</c:v>
                </c:pt>
                <c:pt idx="13">
                  <c:v>1.978785080844302</c:v>
                </c:pt>
                <c:pt idx="14">
                  <c:v>3.3597337077865</c:v>
                </c:pt>
                <c:pt idx="15">
                  <c:v>3.75123592092826</c:v>
                </c:pt>
                <c:pt idx="16">
                  <c:v>12.79462915601023</c:v>
                </c:pt>
                <c:pt idx="17">
                  <c:v>1.124070130539826</c:v>
                </c:pt>
                <c:pt idx="18">
                  <c:v>2.170378864728973</c:v>
                </c:pt>
                <c:pt idx="20">
                  <c:v>2.89701244354149</c:v>
                </c:pt>
              </c:numCache>
            </c:numRef>
          </c:val>
        </c:ser>
        <c:axId val="233733032"/>
        <c:axId val="233765208"/>
      </c:barChart>
      <c:catAx>
        <c:axId val="233733032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200" b="1"/>
            </a:pPr>
            <a:endParaRPr lang="en-US"/>
          </a:p>
        </c:txPr>
        <c:crossAx val="233765208"/>
        <c:crossesAt val="0.0"/>
        <c:auto val="1"/>
        <c:lblAlgn val="ctr"/>
        <c:lblOffset val="100"/>
      </c:catAx>
      <c:valAx>
        <c:axId val="233765208"/>
        <c:scaling>
          <c:orientation val="minMax"/>
          <c:max val="15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233733032"/>
        <c:crosses val="autoZero"/>
        <c:crossBetween val="between"/>
        <c:majorUnit val="5.0"/>
        <c:minorUnit val="0.04"/>
      </c:valAx>
    </c:plotArea>
    <c:legend>
      <c:legendPos val="r"/>
      <c:layout/>
      <c:txPr>
        <a:bodyPr/>
        <a:lstStyle/>
        <a:p>
          <a:pPr>
            <a:defRPr sz="1400" b="1"/>
          </a:pPr>
          <a:endParaRPr lang="en-US"/>
        </a:p>
      </c:txPr>
    </c:legend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1"/>
          <c:order val="0"/>
          <c:tx>
            <c:strRef>
              <c:f>Investigation!$I$1</c:f>
              <c:strCache>
                <c:ptCount val="1"/>
                <c:pt idx="0">
                  <c:v>OverflowDetection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Investigation!$G$2:$G$9</c:f>
              <c:strCache>
                <c:ptCount val="8"/>
                <c:pt idx="0">
                  <c:v>400.perlbench</c:v>
                </c:pt>
                <c:pt idx="1">
                  <c:v>403.gcc</c:v>
                </c:pt>
                <c:pt idx="2">
                  <c:v>464.h264ref</c:v>
                </c:pt>
                <c:pt idx="3">
                  <c:v>471.omnetpp</c:v>
                </c:pt>
                <c:pt idx="4">
                  <c:v>483.xalancbmk</c:v>
                </c:pt>
                <c:pt idx="5">
                  <c:v>447.dealII</c:v>
                </c:pt>
                <c:pt idx="7">
                  <c:v>AVERAGE</c:v>
                </c:pt>
              </c:strCache>
            </c:strRef>
          </c:cat>
          <c:val>
            <c:numRef>
              <c:f>Investigation!$I$2:$I$9</c:f>
              <c:numCache>
                <c:formatCode>General</c:formatCode>
                <c:ptCount val="8"/>
                <c:pt idx="0">
                  <c:v>1.355</c:v>
                </c:pt>
                <c:pt idx="1">
                  <c:v>0.970540098199673</c:v>
                </c:pt>
                <c:pt idx="2">
                  <c:v>1.036968576709797</c:v>
                </c:pt>
                <c:pt idx="3">
                  <c:v>0.972934472934473</c:v>
                </c:pt>
                <c:pt idx="4">
                  <c:v>1.055876685934489</c:v>
                </c:pt>
                <c:pt idx="5">
                  <c:v>1.11660777385159</c:v>
                </c:pt>
                <c:pt idx="7">
                  <c:v>1.08465460127167</c:v>
                </c:pt>
              </c:numCache>
            </c:numRef>
          </c:val>
        </c:ser>
        <c:ser>
          <c:idx val="2"/>
          <c:order val="1"/>
          <c:tx>
            <c:strRef>
              <c:f>Investigation!$J$1</c:f>
              <c:strCache>
                <c:ptCount val="1"/>
                <c:pt idx="0">
                  <c:v>LeakageDetection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Investigation!$G$2:$G$9</c:f>
              <c:strCache>
                <c:ptCount val="8"/>
                <c:pt idx="0">
                  <c:v>400.perlbench</c:v>
                </c:pt>
                <c:pt idx="1">
                  <c:v>403.gcc</c:v>
                </c:pt>
                <c:pt idx="2">
                  <c:v>464.h264ref</c:v>
                </c:pt>
                <c:pt idx="3">
                  <c:v>471.omnetpp</c:v>
                </c:pt>
                <c:pt idx="4">
                  <c:v>483.xalancbmk</c:v>
                </c:pt>
                <c:pt idx="5">
                  <c:v>447.dealII</c:v>
                </c:pt>
                <c:pt idx="7">
                  <c:v>AVERAGE</c:v>
                </c:pt>
              </c:strCache>
            </c:strRef>
          </c:cat>
          <c:val>
            <c:numRef>
              <c:f>Investigation!$J$2:$J$9</c:f>
              <c:numCache>
                <c:formatCode>General</c:formatCode>
                <c:ptCount val="8"/>
                <c:pt idx="0">
                  <c:v>1.31</c:v>
                </c:pt>
                <c:pt idx="1">
                  <c:v>0.968903436988543</c:v>
                </c:pt>
                <c:pt idx="2">
                  <c:v>1.037892791127542</c:v>
                </c:pt>
                <c:pt idx="3">
                  <c:v>0.915954415954416</c:v>
                </c:pt>
                <c:pt idx="4">
                  <c:v>1.028901734104046</c:v>
                </c:pt>
                <c:pt idx="5">
                  <c:v>1.102473498233216</c:v>
                </c:pt>
                <c:pt idx="7">
                  <c:v>1.06068764606796</c:v>
                </c:pt>
              </c:numCache>
            </c:numRef>
          </c:val>
        </c:ser>
        <c:ser>
          <c:idx val="3"/>
          <c:order val="2"/>
          <c:tx>
            <c:strRef>
              <c:f>Investigation!$K$1</c:f>
              <c:strCache>
                <c:ptCount val="1"/>
                <c:pt idx="0">
                  <c:v>Use-After-FreeDetection</c:v>
                </c:pt>
              </c:strCache>
            </c:strRef>
          </c:tx>
          <c:spPr>
            <a:solidFill>
              <a:srgbClr val="008000"/>
            </a:solidFill>
          </c:spPr>
          <c:cat>
            <c:strRef>
              <c:f>Investigation!$G$2:$G$9</c:f>
              <c:strCache>
                <c:ptCount val="8"/>
                <c:pt idx="0">
                  <c:v>400.perlbench</c:v>
                </c:pt>
                <c:pt idx="1">
                  <c:v>403.gcc</c:v>
                </c:pt>
                <c:pt idx="2">
                  <c:v>464.h264ref</c:v>
                </c:pt>
                <c:pt idx="3">
                  <c:v>471.omnetpp</c:v>
                </c:pt>
                <c:pt idx="4">
                  <c:v>483.xalancbmk</c:v>
                </c:pt>
                <c:pt idx="5">
                  <c:v>447.dealII</c:v>
                </c:pt>
                <c:pt idx="7">
                  <c:v>AVERAGE</c:v>
                </c:pt>
              </c:strCache>
            </c:strRef>
          </c:cat>
          <c:val>
            <c:numRef>
              <c:f>Investigation!$K$2:$K$9</c:f>
              <c:numCache>
                <c:formatCode>General</c:formatCode>
                <c:ptCount val="8"/>
                <c:pt idx="0">
                  <c:v>1.685</c:v>
                </c:pt>
                <c:pt idx="1">
                  <c:v>1.414075286415712</c:v>
                </c:pt>
                <c:pt idx="2">
                  <c:v>1.251386321626617</c:v>
                </c:pt>
                <c:pt idx="3">
                  <c:v>0.997150997150997</c:v>
                </c:pt>
                <c:pt idx="4">
                  <c:v>1.026974951830443</c:v>
                </c:pt>
                <c:pt idx="5">
                  <c:v>1.1113074204947</c:v>
                </c:pt>
                <c:pt idx="7">
                  <c:v>1.247649162919745</c:v>
                </c:pt>
              </c:numCache>
            </c:numRef>
          </c:val>
        </c:ser>
        <c:ser>
          <c:idx val="4"/>
          <c:order val="3"/>
          <c:tx>
            <c:strRef>
              <c:f>Investigation!$L$1</c:f>
              <c:strCache>
                <c:ptCount val="1"/>
                <c:pt idx="0">
                  <c:v>AllDetection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</c:spPr>
          <c:cat>
            <c:strRef>
              <c:f>Investigation!$G$2:$G$9</c:f>
              <c:strCache>
                <c:ptCount val="8"/>
                <c:pt idx="0">
                  <c:v>400.perlbench</c:v>
                </c:pt>
                <c:pt idx="1">
                  <c:v>403.gcc</c:v>
                </c:pt>
                <c:pt idx="2">
                  <c:v>464.h264ref</c:v>
                </c:pt>
                <c:pt idx="3">
                  <c:v>471.omnetpp</c:v>
                </c:pt>
                <c:pt idx="4">
                  <c:v>483.xalancbmk</c:v>
                </c:pt>
                <c:pt idx="5">
                  <c:v>447.dealII</c:v>
                </c:pt>
                <c:pt idx="7">
                  <c:v>AVERAGE</c:v>
                </c:pt>
              </c:strCache>
            </c:strRef>
          </c:cat>
          <c:val>
            <c:numRef>
              <c:f>Investigation!$L$2:$L$9</c:f>
              <c:numCache>
                <c:formatCode>General</c:formatCode>
                <c:ptCount val="8"/>
                <c:pt idx="0">
                  <c:v>1.763333333333333</c:v>
                </c:pt>
                <c:pt idx="1">
                  <c:v>1.42062193126023</c:v>
                </c:pt>
                <c:pt idx="2">
                  <c:v>1.273567467652495</c:v>
                </c:pt>
                <c:pt idx="3">
                  <c:v>1.078347578347578</c:v>
                </c:pt>
                <c:pt idx="4">
                  <c:v>1.165703275529865</c:v>
                </c:pt>
                <c:pt idx="5">
                  <c:v>1.136042402826855</c:v>
                </c:pt>
                <c:pt idx="7">
                  <c:v>1.306269331491726</c:v>
                </c:pt>
              </c:numCache>
            </c:numRef>
          </c:val>
        </c:ser>
        <c:axId val="241605112"/>
        <c:axId val="241628360"/>
      </c:barChart>
      <c:catAx>
        <c:axId val="241605112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200" b="0"/>
            </a:pPr>
            <a:endParaRPr lang="en-US"/>
          </a:p>
        </c:txPr>
        <c:crossAx val="241628360"/>
        <c:crosses val="autoZero"/>
        <c:auto val="1"/>
        <c:lblAlgn val="ctr"/>
        <c:lblOffset val="100"/>
      </c:catAx>
      <c:valAx>
        <c:axId val="241628360"/>
        <c:scaling>
          <c:orientation val="minMax"/>
          <c:max val="2.0"/>
        </c:scaling>
        <c:axPos val="l"/>
        <c:majorGridlines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241605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3476244494862"/>
          <c:y val="0.199087926509186"/>
          <c:w val="0.297455958894969"/>
          <c:h val="0.379601924759405"/>
        </c:manualLayout>
      </c:layout>
      <c:txPr>
        <a:bodyPr/>
        <a:lstStyle/>
        <a:p>
          <a:pPr>
            <a:defRPr sz="1200" b="0"/>
          </a:pPr>
          <a:endParaRPr lang="en-US"/>
        </a:p>
      </c:txPr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0.096</cdr:x>
      <cdr:y>0.02471</cdr:y>
    </cdr:from>
    <cdr:to>
      <cdr:x>0.15784</cdr:x>
      <cdr:y>0.14371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41248" y="91440"/>
          <a:ext cx="541867" cy="4402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2.3</a:t>
          </a:r>
          <a:endParaRPr lang="en-US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0.59478</cdr:x>
      <cdr:y>0.06667</cdr:y>
    </cdr:from>
    <cdr:to>
      <cdr:x>0.66048</cdr:x>
      <cdr:y>0.20247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12080" y="182880"/>
          <a:ext cx="575734" cy="3725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34X</a:t>
          </a:r>
          <a:endParaRPr lang="en-US" sz="16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4E34-418F-FF4D-B9B4-908E607D3FF1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rcRect l="354" r="-4700" b="1067"/>
          <a:stretch>
            <a:fillRect/>
          </a:stretch>
        </p:blipFill>
        <p:spPr bwMode="auto">
          <a:xfrm>
            <a:off x="27563763" y="13582650"/>
            <a:ext cx="7162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rcRect l="354" r="-4700" b="1067"/>
          <a:stretch>
            <a:fillRect/>
          </a:stretch>
        </p:blipFill>
        <p:spPr bwMode="auto">
          <a:xfrm>
            <a:off x="27716163" y="13735050"/>
            <a:ext cx="7162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12006" y="0"/>
            <a:ext cx="1397000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Non-</a:t>
            </a:r>
            <a:r>
              <a:rPr lang="en-US" sz="2000" dirty="0" err="1" smtClean="0"/>
              <a:t>Rollbackable</a:t>
            </a:r>
            <a:r>
              <a:rPr lang="en-US" sz="2000" dirty="0" smtClean="0"/>
              <a:t> SYSCALL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1510506" y="2046288"/>
            <a:ext cx="9906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>
          <a:xfrm rot="5400000">
            <a:off x="2164556" y="1695450"/>
            <a:ext cx="698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5599906" y="2043906"/>
            <a:ext cx="9906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3937000" y="2082800"/>
            <a:ext cx="13970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Checking Overflows</a:t>
            </a:r>
            <a:endParaRPr lang="en-US" sz="2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962400" y="2043906"/>
            <a:ext cx="1181100" cy="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78100" y="2120900"/>
            <a:ext cx="11303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Stop </a:t>
            </a:r>
          </a:p>
          <a:p>
            <a:r>
              <a:rPr lang="en-US" sz="2000" dirty="0" smtClean="0"/>
              <a:t>Execution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32400" y="2095500"/>
            <a:ext cx="19177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No overflow, Takes a snapshot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1056" y="3571339"/>
            <a:ext cx="19177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Waking up other threads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064000" y="1621367"/>
            <a:ext cx="914400" cy="27093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aaaa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075266" y="3282696"/>
            <a:ext cx="7442201" cy="1903306"/>
            <a:chOff x="1075266" y="3282696"/>
            <a:chExt cx="7442201" cy="1903306"/>
          </a:xfrm>
        </p:grpSpPr>
        <p:cxnSp>
          <p:nvCxnSpPr>
            <p:cNvPr id="8" name="Straight Connector 7"/>
            <p:cNvCxnSpPr>
              <a:stCxn id="24" idx="3"/>
              <a:endCxn id="22" idx="1"/>
            </p:cNvCxnSpPr>
            <p:nvPr/>
          </p:nvCxnSpPr>
          <p:spPr>
            <a:xfrm>
              <a:off x="1956117" y="4234349"/>
              <a:ext cx="42360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379725" y="4014216"/>
              <a:ext cx="877824" cy="440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5266" y="4014216"/>
              <a:ext cx="880851" cy="440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Snapshot Execution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93884" y="4014216"/>
              <a:ext cx="2052574" cy="440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Stop Execution before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Non-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rollbackable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Syscalls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2" idx="3"/>
              <a:endCxn id="26" idx="1"/>
            </p:cNvCxnSpPr>
            <p:nvPr/>
          </p:nvCxnSpPr>
          <p:spPr>
            <a:xfrm>
              <a:off x="3257549" y="4234349"/>
              <a:ext cx="436335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173047" y="4014216"/>
              <a:ext cx="877824" cy="440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Check Overflows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26" idx="3"/>
              <a:endCxn id="34" idx="1"/>
            </p:cNvCxnSpPr>
            <p:nvPr/>
          </p:nvCxnSpPr>
          <p:spPr>
            <a:xfrm>
              <a:off x="5746458" y="4234349"/>
              <a:ext cx="426589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Hexagon 37"/>
            <p:cNvSpPr/>
            <p:nvPr/>
          </p:nvSpPr>
          <p:spPr>
            <a:xfrm>
              <a:off x="7476066" y="4052569"/>
              <a:ext cx="1041401" cy="37052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Overflow?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050871" y="4233067"/>
              <a:ext cx="426589" cy="4764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721100" y="3282696"/>
              <a:ext cx="1898358" cy="440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Perform this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Non-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rollbackable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Syscall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Elbow Connector 43"/>
            <p:cNvCxnSpPr>
              <a:endCxn id="42" idx="3"/>
            </p:cNvCxnSpPr>
            <p:nvPr/>
          </p:nvCxnSpPr>
          <p:spPr>
            <a:xfrm rot="10800000">
              <a:off x="5619459" y="3502829"/>
              <a:ext cx="2381543" cy="549740"/>
            </a:xfrm>
            <a:prstGeom prst="bentConnector3">
              <a:avLst>
                <a:gd name="adj1" fmla="val -12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2" idx="1"/>
              <a:endCxn id="24" idx="0"/>
            </p:cNvCxnSpPr>
            <p:nvPr/>
          </p:nvCxnSpPr>
          <p:spPr>
            <a:xfrm rot="10800000" flipV="1">
              <a:off x="1515692" y="3502828"/>
              <a:ext cx="2205408" cy="5113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693884" y="4745736"/>
              <a:ext cx="1182915" cy="440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Rollback to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Last Snapshot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48275" y="4745735"/>
              <a:ext cx="1625985" cy="440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Install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Watchpoints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endCxn id="52" idx="3"/>
            </p:cNvCxnSpPr>
            <p:nvPr/>
          </p:nvCxnSpPr>
          <p:spPr>
            <a:xfrm rot="10800000" flipV="1">
              <a:off x="7274260" y="4423096"/>
              <a:ext cx="726742" cy="542772"/>
            </a:xfrm>
            <a:prstGeom prst="bentConnector3">
              <a:avLst>
                <a:gd name="adj1" fmla="val -67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2" idx="1"/>
              <a:endCxn id="50" idx="3"/>
            </p:cNvCxnSpPr>
            <p:nvPr/>
          </p:nvCxnSpPr>
          <p:spPr>
            <a:xfrm rot="10800000" flipV="1">
              <a:off x="4876799" y="4965867"/>
              <a:ext cx="771476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50" idx="1"/>
              <a:endCxn id="22" idx="2"/>
            </p:cNvCxnSpPr>
            <p:nvPr/>
          </p:nvCxnSpPr>
          <p:spPr>
            <a:xfrm rot="10800000">
              <a:off x="2818638" y="4454483"/>
              <a:ext cx="875247" cy="5113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62902" y="3594473"/>
              <a:ext cx="395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75602" y="4534273"/>
              <a:ext cx="41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90500" y="1100667"/>
          <a:ext cx="8763000" cy="369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90500" y="2057400"/>
          <a:ext cx="8763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574800" y="2057400"/>
          <a:ext cx="5994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56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Tongping Liu</cp:lastModifiedBy>
  <cp:revision>13</cp:revision>
  <cp:lastPrinted>2012-12-29T02:11:44Z</cp:lastPrinted>
  <dcterms:created xsi:type="dcterms:W3CDTF">2013-11-13T01:18:38Z</dcterms:created>
  <dcterms:modified xsi:type="dcterms:W3CDTF">2013-11-13T01:54:41Z</dcterms:modified>
</cp:coreProperties>
</file>