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256" r:id="rId2"/>
    <p:sldId id="388" r:id="rId3"/>
    <p:sldId id="328" r:id="rId4"/>
    <p:sldId id="366" r:id="rId5"/>
    <p:sldId id="341" r:id="rId6"/>
    <p:sldId id="331" r:id="rId7"/>
    <p:sldId id="332" r:id="rId8"/>
    <p:sldId id="333" r:id="rId9"/>
    <p:sldId id="334" r:id="rId10"/>
    <p:sldId id="342" r:id="rId11"/>
    <p:sldId id="343" r:id="rId12"/>
    <p:sldId id="344" r:id="rId13"/>
    <p:sldId id="346" r:id="rId14"/>
    <p:sldId id="345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90" r:id="rId26"/>
    <p:sldId id="391" r:id="rId27"/>
    <p:sldId id="384" r:id="rId28"/>
    <p:sldId id="355" r:id="rId29"/>
    <p:sldId id="287" r:id="rId30"/>
    <p:sldId id="274" r:id="rId31"/>
    <p:sldId id="385" r:id="rId32"/>
    <p:sldId id="386" r:id="rId33"/>
    <p:sldId id="326" r:id="rId34"/>
    <p:sldId id="365" r:id="rId35"/>
    <p:sldId id="283" r:id="rId36"/>
    <p:sldId id="363" r:id="rId37"/>
  </p:sldIdLst>
  <p:sldSz cx="9144000" cy="6858000" type="screen4x3"/>
  <p:notesSz cx="9144000" cy="6858000"/>
  <p:embeddedFontLst>
    <p:embeddedFont>
      <p:font typeface="Calibri" pitchFamily="34" charset="0"/>
      <p:regular r:id="rId40"/>
      <p:bold r:id="rId41"/>
      <p:italic r:id="rId42"/>
      <p:boldItalic r:id="rId43"/>
    </p:embeddedFont>
    <p:embeddedFont>
      <p:font typeface="cmr7" pitchFamily="34" charset="0"/>
      <p:regular r:id="rId44"/>
    </p:embeddedFont>
    <p:embeddedFont>
      <p:font typeface="cmmi7" pitchFamily="34" charset="0"/>
      <p:regular r:id="rId45"/>
    </p:embeddedFont>
    <p:embeddedFont>
      <p:font typeface="cmr10" pitchFamily="34" charset="0"/>
      <p:regular r:id="rId46"/>
    </p:embeddedFont>
    <p:embeddedFont>
      <p:font typeface="cmsy10" pitchFamily="34" charset="0"/>
      <p:regular r:id="rId47"/>
    </p:embeddedFont>
    <p:embeddedFont>
      <p:font typeface="cmmi10" pitchFamily="34" charset="0"/>
      <p:regular r:id="rId48"/>
    </p:embeddedFont>
    <p:embeddedFont>
      <p:font typeface="Frutiger Linotype" pitchFamily="34" charset="0"/>
      <p:regular r:id="rId49"/>
      <p:bold r:id="rId50"/>
      <p:italic r:id="rId51"/>
    </p:embeddedFont>
    <p:embeddedFont>
      <p:font typeface="Consolas" pitchFamily="49" charset="0"/>
      <p:regular r:id="rId52"/>
      <p:bold r:id="rId53"/>
      <p:italic r:id="rId54"/>
      <p:boldItalic r:id="rId55"/>
    </p:embeddedFont>
    <p:embeddedFont>
      <p:font typeface="Lucida Sans Unicode" pitchFamily="34" charset="0"/>
      <p:regular r:id="rId56"/>
    </p:embeddedFont>
    <p:embeddedFont>
      <p:font typeface="Gill Sans MT" pitchFamily="34" charset="0"/>
      <p:regular r:id="rId57"/>
      <p:bold r:id="rId58"/>
      <p:italic r:id="rId59"/>
      <p:boldItalic r:id="rId60"/>
    </p:embeddedFont>
  </p:embeddedFontLst>
  <p:custDataLst>
    <p:tags r:id="rId6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71717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780" autoAdjust="0"/>
    <p:restoredTop sz="82638" autoAdjust="0"/>
  </p:normalViewPr>
  <p:slideViewPr>
    <p:cSldViewPr>
      <p:cViewPr varScale="1">
        <p:scale>
          <a:sx n="74" d="100"/>
          <a:sy n="74" d="100"/>
        </p:scale>
        <p:origin x="-499" y="-67"/>
      </p:cViewPr>
      <p:guideLst>
        <p:guide orient="horz" pos="432"/>
        <p:guide pos="2640"/>
      </p:guideLst>
    </p:cSldViewPr>
  </p:slideViewPr>
  <p:outlineViewPr>
    <p:cViewPr>
      <p:scale>
        <a:sx n="33" d="100"/>
        <a:sy n="33" d="100"/>
      </p:scale>
      <p:origin x="0" y="69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font" Target="fonts/font18.fntdata"/><Relationship Id="rId61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font" Target="fonts/font21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font" Target="fonts/font17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7.fntdata"/><Relationship Id="rId59" Type="http://schemas.openxmlformats.org/officeDocument/2006/relationships/font" Target="fonts/font2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pitchFamily="1" charset="-128"/>
              </a:defRPr>
            </a:lvl1pPr>
          </a:lstStyle>
          <a:p>
            <a:pPr>
              <a:defRPr/>
            </a:pPr>
            <a:fld id="{1FAC4D64-69BA-4635-BCDC-7713721545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pitchFamily="1" charset="-128"/>
              </a:defRPr>
            </a:lvl1pPr>
          </a:lstStyle>
          <a:p>
            <a:pPr>
              <a:defRPr/>
            </a:pPr>
            <a:fld id="{0E1D6E06-7CF0-4BC4-90D4-F4EF83AC3C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AC192D-FFAA-4C14-B2A3-327B3516CCBE}" type="slidenum">
              <a:rPr lang="en-US" smtClean="0">
                <a:ea typeface="ＭＳ Ｐゴシック" charset="-128"/>
              </a:rPr>
              <a:pPr/>
              <a:t>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3297F8-8C8C-4E3D-8415-BA1DAC199E7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64800B-6C0F-468C-A83B-11E435C43B5B}" type="slidenum">
              <a:rPr lang="en-US" smtClean="0">
                <a:ea typeface="ＭＳ Ｐゴシック" charset="-128"/>
              </a:rPr>
              <a:pPr/>
              <a:t>28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942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E44C7-91C0-481C-9193-EE5373415023}" type="slidenum">
              <a:rPr lang="en-US" smtClean="0">
                <a:ea typeface="ＭＳ Ｐゴシック" charset="-128"/>
              </a:rPr>
              <a:pPr/>
              <a:t>29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Cumulative has fewer limitations: multithreaded, different inputs, nondeterminism.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C95BB1-0DA0-48BC-9796-B32C87AFAAC9}" type="slidenum">
              <a:rPr lang="en-US" smtClean="0">
                <a:ea typeface="ＭＳ Ｐゴシック" charset="-128"/>
              </a:rPr>
              <a:pPr/>
              <a:t>30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8F5CF2-3741-4B00-BA16-8F08483A3A8E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8F5CF2-3741-4B00-BA16-8F08483A3A8E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A153E0-B805-4161-B4AA-0B48951942B5}" type="slidenum">
              <a:rPr lang="en-US" smtClean="0">
                <a:ea typeface="ＭＳ Ｐゴシック" charset="-128"/>
              </a:rPr>
              <a:pPr/>
              <a:t>35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1064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1963" y="685800"/>
            <a:ext cx="3135312" cy="2351088"/>
          </a:xfrm>
          <a:solidFill>
            <a:srgbClr val="FFFFFF"/>
          </a:solidFill>
          <a:ln/>
        </p:spPr>
      </p:sp>
      <p:sp>
        <p:nvSpPr>
          <p:cNvPr id="1064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395413" y="3265488"/>
            <a:ext cx="6359525" cy="26050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5A3B45-AE4D-41BF-99ED-23A6464A0176}" type="slidenum">
              <a:rPr lang="en-US" smtClean="0">
                <a:ea typeface="ＭＳ Ｐゴシック" charset="-128"/>
              </a:rPr>
              <a:pPr/>
              <a:t>36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Next: Exterminator replicated mode diagram</a:t>
            </a:r>
          </a:p>
          <a:p>
            <a:pPr eaLnBrk="1" hangingPunct="1"/>
            <a:endParaRPr lang="en-US" smtClean="0">
              <a:ea typeface="ＭＳ Ｐゴシック" charset="-128"/>
            </a:endParaRPr>
          </a:p>
          <a:p>
            <a:pPr eaLnBrk="1" hangingPunct="1"/>
            <a:r>
              <a:rPr lang="en-US" smtClean="0">
                <a:ea typeface="ＭＳ Ｐゴシック" charset="-128"/>
              </a:rPr>
              <a:t>Heap layout for all modes,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Like DieHard, there’s a replicated mode….:`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938" y="6635750"/>
            <a:ext cx="9136062" cy="250825"/>
          </a:xfrm>
          <a:prstGeom prst="rect">
            <a:avLst/>
          </a:prstGeom>
          <a:gradFill rotWithShape="0">
            <a:gsLst>
              <a:gs pos="0">
                <a:srgbClr val="760000"/>
              </a:gs>
              <a:gs pos="100000">
                <a:srgbClr val="881C1C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lIns="82933" tIns="41467" rIns="82933" bIns="41467">
            <a:spAutoFit/>
          </a:bodyPr>
          <a:lstStyle/>
          <a:p>
            <a:pPr algn="ctr" defTabSz="414338">
              <a:lnSpc>
                <a:spcPct val="99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Times New Roman" pitchFamily="1" charset="0"/>
              <a:buNone/>
              <a:tabLst>
                <a:tab pos="0" algn="l"/>
                <a:tab pos="828675" algn="l"/>
                <a:tab pos="1658938" algn="l"/>
                <a:tab pos="2487613" algn="l"/>
                <a:tab pos="3317875" algn="l"/>
                <a:tab pos="4146550" algn="l"/>
                <a:tab pos="4976813" algn="l"/>
                <a:tab pos="5805488" algn="l"/>
                <a:tab pos="6635750" algn="l"/>
                <a:tab pos="7464425" algn="l"/>
                <a:tab pos="8293100" algn="l"/>
                <a:tab pos="9121775" algn="l"/>
              </a:tabLst>
              <a:defRPr/>
            </a:pPr>
            <a:r>
              <a:rPr lang="en-GB" sz="11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1" charset="0"/>
                <a:ea typeface="ＭＳ Ｐゴシック" pitchFamily="1" charset="-128"/>
                <a:cs typeface="Lucida Sans Unicode" pitchFamily="34" charset="0"/>
              </a:rPr>
              <a:t>U</a:t>
            </a:r>
            <a:r>
              <a:rPr lang="en-GB" sz="9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1" charset="0"/>
                <a:ea typeface="ＭＳ Ｐゴシック" pitchFamily="1" charset="-128"/>
                <a:cs typeface="Lucida Sans Unicode" pitchFamily="34" charset="0"/>
              </a:rPr>
              <a:t>NIVERSITY OF </a:t>
            </a:r>
            <a:r>
              <a:rPr lang="en-GB" sz="11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1" charset="0"/>
                <a:ea typeface="ＭＳ Ｐゴシック" pitchFamily="1" charset="-128"/>
                <a:cs typeface="Lucida Sans Unicode" pitchFamily="34" charset="0"/>
              </a:rPr>
              <a:t>M</a:t>
            </a:r>
            <a:r>
              <a:rPr lang="en-GB" sz="9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1" charset="0"/>
                <a:ea typeface="ＭＳ Ｐゴシック" pitchFamily="1" charset="-128"/>
                <a:cs typeface="Lucida Sans Unicode" pitchFamily="34" charset="0"/>
              </a:rPr>
              <a:t>ASSACHUSETTS </a:t>
            </a:r>
            <a:r>
              <a:rPr lang="en-GB" sz="11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1" charset="0"/>
                <a:ea typeface="ＭＳ Ｐゴシック" pitchFamily="1" charset="-128"/>
                <a:cs typeface="Lucida Sans Unicode" pitchFamily="34" charset="0"/>
              </a:rPr>
              <a:t>A</a:t>
            </a:r>
            <a:r>
              <a:rPr lang="en-GB" sz="9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1" charset="0"/>
                <a:ea typeface="ＭＳ Ｐゴシック" pitchFamily="1" charset="-128"/>
                <a:cs typeface="Lucida Sans Unicode" pitchFamily="34" charset="0"/>
              </a:rPr>
              <a:t>MHERST  • </a:t>
            </a:r>
            <a:r>
              <a:rPr lang="en-GB" sz="11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1" charset="0"/>
                <a:ea typeface="ＭＳ Ｐゴシック" pitchFamily="1" charset="-128"/>
                <a:cs typeface="Lucida Sans Unicode" pitchFamily="34" charset="0"/>
              </a:rPr>
              <a:t> Department of Computer Science</a:t>
            </a:r>
            <a:r>
              <a:rPr lang="en-GB" sz="9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1" charset="0"/>
                <a:ea typeface="ＭＳ Ｐゴシック" pitchFamily="1" charset="-128"/>
                <a:cs typeface="Lucida Sans Unicode" pitchFamily="34" charset="0"/>
              </a:rPr>
              <a:t>  •  2007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0825" cy="811213"/>
          </a:xfrm>
          <a:prstGeom prst="rect">
            <a:avLst/>
          </a:prstGeom>
          <a:solidFill>
            <a:srgbClr val="881C1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ea typeface="ＭＳ Ｐゴシック" pitchFamily="1" charset="-128"/>
            </a:endParaRPr>
          </a:p>
        </p:txBody>
      </p:sp>
      <p:pic>
        <p:nvPicPr>
          <p:cNvPr id="6" name="Picture 6" descr="newseal2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13" y="6203950"/>
            <a:ext cx="674687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413" y="382588"/>
            <a:ext cx="3049587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 anchorCtr="1"/>
          <a:lstStyle>
            <a:lvl1pPr algn="ctr">
              <a:defRPr i="0">
                <a:solidFill>
                  <a:srgbClr val="881C1C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3188" y="3886200"/>
            <a:ext cx="6397625" cy="1752600"/>
          </a:xfrm>
        </p:spPr>
        <p:txBody>
          <a:bodyPr/>
          <a:lstStyle>
            <a:lvl1pPr marL="0" indent="0" algn="ctr">
              <a:buFont typeface="Wingdings" pitchFamily="1" charset="2"/>
              <a:buNone/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DEB02-4E06-402F-9EA0-146F6041E7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2713"/>
            <a:ext cx="2174875" cy="5797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112713"/>
            <a:ext cx="6375400" cy="5797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488BA-5080-4682-B7A1-5003A8653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C3F48-8DB3-4AEE-B1A2-39C836FE18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92515-B209-48E2-9200-6D9417866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138" y="1304925"/>
            <a:ext cx="3851275" cy="4605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1304925"/>
            <a:ext cx="3852862" cy="4605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B40C2-8AE7-47D6-A879-9283723B90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9FDAD-756C-4E4B-8943-13363FB244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48841-B90D-4FD2-96AB-A280CEF83E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CC218-C9D3-4986-BCA9-015FB4DBD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FA60B-81CB-4CC0-9DF1-5AE313AFE0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A3ECC-C8A4-4B8A-9FD1-35B9E77D8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7938" y="6635750"/>
            <a:ext cx="9136062" cy="250825"/>
          </a:xfrm>
          <a:prstGeom prst="rect">
            <a:avLst/>
          </a:prstGeom>
          <a:gradFill rotWithShape="0">
            <a:gsLst>
              <a:gs pos="0">
                <a:srgbClr val="760000"/>
              </a:gs>
              <a:gs pos="100000">
                <a:srgbClr val="881C1C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lIns="82933" tIns="41467" rIns="82933" bIns="41467">
            <a:spAutoFit/>
          </a:bodyPr>
          <a:lstStyle/>
          <a:p>
            <a:pPr algn="ctr" defTabSz="414338">
              <a:lnSpc>
                <a:spcPct val="99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Times New Roman" pitchFamily="1" charset="0"/>
              <a:buNone/>
              <a:tabLst>
                <a:tab pos="0" algn="l"/>
                <a:tab pos="828675" algn="l"/>
                <a:tab pos="1658938" algn="l"/>
                <a:tab pos="2487613" algn="l"/>
                <a:tab pos="3317875" algn="l"/>
                <a:tab pos="4146550" algn="l"/>
                <a:tab pos="4976813" algn="l"/>
                <a:tab pos="5805488" algn="l"/>
                <a:tab pos="6635750" algn="l"/>
                <a:tab pos="7464425" algn="l"/>
                <a:tab pos="8293100" algn="l"/>
                <a:tab pos="9121775" algn="l"/>
              </a:tabLst>
              <a:defRPr/>
            </a:pPr>
            <a:r>
              <a:rPr lang="en-GB" sz="11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1" charset="0"/>
                <a:ea typeface="ＭＳ Ｐゴシック" pitchFamily="1" charset="-128"/>
                <a:cs typeface="Lucida Sans Unicode" pitchFamily="34" charset="0"/>
              </a:rPr>
              <a:t>U</a:t>
            </a:r>
            <a:r>
              <a:rPr lang="en-GB" sz="9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1" charset="0"/>
                <a:ea typeface="ＭＳ Ｐゴシック" pitchFamily="1" charset="-128"/>
                <a:cs typeface="Lucida Sans Unicode" pitchFamily="34" charset="0"/>
              </a:rPr>
              <a:t>NIVERSITY OF </a:t>
            </a:r>
            <a:r>
              <a:rPr lang="en-GB" sz="11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1" charset="0"/>
                <a:ea typeface="ＭＳ Ｐゴシック" pitchFamily="1" charset="-128"/>
                <a:cs typeface="Lucida Sans Unicode" pitchFamily="34" charset="0"/>
              </a:rPr>
              <a:t>M</a:t>
            </a:r>
            <a:r>
              <a:rPr lang="en-GB" sz="9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1" charset="0"/>
                <a:ea typeface="ＭＳ Ｐゴシック" pitchFamily="1" charset="-128"/>
                <a:cs typeface="Lucida Sans Unicode" pitchFamily="34" charset="0"/>
              </a:rPr>
              <a:t>ASSACHUSETTS </a:t>
            </a:r>
            <a:r>
              <a:rPr lang="en-GB" sz="11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1" charset="0"/>
                <a:ea typeface="ＭＳ Ｐゴシック" pitchFamily="1" charset="-128"/>
                <a:cs typeface="Lucida Sans Unicode" pitchFamily="34" charset="0"/>
              </a:rPr>
              <a:t>A</a:t>
            </a:r>
            <a:r>
              <a:rPr lang="en-GB" sz="9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1" charset="0"/>
                <a:ea typeface="ＭＳ Ｐゴシック" pitchFamily="1" charset="-128"/>
                <a:cs typeface="Lucida Sans Unicode" pitchFamily="34" charset="0"/>
              </a:rPr>
              <a:t>MHERST  • </a:t>
            </a:r>
            <a:r>
              <a:rPr lang="en-GB" sz="11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1" charset="0"/>
                <a:ea typeface="ＭＳ Ｐゴシック" pitchFamily="1" charset="-128"/>
                <a:cs typeface="Lucida Sans Unicode" pitchFamily="34" charset="0"/>
              </a:rPr>
              <a:t> Department of Computer Science</a:t>
            </a:r>
            <a:r>
              <a:rPr lang="en-GB" sz="9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1" charset="0"/>
                <a:ea typeface="ＭＳ Ｐゴシック" pitchFamily="1" charset="-128"/>
                <a:cs typeface="Lucida Sans Unicode" pitchFamily="34" charset="0"/>
              </a:rPr>
              <a:t>  •  2007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0825" cy="811213"/>
          </a:xfrm>
          <a:prstGeom prst="rect">
            <a:avLst/>
          </a:prstGeom>
          <a:solidFill>
            <a:srgbClr val="881C1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ea typeface="ＭＳ Ｐゴシック" pitchFamily="1" charset="-128"/>
            </a:endParaRPr>
          </a:p>
        </p:txBody>
      </p:sp>
      <p:pic>
        <p:nvPicPr>
          <p:cNvPr id="1028" name="Picture 4" descr="newseal200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9213" y="6203950"/>
            <a:ext cx="674687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112713"/>
            <a:ext cx="76200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48" tIns="45671" rIns="91348" bIns="4567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00138" y="1304925"/>
            <a:ext cx="7856537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48" tIns="45671" rIns="91348" bIns="456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530975"/>
            <a:ext cx="67627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932" tIns="49964" rIns="99932" bIns="49964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chemeClr val="bg1"/>
                </a:solidFill>
                <a:latin typeface="Gill Sans MT" pitchFamily="34" charset="0"/>
                <a:ea typeface="ＭＳ Ｐゴシック" pitchFamily="1" charset="-128"/>
                <a:cs typeface="Lucida Sans Unicode" pitchFamily="34" charset="0"/>
              </a:defRPr>
            </a:lvl1pPr>
          </a:lstStyle>
          <a:p>
            <a:pPr>
              <a:defRPr/>
            </a:pPr>
            <a:fld id="{58851E0E-ACD9-4BE1-AAD7-5064183780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bg1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 i="1">
          <a:solidFill>
            <a:schemeClr val="bg1"/>
          </a:solidFill>
          <a:latin typeface="Frutiger Linotype" pitchFamily="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 i="1">
          <a:solidFill>
            <a:schemeClr val="bg1"/>
          </a:solidFill>
          <a:latin typeface="Frutiger Linotype" pitchFamily="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 i="1">
          <a:solidFill>
            <a:schemeClr val="bg1"/>
          </a:solidFill>
          <a:latin typeface="Frutiger Linotype" pitchFamily="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 i="1">
          <a:solidFill>
            <a:schemeClr val="bg1"/>
          </a:solidFill>
          <a:latin typeface="Frutiger Linotype" pitchFamily="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81C1C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Calibri" pitchFamily="34" charset="0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Calibri" pitchFamily="34" charset="0"/>
        </a:defRPr>
      </a:lvl3pPr>
      <a:lvl4pPr marL="1601788" indent="-230188" algn="l" rtl="0" eaLnBrk="0" fontAlgn="base" hangingPunct="0">
        <a:spcBef>
          <a:spcPct val="20000"/>
        </a:spcBef>
        <a:spcAft>
          <a:spcPct val="0"/>
        </a:spcAft>
        <a:buClr>
          <a:srgbClr val="881C1C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1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1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1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1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981200"/>
            <a:ext cx="9144000" cy="1470025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Calibri" charset="0"/>
              </a:rPr>
              <a:t/>
            </a:r>
            <a:br>
              <a:rPr lang="en-US" sz="4800" dirty="0" smtClean="0">
                <a:latin typeface="Calibri" charset="0"/>
              </a:rPr>
            </a:br>
            <a:r>
              <a:rPr lang="en-US" sz="4800" dirty="0" smtClean="0">
                <a:latin typeface="Calibri" charset="0"/>
              </a:rPr>
              <a:t>Exterminator: </a:t>
            </a:r>
            <a:br>
              <a:rPr lang="en-US" sz="4800" dirty="0" smtClean="0">
                <a:latin typeface="Calibri" charset="0"/>
              </a:rPr>
            </a:br>
            <a:r>
              <a:rPr lang="en-US" sz="4800" dirty="0" smtClean="0">
                <a:latin typeface="Calibri" charset="0"/>
              </a:rPr>
              <a:t>Automatically Correcting Memory Errors with High Probability</a:t>
            </a:r>
            <a:br>
              <a:rPr lang="en-US" sz="4800" dirty="0" smtClean="0">
                <a:latin typeface="Calibri" charset="0"/>
              </a:rPr>
            </a:br>
            <a:r>
              <a:rPr lang="en-US" sz="4400" b="0" dirty="0" smtClean="0">
                <a:latin typeface="Calibri" charset="0"/>
              </a:rPr>
              <a:t/>
            </a:r>
            <a:br>
              <a:rPr lang="en-US" sz="4400" b="0" dirty="0" smtClean="0">
                <a:latin typeface="Calibri" charset="0"/>
              </a:rPr>
            </a:br>
            <a:endParaRPr lang="en-US" sz="4800" b="0" dirty="0" smtClean="0">
              <a:latin typeface="Calibri" charset="0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733800"/>
            <a:ext cx="5867400" cy="17526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sz="3600" b="1" smtClean="0">
                <a:latin typeface="Calibri" charset="0"/>
              </a:rPr>
              <a:t>Gene Novark      Emery Berger</a:t>
            </a:r>
          </a:p>
          <a:p>
            <a:pPr eaLnBrk="1" hangingPunct="1">
              <a:buFont typeface="Wingdings" charset="2"/>
              <a:buNone/>
            </a:pPr>
            <a:r>
              <a:rPr lang="en-US" smtClean="0">
                <a:latin typeface="Calibri" charset="0"/>
              </a:rPr>
              <a:t>University of Massachusetts Amherst</a:t>
            </a:r>
          </a:p>
        </p:txBody>
      </p:sp>
      <p:sp>
        <p:nvSpPr>
          <p:cNvPr id="15365" name="TextBox 6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7112000"/>
            <a:ext cx="9144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 err="1"/>
              <a:t>TexPoint</a:t>
            </a:r>
            <a:r>
              <a:rPr lang="en-US" dirty="0"/>
              <a:t> fonts used in EMF. </a:t>
            </a:r>
          </a:p>
          <a:p>
            <a:pPr eaLnBrk="0" hangingPunct="0"/>
            <a:r>
              <a:rPr lang="en-US" dirty="0"/>
              <a:t>Read the </a:t>
            </a:r>
            <a:r>
              <a:rPr lang="en-US" dirty="0" err="1"/>
              <a:t>TexPoint</a:t>
            </a:r>
            <a:r>
              <a:rPr lang="en-US" dirty="0"/>
              <a:t> manual before you delete this box.: </a:t>
            </a:r>
            <a:r>
              <a:rPr lang="en-US" dirty="0">
                <a:latin typeface="cmr7" pitchFamily="34" charset="0"/>
              </a:rPr>
              <a:t>A</a:t>
            </a:r>
            <a:r>
              <a:rPr lang="en-US" dirty="0">
                <a:latin typeface="cmmi7" pitchFamily="34" charset="0"/>
              </a:rPr>
              <a:t>A</a:t>
            </a:r>
            <a:r>
              <a:rPr lang="en-US" dirty="0">
                <a:latin typeface="cmr10" pitchFamily="34" charset="0"/>
              </a:rPr>
              <a:t>A</a:t>
            </a:r>
            <a:r>
              <a:rPr lang="en-US" dirty="0">
                <a:latin typeface="cmsy10" pitchFamily="34" charset="0"/>
              </a:rPr>
              <a:t>A</a:t>
            </a:r>
            <a:r>
              <a:rPr lang="en-US" dirty="0">
                <a:latin typeface="cmmi10" pitchFamily="34" charset="0"/>
              </a:rPr>
              <a:t>A</a:t>
            </a:r>
            <a:endParaRPr lang="en-US" dirty="0"/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752600" y="5486400"/>
            <a:ext cx="5867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48" tIns="45671" rIns="91348" bIns="45671"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None/>
            </a:pPr>
            <a:r>
              <a:rPr lang="en-US" sz="3600" b="1">
                <a:latin typeface="Calibri" charset="0"/>
              </a:rPr>
              <a:t>Ben Zorn</a:t>
            </a:r>
            <a:br>
              <a:rPr lang="en-US" sz="3600" b="1">
                <a:latin typeface="Calibri" charset="0"/>
              </a:rPr>
            </a:br>
            <a:r>
              <a:rPr lang="en-US" sz="3200">
                <a:latin typeface="Calibri" charset="0"/>
              </a:rPr>
              <a:t>Microsoft Research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Diagnosing Buffer Overflows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Canonical buffer overflow:</a:t>
            </a:r>
          </a:p>
          <a:p>
            <a:pPr lvl="1"/>
            <a:r>
              <a:rPr lang="en-US" smtClean="0">
                <a:latin typeface="Calibri" charset="0"/>
              </a:rPr>
              <a:t>Allocate object – too small</a:t>
            </a:r>
          </a:p>
          <a:p>
            <a:pPr lvl="1"/>
            <a:r>
              <a:rPr lang="en-US" smtClean="0">
                <a:latin typeface="Calibri" charset="0"/>
              </a:rPr>
              <a:t>Write past end </a:t>
            </a:r>
            <a:r>
              <a:rPr lang="en-US" smtClean="0">
                <a:latin typeface="cmsy10" pitchFamily="34" charset="0"/>
              </a:rPr>
              <a:t>)</a:t>
            </a:r>
            <a:r>
              <a:rPr lang="en-US" smtClean="0">
                <a:latin typeface="Calibri" charset="0"/>
              </a:rPr>
              <a:t> nukes object </a:t>
            </a:r>
            <a:r>
              <a:rPr lang="en-US" smtClean="0">
                <a:latin typeface="Calibri" charset="0"/>
                <a:sym typeface="Symbol" charset="2"/>
              </a:rPr>
              <a:t></a:t>
            </a:r>
            <a:r>
              <a:rPr lang="en-US" smtClean="0">
                <a:latin typeface="Calibri" charset="0"/>
              </a:rPr>
              <a:t> bytes forward</a:t>
            </a:r>
          </a:p>
          <a:p>
            <a:pPr lvl="2"/>
            <a:r>
              <a:rPr lang="en-US" smtClean="0">
                <a:latin typeface="Calibri" charset="0"/>
              </a:rPr>
              <a:t>Not </a:t>
            </a:r>
            <a:r>
              <a:rPr lang="en-US" i="1" smtClean="0">
                <a:latin typeface="Calibri" charset="0"/>
              </a:rPr>
              <a:t>necessarily</a:t>
            </a:r>
            <a:r>
              <a:rPr lang="en-US" smtClean="0">
                <a:latin typeface="Calibri" charset="0"/>
              </a:rPr>
              <a:t> contiguous</a:t>
            </a:r>
          </a:p>
        </p:txBody>
      </p:sp>
      <p:sp>
        <p:nvSpPr>
          <p:cNvPr id="70659" name="Rectangle 47"/>
          <p:cNvSpPr>
            <a:spLocks noChangeArrowheads="1"/>
          </p:cNvSpPr>
          <p:nvPr/>
        </p:nvSpPr>
        <p:spPr bwMode="auto">
          <a:xfrm>
            <a:off x="1330325" y="4960938"/>
            <a:ext cx="6213475" cy="6858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9" name="Rectangle 48"/>
          <p:cNvSpPr/>
          <p:nvPr/>
        </p:nvSpPr>
        <p:spPr bwMode="auto">
          <a:xfrm>
            <a:off x="1376363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890713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2405063" y="5018088"/>
            <a:ext cx="457200" cy="565150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919413" y="5018088"/>
            <a:ext cx="457200" cy="565150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433763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948113" y="5018088"/>
            <a:ext cx="457200" cy="565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4462463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4978400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5492750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6007100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6521450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7035800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70672" name="Shape 73"/>
          <p:cNvCxnSpPr>
            <a:cxnSpLocks noChangeShapeType="1"/>
            <a:stCxn id="64" idx="3"/>
            <a:endCxn id="66" idx="0"/>
          </p:cNvCxnSpPr>
          <p:nvPr/>
        </p:nvCxnSpPr>
        <p:spPr bwMode="auto">
          <a:xfrm flipV="1">
            <a:off x="3376613" y="5018088"/>
            <a:ext cx="800100" cy="282575"/>
          </a:xfrm>
          <a:prstGeom prst="curvedConnector4">
            <a:avLst>
              <a:gd name="adj1" fmla="val 35722"/>
              <a:gd name="adj2" fmla="val 180907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0673" name="Rectangle 75"/>
          <p:cNvSpPr>
            <a:spLocks noChangeArrowheads="1"/>
          </p:cNvSpPr>
          <p:nvPr/>
        </p:nvSpPr>
        <p:spPr bwMode="auto">
          <a:xfrm>
            <a:off x="3581400" y="4343400"/>
            <a:ext cx="2262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latin typeface="Calibri" charset="0"/>
                <a:sym typeface="Symbol" charset="2"/>
              </a:rPr>
              <a:t>  bytes past end</a:t>
            </a:r>
            <a:endParaRPr lang="en-US" i="1">
              <a:latin typeface="Calibri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752600" y="3482975"/>
            <a:ext cx="5334000" cy="72707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char * </a:t>
            </a:r>
            <a:r>
              <a:rPr lang="en-US" sz="2000" dirty="0" err="1">
                <a:solidFill>
                  <a:srgbClr val="FFFF00"/>
                </a:solidFill>
                <a:latin typeface="Consolas" pitchFamily="49" charset="0"/>
              </a:rPr>
              <a:t>str</a:t>
            </a: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 = new char[8];</a:t>
            </a:r>
          </a:p>
          <a:p>
            <a:pPr eaLnBrk="0" hangingPunct="0">
              <a:defRPr/>
            </a:pPr>
            <a:r>
              <a:rPr lang="en-US" sz="2000" dirty="0" err="1">
                <a:solidFill>
                  <a:srgbClr val="FFFF00"/>
                </a:solidFill>
                <a:latin typeface="Consolas" pitchFamily="49" charset="0"/>
              </a:rPr>
              <a:t>strcpy</a:t>
            </a: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 (</a:t>
            </a:r>
            <a:r>
              <a:rPr lang="en-US" sz="2000" dirty="0" err="1">
                <a:solidFill>
                  <a:srgbClr val="FFFF00"/>
                </a:solidFill>
                <a:latin typeface="Consolas" pitchFamily="49" charset="0"/>
              </a:rPr>
              <a:t>str</a:t>
            </a: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, “goodbye cruel world”);</a:t>
            </a:r>
          </a:p>
        </p:txBody>
      </p:sp>
      <p:cxnSp>
        <p:nvCxnSpPr>
          <p:cNvPr id="70675" name="Shape 21"/>
          <p:cNvCxnSpPr>
            <a:cxnSpLocks noChangeShapeType="1"/>
            <a:stCxn id="63" idx="3"/>
            <a:endCxn id="66" idx="0"/>
          </p:cNvCxnSpPr>
          <p:nvPr/>
        </p:nvCxnSpPr>
        <p:spPr bwMode="auto">
          <a:xfrm flipV="1">
            <a:off x="2862263" y="5018088"/>
            <a:ext cx="1314450" cy="282575"/>
          </a:xfrm>
          <a:prstGeom prst="curvedConnector4">
            <a:avLst>
              <a:gd name="adj1" fmla="val 41310"/>
              <a:gd name="adj2" fmla="val 180907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Diagnosing Buffer Overflows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Canonical buffer overflow:</a:t>
            </a:r>
          </a:p>
          <a:p>
            <a:pPr lvl="1"/>
            <a:r>
              <a:rPr lang="en-US" smtClean="0">
                <a:latin typeface="Calibri" charset="0"/>
              </a:rPr>
              <a:t>Allocate object – too small</a:t>
            </a:r>
          </a:p>
          <a:p>
            <a:pPr lvl="1"/>
            <a:r>
              <a:rPr lang="en-US" smtClean="0">
                <a:latin typeface="Calibri" charset="0"/>
              </a:rPr>
              <a:t>Write past end </a:t>
            </a:r>
            <a:r>
              <a:rPr lang="en-US" smtClean="0">
                <a:latin typeface="cmsy10" pitchFamily="34" charset="0"/>
              </a:rPr>
              <a:t>)</a:t>
            </a:r>
            <a:r>
              <a:rPr lang="en-US" smtClean="0">
                <a:latin typeface="Calibri" charset="0"/>
              </a:rPr>
              <a:t> nukes object </a:t>
            </a:r>
            <a:r>
              <a:rPr lang="en-US" smtClean="0">
                <a:latin typeface="Calibri" charset="0"/>
                <a:sym typeface="Symbol" charset="2"/>
              </a:rPr>
              <a:t></a:t>
            </a:r>
            <a:r>
              <a:rPr lang="en-US" smtClean="0">
                <a:latin typeface="Calibri" charset="0"/>
              </a:rPr>
              <a:t> bytes forward</a:t>
            </a:r>
          </a:p>
          <a:p>
            <a:pPr lvl="2"/>
            <a:r>
              <a:rPr lang="en-US" smtClean="0">
                <a:latin typeface="Calibri" charset="0"/>
              </a:rPr>
              <a:t>Not </a:t>
            </a:r>
            <a:r>
              <a:rPr lang="en-US" i="1" smtClean="0">
                <a:latin typeface="Calibri" charset="0"/>
              </a:rPr>
              <a:t>necessarily</a:t>
            </a:r>
            <a:r>
              <a:rPr lang="en-US" smtClean="0">
                <a:latin typeface="Calibri" charset="0"/>
              </a:rPr>
              <a:t> contiguous</a:t>
            </a:r>
          </a:p>
        </p:txBody>
      </p:sp>
      <p:sp>
        <p:nvSpPr>
          <p:cNvPr id="71683" name="Rectangle 47"/>
          <p:cNvSpPr>
            <a:spLocks noChangeArrowheads="1"/>
          </p:cNvSpPr>
          <p:nvPr/>
        </p:nvSpPr>
        <p:spPr bwMode="auto">
          <a:xfrm>
            <a:off x="1330325" y="4960938"/>
            <a:ext cx="6213475" cy="6858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9" name="Rectangle 48"/>
          <p:cNvSpPr/>
          <p:nvPr/>
        </p:nvSpPr>
        <p:spPr bwMode="auto">
          <a:xfrm>
            <a:off x="1376363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890713" y="5018088"/>
            <a:ext cx="457200" cy="565150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2405063" y="5018088"/>
            <a:ext cx="457200" cy="565150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919413" y="5018088"/>
            <a:ext cx="457200" cy="565150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433763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948113" y="5018088"/>
            <a:ext cx="457200" cy="565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4462463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4978400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5492750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6007100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6521450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7035800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71696" name="Shape 73"/>
          <p:cNvCxnSpPr>
            <a:cxnSpLocks noChangeShapeType="1"/>
            <a:stCxn id="64" idx="3"/>
            <a:endCxn id="66" idx="0"/>
          </p:cNvCxnSpPr>
          <p:nvPr/>
        </p:nvCxnSpPr>
        <p:spPr bwMode="auto">
          <a:xfrm flipV="1">
            <a:off x="3376613" y="5018088"/>
            <a:ext cx="800100" cy="282575"/>
          </a:xfrm>
          <a:prstGeom prst="curvedConnector4">
            <a:avLst>
              <a:gd name="adj1" fmla="val 35722"/>
              <a:gd name="adj2" fmla="val 180907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697" name="Rectangle 75"/>
          <p:cNvSpPr>
            <a:spLocks noChangeArrowheads="1"/>
          </p:cNvSpPr>
          <p:nvPr/>
        </p:nvSpPr>
        <p:spPr bwMode="auto">
          <a:xfrm>
            <a:off x="3581400" y="4343400"/>
            <a:ext cx="2262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latin typeface="Calibri" charset="0"/>
                <a:sym typeface="Symbol" charset="2"/>
              </a:rPr>
              <a:t>  bytes past end</a:t>
            </a:r>
            <a:endParaRPr lang="en-US" i="1">
              <a:latin typeface="Calibri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752600" y="3482975"/>
            <a:ext cx="5334000" cy="72707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char * </a:t>
            </a:r>
            <a:r>
              <a:rPr lang="en-US" sz="2000" dirty="0" err="1">
                <a:solidFill>
                  <a:srgbClr val="FFFF00"/>
                </a:solidFill>
                <a:latin typeface="Consolas" pitchFamily="49" charset="0"/>
              </a:rPr>
              <a:t>str</a:t>
            </a: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 = new char[8];</a:t>
            </a:r>
          </a:p>
          <a:p>
            <a:pPr eaLnBrk="0" hangingPunct="0">
              <a:defRPr/>
            </a:pPr>
            <a:r>
              <a:rPr lang="en-US" sz="2000" dirty="0" err="1">
                <a:solidFill>
                  <a:srgbClr val="FFFF00"/>
                </a:solidFill>
                <a:latin typeface="Consolas" pitchFamily="49" charset="0"/>
              </a:rPr>
              <a:t>strcpy</a:t>
            </a: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 (</a:t>
            </a:r>
            <a:r>
              <a:rPr lang="en-US" sz="2000" dirty="0" err="1">
                <a:solidFill>
                  <a:srgbClr val="FFFF00"/>
                </a:solidFill>
                <a:latin typeface="Consolas" pitchFamily="49" charset="0"/>
              </a:rPr>
              <a:t>str</a:t>
            </a: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, “goodbye cruel world”);</a:t>
            </a:r>
          </a:p>
        </p:txBody>
      </p:sp>
      <p:cxnSp>
        <p:nvCxnSpPr>
          <p:cNvPr id="71699" name="Shape 21"/>
          <p:cNvCxnSpPr>
            <a:cxnSpLocks noChangeShapeType="1"/>
            <a:stCxn id="63" idx="3"/>
            <a:endCxn id="66" idx="0"/>
          </p:cNvCxnSpPr>
          <p:nvPr/>
        </p:nvCxnSpPr>
        <p:spPr bwMode="auto">
          <a:xfrm flipV="1">
            <a:off x="2862263" y="5018088"/>
            <a:ext cx="1314450" cy="282575"/>
          </a:xfrm>
          <a:prstGeom prst="curvedConnector4">
            <a:avLst>
              <a:gd name="adj1" fmla="val 41310"/>
              <a:gd name="adj2" fmla="val 180907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700" name="Shape 22"/>
          <p:cNvCxnSpPr>
            <a:cxnSpLocks noChangeShapeType="1"/>
            <a:stCxn id="62" idx="3"/>
            <a:endCxn id="66" idx="0"/>
          </p:cNvCxnSpPr>
          <p:nvPr/>
        </p:nvCxnSpPr>
        <p:spPr bwMode="auto">
          <a:xfrm flipV="1">
            <a:off x="2347913" y="5018088"/>
            <a:ext cx="1828800" cy="282575"/>
          </a:xfrm>
          <a:prstGeom prst="curvedConnector4">
            <a:avLst>
              <a:gd name="adj1" fmla="val 43755"/>
              <a:gd name="adj2" fmla="val 180907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Diagnosing Buffer Overflows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Canonical buffer overflow:</a:t>
            </a:r>
          </a:p>
          <a:p>
            <a:pPr lvl="1"/>
            <a:r>
              <a:rPr lang="en-US" smtClean="0">
                <a:latin typeface="Calibri" charset="0"/>
              </a:rPr>
              <a:t>Allocate object – too small</a:t>
            </a:r>
          </a:p>
          <a:p>
            <a:pPr lvl="1"/>
            <a:r>
              <a:rPr lang="en-US" smtClean="0">
                <a:latin typeface="Calibri" charset="0"/>
              </a:rPr>
              <a:t>Write past end </a:t>
            </a:r>
            <a:r>
              <a:rPr lang="en-US" smtClean="0">
                <a:latin typeface="cmsy10" pitchFamily="34" charset="0"/>
              </a:rPr>
              <a:t>)</a:t>
            </a:r>
            <a:r>
              <a:rPr lang="en-US" smtClean="0">
                <a:latin typeface="Calibri" charset="0"/>
              </a:rPr>
              <a:t> nukes object </a:t>
            </a:r>
            <a:r>
              <a:rPr lang="en-US" smtClean="0">
                <a:latin typeface="Calibri" charset="0"/>
                <a:sym typeface="Symbol" charset="2"/>
              </a:rPr>
              <a:t></a:t>
            </a:r>
            <a:r>
              <a:rPr lang="en-US" smtClean="0">
                <a:latin typeface="Calibri" charset="0"/>
              </a:rPr>
              <a:t> bytes forward</a:t>
            </a:r>
          </a:p>
          <a:p>
            <a:pPr lvl="2"/>
            <a:r>
              <a:rPr lang="en-US" smtClean="0">
                <a:latin typeface="Calibri" charset="0"/>
              </a:rPr>
              <a:t>Not </a:t>
            </a:r>
            <a:r>
              <a:rPr lang="en-US" i="1" smtClean="0">
                <a:latin typeface="Calibri" charset="0"/>
              </a:rPr>
              <a:t>necessarily</a:t>
            </a:r>
            <a:r>
              <a:rPr lang="en-US" smtClean="0">
                <a:latin typeface="Calibri" charset="0"/>
              </a:rPr>
              <a:t> contiguous</a:t>
            </a:r>
          </a:p>
          <a:p>
            <a:pPr lvl="2"/>
            <a:endParaRPr lang="en-US" smtClean="0">
              <a:latin typeface="Calibri" charset="0"/>
            </a:endParaRPr>
          </a:p>
          <a:p>
            <a:pPr lvl="2"/>
            <a:endParaRPr lang="en-US" smtClean="0">
              <a:latin typeface="Calibri" charset="0"/>
            </a:endParaRPr>
          </a:p>
          <a:p>
            <a:pPr lvl="2"/>
            <a:endParaRPr lang="en-US" smtClean="0">
              <a:latin typeface="Calibri" charset="0"/>
            </a:endParaRPr>
          </a:p>
        </p:txBody>
      </p:sp>
      <p:sp>
        <p:nvSpPr>
          <p:cNvPr id="72707" name="Rectangle 47"/>
          <p:cNvSpPr>
            <a:spLocks noChangeArrowheads="1"/>
          </p:cNvSpPr>
          <p:nvPr/>
        </p:nvSpPr>
        <p:spPr bwMode="auto">
          <a:xfrm>
            <a:off x="1330325" y="4960938"/>
            <a:ext cx="6213475" cy="6858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9" name="Rectangle 48"/>
          <p:cNvSpPr/>
          <p:nvPr/>
        </p:nvSpPr>
        <p:spPr bwMode="auto">
          <a:xfrm>
            <a:off x="1376363" y="5018088"/>
            <a:ext cx="457200" cy="565150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890713" y="5018088"/>
            <a:ext cx="457200" cy="565150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2405063" y="5018088"/>
            <a:ext cx="457200" cy="565150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919413" y="5018088"/>
            <a:ext cx="457200" cy="565150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433763" y="5018088"/>
            <a:ext cx="457200" cy="5651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948113" y="5018088"/>
            <a:ext cx="457200" cy="565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4462463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4978400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5492750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6007100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6521450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7035800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72720" name="Shape 73"/>
          <p:cNvCxnSpPr>
            <a:cxnSpLocks noChangeShapeType="1"/>
            <a:stCxn id="64" idx="3"/>
            <a:endCxn id="66" idx="0"/>
          </p:cNvCxnSpPr>
          <p:nvPr/>
        </p:nvCxnSpPr>
        <p:spPr bwMode="auto">
          <a:xfrm flipV="1">
            <a:off x="3376613" y="5018088"/>
            <a:ext cx="800100" cy="282575"/>
          </a:xfrm>
          <a:prstGeom prst="curvedConnector4">
            <a:avLst>
              <a:gd name="adj1" fmla="val 35722"/>
              <a:gd name="adj2" fmla="val 180907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2721" name="Rectangle 75"/>
          <p:cNvSpPr>
            <a:spLocks noChangeArrowheads="1"/>
          </p:cNvSpPr>
          <p:nvPr/>
        </p:nvSpPr>
        <p:spPr bwMode="auto">
          <a:xfrm>
            <a:off x="3581400" y="4343400"/>
            <a:ext cx="2262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latin typeface="Calibri" charset="0"/>
                <a:sym typeface="Symbol" charset="2"/>
              </a:rPr>
              <a:t>  bytes past end</a:t>
            </a:r>
            <a:endParaRPr lang="en-US" i="1">
              <a:latin typeface="Calibri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752600" y="3482975"/>
            <a:ext cx="5334000" cy="72707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char * </a:t>
            </a:r>
            <a:r>
              <a:rPr lang="en-US" sz="2000" dirty="0" err="1">
                <a:solidFill>
                  <a:srgbClr val="FFFF00"/>
                </a:solidFill>
                <a:latin typeface="Consolas" pitchFamily="49" charset="0"/>
              </a:rPr>
              <a:t>str</a:t>
            </a: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 = new char[8];</a:t>
            </a:r>
          </a:p>
          <a:p>
            <a:pPr eaLnBrk="0" hangingPunct="0">
              <a:defRPr/>
            </a:pPr>
            <a:r>
              <a:rPr lang="en-US" sz="2000" dirty="0" err="1">
                <a:solidFill>
                  <a:srgbClr val="FFFF00"/>
                </a:solidFill>
                <a:latin typeface="Consolas" pitchFamily="49" charset="0"/>
              </a:rPr>
              <a:t>strcpy</a:t>
            </a: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 (</a:t>
            </a:r>
            <a:r>
              <a:rPr lang="en-US" sz="2000" dirty="0" err="1">
                <a:solidFill>
                  <a:srgbClr val="FFFF00"/>
                </a:solidFill>
                <a:latin typeface="Consolas" pitchFamily="49" charset="0"/>
              </a:rPr>
              <a:t>str</a:t>
            </a: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, “goodbye cruel world”);</a:t>
            </a:r>
          </a:p>
        </p:txBody>
      </p:sp>
      <p:cxnSp>
        <p:nvCxnSpPr>
          <p:cNvPr id="72723" name="Shape 21"/>
          <p:cNvCxnSpPr>
            <a:cxnSpLocks noChangeShapeType="1"/>
            <a:stCxn id="63" idx="3"/>
            <a:endCxn id="66" idx="0"/>
          </p:cNvCxnSpPr>
          <p:nvPr/>
        </p:nvCxnSpPr>
        <p:spPr bwMode="auto">
          <a:xfrm flipV="1">
            <a:off x="2862263" y="5018088"/>
            <a:ext cx="1314450" cy="282575"/>
          </a:xfrm>
          <a:prstGeom prst="curvedConnector4">
            <a:avLst>
              <a:gd name="adj1" fmla="val 41310"/>
              <a:gd name="adj2" fmla="val 180907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2724" name="Shape 22"/>
          <p:cNvCxnSpPr>
            <a:cxnSpLocks noChangeShapeType="1"/>
            <a:stCxn id="62" idx="3"/>
            <a:endCxn id="66" idx="0"/>
          </p:cNvCxnSpPr>
          <p:nvPr/>
        </p:nvCxnSpPr>
        <p:spPr bwMode="auto">
          <a:xfrm flipV="1">
            <a:off x="2347913" y="5018088"/>
            <a:ext cx="1828800" cy="282575"/>
          </a:xfrm>
          <a:prstGeom prst="curvedConnector4">
            <a:avLst>
              <a:gd name="adj1" fmla="val 43755"/>
              <a:gd name="adj2" fmla="val 180907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2725" name="Shape 24"/>
          <p:cNvCxnSpPr>
            <a:cxnSpLocks noChangeShapeType="1"/>
            <a:stCxn id="49" idx="3"/>
            <a:endCxn id="66" idx="0"/>
          </p:cNvCxnSpPr>
          <p:nvPr/>
        </p:nvCxnSpPr>
        <p:spPr bwMode="auto">
          <a:xfrm flipV="1">
            <a:off x="1833563" y="5018088"/>
            <a:ext cx="2343150" cy="282575"/>
          </a:xfrm>
          <a:prstGeom prst="curvedConnector4">
            <a:avLst>
              <a:gd name="adj1" fmla="val 45125"/>
              <a:gd name="adj2" fmla="val 180907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Diagnosing Buffer Overflows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Canonical buffer overflow:</a:t>
            </a:r>
          </a:p>
          <a:p>
            <a:pPr lvl="1"/>
            <a:r>
              <a:rPr lang="en-US" smtClean="0">
                <a:latin typeface="Calibri" charset="0"/>
              </a:rPr>
              <a:t>Allocate object – too small</a:t>
            </a:r>
          </a:p>
          <a:p>
            <a:pPr lvl="1"/>
            <a:r>
              <a:rPr lang="en-US" smtClean="0">
                <a:latin typeface="Calibri" charset="0"/>
              </a:rPr>
              <a:t>Write past end </a:t>
            </a:r>
            <a:r>
              <a:rPr lang="en-US" smtClean="0">
                <a:latin typeface="cmsy10" pitchFamily="34" charset="0"/>
              </a:rPr>
              <a:t>)</a:t>
            </a:r>
            <a:r>
              <a:rPr lang="en-US" smtClean="0">
                <a:latin typeface="Calibri" charset="0"/>
              </a:rPr>
              <a:t> nukes object </a:t>
            </a:r>
            <a:r>
              <a:rPr lang="en-US" smtClean="0">
                <a:latin typeface="Calibri" charset="0"/>
                <a:sym typeface="Symbol" charset="2"/>
              </a:rPr>
              <a:t></a:t>
            </a:r>
            <a:r>
              <a:rPr lang="en-US" smtClean="0">
                <a:latin typeface="Calibri" charset="0"/>
              </a:rPr>
              <a:t> bytes forward</a:t>
            </a:r>
          </a:p>
          <a:p>
            <a:pPr lvl="2"/>
            <a:r>
              <a:rPr lang="en-US" smtClean="0">
                <a:latin typeface="Calibri" charset="0"/>
              </a:rPr>
              <a:t>Not </a:t>
            </a:r>
            <a:r>
              <a:rPr lang="en-US" i="1" smtClean="0">
                <a:latin typeface="Calibri" charset="0"/>
              </a:rPr>
              <a:t>necessarily</a:t>
            </a:r>
            <a:r>
              <a:rPr lang="en-US" smtClean="0">
                <a:latin typeface="Calibri" charset="0"/>
              </a:rPr>
              <a:t> contiguous</a:t>
            </a:r>
          </a:p>
          <a:p>
            <a:pPr lvl="2"/>
            <a:endParaRPr lang="en-US" smtClean="0">
              <a:latin typeface="Calibri" charset="0"/>
            </a:endParaRPr>
          </a:p>
          <a:p>
            <a:pPr lvl="2"/>
            <a:endParaRPr lang="en-US" smtClean="0">
              <a:latin typeface="Calibri" charset="0"/>
            </a:endParaRPr>
          </a:p>
          <a:p>
            <a:pPr lvl="2"/>
            <a:endParaRPr lang="en-US" smtClean="0">
              <a:latin typeface="Calibri" charset="0"/>
            </a:endParaRPr>
          </a:p>
        </p:txBody>
      </p:sp>
      <p:sp>
        <p:nvSpPr>
          <p:cNvPr id="73731" name="Rectangle 47"/>
          <p:cNvSpPr>
            <a:spLocks noChangeArrowheads="1"/>
          </p:cNvSpPr>
          <p:nvPr/>
        </p:nvSpPr>
        <p:spPr bwMode="auto">
          <a:xfrm>
            <a:off x="1330325" y="4960938"/>
            <a:ext cx="6213475" cy="6858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9" name="Rectangle 48"/>
          <p:cNvSpPr/>
          <p:nvPr/>
        </p:nvSpPr>
        <p:spPr bwMode="auto">
          <a:xfrm>
            <a:off x="1376363" y="5018088"/>
            <a:ext cx="457200" cy="565150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890713" y="5018088"/>
            <a:ext cx="457200" cy="565150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2405063" y="5018088"/>
            <a:ext cx="457200" cy="565150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919413" y="5018088"/>
            <a:ext cx="457200" cy="565150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433763" y="5018088"/>
            <a:ext cx="457200" cy="565150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948113" y="5018088"/>
            <a:ext cx="457200" cy="565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4462463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4978400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5492750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6007100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6521450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7035800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73744" name="Shape 73"/>
          <p:cNvCxnSpPr>
            <a:cxnSpLocks noChangeShapeType="1"/>
            <a:stCxn id="64" idx="3"/>
            <a:endCxn id="66" idx="0"/>
          </p:cNvCxnSpPr>
          <p:nvPr/>
        </p:nvCxnSpPr>
        <p:spPr bwMode="auto">
          <a:xfrm flipV="1">
            <a:off x="3376613" y="5018088"/>
            <a:ext cx="800100" cy="282575"/>
          </a:xfrm>
          <a:prstGeom prst="curvedConnector4">
            <a:avLst>
              <a:gd name="adj1" fmla="val 35722"/>
              <a:gd name="adj2" fmla="val 180907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3745" name="Rectangle 75"/>
          <p:cNvSpPr>
            <a:spLocks noChangeArrowheads="1"/>
          </p:cNvSpPr>
          <p:nvPr/>
        </p:nvSpPr>
        <p:spPr bwMode="auto">
          <a:xfrm>
            <a:off x="3581400" y="4343400"/>
            <a:ext cx="2262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latin typeface="Calibri" charset="0"/>
                <a:sym typeface="Symbol" charset="2"/>
              </a:rPr>
              <a:t>  bytes past end</a:t>
            </a:r>
            <a:endParaRPr lang="en-US" i="1">
              <a:latin typeface="Calibri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752600" y="3482975"/>
            <a:ext cx="5334000" cy="72707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char * </a:t>
            </a:r>
            <a:r>
              <a:rPr lang="en-US" sz="2000" dirty="0" err="1">
                <a:solidFill>
                  <a:srgbClr val="FFFF00"/>
                </a:solidFill>
                <a:latin typeface="Consolas" pitchFamily="49" charset="0"/>
              </a:rPr>
              <a:t>str</a:t>
            </a: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 = new char[8];</a:t>
            </a:r>
          </a:p>
          <a:p>
            <a:pPr eaLnBrk="0" hangingPunct="0">
              <a:defRPr/>
            </a:pPr>
            <a:r>
              <a:rPr lang="en-US" sz="2000" dirty="0" err="1">
                <a:solidFill>
                  <a:srgbClr val="FFFF00"/>
                </a:solidFill>
                <a:latin typeface="Consolas" pitchFamily="49" charset="0"/>
              </a:rPr>
              <a:t>strcpy</a:t>
            </a: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 (</a:t>
            </a:r>
            <a:r>
              <a:rPr lang="en-US" sz="2000" dirty="0" err="1">
                <a:solidFill>
                  <a:srgbClr val="FFFF00"/>
                </a:solidFill>
                <a:latin typeface="Consolas" pitchFamily="49" charset="0"/>
              </a:rPr>
              <a:t>str</a:t>
            </a: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, “goodbye cruel world”);</a:t>
            </a:r>
          </a:p>
        </p:txBody>
      </p:sp>
      <p:cxnSp>
        <p:nvCxnSpPr>
          <p:cNvPr id="73747" name="Shape 21"/>
          <p:cNvCxnSpPr>
            <a:cxnSpLocks noChangeShapeType="1"/>
            <a:stCxn id="63" idx="3"/>
            <a:endCxn id="66" idx="0"/>
          </p:cNvCxnSpPr>
          <p:nvPr/>
        </p:nvCxnSpPr>
        <p:spPr bwMode="auto">
          <a:xfrm flipV="1">
            <a:off x="2862263" y="5018088"/>
            <a:ext cx="1314450" cy="282575"/>
          </a:xfrm>
          <a:prstGeom prst="curvedConnector4">
            <a:avLst>
              <a:gd name="adj1" fmla="val 41310"/>
              <a:gd name="adj2" fmla="val 180907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3748" name="Shape 22"/>
          <p:cNvCxnSpPr>
            <a:cxnSpLocks noChangeShapeType="1"/>
            <a:stCxn id="62" idx="3"/>
            <a:endCxn id="66" idx="0"/>
          </p:cNvCxnSpPr>
          <p:nvPr/>
        </p:nvCxnSpPr>
        <p:spPr bwMode="auto">
          <a:xfrm flipV="1">
            <a:off x="2347913" y="5018088"/>
            <a:ext cx="1828800" cy="282575"/>
          </a:xfrm>
          <a:prstGeom prst="curvedConnector4">
            <a:avLst>
              <a:gd name="adj1" fmla="val 43755"/>
              <a:gd name="adj2" fmla="val 180907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3749" name="Shape 24"/>
          <p:cNvCxnSpPr>
            <a:cxnSpLocks noChangeShapeType="1"/>
            <a:stCxn id="49" idx="3"/>
            <a:endCxn id="66" idx="0"/>
          </p:cNvCxnSpPr>
          <p:nvPr/>
        </p:nvCxnSpPr>
        <p:spPr bwMode="auto">
          <a:xfrm flipV="1">
            <a:off x="1833563" y="5018088"/>
            <a:ext cx="2343150" cy="282575"/>
          </a:xfrm>
          <a:prstGeom prst="curvedConnector4">
            <a:avLst>
              <a:gd name="adj1" fmla="val 45125"/>
              <a:gd name="adj2" fmla="val 180907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3750" name="Shape 26"/>
          <p:cNvCxnSpPr>
            <a:cxnSpLocks noChangeShapeType="1"/>
            <a:stCxn id="65" idx="3"/>
            <a:endCxn id="66" idx="0"/>
          </p:cNvCxnSpPr>
          <p:nvPr/>
        </p:nvCxnSpPr>
        <p:spPr bwMode="auto">
          <a:xfrm flipV="1">
            <a:off x="3890963" y="5018088"/>
            <a:ext cx="285750" cy="282575"/>
          </a:xfrm>
          <a:prstGeom prst="curvedConnector4">
            <a:avLst>
              <a:gd name="adj1" fmla="val 10028"/>
              <a:gd name="adj2" fmla="val 180907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Diagnosing Buffer Overflows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Canonical buffer overflow:</a:t>
            </a:r>
          </a:p>
          <a:p>
            <a:pPr lvl="1"/>
            <a:r>
              <a:rPr lang="en-US" dirty="0" smtClean="0">
                <a:latin typeface="Calibri" charset="0"/>
              </a:rPr>
              <a:t>Allocate object – too small</a:t>
            </a:r>
          </a:p>
          <a:p>
            <a:pPr lvl="1"/>
            <a:r>
              <a:rPr lang="en-US" dirty="0" smtClean="0">
                <a:latin typeface="Calibri" charset="0"/>
              </a:rPr>
              <a:t>Write past end </a:t>
            </a:r>
            <a:r>
              <a:rPr lang="en-US" dirty="0" smtClean="0">
                <a:latin typeface="cmsy10" pitchFamily="34" charset="0"/>
              </a:rPr>
              <a:t>)</a:t>
            </a:r>
            <a:r>
              <a:rPr lang="en-US" dirty="0" smtClean="0">
                <a:latin typeface="Calibri" charset="0"/>
              </a:rPr>
              <a:t> nukes object </a:t>
            </a:r>
            <a:r>
              <a:rPr lang="en-US" dirty="0" smtClean="0">
                <a:latin typeface="Calibri" charset="0"/>
                <a:sym typeface="Symbol" charset="2"/>
              </a:rPr>
              <a:t></a:t>
            </a:r>
            <a:r>
              <a:rPr lang="en-US" dirty="0" smtClean="0">
                <a:latin typeface="Calibri" charset="0"/>
              </a:rPr>
              <a:t> bytes forward</a:t>
            </a:r>
          </a:p>
          <a:p>
            <a:pPr lvl="2"/>
            <a:r>
              <a:rPr lang="en-US" dirty="0" smtClean="0">
                <a:latin typeface="Calibri" charset="0"/>
              </a:rPr>
              <a:t>Not </a:t>
            </a:r>
            <a:r>
              <a:rPr lang="en-US" i="1" dirty="0" smtClean="0">
                <a:latin typeface="Calibri" charset="0"/>
              </a:rPr>
              <a:t>necessarily</a:t>
            </a:r>
            <a:r>
              <a:rPr lang="en-US" dirty="0" smtClean="0">
                <a:latin typeface="Calibri" charset="0"/>
              </a:rPr>
              <a:t> contiguous</a:t>
            </a:r>
          </a:p>
          <a:p>
            <a:pPr lvl="2"/>
            <a:endParaRPr lang="en-US" dirty="0" smtClean="0">
              <a:latin typeface="Calibri" charset="0"/>
            </a:endParaRPr>
          </a:p>
          <a:p>
            <a:pPr lvl="2"/>
            <a:endParaRPr lang="en-US" dirty="0" smtClean="0">
              <a:latin typeface="Calibri" charset="0"/>
            </a:endParaRPr>
          </a:p>
          <a:p>
            <a:pPr lvl="2"/>
            <a:endParaRPr lang="en-US" dirty="0" smtClean="0">
              <a:latin typeface="Calibri" charset="0"/>
            </a:endParaRPr>
          </a:p>
          <a:p>
            <a:pPr lvl="2"/>
            <a:endParaRPr lang="en-US" dirty="0" smtClean="0">
              <a:latin typeface="Calibri" charset="0"/>
            </a:endParaRPr>
          </a:p>
          <a:p>
            <a:pPr lvl="2"/>
            <a:endParaRPr lang="en-US" dirty="0" smtClean="0">
              <a:latin typeface="Calibri" charset="0"/>
            </a:endParaRPr>
          </a:p>
          <a:p>
            <a:pPr lvl="2">
              <a:buFont typeface="Wingdings" charset="2"/>
              <a:buNone/>
            </a:pPr>
            <a:endParaRPr lang="en-US" dirty="0" smtClean="0">
              <a:latin typeface="Calibri" charset="0"/>
            </a:endParaRPr>
          </a:p>
        </p:txBody>
      </p:sp>
      <p:sp>
        <p:nvSpPr>
          <p:cNvPr id="74755" name="Rectangle 47"/>
          <p:cNvSpPr>
            <a:spLocks noChangeArrowheads="1"/>
          </p:cNvSpPr>
          <p:nvPr/>
        </p:nvSpPr>
        <p:spPr bwMode="auto">
          <a:xfrm>
            <a:off x="1330325" y="4960938"/>
            <a:ext cx="6213475" cy="6858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9" name="Rectangle 48"/>
          <p:cNvSpPr/>
          <p:nvPr/>
        </p:nvSpPr>
        <p:spPr bwMode="auto">
          <a:xfrm>
            <a:off x="1376363" y="5018088"/>
            <a:ext cx="457200" cy="565150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890713" y="5018088"/>
            <a:ext cx="457200" cy="565150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2405063" y="5018088"/>
            <a:ext cx="457200" cy="565150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919413" y="5018088"/>
            <a:ext cx="457200" cy="565150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433763" y="5018088"/>
            <a:ext cx="457200" cy="565150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948113" y="5018088"/>
            <a:ext cx="457200" cy="565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4462463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4978400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5492750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6007100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6521450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7035800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74768" name="Shape 73"/>
          <p:cNvCxnSpPr>
            <a:cxnSpLocks noChangeShapeType="1"/>
            <a:stCxn id="64" idx="3"/>
            <a:endCxn id="66" idx="0"/>
          </p:cNvCxnSpPr>
          <p:nvPr/>
        </p:nvCxnSpPr>
        <p:spPr bwMode="auto">
          <a:xfrm flipV="1">
            <a:off x="3376613" y="5018088"/>
            <a:ext cx="800100" cy="282575"/>
          </a:xfrm>
          <a:prstGeom prst="curvedConnector4">
            <a:avLst>
              <a:gd name="adj1" fmla="val 35722"/>
              <a:gd name="adj2" fmla="val 180907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4769" name="Rectangle 75"/>
          <p:cNvSpPr>
            <a:spLocks noChangeArrowheads="1"/>
          </p:cNvSpPr>
          <p:nvPr/>
        </p:nvSpPr>
        <p:spPr bwMode="auto">
          <a:xfrm>
            <a:off x="3581400" y="4343400"/>
            <a:ext cx="2262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latin typeface="Calibri" charset="0"/>
                <a:sym typeface="Symbol" charset="2"/>
              </a:rPr>
              <a:t>  bytes past end</a:t>
            </a:r>
            <a:endParaRPr lang="en-US" i="1">
              <a:latin typeface="Calibri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752600" y="3482975"/>
            <a:ext cx="5334000" cy="72707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char * </a:t>
            </a:r>
            <a:r>
              <a:rPr lang="en-US" sz="2000" dirty="0" err="1">
                <a:solidFill>
                  <a:srgbClr val="FFFF00"/>
                </a:solidFill>
                <a:latin typeface="Consolas" pitchFamily="49" charset="0"/>
              </a:rPr>
              <a:t>str</a:t>
            </a: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 = new char[8];</a:t>
            </a:r>
          </a:p>
          <a:p>
            <a:pPr eaLnBrk="0" hangingPunct="0">
              <a:defRPr/>
            </a:pPr>
            <a:r>
              <a:rPr lang="en-US" sz="2000" dirty="0" err="1">
                <a:solidFill>
                  <a:srgbClr val="FFFF00"/>
                </a:solidFill>
                <a:latin typeface="Consolas" pitchFamily="49" charset="0"/>
              </a:rPr>
              <a:t>strcpy</a:t>
            </a: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 (</a:t>
            </a:r>
            <a:r>
              <a:rPr lang="en-US" sz="2000" dirty="0" err="1">
                <a:solidFill>
                  <a:srgbClr val="FFFF00"/>
                </a:solidFill>
                <a:latin typeface="Consolas" pitchFamily="49" charset="0"/>
              </a:rPr>
              <a:t>str</a:t>
            </a: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, “goodbye cruel world”);</a:t>
            </a:r>
          </a:p>
        </p:txBody>
      </p:sp>
      <p:cxnSp>
        <p:nvCxnSpPr>
          <p:cNvPr id="74771" name="Shape 21"/>
          <p:cNvCxnSpPr>
            <a:cxnSpLocks noChangeShapeType="1"/>
            <a:stCxn id="63" idx="3"/>
            <a:endCxn id="66" idx="0"/>
          </p:cNvCxnSpPr>
          <p:nvPr/>
        </p:nvCxnSpPr>
        <p:spPr bwMode="auto">
          <a:xfrm flipV="1">
            <a:off x="2862263" y="5018088"/>
            <a:ext cx="1314450" cy="282575"/>
          </a:xfrm>
          <a:prstGeom prst="curvedConnector4">
            <a:avLst>
              <a:gd name="adj1" fmla="val 41310"/>
              <a:gd name="adj2" fmla="val 180907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4772" name="Shape 22"/>
          <p:cNvCxnSpPr>
            <a:cxnSpLocks noChangeShapeType="1"/>
            <a:stCxn id="62" idx="3"/>
            <a:endCxn id="66" idx="0"/>
          </p:cNvCxnSpPr>
          <p:nvPr/>
        </p:nvCxnSpPr>
        <p:spPr bwMode="auto">
          <a:xfrm flipV="1">
            <a:off x="2347913" y="5018088"/>
            <a:ext cx="1828800" cy="282575"/>
          </a:xfrm>
          <a:prstGeom prst="curvedConnector4">
            <a:avLst>
              <a:gd name="adj1" fmla="val 43755"/>
              <a:gd name="adj2" fmla="val 180907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4773" name="Shape 24"/>
          <p:cNvCxnSpPr>
            <a:cxnSpLocks noChangeShapeType="1"/>
            <a:stCxn id="49" idx="3"/>
            <a:endCxn id="66" idx="0"/>
          </p:cNvCxnSpPr>
          <p:nvPr/>
        </p:nvCxnSpPr>
        <p:spPr bwMode="auto">
          <a:xfrm flipV="1">
            <a:off x="1833563" y="5018088"/>
            <a:ext cx="2343150" cy="282575"/>
          </a:xfrm>
          <a:prstGeom prst="curvedConnector4">
            <a:avLst>
              <a:gd name="adj1" fmla="val 45125"/>
              <a:gd name="adj2" fmla="val 180907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4774" name="Shape 25"/>
          <p:cNvCxnSpPr>
            <a:cxnSpLocks noChangeShapeType="1"/>
            <a:stCxn id="65" idx="3"/>
            <a:endCxn id="66" idx="0"/>
          </p:cNvCxnSpPr>
          <p:nvPr/>
        </p:nvCxnSpPr>
        <p:spPr bwMode="auto">
          <a:xfrm flipV="1">
            <a:off x="3890963" y="5018088"/>
            <a:ext cx="285750" cy="282575"/>
          </a:xfrm>
          <a:prstGeom prst="curvedConnector4">
            <a:avLst>
              <a:gd name="adj1" fmla="val 10028"/>
              <a:gd name="adj2" fmla="val 180907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4775" name="Rectangle 26"/>
          <p:cNvSpPr>
            <a:spLocks noChangeArrowheads="1"/>
          </p:cNvSpPr>
          <p:nvPr/>
        </p:nvSpPr>
        <p:spPr bwMode="auto">
          <a:xfrm>
            <a:off x="1265238" y="6019800"/>
            <a:ext cx="6049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 dirty="0" smtClean="0">
                <a:solidFill>
                  <a:srgbClr val="FF0000"/>
                </a:solidFill>
                <a:latin typeface="Calibri" charset="0"/>
              </a:rPr>
              <a:t>1. Heap </a:t>
            </a:r>
            <a:r>
              <a:rPr lang="en-US" b="1" dirty="0">
                <a:solidFill>
                  <a:srgbClr val="FF0000"/>
                </a:solidFill>
                <a:latin typeface="Calibri" charset="0"/>
              </a:rPr>
              <a:t>provides no useful information</a:t>
            </a:r>
            <a:endParaRPr lang="en-US" b="1" i="1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74776" name="Left Brace 27"/>
          <p:cNvSpPr>
            <a:spLocks/>
          </p:cNvSpPr>
          <p:nvPr/>
        </p:nvSpPr>
        <p:spPr bwMode="auto">
          <a:xfrm rot="-5400000">
            <a:off x="2438400" y="4606925"/>
            <a:ext cx="381000" cy="2514600"/>
          </a:xfrm>
          <a:prstGeom prst="leftBrace">
            <a:avLst>
              <a:gd name="adj1" fmla="val 8342"/>
              <a:gd name="adj2" fmla="val 50000"/>
            </a:avLst>
          </a:prstGeom>
          <a:noFill/>
          <a:ln w="9525" cap="rnd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Diagnosing Buffer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Canonical buffer overflow:</a:t>
            </a:r>
          </a:p>
          <a:p>
            <a:pPr lvl="1"/>
            <a:r>
              <a:rPr lang="en-US" dirty="0" smtClean="0"/>
              <a:t>Allocate object – too small</a:t>
            </a:r>
          </a:p>
          <a:p>
            <a:pPr lvl="1"/>
            <a:r>
              <a:rPr lang="en-US" dirty="0" smtClean="0"/>
              <a:t>Write past end </a:t>
            </a:r>
            <a:r>
              <a:rPr lang="en-US" dirty="0" smtClean="0">
                <a:latin typeface="cmsy10"/>
              </a:rPr>
              <a:t>)</a:t>
            </a:r>
            <a:r>
              <a:rPr lang="en-US" dirty="0" smtClean="0"/>
              <a:t> nukes object </a:t>
            </a:r>
            <a:r>
              <a:rPr lang="en-US" dirty="0" smtClean="0">
                <a:sym typeface="Symbol"/>
              </a:rPr>
              <a:t></a:t>
            </a:r>
            <a:r>
              <a:rPr lang="en-US" dirty="0" smtClean="0"/>
              <a:t> bytes forward</a:t>
            </a:r>
          </a:p>
          <a:p>
            <a:pPr lvl="2"/>
            <a:r>
              <a:rPr lang="en-US" dirty="0" smtClean="0"/>
              <a:t>Not </a:t>
            </a:r>
            <a:r>
              <a:rPr lang="en-US" i="1" dirty="0" smtClean="0"/>
              <a:t>necessarily</a:t>
            </a:r>
            <a:r>
              <a:rPr lang="en-US" dirty="0" smtClean="0"/>
              <a:t> contiguous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48" name="Rectangle 47"/>
          <p:cNvSpPr/>
          <p:nvPr/>
        </p:nvSpPr>
        <p:spPr bwMode="auto">
          <a:xfrm>
            <a:off x="1330503" y="4960203"/>
            <a:ext cx="6213297" cy="6858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375881" y="5018423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890443" y="5018423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2405005" y="5018423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919567" y="5018423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434129" y="5018423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948691" y="5018423"/>
            <a:ext cx="457200" cy="56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4463253" y="5018423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4977815" y="5018423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5492377" y="5018423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6006939" y="5018423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6521501" y="5018423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7036063" y="5018423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74" name="Shape 73"/>
          <p:cNvCxnSpPr>
            <a:stCxn id="64" idx="3"/>
            <a:endCxn id="66" idx="0"/>
          </p:cNvCxnSpPr>
          <p:nvPr/>
        </p:nvCxnSpPr>
        <p:spPr bwMode="auto">
          <a:xfrm flipV="1">
            <a:off x="3376767" y="5018423"/>
            <a:ext cx="800524" cy="282540"/>
          </a:xfrm>
          <a:prstGeom prst="curvedConnector4">
            <a:avLst>
              <a:gd name="adj1" fmla="val 35722"/>
              <a:gd name="adj2" fmla="val 18090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Rectangle 75"/>
          <p:cNvSpPr/>
          <p:nvPr/>
        </p:nvSpPr>
        <p:spPr>
          <a:xfrm>
            <a:off x="3581400" y="4343400"/>
            <a:ext cx="2277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Calibri" pitchFamily="34" charset="0"/>
                <a:sym typeface="Symbol"/>
              </a:rPr>
              <a:t>  bytes past end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752600" y="3483114"/>
            <a:ext cx="5334000" cy="70788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  <a:latin typeface="Consolas" pitchFamily="49" charset="0"/>
              </a:rPr>
              <a:t>char * </a:t>
            </a:r>
            <a:r>
              <a:rPr lang="en-US" sz="2000" dirty="0" err="1" smtClean="0">
                <a:solidFill>
                  <a:srgbClr val="FFFF00"/>
                </a:solidFill>
                <a:latin typeface="Consolas" pitchFamily="49" charset="0"/>
              </a:rPr>
              <a:t>str</a:t>
            </a:r>
            <a:r>
              <a:rPr lang="en-US" sz="2000" dirty="0" smtClean="0">
                <a:solidFill>
                  <a:srgbClr val="FFFF00"/>
                </a:solidFill>
                <a:latin typeface="Consolas" pitchFamily="49" charset="0"/>
              </a:rPr>
              <a:t> = new char[8];</a:t>
            </a:r>
          </a:p>
          <a:p>
            <a:r>
              <a:rPr lang="en-US" sz="2000" dirty="0" err="1" smtClean="0">
                <a:solidFill>
                  <a:srgbClr val="FFFF00"/>
                </a:solidFill>
                <a:latin typeface="Consolas" pitchFamily="49" charset="0"/>
              </a:rPr>
              <a:t>strcpy</a:t>
            </a:r>
            <a:r>
              <a:rPr lang="en-US" sz="2000" dirty="0" smtClean="0">
                <a:solidFill>
                  <a:srgbClr val="FFFF00"/>
                </a:solidFill>
                <a:latin typeface="Consolas" pitchFamily="49" charset="0"/>
              </a:rPr>
              <a:t> (</a:t>
            </a:r>
            <a:r>
              <a:rPr lang="en-US" sz="2000" dirty="0" err="1" smtClean="0">
                <a:solidFill>
                  <a:srgbClr val="FFFF00"/>
                </a:solidFill>
                <a:latin typeface="Consolas" pitchFamily="49" charset="0"/>
              </a:rPr>
              <a:t>str</a:t>
            </a:r>
            <a:r>
              <a:rPr lang="en-US" sz="2000" dirty="0" smtClean="0">
                <a:solidFill>
                  <a:srgbClr val="FFFF00"/>
                </a:solidFill>
                <a:latin typeface="Consolas" pitchFamily="49" charset="0"/>
              </a:rPr>
              <a:t>, “goodbye cruel world”);</a:t>
            </a:r>
            <a:endParaRPr lang="en-US" sz="2000" dirty="0">
              <a:solidFill>
                <a:srgbClr val="FFFF00"/>
              </a:solidFill>
              <a:latin typeface="Consolas" pitchFamily="49" charset="0"/>
            </a:endParaRPr>
          </a:p>
        </p:txBody>
      </p:sp>
      <p:cxnSp>
        <p:nvCxnSpPr>
          <p:cNvPr id="22" name="Shape 21"/>
          <p:cNvCxnSpPr>
            <a:stCxn id="63" idx="3"/>
            <a:endCxn id="66" idx="0"/>
          </p:cNvCxnSpPr>
          <p:nvPr/>
        </p:nvCxnSpPr>
        <p:spPr bwMode="auto">
          <a:xfrm flipV="1">
            <a:off x="2862205" y="5018423"/>
            <a:ext cx="1315086" cy="282540"/>
          </a:xfrm>
          <a:prstGeom prst="curvedConnector4">
            <a:avLst>
              <a:gd name="adj1" fmla="val 41309"/>
              <a:gd name="adj2" fmla="val 18090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hape 22"/>
          <p:cNvCxnSpPr>
            <a:stCxn id="62" idx="3"/>
            <a:endCxn id="66" idx="0"/>
          </p:cNvCxnSpPr>
          <p:nvPr/>
        </p:nvCxnSpPr>
        <p:spPr bwMode="auto">
          <a:xfrm flipV="1">
            <a:off x="2347643" y="5018423"/>
            <a:ext cx="1829648" cy="282540"/>
          </a:xfrm>
          <a:prstGeom prst="curvedConnector4">
            <a:avLst>
              <a:gd name="adj1" fmla="val 43753"/>
              <a:gd name="adj2" fmla="val 18090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hape 24"/>
          <p:cNvCxnSpPr>
            <a:stCxn id="49" idx="3"/>
            <a:endCxn id="66" idx="0"/>
          </p:cNvCxnSpPr>
          <p:nvPr/>
        </p:nvCxnSpPr>
        <p:spPr bwMode="auto">
          <a:xfrm flipV="1">
            <a:off x="1833081" y="5018423"/>
            <a:ext cx="2344210" cy="282540"/>
          </a:xfrm>
          <a:prstGeom prst="curvedConnector4">
            <a:avLst>
              <a:gd name="adj1" fmla="val 45124"/>
              <a:gd name="adj2" fmla="val 18090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hape 25"/>
          <p:cNvCxnSpPr>
            <a:stCxn id="65" idx="3"/>
            <a:endCxn id="66" idx="0"/>
          </p:cNvCxnSpPr>
          <p:nvPr/>
        </p:nvCxnSpPr>
        <p:spPr bwMode="auto">
          <a:xfrm flipV="1">
            <a:off x="3891329" y="5018423"/>
            <a:ext cx="285962" cy="282540"/>
          </a:xfrm>
          <a:prstGeom prst="curvedConnector4">
            <a:avLst>
              <a:gd name="adj1" fmla="val 10030"/>
              <a:gd name="adj2" fmla="val 18090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3810000" y="6019800"/>
            <a:ext cx="41456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2. No way to detect corruption</a:t>
            </a:r>
            <a:endParaRPr lang="en-US" b="1" i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9" name="Left Brace 28"/>
          <p:cNvSpPr/>
          <p:nvPr/>
        </p:nvSpPr>
        <p:spPr bwMode="auto">
          <a:xfrm rot="16200000">
            <a:off x="4000500" y="5631523"/>
            <a:ext cx="381000" cy="457200"/>
          </a:xfrm>
          <a:prstGeom prst="leftBrace">
            <a:avLst/>
          </a:prstGeom>
          <a:noFill/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Isolating Buffer Overflows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52615" y="3200400"/>
            <a:ext cx="6213297" cy="6858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97993" y="3258620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ＭＳ Ｐゴシック" pitchFamily="1" charset="-128"/>
              </a:rPr>
              <a:t>8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212555" y="3258620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ＭＳ Ｐゴシック" pitchFamily="1" charset="-128"/>
              </a:rPr>
              <a:t>10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727117" y="3258620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ea typeface="ＭＳ Ｐゴシック" pitchFamily="1" charset="-128"/>
              </a:rPr>
              <a:t>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41679" y="3258620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ea typeface="ＭＳ Ｐゴシック" pitchFamily="1" charset="-128"/>
              </a:rPr>
              <a:t>9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756241" y="3258620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ea typeface="ＭＳ Ｐゴシック" pitchFamily="1" charset="-128"/>
              </a:rPr>
              <a:t>3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785365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4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299927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5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814489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329051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843613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358175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7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2740" y="2819400"/>
            <a:ext cx="1037463" cy="1323439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  <a:t>Red =</a:t>
            </a:r>
            <a:b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possible</a:t>
            </a:r>
            <a:b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bad</a:t>
            </a:r>
            <a:b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object</a:t>
            </a:r>
            <a:endParaRPr 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25877" y="2819400"/>
            <a:ext cx="1020151" cy="1323439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  <a:t>Green =</a:t>
            </a:r>
            <a:b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i="1" dirty="0" smtClean="0">
                <a:solidFill>
                  <a:schemeClr val="bg1"/>
                </a:solidFill>
                <a:latin typeface="Calibri" pitchFamily="34" charset="0"/>
              </a:rPr>
              <a:t>not</a:t>
            </a:r>
            <a:br>
              <a:rPr lang="en-US" sz="2000" i="1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bad</a:t>
            </a:r>
            <a:b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object</a:t>
            </a:r>
            <a:endParaRPr 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0" name="Picture 24" descr="cana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3307830"/>
            <a:ext cx="374650" cy="463550"/>
          </a:xfrm>
          <a:prstGeom prst="rect">
            <a:avLst/>
          </a:prstGeom>
          <a:noFill/>
        </p:spPr>
      </p:pic>
      <p:pic>
        <p:nvPicPr>
          <p:cNvPr id="21" name="Picture 24" descr="cana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9230" y="3307830"/>
            <a:ext cx="374650" cy="463550"/>
          </a:xfrm>
          <a:prstGeom prst="rect">
            <a:avLst/>
          </a:prstGeom>
          <a:noFill/>
        </p:spPr>
      </p:pic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4267200" y="3259840"/>
            <a:ext cx="457200" cy="565150"/>
            <a:chOff x="2696" y="2048"/>
            <a:chExt cx="288" cy="356"/>
          </a:xfrm>
        </p:grpSpPr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2696" y="2048"/>
              <a:ext cx="288" cy="356"/>
            </a:xfrm>
            <a:prstGeom prst="rect">
              <a:avLst/>
            </a:prstGeom>
            <a:solidFill>
              <a:schemeClr val="tx1"/>
            </a:solidFill>
            <a:ln w="25400" algn="ctr">
              <a:solidFill>
                <a:srgbClr val="00A77A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eaLnBrk="0" hangingPunct="0"/>
              <a:endParaRPr lang="en-US" sz="2000">
                <a:latin typeface="Calibri" charset="0"/>
              </a:endParaRPr>
            </a:p>
          </p:txBody>
        </p:sp>
        <p:pic>
          <p:nvPicPr>
            <p:cNvPr id="28" name="Picture 28" descr="canary_dea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24" y="2072"/>
              <a:ext cx="236" cy="292"/>
            </a:xfrm>
            <a:prstGeom prst="rect">
              <a:avLst/>
            </a:prstGeom>
            <a:noFill/>
          </p:spPr>
        </p:pic>
      </p:grpSp>
      <p:sp>
        <p:nvSpPr>
          <p:cNvPr id="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Canaries </a:t>
            </a:r>
            <a:r>
              <a:rPr lang="en-US" dirty="0" smtClean="0"/>
              <a:t>in freed space detect corruption</a:t>
            </a:r>
          </a:p>
        </p:txBody>
      </p:sp>
      <p:pic>
        <p:nvPicPr>
          <p:cNvPr id="24" name="Picture 24" descr="cana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905000"/>
            <a:ext cx="762000" cy="942814"/>
          </a:xfrm>
          <a:prstGeom prst="rect">
            <a:avLst/>
          </a:prstGeom>
          <a:noFill/>
        </p:spPr>
      </p:pic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1219200" y="2667000"/>
            <a:ext cx="350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48" tIns="45671" rIns="91348" bIns="45671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tabLst/>
              <a:defRPr/>
            </a:pPr>
            <a:r>
              <a:rPr lang="en-US" i="1" kern="0" dirty="0" smtClean="0">
                <a:latin typeface="Calibri" pitchFamily="34" charset="0"/>
                <a:ea typeface="+mn-ea"/>
              </a:rPr>
              <a:t>known random value</a:t>
            </a:r>
            <a:endParaRPr kumimoji="0" lang="en-US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33" name="Picture 28" descr="canary_dea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981200"/>
            <a:ext cx="685800" cy="848532"/>
          </a:xfrm>
          <a:prstGeom prst="rect">
            <a:avLst/>
          </a:prstGeom>
          <a:noFill/>
        </p:spPr>
      </p:pic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4495800" y="2667000"/>
            <a:ext cx="350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48" tIns="45671" rIns="91348" bIns="45671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tabLst/>
              <a:defRPr/>
            </a:pPr>
            <a:r>
              <a:rPr lang="en-US" i="1" kern="0" dirty="0" smtClean="0">
                <a:latin typeface="Calibri" pitchFamily="34" charset="0"/>
                <a:ea typeface="+mn-ea"/>
              </a:rPr>
              <a:t>dead canary = corruption</a:t>
            </a:r>
            <a:endParaRPr kumimoji="0" lang="en-US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2286000" y="3962400"/>
            <a:ext cx="449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48" tIns="45671" rIns="91348" bIns="45671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tabLst/>
              <a:defRPr/>
            </a:pPr>
            <a:r>
              <a:rPr lang="en-US" i="1" kern="0" dirty="0" smtClean="0">
                <a:latin typeface="Calibri" pitchFamily="34" charset="0"/>
                <a:ea typeface="+mn-ea"/>
              </a:rPr>
              <a:t># = object id (allocation time)</a:t>
            </a:r>
            <a:endParaRPr kumimoji="0" lang="en-US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5" grpId="0" animBg="1"/>
      <p:bldP spid="26" grpId="0" animBg="1"/>
      <p:bldP spid="29" grpId="0"/>
      <p:bldP spid="34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Isolating Buffer Overflows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52615" y="3200400"/>
            <a:ext cx="6213297" cy="6858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97993" y="3258620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ＭＳ Ｐゴシック" pitchFamily="1" charset="-128"/>
              </a:rPr>
              <a:t>8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727117" y="3258620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ea typeface="ＭＳ Ｐゴシック" pitchFamily="1" charset="-128"/>
              </a:rPr>
              <a:t>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41679" y="3258620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ea typeface="ＭＳ Ｐゴシック" pitchFamily="1" charset="-128"/>
              </a:rPr>
              <a:t>9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756241" y="3258620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ea typeface="ＭＳ Ｐゴシック" pitchFamily="1" charset="-128"/>
              </a:rPr>
              <a:t>3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785365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4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299927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5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814489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329051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843613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358175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7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2740" y="2819400"/>
            <a:ext cx="1037463" cy="1323439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  <a:t>Red =</a:t>
            </a:r>
            <a:b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possible</a:t>
            </a:r>
            <a:b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bad</a:t>
            </a:r>
            <a:b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object</a:t>
            </a:r>
            <a:endParaRPr 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25877" y="2819400"/>
            <a:ext cx="1020151" cy="1323439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  <a:t>Green =</a:t>
            </a:r>
            <a:b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i="1" dirty="0" smtClean="0">
                <a:solidFill>
                  <a:schemeClr val="bg1"/>
                </a:solidFill>
                <a:latin typeface="Calibri" pitchFamily="34" charset="0"/>
              </a:rPr>
              <a:t>not</a:t>
            </a:r>
            <a:br>
              <a:rPr lang="en-US" sz="2000" i="1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bad</a:t>
            </a:r>
            <a:b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object</a:t>
            </a:r>
            <a:endParaRPr 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0" name="Picture 24" descr="cana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3307830"/>
            <a:ext cx="374650" cy="463550"/>
          </a:xfrm>
          <a:prstGeom prst="rect">
            <a:avLst/>
          </a:prstGeom>
          <a:noFill/>
        </p:spPr>
      </p:pic>
      <p:pic>
        <p:nvPicPr>
          <p:cNvPr id="21" name="Picture 24" descr="cana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9230" y="3307830"/>
            <a:ext cx="374650" cy="463550"/>
          </a:xfrm>
          <a:prstGeom prst="rect">
            <a:avLst/>
          </a:prstGeom>
          <a:noFill/>
        </p:spPr>
      </p:pic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4267200" y="3259840"/>
            <a:ext cx="457200" cy="565150"/>
            <a:chOff x="2696" y="2048"/>
            <a:chExt cx="288" cy="356"/>
          </a:xfrm>
        </p:grpSpPr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2696" y="2048"/>
              <a:ext cx="288" cy="356"/>
            </a:xfrm>
            <a:prstGeom prst="rect">
              <a:avLst/>
            </a:prstGeom>
            <a:solidFill>
              <a:schemeClr val="tx1"/>
            </a:solidFill>
            <a:ln w="25400" algn="ctr">
              <a:solidFill>
                <a:srgbClr val="00A77A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eaLnBrk="0" hangingPunct="0"/>
              <a:endParaRPr lang="en-US" sz="2000">
                <a:latin typeface="Calibri" charset="0"/>
              </a:endParaRPr>
            </a:p>
          </p:txBody>
        </p:sp>
        <p:pic>
          <p:nvPicPr>
            <p:cNvPr id="28" name="Picture 28" descr="canary_dea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24" y="2072"/>
              <a:ext cx="236" cy="292"/>
            </a:xfrm>
            <a:prstGeom prst="rect">
              <a:avLst/>
            </a:prstGeom>
            <a:noFill/>
          </p:spPr>
        </p:pic>
      </p:grpSp>
      <p:sp>
        <p:nvSpPr>
          <p:cNvPr id="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Canaries </a:t>
            </a:r>
            <a:r>
              <a:rPr lang="en-US" dirty="0" smtClean="0"/>
              <a:t>in freed space detect corruption</a:t>
            </a:r>
          </a:p>
          <a:p>
            <a:pPr lvl="1"/>
            <a:r>
              <a:rPr lang="en-US" dirty="0" smtClean="0"/>
              <a:t>Run multiple times with “</a:t>
            </a:r>
            <a:r>
              <a:rPr lang="en-US" dirty="0" err="1" smtClean="0"/>
              <a:t>DieFast</a:t>
            </a:r>
            <a:r>
              <a:rPr lang="en-US" dirty="0" smtClean="0"/>
              <a:t>” allocator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212555" y="3258620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ＭＳ Ｐゴシック" pitchFamily="1" charset="-128"/>
              </a:rPr>
              <a:t>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Canaries </a:t>
            </a:r>
            <a:r>
              <a:rPr lang="en-US" dirty="0" smtClean="0"/>
              <a:t>in freed space detect corruption</a:t>
            </a:r>
          </a:p>
          <a:p>
            <a:pPr lvl="1"/>
            <a:r>
              <a:rPr lang="en-US" dirty="0" smtClean="0"/>
              <a:t>Run multiple times with “</a:t>
            </a:r>
            <a:r>
              <a:rPr lang="en-US" dirty="0" err="1" smtClean="0"/>
              <a:t>DieFast</a:t>
            </a:r>
            <a:r>
              <a:rPr lang="en-US" dirty="0" smtClean="0"/>
              <a:t>” allocator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635303" y="3200400"/>
            <a:ext cx="6213297" cy="6858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80681" y="3258620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ＭＳ Ｐゴシック" pitchFamily="1" charset="-128"/>
              </a:rPr>
              <a:t>8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195243" y="3258620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ＭＳ Ｐゴシック" pitchFamily="1" charset="-128"/>
              </a:rPr>
              <a:t>10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709805" y="3258620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ea typeface="ＭＳ Ｐゴシック" pitchFamily="1" charset="-128"/>
              </a:rPr>
              <a:t>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24367" y="3258620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ea typeface="ＭＳ Ｐゴシック" pitchFamily="1" charset="-128"/>
              </a:rPr>
              <a:t>9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738929" y="3258620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ea typeface="ＭＳ Ｐゴシック" pitchFamily="1" charset="-128"/>
              </a:rPr>
              <a:t>3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768053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4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282615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5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797177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311739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826301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340863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7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Isolating Buffer Overflows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" y="2819400"/>
            <a:ext cx="1037463" cy="1323439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  <a:t>Red =</a:t>
            </a:r>
            <a:b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possible</a:t>
            </a:r>
            <a:b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bad</a:t>
            </a:r>
            <a:b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object</a:t>
            </a:r>
            <a:endParaRPr 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30337" y="2819400"/>
            <a:ext cx="1020151" cy="1323439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  <a:t>Green =</a:t>
            </a:r>
            <a:b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i="1" dirty="0" smtClean="0">
                <a:solidFill>
                  <a:schemeClr val="bg1"/>
                </a:solidFill>
                <a:latin typeface="Calibri" pitchFamily="34" charset="0"/>
              </a:rPr>
              <a:t>not</a:t>
            </a:r>
            <a:br>
              <a:rPr lang="en-US" sz="2000" i="1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bad</a:t>
            </a:r>
            <a:b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object</a:t>
            </a:r>
            <a:endParaRPr 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632858" y="4038600"/>
            <a:ext cx="6213297" cy="6858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678236" y="4096820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192798" y="4096820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8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707360" y="4096820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21922" y="4096820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736484" y="4096820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3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765608" y="40968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280170" y="40968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794732" y="40968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267200" y="40968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10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823856" y="40968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6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338418" y="40968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4</a:t>
            </a:r>
          </a:p>
        </p:txBody>
      </p:sp>
      <p:cxnSp>
        <p:nvCxnSpPr>
          <p:cNvPr id="39" name="Curved Connector 38"/>
          <p:cNvCxnSpPr>
            <a:stCxn id="8" idx="0"/>
          </p:cNvCxnSpPr>
          <p:nvPr/>
        </p:nvCxnSpPr>
        <p:spPr bwMode="auto">
          <a:xfrm rot="5400000" flipH="1" flipV="1">
            <a:off x="3967529" y="2744058"/>
            <a:ext cx="1588" cy="1029124"/>
          </a:xfrm>
          <a:prstGeom prst="curvedConnector3">
            <a:avLst>
              <a:gd name="adj1" fmla="val 143954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softEdge rad="31750"/>
          </a:effectLst>
        </p:spPr>
      </p:cxnSp>
      <p:cxnSp>
        <p:nvCxnSpPr>
          <p:cNvPr id="43" name="Curved Connector 42"/>
          <p:cNvCxnSpPr>
            <a:stCxn id="7" idx="0"/>
          </p:cNvCxnSpPr>
          <p:nvPr/>
        </p:nvCxnSpPr>
        <p:spPr bwMode="auto">
          <a:xfrm rot="5400000" flipH="1" flipV="1">
            <a:off x="3710248" y="2486777"/>
            <a:ext cx="1588" cy="1543686"/>
          </a:xfrm>
          <a:prstGeom prst="curvedConnector3">
            <a:avLst>
              <a:gd name="adj1" fmla="val 143954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softEdge rad="31750"/>
          </a:effectLst>
        </p:spPr>
      </p:cxnSp>
      <p:grpSp>
        <p:nvGrpSpPr>
          <p:cNvPr id="10" name="Group 46"/>
          <p:cNvGrpSpPr/>
          <p:nvPr/>
        </p:nvGrpSpPr>
        <p:grpSpPr>
          <a:xfrm>
            <a:off x="4252210" y="3261610"/>
            <a:ext cx="457200" cy="565079"/>
            <a:chOff x="4252210" y="3246620"/>
            <a:chExt cx="457200" cy="565079"/>
          </a:xfrm>
        </p:grpSpPr>
        <p:sp>
          <p:nvSpPr>
            <p:cNvPr id="48" name="Rectangle 47"/>
            <p:cNvSpPr/>
            <p:nvPr/>
          </p:nvSpPr>
          <p:spPr bwMode="auto">
            <a:xfrm>
              <a:off x="4252210" y="3246620"/>
              <a:ext cx="457200" cy="565079"/>
            </a:xfrm>
            <a:prstGeom prst="rect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endParaRPr>
            </a:p>
          </p:txBody>
        </p:sp>
        <p:pic>
          <p:nvPicPr>
            <p:cNvPr id="49" name="Picture 28" descr="canary_dea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97180" y="3291590"/>
              <a:ext cx="374650" cy="463550"/>
            </a:xfrm>
            <a:prstGeom prst="rect">
              <a:avLst/>
            </a:prstGeom>
            <a:noFill/>
          </p:spPr>
        </p:pic>
      </p:grpSp>
      <p:grpSp>
        <p:nvGrpSpPr>
          <p:cNvPr id="17" name="Group 49"/>
          <p:cNvGrpSpPr/>
          <p:nvPr/>
        </p:nvGrpSpPr>
        <p:grpSpPr>
          <a:xfrm>
            <a:off x="6309610" y="4098560"/>
            <a:ext cx="457200" cy="565150"/>
            <a:chOff x="6309610" y="4098560"/>
            <a:chExt cx="457200" cy="565150"/>
          </a:xfrm>
        </p:grpSpPr>
        <p:sp>
          <p:nvSpPr>
            <p:cNvPr id="51" name="Rectangle 8"/>
            <p:cNvSpPr>
              <a:spLocks noChangeArrowheads="1"/>
            </p:cNvSpPr>
            <p:nvPr/>
          </p:nvSpPr>
          <p:spPr bwMode="auto">
            <a:xfrm>
              <a:off x="6309610" y="4098560"/>
              <a:ext cx="457200" cy="565150"/>
            </a:xfrm>
            <a:prstGeom prst="rect">
              <a:avLst/>
            </a:prstGeom>
            <a:solidFill>
              <a:schemeClr val="tx1"/>
            </a:solidFill>
            <a:ln w="25400" algn="ctr">
              <a:solidFill>
                <a:srgbClr val="00A77A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eaLnBrk="0" hangingPunct="0"/>
              <a:endParaRPr lang="en-US" sz="2000">
                <a:latin typeface="Calibri" charset="0"/>
              </a:endParaRPr>
            </a:p>
          </p:txBody>
        </p:sp>
        <p:pic>
          <p:nvPicPr>
            <p:cNvPr id="52" name="Picture 28" descr="canary_dea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54060" y="4136660"/>
              <a:ext cx="374650" cy="463550"/>
            </a:xfrm>
            <a:prstGeom prst="rect">
              <a:avLst/>
            </a:prstGeom>
            <a:noFill/>
          </p:spPr>
        </p:pic>
      </p:grpSp>
      <p:pic>
        <p:nvPicPr>
          <p:cNvPr id="54" name="Picture 24" descr="cana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7420" y="3291590"/>
            <a:ext cx="374650" cy="463550"/>
          </a:xfrm>
          <a:prstGeom prst="rect">
            <a:avLst/>
          </a:prstGeom>
          <a:noFill/>
        </p:spPr>
      </p:pic>
      <p:pic>
        <p:nvPicPr>
          <p:cNvPr id="56" name="Picture 24" descr="cana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6170" y="4144780"/>
            <a:ext cx="374650" cy="463550"/>
          </a:xfrm>
          <a:prstGeom prst="rect">
            <a:avLst/>
          </a:prstGeom>
          <a:noFill/>
        </p:spPr>
      </p:pic>
      <p:pic>
        <p:nvPicPr>
          <p:cNvPr id="57" name="Picture 24" descr="cana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291590"/>
            <a:ext cx="374650" cy="4635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Canaries </a:t>
            </a:r>
            <a:r>
              <a:rPr lang="en-US" dirty="0" smtClean="0"/>
              <a:t>in freed space detect corruption</a:t>
            </a:r>
          </a:p>
          <a:p>
            <a:pPr lvl="1"/>
            <a:r>
              <a:rPr lang="en-US" dirty="0" smtClean="0"/>
              <a:t>Run multiple times with “</a:t>
            </a:r>
            <a:r>
              <a:rPr lang="en-US" dirty="0" err="1" smtClean="0"/>
              <a:t>DieFast</a:t>
            </a:r>
            <a:r>
              <a:rPr lang="en-US" dirty="0" smtClean="0"/>
              <a:t>” allocator</a:t>
            </a:r>
          </a:p>
          <a:p>
            <a:pPr lvl="1"/>
            <a:r>
              <a:rPr lang="en-US" b="1" dirty="0" smtClean="0"/>
              <a:t>Key insight: </a:t>
            </a:r>
            <a:r>
              <a:rPr lang="en-US" dirty="0" smtClean="0"/>
              <a:t>Overflow </a:t>
            </a:r>
            <a:r>
              <a:rPr lang="en-US" b="1" dirty="0" smtClean="0"/>
              <a:t>must be at same </a:t>
            </a:r>
            <a:r>
              <a:rPr lang="en-US" b="1" dirty="0" smtClean="0">
                <a:sym typeface="Symbol"/>
              </a:rPr>
              <a:t>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35303" y="3200400"/>
            <a:ext cx="6213297" cy="6858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80681" y="3258620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ＭＳ Ｐゴシック" pitchFamily="1" charset="-128"/>
              </a:rPr>
              <a:t>8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195243" y="3258620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ＭＳ Ｐゴシック" pitchFamily="1" charset="-128"/>
              </a:rPr>
              <a:t>10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709805" y="3258620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ea typeface="ＭＳ Ｐゴシック" pitchFamily="1" charset="-128"/>
              </a:rPr>
              <a:t>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24367" y="3258620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ea typeface="ＭＳ Ｐゴシック" pitchFamily="1" charset="-128"/>
              </a:rPr>
              <a:t>9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738929" y="3258620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ea typeface="ＭＳ Ｐゴシック" pitchFamily="1" charset="-128"/>
              </a:rPr>
              <a:t>3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768053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4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282615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5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797177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311739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826301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340863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7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Isolating Buffer Overflows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" y="2819400"/>
            <a:ext cx="1037463" cy="1323439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  <a:t>Red =</a:t>
            </a:r>
            <a:b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possible</a:t>
            </a:r>
            <a:b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bad</a:t>
            </a:r>
            <a:b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object</a:t>
            </a:r>
            <a:endParaRPr 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30337" y="2819400"/>
            <a:ext cx="1020151" cy="1323439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  <a:t>Green =</a:t>
            </a:r>
            <a:b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i="1" dirty="0" smtClean="0">
                <a:solidFill>
                  <a:schemeClr val="bg1"/>
                </a:solidFill>
                <a:latin typeface="Calibri" pitchFamily="34" charset="0"/>
              </a:rPr>
              <a:t>not</a:t>
            </a:r>
            <a:br>
              <a:rPr lang="en-US" sz="2000" i="1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bad</a:t>
            </a:r>
            <a:b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object</a:t>
            </a:r>
            <a:endParaRPr 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632858" y="4038600"/>
            <a:ext cx="6213297" cy="6858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678236" y="4096820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192798" y="4096820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8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707360" y="4096820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21922" y="4096820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736484" y="4096820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3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765608" y="40968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280170" y="40968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794732" y="40968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267200" y="40968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10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823856" y="40968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6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338418" y="40968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4</a:t>
            </a:r>
          </a:p>
        </p:txBody>
      </p:sp>
      <p:cxnSp>
        <p:nvCxnSpPr>
          <p:cNvPr id="39" name="Curved Connector 38"/>
          <p:cNvCxnSpPr>
            <a:stCxn id="8" idx="0"/>
          </p:cNvCxnSpPr>
          <p:nvPr/>
        </p:nvCxnSpPr>
        <p:spPr bwMode="auto">
          <a:xfrm rot="5400000" flipH="1" flipV="1">
            <a:off x="3967529" y="2744058"/>
            <a:ext cx="1588" cy="1029124"/>
          </a:xfrm>
          <a:prstGeom prst="curvedConnector3">
            <a:avLst>
              <a:gd name="adj1" fmla="val 143954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softEdge rad="31750"/>
          </a:effectLst>
        </p:spPr>
      </p:cxnSp>
      <p:cxnSp>
        <p:nvCxnSpPr>
          <p:cNvPr id="43" name="Curved Connector 42"/>
          <p:cNvCxnSpPr>
            <a:stCxn id="7" idx="0"/>
          </p:cNvCxnSpPr>
          <p:nvPr/>
        </p:nvCxnSpPr>
        <p:spPr bwMode="auto">
          <a:xfrm rot="5400000" flipH="1" flipV="1">
            <a:off x="3710248" y="2486777"/>
            <a:ext cx="1588" cy="1543686"/>
          </a:xfrm>
          <a:prstGeom prst="curvedConnector3">
            <a:avLst>
              <a:gd name="adj1" fmla="val 143954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softEdge rad="31750"/>
          </a:effectLst>
        </p:spPr>
      </p:cxnSp>
      <p:grpSp>
        <p:nvGrpSpPr>
          <p:cNvPr id="10" name="Group 46"/>
          <p:cNvGrpSpPr/>
          <p:nvPr/>
        </p:nvGrpSpPr>
        <p:grpSpPr>
          <a:xfrm>
            <a:off x="4252210" y="3261610"/>
            <a:ext cx="457200" cy="565079"/>
            <a:chOff x="4252210" y="3246620"/>
            <a:chExt cx="457200" cy="565079"/>
          </a:xfrm>
        </p:grpSpPr>
        <p:sp>
          <p:nvSpPr>
            <p:cNvPr id="48" name="Rectangle 47"/>
            <p:cNvSpPr/>
            <p:nvPr/>
          </p:nvSpPr>
          <p:spPr bwMode="auto">
            <a:xfrm>
              <a:off x="4252210" y="3246620"/>
              <a:ext cx="457200" cy="565079"/>
            </a:xfrm>
            <a:prstGeom prst="rect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endParaRPr>
            </a:p>
          </p:txBody>
        </p:sp>
        <p:pic>
          <p:nvPicPr>
            <p:cNvPr id="49" name="Picture 28" descr="canary_dea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97180" y="3291590"/>
              <a:ext cx="374650" cy="463550"/>
            </a:xfrm>
            <a:prstGeom prst="rect">
              <a:avLst/>
            </a:prstGeom>
            <a:noFill/>
          </p:spPr>
        </p:pic>
      </p:grpSp>
      <p:grpSp>
        <p:nvGrpSpPr>
          <p:cNvPr id="17" name="Group 49"/>
          <p:cNvGrpSpPr/>
          <p:nvPr/>
        </p:nvGrpSpPr>
        <p:grpSpPr>
          <a:xfrm>
            <a:off x="6309610" y="4098560"/>
            <a:ext cx="457200" cy="565150"/>
            <a:chOff x="6309610" y="4098560"/>
            <a:chExt cx="457200" cy="565150"/>
          </a:xfrm>
        </p:grpSpPr>
        <p:sp>
          <p:nvSpPr>
            <p:cNvPr id="51" name="Rectangle 8"/>
            <p:cNvSpPr>
              <a:spLocks noChangeArrowheads="1"/>
            </p:cNvSpPr>
            <p:nvPr/>
          </p:nvSpPr>
          <p:spPr bwMode="auto">
            <a:xfrm>
              <a:off x="6309610" y="4098560"/>
              <a:ext cx="457200" cy="565150"/>
            </a:xfrm>
            <a:prstGeom prst="rect">
              <a:avLst/>
            </a:prstGeom>
            <a:solidFill>
              <a:schemeClr val="tx1"/>
            </a:solidFill>
            <a:ln w="25400" algn="ctr">
              <a:solidFill>
                <a:srgbClr val="00A77A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eaLnBrk="0" hangingPunct="0"/>
              <a:endParaRPr lang="en-US" sz="2000">
                <a:latin typeface="Calibri" charset="0"/>
              </a:endParaRPr>
            </a:p>
          </p:txBody>
        </p:sp>
        <p:pic>
          <p:nvPicPr>
            <p:cNvPr id="52" name="Picture 28" descr="canary_dea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54060" y="4136660"/>
              <a:ext cx="374650" cy="463550"/>
            </a:xfrm>
            <a:prstGeom prst="rect">
              <a:avLst/>
            </a:prstGeom>
            <a:noFill/>
          </p:spPr>
        </p:pic>
      </p:grpSp>
      <p:pic>
        <p:nvPicPr>
          <p:cNvPr id="54" name="Picture 24" descr="cana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7420" y="3291590"/>
            <a:ext cx="374650" cy="463550"/>
          </a:xfrm>
          <a:prstGeom prst="rect">
            <a:avLst/>
          </a:prstGeom>
          <a:noFill/>
        </p:spPr>
      </p:pic>
      <p:pic>
        <p:nvPicPr>
          <p:cNvPr id="56" name="Picture 24" descr="cana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6170" y="4144780"/>
            <a:ext cx="374650" cy="463550"/>
          </a:xfrm>
          <a:prstGeom prst="rect">
            <a:avLst/>
          </a:prstGeom>
          <a:noFill/>
        </p:spPr>
      </p:pic>
      <p:pic>
        <p:nvPicPr>
          <p:cNvPr id="57" name="Picture 24" descr="cana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291590"/>
            <a:ext cx="374650" cy="4635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3520" y="44627"/>
            <a:ext cx="8674412" cy="816222"/>
          </a:xfrm>
        </p:spPr>
        <p:txBody>
          <a:bodyPr/>
          <a:lstStyle/>
          <a:p>
            <a:r>
              <a:rPr lang="en-US"/>
              <a:t>Problems with Unsafe Languages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507" y="1235131"/>
            <a:ext cx="7689142" cy="5234191"/>
          </a:xfrm>
        </p:spPr>
        <p:txBody>
          <a:bodyPr/>
          <a:lstStyle/>
          <a:p>
            <a:r>
              <a:rPr lang="en-US" dirty="0"/>
              <a:t>C, C++: pervasive apps</a:t>
            </a:r>
            <a:r>
              <a:rPr lang="en-US" dirty="0" smtClean="0"/>
              <a:t>, but</a:t>
            </a:r>
            <a:r>
              <a:rPr lang="en-US" b="1" dirty="0" smtClean="0"/>
              <a:t> </a:t>
            </a:r>
            <a:r>
              <a:rPr lang="en-US" b="1" dirty="0"/>
              <a:t>unsafe</a:t>
            </a:r>
            <a:endParaRPr lang="en-US" dirty="0"/>
          </a:p>
          <a:p>
            <a:r>
              <a:rPr lang="en-US" dirty="0"/>
              <a:t>Numerous opportunities for security vulnerabilities, </a:t>
            </a:r>
            <a:r>
              <a:rPr lang="en-US" b="1" dirty="0"/>
              <a:t>errors</a:t>
            </a:r>
          </a:p>
          <a:p>
            <a:pPr lvl="1"/>
            <a:r>
              <a:rPr lang="en-US" dirty="0" smtClean="0"/>
              <a:t>Double/Invalid </a:t>
            </a:r>
            <a:r>
              <a:rPr lang="en-US" b="1" dirty="0" smtClean="0">
                <a:latin typeface="Courier New" pitchFamily="49" charset="0"/>
              </a:rPr>
              <a:t>free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 smtClean="0"/>
              <a:t>Uninitialized </a:t>
            </a:r>
            <a:r>
              <a:rPr lang="en-US" dirty="0"/>
              <a:t>reads</a:t>
            </a:r>
          </a:p>
          <a:p>
            <a:pPr lvl="1"/>
            <a:r>
              <a:rPr lang="en-US" dirty="0"/>
              <a:t>Dangling pointers</a:t>
            </a:r>
          </a:p>
          <a:p>
            <a:pPr lvl="1"/>
            <a:r>
              <a:rPr lang="en-US" dirty="0" smtClean="0"/>
              <a:t>Buffer </a:t>
            </a:r>
            <a:r>
              <a:rPr lang="en-US" dirty="0"/>
              <a:t>overflows</a:t>
            </a:r>
            <a:r>
              <a:rPr lang="en-US" b="1" dirty="0"/>
              <a:t> </a:t>
            </a:r>
            <a:r>
              <a:rPr lang="en-US" dirty="0"/>
              <a:t>(stack &amp; </a:t>
            </a:r>
            <a:r>
              <a:rPr lang="en-US" b="1" dirty="0"/>
              <a:t>heap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DieHard</a:t>
            </a:r>
            <a:r>
              <a:rPr lang="en-US" dirty="0" smtClean="0"/>
              <a:t>: eliminates some, </a:t>
            </a:r>
            <a:r>
              <a:rPr lang="en-US" b="1" dirty="0" smtClean="0"/>
              <a:t>probabilistically</a:t>
            </a:r>
            <a:r>
              <a:rPr lang="en-US" dirty="0" smtClean="0"/>
              <a:t> avoids others</a:t>
            </a:r>
            <a:r>
              <a:rPr lang="en-US" sz="2400" dirty="0" smtClean="0"/>
              <a:t> [PLDI 2006]</a:t>
            </a:r>
            <a:endParaRPr lang="en-US" dirty="0" smtClean="0"/>
          </a:p>
          <a:p>
            <a:pPr lvl="1"/>
            <a:r>
              <a:rPr lang="en-US" dirty="0" smtClean="0"/>
              <a:t>Exterminator: builds on </a:t>
            </a:r>
            <a:r>
              <a:rPr lang="en-US" dirty="0" err="1" smtClean="0"/>
              <a:t>DieHard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635303" y="3200400"/>
            <a:ext cx="6213297" cy="6858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80681" y="3258620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ＭＳ Ｐゴシック" pitchFamily="1" charset="-128"/>
              </a:rPr>
              <a:t>8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195243" y="3258620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ＭＳ Ｐゴシック" pitchFamily="1" charset="-128"/>
              </a:rPr>
              <a:t>10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709805" y="3258620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ea typeface="ＭＳ Ｐゴシック" pitchFamily="1" charset="-128"/>
              </a:rPr>
              <a:t>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30380" y="3260360"/>
            <a:ext cx="457200" cy="565079"/>
          </a:xfrm>
          <a:prstGeom prst="rect">
            <a:avLst/>
          </a:prstGeom>
          <a:solidFill>
            <a:srgbClr val="FF0000"/>
          </a:solidFill>
          <a:ln w="76200">
            <a:solidFill>
              <a:schemeClr val="tx1"/>
            </a:solidFill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ea typeface="ＭＳ Ｐゴシック" pitchFamily="1" charset="-128"/>
              </a:rPr>
              <a:t>9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768053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4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282615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5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797177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311739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826301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340863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7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Isolating Buffer Overflows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" y="2819400"/>
            <a:ext cx="1037463" cy="1323439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  <a:t>Red =</a:t>
            </a:r>
            <a:b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possible</a:t>
            </a:r>
            <a:b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bad</a:t>
            </a:r>
            <a:b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object</a:t>
            </a:r>
            <a:endParaRPr 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30337" y="2819400"/>
            <a:ext cx="1020151" cy="1323439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  <a:t>Green =</a:t>
            </a:r>
            <a:b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i="1" dirty="0" smtClean="0">
                <a:solidFill>
                  <a:schemeClr val="bg1"/>
                </a:solidFill>
                <a:latin typeface="Calibri" pitchFamily="34" charset="0"/>
              </a:rPr>
              <a:t>not</a:t>
            </a:r>
            <a:br>
              <a:rPr lang="en-US" sz="2000" i="1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bad</a:t>
            </a:r>
            <a:b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object</a:t>
            </a:r>
            <a:endParaRPr 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632858" y="4038600"/>
            <a:ext cx="6213297" cy="6858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678236" y="4096820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192798" y="4096820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8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707360" y="4096820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21922" y="4096820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736484" y="4096820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3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765608" y="40968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280170" y="4096820"/>
            <a:ext cx="457200" cy="565079"/>
          </a:xfrm>
          <a:prstGeom prst="rect">
            <a:avLst/>
          </a:prstGeom>
          <a:solidFill>
            <a:srgbClr val="FF0000"/>
          </a:solidFill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ＭＳ Ｐゴシック" pitchFamily="1" charset="-128"/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794732" y="40968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823856" y="40968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6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338418" y="40968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4</a:t>
            </a:r>
          </a:p>
        </p:txBody>
      </p:sp>
      <p:cxnSp>
        <p:nvCxnSpPr>
          <p:cNvPr id="39" name="Curved Connector 38"/>
          <p:cNvCxnSpPr>
            <a:stCxn id="8" idx="0"/>
          </p:cNvCxnSpPr>
          <p:nvPr/>
        </p:nvCxnSpPr>
        <p:spPr bwMode="auto">
          <a:xfrm rot="5400000" flipH="1" flipV="1">
            <a:off x="3973542" y="2745798"/>
            <a:ext cx="1588" cy="1029124"/>
          </a:xfrm>
          <a:prstGeom prst="curvedConnector3">
            <a:avLst>
              <a:gd name="adj1" fmla="val 143954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softEdge rad="31750"/>
          </a:effectLst>
        </p:spPr>
      </p:cxnSp>
      <p:cxnSp>
        <p:nvCxnSpPr>
          <p:cNvPr id="43" name="Curved Connector 42"/>
          <p:cNvCxnSpPr>
            <a:stCxn id="7" idx="0"/>
          </p:cNvCxnSpPr>
          <p:nvPr/>
        </p:nvCxnSpPr>
        <p:spPr bwMode="auto">
          <a:xfrm rot="5400000" flipH="1" flipV="1">
            <a:off x="3710248" y="2486777"/>
            <a:ext cx="1588" cy="1543686"/>
          </a:xfrm>
          <a:prstGeom prst="curvedConnector3">
            <a:avLst>
              <a:gd name="adj1" fmla="val 143954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softEdge rad="31750"/>
          </a:effectLst>
        </p:spPr>
      </p:cxnSp>
      <p:grpSp>
        <p:nvGrpSpPr>
          <p:cNvPr id="3" name="Group 36"/>
          <p:cNvGrpSpPr/>
          <p:nvPr/>
        </p:nvGrpSpPr>
        <p:grpSpPr>
          <a:xfrm>
            <a:off x="4252210" y="3261610"/>
            <a:ext cx="457200" cy="565079"/>
            <a:chOff x="4252210" y="3246620"/>
            <a:chExt cx="457200" cy="565079"/>
          </a:xfrm>
        </p:grpSpPr>
        <p:sp>
          <p:nvSpPr>
            <p:cNvPr id="38" name="Rectangle 37"/>
            <p:cNvSpPr/>
            <p:nvPr/>
          </p:nvSpPr>
          <p:spPr bwMode="auto">
            <a:xfrm>
              <a:off x="4252210" y="3246620"/>
              <a:ext cx="457200" cy="565079"/>
            </a:xfrm>
            <a:prstGeom prst="rect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endParaRPr>
            </a:p>
          </p:txBody>
        </p:sp>
        <p:pic>
          <p:nvPicPr>
            <p:cNvPr id="40" name="Picture 28" descr="canary_dea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97180" y="3291590"/>
              <a:ext cx="374650" cy="463550"/>
            </a:xfrm>
            <a:prstGeom prst="rect">
              <a:avLst/>
            </a:prstGeom>
            <a:noFill/>
          </p:spPr>
        </p:pic>
      </p:grpSp>
      <p:grpSp>
        <p:nvGrpSpPr>
          <p:cNvPr id="9" name="Group 40"/>
          <p:cNvGrpSpPr/>
          <p:nvPr/>
        </p:nvGrpSpPr>
        <p:grpSpPr>
          <a:xfrm>
            <a:off x="6309610" y="4098560"/>
            <a:ext cx="457200" cy="565150"/>
            <a:chOff x="6309610" y="4098560"/>
            <a:chExt cx="457200" cy="565150"/>
          </a:xfrm>
        </p:grpSpPr>
        <p:sp>
          <p:nvSpPr>
            <p:cNvPr id="42" name="Rectangle 8"/>
            <p:cNvSpPr>
              <a:spLocks noChangeArrowheads="1"/>
            </p:cNvSpPr>
            <p:nvPr/>
          </p:nvSpPr>
          <p:spPr bwMode="auto">
            <a:xfrm>
              <a:off x="6309610" y="4098560"/>
              <a:ext cx="457200" cy="565150"/>
            </a:xfrm>
            <a:prstGeom prst="rect">
              <a:avLst/>
            </a:prstGeom>
            <a:solidFill>
              <a:schemeClr val="tx1"/>
            </a:solidFill>
            <a:ln w="25400" algn="ctr">
              <a:solidFill>
                <a:srgbClr val="00A77A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eaLnBrk="0" hangingPunct="0"/>
              <a:endParaRPr lang="en-US" sz="2000">
                <a:latin typeface="Calibri" charset="0"/>
              </a:endParaRPr>
            </a:p>
          </p:txBody>
        </p:sp>
        <p:pic>
          <p:nvPicPr>
            <p:cNvPr id="44" name="Picture 28" descr="canary_dea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54060" y="4136660"/>
              <a:ext cx="374650" cy="463550"/>
            </a:xfrm>
            <a:prstGeom prst="rect">
              <a:avLst/>
            </a:prstGeom>
            <a:noFill/>
          </p:spPr>
        </p:pic>
      </p:grpSp>
      <p:pic>
        <p:nvPicPr>
          <p:cNvPr id="46" name="Picture 24" descr="cana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7420" y="3291590"/>
            <a:ext cx="374650" cy="463550"/>
          </a:xfrm>
          <a:prstGeom prst="rect">
            <a:avLst/>
          </a:prstGeom>
          <a:noFill/>
        </p:spPr>
      </p:pic>
      <p:pic>
        <p:nvPicPr>
          <p:cNvPr id="48" name="Picture 24" descr="cana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6170" y="4144780"/>
            <a:ext cx="374650" cy="463550"/>
          </a:xfrm>
          <a:prstGeom prst="rect">
            <a:avLst/>
          </a:prstGeom>
          <a:noFill/>
        </p:spPr>
      </p:pic>
      <p:pic>
        <p:nvPicPr>
          <p:cNvPr id="49" name="Picture 24" descr="cana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291590"/>
            <a:ext cx="374650" cy="463550"/>
          </a:xfrm>
          <a:prstGeom prst="rect">
            <a:avLst/>
          </a:prstGeom>
          <a:noFill/>
        </p:spPr>
      </p:pic>
      <p:sp>
        <p:nvSpPr>
          <p:cNvPr id="50" name="Rectangle 49"/>
          <p:cNvSpPr/>
          <p:nvPr/>
        </p:nvSpPr>
        <p:spPr bwMode="auto">
          <a:xfrm>
            <a:off x="3738929" y="3258620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ea typeface="ＭＳ Ｐゴシック" pitchFamily="1" charset="-128"/>
              </a:rPr>
              <a:t>3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Canaries </a:t>
            </a:r>
            <a:r>
              <a:rPr lang="en-US" dirty="0" smtClean="0"/>
              <a:t>in freed space detect corruption</a:t>
            </a:r>
          </a:p>
          <a:p>
            <a:pPr lvl="1"/>
            <a:r>
              <a:rPr lang="en-US" dirty="0" smtClean="0"/>
              <a:t>Run multiple times with “</a:t>
            </a:r>
            <a:r>
              <a:rPr lang="en-US" dirty="0" err="1" smtClean="0"/>
              <a:t>DieFast</a:t>
            </a:r>
            <a:r>
              <a:rPr lang="en-US" dirty="0" smtClean="0"/>
              <a:t>” allocator</a:t>
            </a:r>
          </a:p>
          <a:p>
            <a:pPr lvl="1"/>
            <a:r>
              <a:rPr lang="en-US" b="1" dirty="0" smtClean="0"/>
              <a:t>Key insight: </a:t>
            </a:r>
            <a:r>
              <a:rPr lang="en-US" dirty="0" smtClean="0"/>
              <a:t>Overflow </a:t>
            </a:r>
            <a:r>
              <a:rPr lang="en-US" b="1" dirty="0" smtClean="0"/>
              <a:t>must be at same </a:t>
            </a:r>
            <a:r>
              <a:rPr lang="en-US" b="1" dirty="0" smtClean="0">
                <a:sym typeface="Symbol"/>
              </a:rPr>
              <a:t>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 bwMode="auto">
          <a:xfrm>
            <a:off x="4251960" y="409956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635303" y="3200400"/>
            <a:ext cx="6213297" cy="6858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80681" y="3258620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ＭＳ Ｐゴシック" pitchFamily="1" charset="-128"/>
              </a:rPr>
              <a:t>8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195243" y="3258620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ＭＳ Ｐゴシック" pitchFamily="1" charset="-128"/>
              </a:rPr>
              <a:t>10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709805" y="3258620"/>
            <a:ext cx="457200" cy="565079"/>
          </a:xfrm>
          <a:prstGeom prst="rect">
            <a:avLst/>
          </a:prstGeom>
          <a:solidFill>
            <a:srgbClr val="FF0000"/>
          </a:solidFill>
          <a:ln w="76200">
            <a:solidFill>
              <a:schemeClr val="tx1"/>
            </a:solidFill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ea typeface="ＭＳ Ｐゴシック" pitchFamily="1" charset="-128"/>
              </a:rPr>
              <a:t>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24367" y="3258620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ea typeface="ＭＳ Ｐゴシック" pitchFamily="1" charset="-128"/>
              </a:rPr>
              <a:t>9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738929" y="3258620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ea typeface="ＭＳ Ｐゴシック" pitchFamily="1" charset="-128"/>
              </a:rPr>
              <a:t>3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768053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4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282615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5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797177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311739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826301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340863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7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Isolating Buffer Overflows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" y="2819400"/>
            <a:ext cx="1037463" cy="1323439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  <a:t>Red =</a:t>
            </a:r>
            <a:b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possible</a:t>
            </a:r>
            <a:b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bad</a:t>
            </a:r>
            <a:b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object</a:t>
            </a:r>
            <a:endParaRPr 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30337" y="2819400"/>
            <a:ext cx="1020151" cy="1323439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  <a:t>Green =</a:t>
            </a:r>
            <a:b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i="1" dirty="0" smtClean="0">
                <a:solidFill>
                  <a:schemeClr val="bg1"/>
                </a:solidFill>
                <a:latin typeface="Calibri" pitchFamily="34" charset="0"/>
              </a:rPr>
              <a:t>not</a:t>
            </a:r>
            <a:br>
              <a:rPr lang="en-US" sz="2000" i="1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bad</a:t>
            </a:r>
            <a:b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object</a:t>
            </a:r>
            <a:endParaRPr 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632858" y="4038600"/>
            <a:ext cx="6213297" cy="6858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678236" y="4096820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192798" y="4096820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8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707360" y="4096820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21922" y="4096820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736484" y="4096820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3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765608" y="4096820"/>
            <a:ext cx="457200" cy="565079"/>
          </a:xfrm>
          <a:prstGeom prst="rect">
            <a:avLst/>
          </a:prstGeom>
          <a:solidFill>
            <a:srgbClr val="FF0000"/>
          </a:solidFill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ea typeface="ＭＳ Ｐゴシック" pitchFamily="1" charset="-128"/>
              </a:rPr>
              <a:t>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280170" y="4096820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ＭＳ Ｐゴシック" pitchFamily="1" charset="-128"/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794732" y="40968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823856" y="40968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6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338418" y="40968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4</a:t>
            </a:r>
          </a:p>
        </p:txBody>
      </p:sp>
      <p:cxnSp>
        <p:nvCxnSpPr>
          <p:cNvPr id="39" name="Curved Connector 38"/>
          <p:cNvCxnSpPr>
            <a:stCxn id="8" idx="0"/>
          </p:cNvCxnSpPr>
          <p:nvPr/>
        </p:nvCxnSpPr>
        <p:spPr bwMode="auto">
          <a:xfrm rot="5400000" flipH="1" flipV="1">
            <a:off x="3967529" y="2744058"/>
            <a:ext cx="1588" cy="1029124"/>
          </a:xfrm>
          <a:prstGeom prst="curvedConnector3">
            <a:avLst>
              <a:gd name="adj1" fmla="val 143954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softEdge rad="31750"/>
          </a:effectLst>
        </p:spPr>
      </p:cxnSp>
      <p:cxnSp>
        <p:nvCxnSpPr>
          <p:cNvPr id="43" name="Curved Connector 42"/>
          <p:cNvCxnSpPr>
            <a:stCxn id="7" idx="0"/>
          </p:cNvCxnSpPr>
          <p:nvPr/>
        </p:nvCxnSpPr>
        <p:spPr bwMode="auto">
          <a:xfrm rot="5400000" flipH="1" flipV="1">
            <a:off x="3710248" y="2486777"/>
            <a:ext cx="1588" cy="1543686"/>
          </a:xfrm>
          <a:prstGeom prst="curvedConnector3">
            <a:avLst>
              <a:gd name="adj1" fmla="val 143954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softEdge rad="31750"/>
          </a:effectLst>
        </p:spPr>
      </p:cxnSp>
      <p:grpSp>
        <p:nvGrpSpPr>
          <p:cNvPr id="3" name="Group 61"/>
          <p:cNvGrpSpPr/>
          <p:nvPr/>
        </p:nvGrpSpPr>
        <p:grpSpPr>
          <a:xfrm>
            <a:off x="4252210" y="3261610"/>
            <a:ext cx="457200" cy="565079"/>
            <a:chOff x="4252210" y="3246620"/>
            <a:chExt cx="457200" cy="565079"/>
          </a:xfrm>
        </p:grpSpPr>
        <p:sp>
          <p:nvSpPr>
            <p:cNvPr id="63" name="Rectangle 62"/>
            <p:cNvSpPr/>
            <p:nvPr/>
          </p:nvSpPr>
          <p:spPr bwMode="auto">
            <a:xfrm>
              <a:off x="4252210" y="3246620"/>
              <a:ext cx="457200" cy="565079"/>
            </a:xfrm>
            <a:prstGeom prst="rect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endParaRPr>
            </a:p>
          </p:txBody>
        </p:sp>
        <p:pic>
          <p:nvPicPr>
            <p:cNvPr id="64" name="Picture 28" descr="canary_dea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97180" y="3291590"/>
              <a:ext cx="374650" cy="463550"/>
            </a:xfrm>
            <a:prstGeom prst="rect">
              <a:avLst/>
            </a:prstGeom>
            <a:noFill/>
          </p:spPr>
        </p:pic>
      </p:grpSp>
      <p:grpSp>
        <p:nvGrpSpPr>
          <p:cNvPr id="10" name="Group 64"/>
          <p:cNvGrpSpPr/>
          <p:nvPr/>
        </p:nvGrpSpPr>
        <p:grpSpPr>
          <a:xfrm>
            <a:off x="6309610" y="4098560"/>
            <a:ext cx="457200" cy="565150"/>
            <a:chOff x="6309610" y="4098560"/>
            <a:chExt cx="457200" cy="565150"/>
          </a:xfrm>
        </p:grpSpPr>
        <p:sp>
          <p:nvSpPr>
            <p:cNvPr id="66" name="Rectangle 8"/>
            <p:cNvSpPr>
              <a:spLocks noChangeArrowheads="1"/>
            </p:cNvSpPr>
            <p:nvPr/>
          </p:nvSpPr>
          <p:spPr bwMode="auto">
            <a:xfrm>
              <a:off x="6309610" y="4098560"/>
              <a:ext cx="457200" cy="565150"/>
            </a:xfrm>
            <a:prstGeom prst="rect">
              <a:avLst/>
            </a:prstGeom>
            <a:solidFill>
              <a:schemeClr val="tx1"/>
            </a:solidFill>
            <a:ln w="25400" algn="ctr">
              <a:solidFill>
                <a:srgbClr val="00A77A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eaLnBrk="0" hangingPunct="0"/>
              <a:endParaRPr lang="en-US" sz="2000">
                <a:latin typeface="Calibri" charset="0"/>
              </a:endParaRPr>
            </a:p>
          </p:txBody>
        </p:sp>
        <p:pic>
          <p:nvPicPr>
            <p:cNvPr id="67" name="Picture 28" descr="canary_dea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54060" y="4136660"/>
              <a:ext cx="374650" cy="463550"/>
            </a:xfrm>
            <a:prstGeom prst="rect">
              <a:avLst/>
            </a:prstGeom>
            <a:noFill/>
          </p:spPr>
        </p:pic>
      </p:grpSp>
      <p:pic>
        <p:nvPicPr>
          <p:cNvPr id="69" name="Picture 24" descr="cana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7420" y="3291590"/>
            <a:ext cx="374650" cy="463550"/>
          </a:xfrm>
          <a:prstGeom prst="rect">
            <a:avLst/>
          </a:prstGeom>
          <a:noFill/>
        </p:spPr>
      </p:pic>
      <p:pic>
        <p:nvPicPr>
          <p:cNvPr id="71" name="Picture 24" descr="cana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6170" y="4144780"/>
            <a:ext cx="374650" cy="463550"/>
          </a:xfrm>
          <a:prstGeom prst="rect">
            <a:avLst/>
          </a:prstGeom>
          <a:noFill/>
        </p:spPr>
      </p:pic>
      <p:pic>
        <p:nvPicPr>
          <p:cNvPr id="72" name="Picture 24" descr="cana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291590"/>
            <a:ext cx="374650" cy="463550"/>
          </a:xfrm>
          <a:prstGeom prst="rect">
            <a:avLst/>
          </a:prstGeom>
          <a:noFill/>
        </p:spPr>
      </p:pic>
      <p:sp>
        <p:nvSpPr>
          <p:cNvPr id="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Canaries </a:t>
            </a:r>
            <a:r>
              <a:rPr lang="en-US" dirty="0" smtClean="0"/>
              <a:t>in freed space detect corruption</a:t>
            </a:r>
          </a:p>
          <a:p>
            <a:pPr lvl="1"/>
            <a:r>
              <a:rPr lang="en-US" dirty="0" smtClean="0"/>
              <a:t>Run multiple times with “</a:t>
            </a:r>
            <a:r>
              <a:rPr lang="en-US" dirty="0" err="1" smtClean="0"/>
              <a:t>DieFast</a:t>
            </a:r>
            <a:r>
              <a:rPr lang="en-US" dirty="0" smtClean="0"/>
              <a:t>” allocator</a:t>
            </a:r>
          </a:p>
          <a:p>
            <a:pPr lvl="1"/>
            <a:r>
              <a:rPr lang="en-US" b="1" dirty="0" smtClean="0"/>
              <a:t>Key insight: </a:t>
            </a:r>
            <a:r>
              <a:rPr lang="en-US" dirty="0" smtClean="0"/>
              <a:t>Overflow </a:t>
            </a:r>
            <a:r>
              <a:rPr lang="en-US" b="1" dirty="0" smtClean="0"/>
              <a:t>must be at same </a:t>
            </a:r>
            <a:r>
              <a:rPr lang="en-US" b="1" dirty="0" smtClean="0">
                <a:sym typeface="Symbol"/>
              </a:rPr>
              <a:t>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251960" y="40968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Canaries </a:t>
            </a:r>
            <a:r>
              <a:rPr lang="en-US" dirty="0" smtClean="0"/>
              <a:t>in freed space detect corruption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Run multiple times with “</a:t>
            </a:r>
            <a:r>
              <a:rPr lang="en-US" dirty="0" err="1" smtClean="0">
                <a:solidFill>
                  <a:srgbClr val="000000"/>
                </a:solidFill>
              </a:rPr>
              <a:t>DieFast</a:t>
            </a:r>
            <a:r>
              <a:rPr lang="en-US" dirty="0" smtClean="0">
                <a:solidFill>
                  <a:srgbClr val="000000"/>
                </a:solidFill>
              </a:rPr>
              <a:t>” allocator</a:t>
            </a:r>
          </a:p>
          <a:p>
            <a:pPr lvl="1"/>
            <a:r>
              <a:rPr lang="en-US" b="1" dirty="0" smtClean="0"/>
              <a:t>Key insight: </a:t>
            </a:r>
            <a:r>
              <a:rPr lang="en-US" dirty="0" smtClean="0"/>
              <a:t>Overflow </a:t>
            </a:r>
            <a:r>
              <a:rPr lang="en-US" b="1" dirty="0" smtClean="0"/>
              <a:t>must be at same </a:t>
            </a:r>
            <a:r>
              <a:rPr lang="en-US" b="1" dirty="0" smtClean="0">
                <a:sym typeface="Symbol"/>
              </a:rPr>
              <a:t>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35303" y="3200400"/>
            <a:ext cx="6213297" cy="6858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80681" y="3258620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ＭＳ Ｐゴシック" pitchFamily="1" charset="-128"/>
              </a:rPr>
              <a:t>8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195243" y="3258620"/>
            <a:ext cx="457200" cy="565079"/>
          </a:xfrm>
          <a:prstGeom prst="rect">
            <a:avLst/>
          </a:prstGeom>
          <a:solidFill>
            <a:srgbClr val="FF0000"/>
          </a:solidFill>
          <a:ln w="76200">
            <a:solidFill>
              <a:schemeClr val="tx1"/>
            </a:solidFill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ＭＳ Ｐゴシック" pitchFamily="1" charset="-128"/>
              </a:rPr>
              <a:t>10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709805" y="3258620"/>
            <a:ext cx="457200" cy="565079"/>
          </a:xfrm>
          <a:prstGeom prst="rect">
            <a:avLst/>
          </a:prstGeom>
          <a:solidFill>
            <a:srgbClr val="FF0000"/>
          </a:solidFill>
          <a:ln w="76200">
            <a:noFill/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ea typeface="ＭＳ Ｐゴシック" pitchFamily="1" charset="-128"/>
              </a:rPr>
              <a:t>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24367" y="3258620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ea typeface="ＭＳ Ｐゴシック" pitchFamily="1" charset="-128"/>
              </a:rPr>
              <a:t>9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738929" y="3258620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ea typeface="ＭＳ Ｐゴシック" pitchFamily="1" charset="-128"/>
              </a:rPr>
              <a:t>3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768053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4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282615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5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797177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311739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826301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340863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7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Isolating Buffer Overflows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" y="2819400"/>
            <a:ext cx="1037463" cy="1323439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  <a:t>Red =</a:t>
            </a:r>
            <a:b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possible</a:t>
            </a:r>
            <a:b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bad</a:t>
            </a:r>
            <a:b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object</a:t>
            </a:r>
            <a:endParaRPr 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30337" y="2819400"/>
            <a:ext cx="1020151" cy="1323439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  <a:t>Green =</a:t>
            </a:r>
            <a:b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i="1" dirty="0" smtClean="0">
                <a:solidFill>
                  <a:schemeClr val="bg1"/>
                </a:solidFill>
                <a:latin typeface="Calibri" pitchFamily="34" charset="0"/>
              </a:rPr>
              <a:t>not</a:t>
            </a:r>
            <a:br>
              <a:rPr lang="en-US" sz="2000" i="1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bad</a:t>
            </a:r>
            <a:b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object</a:t>
            </a:r>
            <a:endParaRPr 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632858" y="4038600"/>
            <a:ext cx="6213297" cy="6858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678236" y="4096820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192798" y="4096820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8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707360" y="4096820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21922" y="4096820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736484" y="4096820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3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794732" y="40968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267200" y="4096820"/>
            <a:ext cx="457200" cy="565079"/>
          </a:xfrm>
          <a:prstGeom prst="rect">
            <a:avLst/>
          </a:prstGeom>
          <a:solidFill>
            <a:srgbClr val="FF0000"/>
          </a:solidFill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ＭＳ Ｐゴシック" pitchFamily="1" charset="-128"/>
              </a:rPr>
              <a:t>10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823856" y="40968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6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338418" y="40968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4</a:t>
            </a:r>
          </a:p>
        </p:txBody>
      </p:sp>
      <p:cxnSp>
        <p:nvCxnSpPr>
          <p:cNvPr id="39" name="Curved Connector 38"/>
          <p:cNvCxnSpPr>
            <a:stCxn id="8" idx="0"/>
          </p:cNvCxnSpPr>
          <p:nvPr/>
        </p:nvCxnSpPr>
        <p:spPr bwMode="auto">
          <a:xfrm rot="5400000" flipH="1" flipV="1">
            <a:off x="3967529" y="2744058"/>
            <a:ext cx="1588" cy="1029124"/>
          </a:xfrm>
          <a:prstGeom prst="curvedConnector3">
            <a:avLst>
              <a:gd name="adj1" fmla="val 143954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softEdge rad="31750"/>
          </a:effectLst>
        </p:spPr>
      </p:cxnSp>
      <p:cxnSp>
        <p:nvCxnSpPr>
          <p:cNvPr id="43" name="Curved Connector 42"/>
          <p:cNvCxnSpPr>
            <a:stCxn id="7" idx="0"/>
          </p:cNvCxnSpPr>
          <p:nvPr/>
        </p:nvCxnSpPr>
        <p:spPr bwMode="auto">
          <a:xfrm rot="5400000" flipH="1" flipV="1">
            <a:off x="3710248" y="2486777"/>
            <a:ext cx="1588" cy="1543686"/>
          </a:xfrm>
          <a:prstGeom prst="curvedConnector3">
            <a:avLst>
              <a:gd name="adj1" fmla="val 143954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softEdge rad="31750"/>
          </a:effectLst>
        </p:spPr>
      </p:cxnSp>
      <p:sp>
        <p:nvSpPr>
          <p:cNvPr id="36" name="Rectangle 35"/>
          <p:cNvSpPr/>
          <p:nvPr/>
        </p:nvSpPr>
        <p:spPr bwMode="auto">
          <a:xfrm>
            <a:off x="5280170" y="4096820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ＭＳ Ｐゴシック" pitchFamily="1" charset="-128"/>
              </a:rPr>
              <a:t>9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4765608" y="4096820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ea typeface="ＭＳ Ｐゴシック" pitchFamily="1" charset="-128"/>
              </a:rPr>
              <a:t>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grpSp>
        <p:nvGrpSpPr>
          <p:cNvPr id="3" name="Group 37"/>
          <p:cNvGrpSpPr/>
          <p:nvPr/>
        </p:nvGrpSpPr>
        <p:grpSpPr>
          <a:xfrm>
            <a:off x="4252210" y="3261610"/>
            <a:ext cx="457200" cy="565079"/>
            <a:chOff x="4252210" y="3246620"/>
            <a:chExt cx="457200" cy="565079"/>
          </a:xfrm>
        </p:grpSpPr>
        <p:sp>
          <p:nvSpPr>
            <p:cNvPr id="40" name="Rectangle 39"/>
            <p:cNvSpPr/>
            <p:nvPr/>
          </p:nvSpPr>
          <p:spPr bwMode="auto">
            <a:xfrm>
              <a:off x="4252210" y="3246620"/>
              <a:ext cx="457200" cy="565079"/>
            </a:xfrm>
            <a:prstGeom prst="rect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endParaRPr>
            </a:p>
          </p:txBody>
        </p:sp>
        <p:pic>
          <p:nvPicPr>
            <p:cNvPr id="41" name="Picture 28" descr="canary_dea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97180" y="3291590"/>
              <a:ext cx="374650" cy="463550"/>
            </a:xfrm>
            <a:prstGeom prst="rect">
              <a:avLst/>
            </a:prstGeom>
            <a:noFill/>
          </p:spPr>
        </p:pic>
      </p:grpSp>
      <p:grpSp>
        <p:nvGrpSpPr>
          <p:cNvPr id="10" name="Group 41"/>
          <p:cNvGrpSpPr/>
          <p:nvPr/>
        </p:nvGrpSpPr>
        <p:grpSpPr>
          <a:xfrm>
            <a:off x="6309610" y="4098560"/>
            <a:ext cx="457200" cy="565150"/>
            <a:chOff x="6309610" y="4098560"/>
            <a:chExt cx="457200" cy="565150"/>
          </a:xfrm>
        </p:grpSpPr>
        <p:sp>
          <p:nvSpPr>
            <p:cNvPr id="44" name="Rectangle 8"/>
            <p:cNvSpPr>
              <a:spLocks noChangeArrowheads="1"/>
            </p:cNvSpPr>
            <p:nvPr/>
          </p:nvSpPr>
          <p:spPr bwMode="auto">
            <a:xfrm>
              <a:off x="6309610" y="4098560"/>
              <a:ext cx="457200" cy="565150"/>
            </a:xfrm>
            <a:prstGeom prst="rect">
              <a:avLst/>
            </a:prstGeom>
            <a:solidFill>
              <a:schemeClr val="tx1"/>
            </a:solidFill>
            <a:ln w="25400" algn="ctr">
              <a:solidFill>
                <a:srgbClr val="00A77A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eaLnBrk="0" hangingPunct="0"/>
              <a:endParaRPr lang="en-US" sz="2000">
                <a:latin typeface="Calibri" charset="0"/>
              </a:endParaRPr>
            </a:p>
          </p:txBody>
        </p:sp>
        <p:pic>
          <p:nvPicPr>
            <p:cNvPr id="45" name="Picture 28" descr="canary_dea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54060" y="4136660"/>
              <a:ext cx="374650" cy="463550"/>
            </a:xfrm>
            <a:prstGeom prst="rect">
              <a:avLst/>
            </a:prstGeom>
            <a:noFill/>
          </p:spPr>
        </p:pic>
      </p:grpSp>
      <p:pic>
        <p:nvPicPr>
          <p:cNvPr id="47" name="Picture 24" descr="cana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7420" y="3291590"/>
            <a:ext cx="374650" cy="463550"/>
          </a:xfrm>
          <a:prstGeom prst="rect">
            <a:avLst/>
          </a:prstGeom>
          <a:noFill/>
        </p:spPr>
      </p:pic>
      <p:pic>
        <p:nvPicPr>
          <p:cNvPr id="49" name="Picture 24" descr="cana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6170" y="4144780"/>
            <a:ext cx="374650" cy="463550"/>
          </a:xfrm>
          <a:prstGeom prst="rect">
            <a:avLst/>
          </a:prstGeom>
          <a:noFill/>
        </p:spPr>
      </p:pic>
      <p:pic>
        <p:nvPicPr>
          <p:cNvPr id="50" name="Picture 24" descr="cana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291590"/>
            <a:ext cx="374650" cy="4635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ontent Placeholder 2"/>
          <p:cNvSpPr txBox="1">
            <a:spLocks/>
          </p:cNvSpPr>
          <p:nvPr/>
        </p:nvSpPr>
        <p:spPr bwMode="auto">
          <a:xfrm>
            <a:off x="1091248" y="1299504"/>
            <a:ext cx="7856537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48" tIns="45671" rIns="91348" bIns="45671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000000"/>
              </a:buClr>
              <a:buSzPct val="60000"/>
              <a:buFont typeface="Wingdings" pitchFamily="2" charset="2"/>
              <a:buChar char="n"/>
            </a:pPr>
            <a:r>
              <a:rPr lang="en-US" sz="3200" b="1" kern="0" dirty="0" smtClean="0">
                <a:solidFill>
                  <a:srgbClr val="000000"/>
                </a:solidFill>
                <a:latin typeface="Calibri" pitchFamily="34" charset="0"/>
                <a:ea typeface="+mn-ea"/>
              </a:rPr>
              <a:t>Canaries </a:t>
            </a:r>
            <a:r>
              <a:rPr lang="en-US" sz="3200" kern="0" dirty="0" smtClean="0">
                <a:solidFill>
                  <a:srgbClr val="000000"/>
                </a:solidFill>
                <a:latin typeface="Calibri" pitchFamily="34" charset="0"/>
                <a:ea typeface="+mn-ea"/>
              </a:rPr>
              <a:t>in freed space detect corruption</a:t>
            </a:r>
          </a:p>
          <a:p>
            <a:pPr marL="742950" lvl="1" indent="-285750">
              <a:spcBef>
                <a:spcPct val="20000"/>
              </a:spcBef>
              <a:buClr>
                <a:srgbClr val="881C1C"/>
              </a:buClr>
              <a:buSzPct val="55000"/>
              <a:buFont typeface="Wingdings" pitchFamily="2" charset="2"/>
              <a:buChar char="n"/>
            </a:pPr>
            <a:r>
              <a:rPr lang="en-US" sz="2800" kern="0" dirty="0" smtClean="0">
                <a:solidFill>
                  <a:srgbClr val="000000"/>
                </a:solidFill>
                <a:latin typeface="Calibri" pitchFamily="34" charset="0"/>
              </a:rPr>
              <a:t>Run multiple times with “</a:t>
            </a:r>
            <a:r>
              <a:rPr lang="en-US" sz="2800" kern="0" dirty="0" err="1" smtClean="0">
                <a:solidFill>
                  <a:srgbClr val="000000"/>
                </a:solidFill>
                <a:latin typeface="Calibri" pitchFamily="34" charset="0"/>
              </a:rPr>
              <a:t>DieFast</a:t>
            </a:r>
            <a:r>
              <a:rPr lang="en-US" sz="2800" kern="0" dirty="0" smtClean="0">
                <a:solidFill>
                  <a:srgbClr val="000000"/>
                </a:solidFill>
                <a:latin typeface="Calibri" pitchFamily="34" charset="0"/>
              </a:rPr>
              <a:t>” allocator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81C1C"/>
              </a:buClr>
              <a:buSzPct val="55000"/>
              <a:buFont typeface="Wingdings" charset="2"/>
              <a:buChar char="n"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Key insight: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Overflow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must be at same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</a:t>
            </a:r>
            <a:b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sym typeface="Symbol"/>
              </a:rPr>
            </a:b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/>
            </a:r>
            <a:b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sym typeface="Symbol"/>
              </a:rPr>
            </a:b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/>
            </a:r>
            <a:b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sym typeface="Symbol"/>
              </a:rPr>
            </a:b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/>
            </a:r>
            <a:b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sym typeface="Symbol"/>
              </a:rPr>
            </a:b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/>
            </a:r>
            <a:b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sym typeface="Symbol"/>
              </a:rPr>
            </a:b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/>
            </a:r>
            <a:b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sym typeface="Symbol"/>
              </a:rPr>
            </a:b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/>
            </a:r>
            <a:b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sym typeface="Symbol"/>
              </a:rPr>
            </a:b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sym typeface="Symbol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881C1C"/>
              </a:buClr>
              <a:buSzPct val="55000"/>
            </a:pPr>
            <a:r>
              <a:rPr lang="en-US" sz="2800" dirty="0" smtClean="0">
                <a:latin typeface="Calibri" pitchFamily="34" charset="0"/>
              </a:rPr>
              <a:t>     </a:t>
            </a:r>
            <a:r>
              <a:rPr lang="en-US" sz="2800" dirty="0" smtClean="0">
                <a:latin typeface="cmsy10"/>
              </a:rPr>
              <a:t>)</a:t>
            </a:r>
            <a:r>
              <a:rPr lang="en-US" sz="2800" dirty="0" smtClean="0">
                <a:latin typeface="Calibri" pitchFamily="34" charset="0"/>
              </a:rPr>
              <a:t> object 9 overflowed, </a:t>
            </a:r>
            <a:r>
              <a:rPr lang="en-US" sz="2800" i="1" dirty="0" smtClean="0">
                <a:latin typeface="Calibri" pitchFamily="34" charset="0"/>
              </a:rPr>
              <a:t>with high probability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881C1C"/>
              </a:buClr>
              <a:buSzPct val="55000"/>
              <a:buFont typeface="Wingdings" charset="2"/>
              <a:buChar char="n"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Isolating Buffer Overflows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35303" y="3200400"/>
            <a:ext cx="6213297" cy="6858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80681" y="3258620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ＭＳ Ｐゴシック" pitchFamily="1" charset="-128"/>
              </a:rPr>
              <a:t>8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195243" y="3258620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ＭＳ Ｐゴシック" pitchFamily="1" charset="-128"/>
              </a:rPr>
              <a:t>10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709805" y="3258620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ea typeface="ＭＳ Ｐゴシック" pitchFamily="1" charset="-128"/>
              </a:rPr>
              <a:t>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24367" y="3258620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ea typeface="ＭＳ Ｐゴシック" pitchFamily="1" charset="-128"/>
              </a:rPr>
              <a:t>9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738929" y="3258620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ea typeface="ＭＳ Ｐゴシック" pitchFamily="1" charset="-128"/>
              </a:rPr>
              <a:t>3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768053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4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282615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5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797177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311739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826301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340863" y="32586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7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" y="2819400"/>
            <a:ext cx="1037463" cy="1323439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  <a:t>Red =</a:t>
            </a:r>
            <a:b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possible</a:t>
            </a:r>
            <a:b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bad</a:t>
            </a:r>
            <a:b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object</a:t>
            </a:r>
            <a:endParaRPr 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30337" y="2819400"/>
            <a:ext cx="1020151" cy="1323439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  <a:t>Green =</a:t>
            </a:r>
            <a:b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i="1" dirty="0" smtClean="0">
                <a:solidFill>
                  <a:schemeClr val="bg1"/>
                </a:solidFill>
                <a:latin typeface="Calibri" pitchFamily="34" charset="0"/>
              </a:rPr>
              <a:t>not</a:t>
            </a:r>
            <a:br>
              <a:rPr lang="en-US" sz="2000" i="1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bad</a:t>
            </a:r>
            <a:b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object</a:t>
            </a:r>
            <a:endParaRPr 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632858" y="4038600"/>
            <a:ext cx="6213297" cy="6858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678236" y="4096820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192798" y="4096820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8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707360" y="4096820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21922" y="4096820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736484" y="4096820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3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765608" y="4096820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ea typeface="ＭＳ Ｐゴシック" pitchFamily="1" charset="-128"/>
              </a:rPr>
              <a:t>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280170" y="4096820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ＭＳ Ｐゴシック" pitchFamily="1" charset="-128"/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794732" y="40968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267200" y="4096820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ＭＳ Ｐゴシック" pitchFamily="1" charset="-128"/>
              </a:rPr>
              <a:t>10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823856" y="40968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6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338418" y="40968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4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1632858" y="4876800"/>
            <a:ext cx="6213297" cy="6858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678236" y="4935020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4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92798" y="4935020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ＭＳ Ｐゴシック" pitchFamily="1" charset="-128"/>
              </a:rPr>
              <a:t>9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2707360" y="4935020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6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313714" y="4931230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3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3736484" y="4935020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8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4765608" y="4935020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280170" y="4935020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5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794732" y="49350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7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4267200" y="49350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2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6823856" y="49350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7338418" y="4935020"/>
            <a:ext cx="457200" cy="565079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grpSp>
        <p:nvGrpSpPr>
          <p:cNvPr id="3" name="Group 52"/>
          <p:cNvGrpSpPr/>
          <p:nvPr/>
        </p:nvGrpSpPr>
        <p:grpSpPr>
          <a:xfrm>
            <a:off x="4252210" y="3261610"/>
            <a:ext cx="457200" cy="565079"/>
            <a:chOff x="4252210" y="3246620"/>
            <a:chExt cx="457200" cy="565079"/>
          </a:xfrm>
        </p:grpSpPr>
        <p:sp>
          <p:nvSpPr>
            <p:cNvPr id="54" name="Rectangle 53"/>
            <p:cNvSpPr/>
            <p:nvPr/>
          </p:nvSpPr>
          <p:spPr bwMode="auto">
            <a:xfrm>
              <a:off x="4252210" y="3246620"/>
              <a:ext cx="457200" cy="565079"/>
            </a:xfrm>
            <a:prstGeom prst="rect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endParaRPr>
            </a:p>
          </p:txBody>
        </p:sp>
        <p:pic>
          <p:nvPicPr>
            <p:cNvPr id="55" name="Picture 28" descr="canary_dea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97180" y="3291590"/>
              <a:ext cx="374650" cy="463550"/>
            </a:xfrm>
            <a:prstGeom prst="rect">
              <a:avLst/>
            </a:prstGeom>
            <a:noFill/>
          </p:spPr>
        </p:pic>
      </p:grpSp>
      <p:pic>
        <p:nvPicPr>
          <p:cNvPr id="60" name="Picture 24" descr="cana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7420" y="3291590"/>
            <a:ext cx="374650" cy="463550"/>
          </a:xfrm>
          <a:prstGeom prst="rect">
            <a:avLst/>
          </a:prstGeom>
          <a:noFill/>
        </p:spPr>
      </p:pic>
      <p:pic>
        <p:nvPicPr>
          <p:cNvPr id="62" name="Picture 24" descr="cana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6170" y="4144780"/>
            <a:ext cx="374650" cy="463550"/>
          </a:xfrm>
          <a:prstGeom prst="rect">
            <a:avLst/>
          </a:prstGeom>
          <a:noFill/>
        </p:spPr>
      </p:pic>
      <p:pic>
        <p:nvPicPr>
          <p:cNvPr id="63" name="Picture 24" descr="cana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291590"/>
            <a:ext cx="374650" cy="463550"/>
          </a:xfrm>
          <a:prstGeom prst="rect">
            <a:avLst/>
          </a:prstGeom>
          <a:noFill/>
        </p:spPr>
      </p:pic>
      <p:grpSp>
        <p:nvGrpSpPr>
          <p:cNvPr id="10" name="Group 63"/>
          <p:cNvGrpSpPr/>
          <p:nvPr/>
        </p:nvGrpSpPr>
        <p:grpSpPr>
          <a:xfrm>
            <a:off x="6309610" y="4084820"/>
            <a:ext cx="457200" cy="565079"/>
            <a:chOff x="4252210" y="3246620"/>
            <a:chExt cx="457200" cy="565079"/>
          </a:xfrm>
        </p:grpSpPr>
        <p:sp>
          <p:nvSpPr>
            <p:cNvPr id="65" name="Rectangle 64"/>
            <p:cNvSpPr/>
            <p:nvPr/>
          </p:nvSpPr>
          <p:spPr bwMode="auto">
            <a:xfrm>
              <a:off x="4252210" y="3246620"/>
              <a:ext cx="457200" cy="565079"/>
            </a:xfrm>
            <a:prstGeom prst="rect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endParaRPr>
            </a:p>
          </p:txBody>
        </p:sp>
        <p:pic>
          <p:nvPicPr>
            <p:cNvPr id="66" name="Picture 28" descr="canary_dea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97180" y="3291590"/>
              <a:ext cx="374650" cy="463550"/>
            </a:xfrm>
            <a:prstGeom prst="rect">
              <a:avLst/>
            </a:prstGeom>
            <a:noFill/>
          </p:spPr>
        </p:pic>
      </p:grpSp>
      <p:grpSp>
        <p:nvGrpSpPr>
          <p:cNvPr id="17" name="Group 66"/>
          <p:cNvGrpSpPr/>
          <p:nvPr/>
        </p:nvGrpSpPr>
        <p:grpSpPr>
          <a:xfrm>
            <a:off x="3230380" y="4938010"/>
            <a:ext cx="457200" cy="565150"/>
            <a:chOff x="6309610" y="4098560"/>
            <a:chExt cx="457200" cy="565150"/>
          </a:xfrm>
        </p:grpSpPr>
        <p:sp>
          <p:nvSpPr>
            <p:cNvPr id="68" name="Rectangle 8"/>
            <p:cNvSpPr>
              <a:spLocks noChangeArrowheads="1"/>
            </p:cNvSpPr>
            <p:nvPr/>
          </p:nvSpPr>
          <p:spPr bwMode="auto">
            <a:xfrm>
              <a:off x="6309610" y="4098560"/>
              <a:ext cx="457200" cy="565150"/>
            </a:xfrm>
            <a:prstGeom prst="rect">
              <a:avLst/>
            </a:prstGeom>
            <a:solidFill>
              <a:schemeClr val="tx1"/>
            </a:solidFill>
            <a:ln w="25400" algn="ctr">
              <a:solidFill>
                <a:srgbClr val="00A77A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eaLnBrk="0" hangingPunct="0"/>
              <a:endParaRPr lang="en-US" sz="2000">
                <a:latin typeface="Calibri" charset="0"/>
              </a:endParaRPr>
            </a:p>
          </p:txBody>
        </p:sp>
        <p:pic>
          <p:nvPicPr>
            <p:cNvPr id="69" name="Picture 28" descr="canary_dea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54060" y="4136660"/>
              <a:ext cx="374650" cy="463550"/>
            </a:xfrm>
            <a:prstGeom prst="rect">
              <a:avLst/>
            </a:prstGeom>
            <a:noFill/>
          </p:spPr>
        </p:pic>
      </p:grpSp>
      <p:pic>
        <p:nvPicPr>
          <p:cNvPr id="70" name="Picture 24" descr="cana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5590" y="4984230"/>
            <a:ext cx="374650" cy="463550"/>
          </a:xfrm>
          <a:prstGeom prst="rect">
            <a:avLst/>
          </a:prstGeom>
          <a:noFill/>
        </p:spPr>
      </p:pic>
      <p:pic>
        <p:nvPicPr>
          <p:cNvPr id="71" name="Picture 24" descr="cana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4984230"/>
            <a:ext cx="374650" cy="4635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Overflow Analysis</a:t>
            </a:r>
            <a:endParaRPr lang="en-US" dirty="0"/>
          </a:p>
        </p:txBody>
      </p:sp>
      <p:sp>
        <p:nvSpPr>
          <p:cNvPr id="58" name="Content Placeholder 2"/>
          <p:cNvSpPr>
            <a:spLocks noGrp="1"/>
          </p:cNvSpPr>
          <p:nvPr>
            <p:ph idx="1"/>
          </p:nvPr>
        </p:nvSpPr>
        <p:spPr>
          <a:xfrm>
            <a:off x="1100138" y="2362200"/>
            <a:ext cx="7856537" cy="4605338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2400" dirty="0" smtClean="0"/>
          </a:p>
          <a:p>
            <a:pPr lvl="1"/>
            <a:r>
              <a:rPr lang="en-US" dirty="0" smtClean="0"/>
              <a:t>Example: H = 1,000,000 objects</a:t>
            </a:r>
            <a:br>
              <a:rPr lang="en-US" dirty="0" smtClean="0"/>
            </a:br>
            <a:r>
              <a:rPr lang="en-US" dirty="0" smtClean="0"/>
              <a:t>3 iterations </a:t>
            </a:r>
            <a:r>
              <a:rPr lang="en-US" dirty="0" smtClean="0">
                <a:latin typeface="cmsy10"/>
              </a:rPr>
              <a:t>¼</a:t>
            </a:r>
            <a:r>
              <a:rPr lang="en-US" dirty="0" smtClean="0"/>
              <a:t>              false positives</a:t>
            </a:r>
            <a:endParaRPr lang="en-US" sz="1600" dirty="0" smtClean="0"/>
          </a:p>
          <a:p>
            <a:r>
              <a:rPr lang="en-US" b="1" dirty="0" smtClean="0"/>
              <a:t>Iterations exponentially increase precision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6544352" y="3657600"/>
            <a:ext cx="252344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H = # heap objects</a:t>
            </a:r>
          </a:p>
          <a:p>
            <a:r>
              <a:rPr lang="en-US" b="1" dirty="0" smtClean="0">
                <a:latin typeface="Calibri" pitchFamily="34" charset="0"/>
              </a:rPr>
              <a:t>K = # iterations</a:t>
            </a:r>
            <a:endParaRPr lang="en-US" b="1" dirty="0">
              <a:latin typeface="Calibri" pitchFamily="34" charset="0"/>
            </a:endParaRPr>
          </a:p>
        </p:txBody>
      </p:sp>
      <p:pic>
        <p:nvPicPr>
          <p:cNvPr id="73" name="Picture 7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21062" y="3657600"/>
            <a:ext cx="5503538" cy="863301"/>
          </a:xfrm>
          <a:prstGeom prst="rect">
            <a:avLst/>
          </a:prstGeom>
          <a:noFill/>
          <a:ln/>
          <a:effectLst/>
        </p:spPr>
      </p:pic>
      <p:pic>
        <p:nvPicPr>
          <p:cNvPr id="74" name="Picture 73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114800" y="5077688"/>
            <a:ext cx="905142" cy="394972"/>
          </a:xfrm>
          <a:prstGeom prst="rect">
            <a:avLst/>
          </a:prstGeom>
        </p:spPr>
      </p:pic>
      <p:sp>
        <p:nvSpPr>
          <p:cNvPr id="128" name="Rectangle 127"/>
          <p:cNvSpPr/>
          <p:nvPr/>
        </p:nvSpPr>
        <p:spPr bwMode="auto">
          <a:xfrm>
            <a:off x="1635303" y="1077074"/>
            <a:ext cx="6213297" cy="6858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1680681" y="1135294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8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2195243" y="1135294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10</a:t>
            </a:r>
          </a:p>
        </p:txBody>
      </p:sp>
      <p:sp>
        <p:nvSpPr>
          <p:cNvPr id="131" name="Rectangle 130"/>
          <p:cNvSpPr/>
          <p:nvPr/>
        </p:nvSpPr>
        <p:spPr bwMode="auto">
          <a:xfrm>
            <a:off x="2709805" y="1135294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3224367" y="1135294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ea typeface="ＭＳ Ｐゴシック" pitchFamily="1" charset="-128"/>
              </a:rPr>
              <a:t>9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3738929" y="1135294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3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4768053" y="1135294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4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5282615" y="1135294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5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5797177" y="1135294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6311739" y="1135294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38" name="Rectangle 137"/>
          <p:cNvSpPr/>
          <p:nvPr/>
        </p:nvSpPr>
        <p:spPr bwMode="auto">
          <a:xfrm>
            <a:off x="6826301" y="1135294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7340863" y="1135294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7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grpSp>
        <p:nvGrpSpPr>
          <p:cNvPr id="4" name="Group 52"/>
          <p:cNvGrpSpPr/>
          <p:nvPr/>
        </p:nvGrpSpPr>
        <p:grpSpPr>
          <a:xfrm>
            <a:off x="4252210" y="1138284"/>
            <a:ext cx="457200" cy="565079"/>
            <a:chOff x="4252210" y="3246620"/>
            <a:chExt cx="457200" cy="565079"/>
          </a:xfrm>
          <a:solidFill>
            <a:schemeClr val="tx1"/>
          </a:solidFill>
        </p:grpSpPr>
        <p:sp>
          <p:nvSpPr>
            <p:cNvPr id="144" name="Rectangle 143"/>
            <p:cNvSpPr/>
            <p:nvPr/>
          </p:nvSpPr>
          <p:spPr bwMode="auto">
            <a:xfrm>
              <a:off x="4252210" y="3246620"/>
              <a:ext cx="457200" cy="56507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endParaRPr>
            </a:p>
          </p:txBody>
        </p:sp>
        <p:pic>
          <p:nvPicPr>
            <p:cNvPr id="145" name="Picture 28" descr="canary_dead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297180" y="3291590"/>
              <a:ext cx="374650" cy="463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pic>
      </p:grpSp>
      <p:pic>
        <p:nvPicPr>
          <p:cNvPr id="142" name="Picture 24" descr="canary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37420" y="1168264"/>
            <a:ext cx="374650" cy="463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143" name="Picture 24" descr="canary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0" y="1168264"/>
            <a:ext cx="374650" cy="463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grpSp>
        <p:nvGrpSpPr>
          <p:cNvPr id="6" name="Group 161"/>
          <p:cNvGrpSpPr/>
          <p:nvPr/>
        </p:nvGrpSpPr>
        <p:grpSpPr>
          <a:xfrm>
            <a:off x="1632858" y="2514600"/>
            <a:ext cx="6213297" cy="685800"/>
            <a:chOff x="1632858" y="3886200"/>
            <a:chExt cx="6213297" cy="685800"/>
          </a:xfrm>
        </p:grpSpPr>
        <p:sp>
          <p:nvSpPr>
            <p:cNvPr id="163" name="Rectangle 162"/>
            <p:cNvSpPr/>
            <p:nvPr/>
          </p:nvSpPr>
          <p:spPr bwMode="auto">
            <a:xfrm>
              <a:off x="1632858" y="3886200"/>
              <a:ext cx="6213297" cy="685800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1678236" y="3944420"/>
              <a:ext cx="457200" cy="56507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solidFill>
                    <a:schemeClr val="tx1"/>
                  </a:solidFill>
                  <a:latin typeface="Calibri" pitchFamily="34" charset="0"/>
                  <a:ea typeface="ＭＳ Ｐゴシック" pitchFamily="1" charset="-128"/>
                </a:rPr>
                <a:t>4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2192798" y="3944420"/>
              <a:ext cx="457200" cy="565079"/>
            </a:xfrm>
            <a:prstGeom prst="rect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ea typeface="ＭＳ Ｐゴシック" pitchFamily="1" charset="-128"/>
                </a:rPr>
                <a:t>9</a:t>
              </a: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2707360" y="3944420"/>
              <a:ext cx="457200" cy="56507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solidFill>
                    <a:schemeClr val="tx1"/>
                  </a:solidFill>
                  <a:latin typeface="Calibri" pitchFamily="34" charset="0"/>
                  <a:ea typeface="ＭＳ Ｐゴシック" pitchFamily="1" charset="-128"/>
                </a:rPr>
                <a:t>6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6313714" y="3940630"/>
              <a:ext cx="457200" cy="56507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ＭＳ Ｐゴシック" pitchFamily="1" charset="-128"/>
                </a:rPr>
                <a:t>3</a:t>
              </a: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3736484" y="3944420"/>
              <a:ext cx="457200" cy="56507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ＭＳ Ｐゴシック" pitchFamily="1" charset="-128"/>
                </a:rPr>
                <a:t>8</a:t>
              </a: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4765608" y="3944420"/>
              <a:ext cx="457200" cy="56507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5280170" y="3944420"/>
              <a:ext cx="457200" cy="56507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solidFill>
                    <a:schemeClr val="tx1"/>
                  </a:solidFill>
                  <a:latin typeface="Calibri" pitchFamily="34" charset="0"/>
                  <a:ea typeface="ＭＳ Ｐゴシック" pitchFamily="1" charset="-128"/>
                </a:rPr>
                <a:t>5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5794732" y="3944420"/>
              <a:ext cx="457200" cy="565079"/>
            </a:xfrm>
            <a:prstGeom prst="rect">
              <a:avLst/>
            </a:prstGeom>
            <a:solidFill>
              <a:schemeClr val="accent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ＭＳ Ｐゴシック" pitchFamily="1" charset="-128"/>
                </a:rPr>
                <a:t>7</a:t>
              </a: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4267200" y="3944420"/>
              <a:ext cx="457200" cy="565079"/>
            </a:xfrm>
            <a:prstGeom prst="rect">
              <a:avLst/>
            </a:prstGeom>
            <a:solidFill>
              <a:schemeClr val="accent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ＭＳ Ｐゴシック" pitchFamily="1" charset="-128"/>
                </a:rPr>
                <a:t>2</a:t>
              </a: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6823856" y="3944420"/>
              <a:ext cx="457200" cy="565079"/>
            </a:xfrm>
            <a:prstGeom prst="rect">
              <a:avLst/>
            </a:prstGeom>
            <a:solidFill>
              <a:schemeClr val="accent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solidFill>
                    <a:schemeClr val="tx1"/>
                  </a:solidFill>
                  <a:latin typeface="Calibri" pitchFamily="34" charset="0"/>
                  <a:ea typeface="ＭＳ Ｐゴシック" pitchFamily="1" charset="-128"/>
                </a:rPr>
                <a:t>1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7338418" y="3944420"/>
              <a:ext cx="457200" cy="565079"/>
            </a:xfrm>
            <a:prstGeom prst="rect">
              <a:avLst/>
            </a:prstGeom>
            <a:solidFill>
              <a:schemeClr val="accent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endParaRPr>
            </a:p>
          </p:txBody>
        </p:sp>
        <p:grpSp>
          <p:nvGrpSpPr>
            <p:cNvPr id="7" name="Group 66"/>
            <p:cNvGrpSpPr/>
            <p:nvPr/>
          </p:nvGrpSpPr>
          <p:grpSpPr>
            <a:xfrm>
              <a:off x="3230380" y="3947410"/>
              <a:ext cx="457200" cy="565150"/>
              <a:chOff x="6309610" y="4098560"/>
              <a:chExt cx="457200" cy="565150"/>
            </a:xfrm>
          </p:grpSpPr>
          <p:sp>
            <p:nvSpPr>
              <p:cNvPr id="178" name="Rectangle 8"/>
              <p:cNvSpPr>
                <a:spLocks noChangeArrowheads="1"/>
              </p:cNvSpPr>
              <p:nvPr/>
            </p:nvSpPr>
            <p:spPr bwMode="auto">
              <a:xfrm>
                <a:off x="6309610" y="4098560"/>
                <a:ext cx="457200" cy="565150"/>
              </a:xfrm>
              <a:prstGeom prst="rect">
                <a:avLst/>
              </a:prstGeom>
              <a:solidFill>
                <a:schemeClr val="tx1"/>
              </a:solidFill>
              <a:ln w="25400" algn="ctr">
                <a:solidFill>
                  <a:srgbClr val="00A77A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eaLnBrk="0" hangingPunct="0"/>
                <a:endParaRPr lang="en-US" sz="2000">
                  <a:latin typeface="Calibri" charset="0"/>
                </a:endParaRPr>
              </a:p>
            </p:txBody>
          </p:sp>
          <p:pic>
            <p:nvPicPr>
              <p:cNvPr id="179" name="Picture 28" descr="canary_dea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354060" y="4136660"/>
                <a:ext cx="374650" cy="463550"/>
              </a:xfrm>
              <a:prstGeom prst="rect">
                <a:avLst/>
              </a:prstGeom>
              <a:noFill/>
            </p:spPr>
          </p:pic>
        </p:grpSp>
        <p:pic>
          <p:nvPicPr>
            <p:cNvPr id="176" name="Picture 24" descr="canar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815590" y="3993630"/>
              <a:ext cx="374650" cy="463550"/>
            </a:xfrm>
            <a:prstGeom prst="rect">
              <a:avLst/>
            </a:prstGeom>
            <a:noFill/>
          </p:spPr>
        </p:pic>
        <p:pic>
          <p:nvPicPr>
            <p:cNvPr id="177" name="Picture 24" descr="canar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391400" y="3993630"/>
              <a:ext cx="374650" cy="463550"/>
            </a:xfrm>
            <a:prstGeom prst="rect">
              <a:avLst/>
            </a:prstGeom>
            <a:noFill/>
          </p:spPr>
        </p:pic>
      </p:grpSp>
      <p:sp>
        <p:nvSpPr>
          <p:cNvPr id="147" name="Rectangle 146"/>
          <p:cNvSpPr/>
          <p:nvPr/>
        </p:nvSpPr>
        <p:spPr bwMode="auto">
          <a:xfrm>
            <a:off x="1678236" y="1833935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1</a:t>
            </a:r>
          </a:p>
        </p:txBody>
      </p:sp>
      <p:sp>
        <p:nvSpPr>
          <p:cNvPr id="148" name="Rectangle 147"/>
          <p:cNvSpPr/>
          <p:nvPr/>
        </p:nvSpPr>
        <p:spPr bwMode="auto">
          <a:xfrm>
            <a:off x="2192798" y="1833935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8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2707360" y="1833935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7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3221922" y="1833935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5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3736484" y="1833935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3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4765608" y="1833935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5280170" y="1833935"/>
            <a:ext cx="457200" cy="56507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ＭＳ Ｐゴシック" pitchFamily="1" charset="-128"/>
              </a:rPr>
              <a:t>9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5794732" y="1833935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4267200" y="1833935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10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6823856" y="1833935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6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7338418" y="1833935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4</a:t>
            </a:r>
          </a:p>
        </p:txBody>
      </p:sp>
      <p:pic>
        <p:nvPicPr>
          <p:cNvPr id="159" name="Picture 24" descr="canary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36170" y="1881895"/>
            <a:ext cx="374650" cy="463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160" name="Rectangle 159"/>
          <p:cNvSpPr/>
          <p:nvPr/>
        </p:nvSpPr>
        <p:spPr bwMode="auto">
          <a:xfrm>
            <a:off x="6309610" y="1821935"/>
            <a:ext cx="457200" cy="565079"/>
          </a:xfrm>
          <a:prstGeom prst="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pic>
        <p:nvPicPr>
          <p:cNvPr id="161" name="Picture 28" descr="canary_dead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54580" y="1866905"/>
            <a:ext cx="374650" cy="463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Isolating Dangling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Dangling pointer error:</a:t>
            </a:r>
          </a:p>
          <a:p>
            <a:pPr lvl="1"/>
            <a:r>
              <a:rPr lang="en-US" dirty="0" smtClean="0"/>
              <a:t>Live object freed too soon</a:t>
            </a:r>
          </a:p>
          <a:p>
            <a:pPr lvl="1"/>
            <a:r>
              <a:rPr lang="en-US" dirty="0" smtClean="0"/>
              <a:t>Overwritten by some other object</a:t>
            </a:r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0" y="3163431"/>
            <a:ext cx="5715000" cy="255454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FFFF00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rgbClr val="FFFF00"/>
                </a:solidFill>
                <a:latin typeface="Consolas" pitchFamily="49" charset="0"/>
              </a:rPr>
              <a:t> * v = new </a:t>
            </a:r>
            <a:r>
              <a:rPr lang="en-US" sz="2000" dirty="0" err="1" smtClean="0">
                <a:solidFill>
                  <a:srgbClr val="FFFF00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rgbClr val="FFFF00"/>
                </a:solidFill>
                <a:latin typeface="Consolas" pitchFamily="49" charset="0"/>
              </a:rPr>
              <a:t>[4];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Consolas" pitchFamily="49" charset="0"/>
              </a:rPr>
              <a:t>…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Consolas" pitchFamily="49" charset="0"/>
              </a:rPr>
              <a:t>delete [] v; // oops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Consolas" pitchFamily="49" charset="0"/>
              </a:rPr>
              <a:t>…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Consolas" pitchFamily="49" charset="0"/>
              </a:rPr>
              <a:t>char * </a:t>
            </a:r>
            <a:r>
              <a:rPr lang="en-US" sz="2000" dirty="0" err="1" smtClean="0">
                <a:solidFill>
                  <a:srgbClr val="FFFF00"/>
                </a:solidFill>
                <a:latin typeface="Consolas" pitchFamily="49" charset="0"/>
              </a:rPr>
              <a:t>str</a:t>
            </a:r>
            <a:r>
              <a:rPr lang="en-US" sz="2000" dirty="0" smtClean="0">
                <a:solidFill>
                  <a:srgbClr val="FFFF00"/>
                </a:solidFill>
                <a:latin typeface="Consolas" pitchFamily="49" charset="0"/>
              </a:rPr>
              <a:t> = new char[16];</a:t>
            </a:r>
          </a:p>
          <a:p>
            <a:r>
              <a:rPr lang="en-US" sz="2000" dirty="0" err="1" smtClean="0">
                <a:solidFill>
                  <a:srgbClr val="FFFF00"/>
                </a:solidFill>
                <a:latin typeface="Consolas" pitchFamily="49" charset="0"/>
              </a:rPr>
              <a:t>strcpy</a:t>
            </a:r>
            <a:r>
              <a:rPr lang="en-US" sz="2000" dirty="0" smtClean="0">
                <a:solidFill>
                  <a:srgbClr val="FFFF00"/>
                </a:solidFill>
                <a:latin typeface="Consolas" pitchFamily="49" charset="0"/>
              </a:rPr>
              <a:t> (</a:t>
            </a:r>
            <a:r>
              <a:rPr lang="en-US" sz="2000" dirty="0" err="1" smtClean="0">
                <a:solidFill>
                  <a:srgbClr val="FFFF00"/>
                </a:solidFill>
                <a:latin typeface="Consolas" pitchFamily="49" charset="0"/>
              </a:rPr>
              <a:t>str</a:t>
            </a:r>
            <a:r>
              <a:rPr lang="en-US" sz="2000" dirty="0" smtClean="0">
                <a:solidFill>
                  <a:srgbClr val="FFFF00"/>
                </a:solidFill>
                <a:latin typeface="Consolas" pitchFamily="49" charset="0"/>
              </a:rPr>
              <a:t>, “die, pointer”);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Consolas" pitchFamily="49" charset="0"/>
              </a:rPr>
              <a:t>v[3] = 12;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Consolas" pitchFamily="49" charset="0"/>
              </a:rPr>
              <a:t>… </a:t>
            </a:r>
            <a:r>
              <a:rPr lang="en-US" sz="2000" i="1" dirty="0" smtClean="0">
                <a:solidFill>
                  <a:srgbClr val="FFFF00"/>
                </a:solidFill>
                <a:latin typeface="Consolas" pitchFamily="49" charset="0"/>
              </a:rPr>
              <a:t>use of v[0]</a:t>
            </a:r>
            <a:endParaRPr lang="en-US" sz="2000" dirty="0">
              <a:solidFill>
                <a:srgbClr val="FFFF00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Isolating Dangling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buffer overflow:</a:t>
            </a:r>
          </a:p>
          <a:p>
            <a:pPr lvl="1"/>
            <a:r>
              <a:rPr lang="en-US" dirty="0" smtClean="0"/>
              <a:t>dangling pointer </a:t>
            </a:r>
            <a:r>
              <a:rPr lang="en-US" dirty="0" smtClean="0">
                <a:latin typeface="cmsy10"/>
              </a:rPr>
              <a:t>)</a:t>
            </a:r>
            <a:r>
              <a:rPr lang="en-US" dirty="0" smtClean="0"/>
              <a:t> </a:t>
            </a:r>
            <a:r>
              <a:rPr lang="en-US" b="1" dirty="0" smtClean="0"/>
              <a:t>same</a:t>
            </a:r>
            <a:r>
              <a:rPr lang="en-US" dirty="0" smtClean="0"/>
              <a:t> corruption in all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k = 3 </a:t>
            </a:r>
            <a:r>
              <a:rPr lang="en-US" dirty="0" smtClean="0">
                <a:latin typeface="cmsy10"/>
              </a:rPr>
              <a:t>)</a:t>
            </a:r>
            <a:r>
              <a:rPr lang="en-US" dirty="0" smtClean="0"/>
              <a:t> </a:t>
            </a:r>
            <a:r>
              <a:rPr lang="en-US" i="1" dirty="0" smtClean="0"/>
              <a:t>false negatives </a:t>
            </a:r>
            <a:r>
              <a:rPr lang="en-US" dirty="0" smtClean="0">
                <a:latin typeface="cmsy10"/>
              </a:rPr>
              <a:t>¼</a:t>
            </a:r>
            <a:endParaRPr lang="en-US" dirty="0" smtClean="0"/>
          </a:p>
        </p:txBody>
      </p:sp>
      <p:pic>
        <p:nvPicPr>
          <p:cNvPr id="64" name="Picture 63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1399919" y="4889400"/>
            <a:ext cx="6742299" cy="1131918"/>
          </a:xfrm>
          <a:prstGeom prst="rect">
            <a:avLst/>
          </a:prstGeom>
          <a:noFill/>
          <a:ln/>
          <a:effectLst/>
        </p:spPr>
      </p:pic>
      <p:pic>
        <p:nvPicPr>
          <p:cNvPr id="68" name="Picture 67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 bwMode="auto">
          <a:xfrm>
            <a:off x="6127253" y="5967083"/>
            <a:ext cx="1269207" cy="584239"/>
          </a:xfrm>
          <a:prstGeom prst="rect">
            <a:avLst/>
          </a:prstGeom>
          <a:noFill/>
          <a:ln/>
          <a:effectLst/>
        </p:spPr>
      </p:pic>
      <p:grpSp>
        <p:nvGrpSpPr>
          <p:cNvPr id="4" name="Group 63"/>
          <p:cNvGrpSpPr/>
          <p:nvPr/>
        </p:nvGrpSpPr>
        <p:grpSpPr>
          <a:xfrm>
            <a:off x="1652615" y="2514600"/>
            <a:ext cx="6213297" cy="685800"/>
            <a:chOff x="1652615" y="2514600"/>
            <a:chExt cx="6213297" cy="685800"/>
          </a:xfrm>
        </p:grpSpPr>
        <p:sp>
          <p:nvSpPr>
            <p:cNvPr id="5" name="Rectangle 4"/>
            <p:cNvSpPr/>
            <p:nvPr/>
          </p:nvSpPr>
          <p:spPr bwMode="auto">
            <a:xfrm>
              <a:off x="1652615" y="2514600"/>
              <a:ext cx="6213297" cy="6858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212555" y="2572820"/>
              <a:ext cx="457200" cy="565079"/>
            </a:xfrm>
            <a:prstGeom prst="rect">
              <a:avLst/>
            </a:prstGeom>
            <a:solidFill>
              <a:schemeClr val="accent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ＭＳ Ｐゴシック" pitchFamily="1" charset="-128"/>
                </a:rPr>
                <a:t>11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27117" y="2572820"/>
              <a:ext cx="457200" cy="565079"/>
            </a:xfrm>
            <a:prstGeom prst="rect">
              <a:avLst/>
            </a:prstGeom>
            <a:solidFill>
              <a:schemeClr val="accent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solidFill>
                    <a:schemeClr val="tx1"/>
                  </a:solidFill>
                  <a:latin typeface="Calibri" pitchFamily="34" charset="0"/>
                  <a:ea typeface="ＭＳ Ｐゴシック" pitchFamily="1" charset="-128"/>
                </a:rPr>
                <a:t>2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756241" y="2572820"/>
              <a:ext cx="457200" cy="565079"/>
            </a:xfrm>
            <a:prstGeom prst="rect">
              <a:avLst/>
            </a:prstGeom>
            <a:solidFill>
              <a:schemeClr val="accent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solidFill>
                    <a:schemeClr val="tx1"/>
                  </a:solidFill>
                  <a:latin typeface="Calibri" pitchFamily="34" charset="0"/>
                  <a:ea typeface="ＭＳ Ｐゴシック" pitchFamily="1" charset="-128"/>
                </a:rPr>
                <a:t>3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270803" y="2572820"/>
              <a:ext cx="457200" cy="565079"/>
            </a:xfrm>
            <a:prstGeom prst="rect">
              <a:avLst/>
            </a:prstGeom>
            <a:solidFill>
              <a:schemeClr val="accent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solidFill>
                    <a:schemeClr val="tx1"/>
                  </a:solidFill>
                  <a:latin typeface="Calibri" pitchFamily="34" charset="0"/>
                  <a:ea typeface="ＭＳ Ｐゴシック" pitchFamily="1" charset="-128"/>
                </a:rPr>
                <a:t>6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785365" y="2572820"/>
              <a:ext cx="457200" cy="565079"/>
            </a:xfrm>
            <a:prstGeom prst="rect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ea typeface="ＭＳ Ｐゴシック" pitchFamily="1" charset="-128"/>
                </a:rPr>
                <a:t>4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ＭＳ Ｐゴシック" pitchFamily="1" charset="-128"/>
              </a:endParaRPr>
            </a:p>
          </p:txBody>
        </p:sp>
        <p:pic>
          <p:nvPicPr>
            <p:cNvPr id="20" name="Picture 24" descr="canary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58951" y="2667000"/>
              <a:ext cx="374649" cy="463550"/>
            </a:xfrm>
            <a:prstGeom prst="rect">
              <a:avLst/>
            </a:prstGeom>
            <a:noFill/>
          </p:spPr>
        </p:pic>
        <p:pic>
          <p:nvPicPr>
            <p:cNvPr id="21" name="Picture 24" descr="canary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305828" y="2667000"/>
              <a:ext cx="374649" cy="463550"/>
            </a:xfrm>
            <a:prstGeom prst="rect">
              <a:avLst/>
            </a:prstGeom>
            <a:noFill/>
          </p:spPr>
        </p:pic>
        <p:pic>
          <p:nvPicPr>
            <p:cNvPr id="22" name="Picture 24" descr="canary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873751" y="2660650"/>
              <a:ext cx="374649" cy="463550"/>
            </a:xfrm>
            <a:prstGeom prst="rect">
              <a:avLst/>
            </a:prstGeom>
            <a:noFill/>
          </p:spPr>
        </p:pic>
        <p:sp>
          <p:nvSpPr>
            <p:cNvPr id="13" name="Rectangle 12"/>
            <p:cNvSpPr/>
            <p:nvPr/>
          </p:nvSpPr>
          <p:spPr bwMode="auto">
            <a:xfrm>
              <a:off x="5299927" y="2572820"/>
              <a:ext cx="457200" cy="565079"/>
            </a:xfrm>
            <a:prstGeom prst="rect">
              <a:avLst/>
            </a:prstGeom>
            <a:solidFill>
              <a:schemeClr val="accent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solidFill>
                    <a:schemeClr val="tx1"/>
                  </a:solidFill>
                  <a:latin typeface="Calibri" pitchFamily="34" charset="0"/>
                  <a:ea typeface="ＭＳ Ｐゴシック" pitchFamily="1" charset="-128"/>
                </a:rPr>
                <a:t>5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814489" y="2572820"/>
              <a:ext cx="457200" cy="5650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solidFill>
                    <a:schemeClr val="tx1"/>
                  </a:solidFill>
                  <a:latin typeface="Calibri" pitchFamily="34" charset="0"/>
                  <a:ea typeface="ＭＳ Ｐゴシック" pitchFamily="1" charset="-128"/>
                </a:rPr>
                <a:t>10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329051" y="2572820"/>
              <a:ext cx="457200" cy="565079"/>
            </a:xfrm>
            <a:prstGeom prst="rect">
              <a:avLst/>
            </a:prstGeom>
            <a:solidFill>
              <a:schemeClr val="accent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solidFill>
                    <a:schemeClr val="tx1"/>
                  </a:solidFill>
                  <a:latin typeface="Calibri" pitchFamily="34" charset="0"/>
                  <a:ea typeface="ＭＳ Ｐゴシック" pitchFamily="1" charset="-128"/>
                </a:rPr>
                <a:t>1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843613" y="2572820"/>
              <a:ext cx="457200" cy="565079"/>
            </a:xfrm>
            <a:prstGeom prst="rect">
              <a:avLst/>
            </a:prstGeom>
            <a:solidFill>
              <a:schemeClr val="accent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ＭＳ Ｐゴシック" pitchFamily="1" charset="-128"/>
                </a:rPr>
                <a:t>12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358175" y="2572820"/>
              <a:ext cx="457200" cy="565079"/>
            </a:xfrm>
            <a:prstGeom prst="rect">
              <a:avLst/>
            </a:prstGeom>
            <a:solidFill>
              <a:schemeClr val="accent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solidFill>
                    <a:schemeClr val="tx1"/>
                  </a:solidFill>
                  <a:latin typeface="Calibri" pitchFamily="34" charset="0"/>
                  <a:ea typeface="ＭＳ Ｐゴシック" pitchFamily="1" charset="-128"/>
                </a:rPr>
                <a:t>7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endParaRPr>
            </a:p>
          </p:txBody>
        </p:sp>
        <p:pic>
          <p:nvPicPr>
            <p:cNvPr id="25" name="Picture 28" descr="canary_dead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0086" y="2819400"/>
              <a:ext cx="260810" cy="322697"/>
            </a:xfrm>
            <a:prstGeom prst="rect">
              <a:avLst/>
            </a:prstGeom>
            <a:noFill/>
          </p:spPr>
        </p:pic>
        <p:sp>
          <p:nvSpPr>
            <p:cNvPr id="9" name="Rectangle 8"/>
            <p:cNvSpPr/>
            <p:nvPr/>
          </p:nvSpPr>
          <p:spPr bwMode="auto">
            <a:xfrm>
              <a:off x="3241679" y="2572820"/>
              <a:ext cx="457200" cy="5650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solidFill>
                    <a:schemeClr val="tx1"/>
                  </a:solidFill>
                  <a:latin typeface="Calibri" pitchFamily="34" charset="0"/>
                  <a:ea typeface="ＭＳ Ｐゴシック" pitchFamily="1" charset="-128"/>
                </a:rPr>
                <a:t>9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697993" y="2572820"/>
              <a:ext cx="457200" cy="5650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ＭＳ Ｐゴシック" pitchFamily="1" charset="-128"/>
                </a:rPr>
                <a:t>8</a:t>
              </a:r>
            </a:p>
          </p:txBody>
        </p:sp>
      </p:grpSp>
      <p:grpSp>
        <p:nvGrpSpPr>
          <p:cNvPr id="18" name="Group 64"/>
          <p:cNvGrpSpPr/>
          <p:nvPr/>
        </p:nvGrpSpPr>
        <p:grpSpPr>
          <a:xfrm>
            <a:off x="1632858" y="3352800"/>
            <a:ext cx="6213297" cy="685800"/>
            <a:chOff x="1632858" y="3352800"/>
            <a:chExt cx="6213297" cy="685800"/>
          </a:xfrm>
        </p:grpSpPr>
        <p:sp>
          <p:nvSpPr>
            <p:cNvPr id="29" name="Rectangle 28"/>
            <p:cNvSpPr/>
            <p:nvPr/>
          </p:nvSpPr>
          <p:spPr bwMode="auto">
            <a:xfrm>
              <a:off x="1632858" y="3352800"/>
              <a:ext cx="6213297" cy="6858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1678236" y="3411020"/>
              <a:ext cx="457200" cy="56507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ＭＳ Ｐゴシック" pitchFamily="1" charset="-128"/>
                </a:rPr>
                <a:t>1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707360" y="3411020"/>
              <a:ext cx="457200" cy="56507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ＭＳ Ｐゴシック" pitchFamily="1" charset="-128"/>
                </a:rPr>
                <a:t>7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221922" y="3411020"/>
              <a:ext cx="457200" cy="56507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ＭＳ Ｐゴシック" pitchFamily="1" charset="-128"/>
                </a:rPr>
                <a:t>5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3736484" y="3411020"/>
              <a:ext cx="457200" cy="56507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solidFill>
                    <a:schemeClr val="tx1"/>
                  </a:solidFill>
                  <a:latin typeface="Calibri" pitchFamily="34" charset="0"/>
                  <a:ea typeface="ＭＳ Ｐゴシック" pitchFamily="1" charset="-128"/>
                </a:rPr>
                <a:t>3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4765608" y="3411020"/>
              <a:ext cx="457200" cy="565079"/>
            </a:xfrm>
            <a:prstGeom prst="rect">
              <a:avLst/>
            </a:prstGeom>
            <a:solidFill>
              <a:schemeClr val="accent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solidFill>
                    <a:schemeClr val="tx1"/>
                  </a:solidFill>
                  <a:latin typeface="Calibri" pitchFamily="34" charset="0"/>
                  <a:ea typeface="ＭＳ Ｐゴシック" pitchFamily="1" charset="-128"/>
                </a:rPr>
                <a:t>2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5794732" y="3411020"/>
              <a:ext cx="457200" cy="565079"/>
            </a:xfrm>
            <a:prstGeom prst="rect">
              <a:avLst/>
            </a:prstGeom>
            <a:solidFill>
              <a:schemeClr val="accent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ＭＳ Ｐゴシック" pitchFamily="1" charset="-128"/>
                </a:rPr>
                <a:t>11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267200" y="3411020"/>
              <a:ext cx="457200" cy="565079"/>
            </a:xfrm>
            <a:prstGeom prst="rect">
              <a:avLst/>
            </a:prstGeom>
            <a:solidFill>
              <a:schemeClr val="accent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ＭＳ Ｐゴシック" pitchFamily="1" charset="-128"/>
                </a:rPr>
                <a:t>12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823856" y="3411020"/>
              <a:ext cx="457200" cy="565079"/>
            </a:xfrm>
            <a:prstGeom prst="rect">
              <a:avLst/>
            </a:prstGeom>
            <a:solidFill>
              <a:schemeClr val="accent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ＭＳ Ｐゴシック" pitchFamily="1" charset="-128"/>
                </a:rPr>
                <a:t>6</a:t>
              </a:r>
            </a:p>
          </p:txBody>
        </p:sp>
        <p:pic>
          <p:nvPicPr>
            <p:cNvPr id="46" name="Picture 24" descr="canary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239028" y="3505200"/>
              <a:ext cx="374649" cy="463550"/>
            </a:xfrm>
            <a:prstGeom prst="rect">
              <a:avLst/>
            </a:prstGeom>
            <a:noFill/>
          </p:spPr>
        </p:pic>
        <p:pic>
          <p:nvPicPr>
            <p:cNvPr id="48" name="Picture 24" descr="canary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340351" y="3498850"/>
              <a:ext cx="374649" cy="463550"/>
            </a:xfrm>
            <a:prstGeom prst="rect">
              <a:avLst/>
            </a:prstGeom>
            <a:noFill/>
          </p:spPr>
        </p:pic>
        <p:sp>
          <p:nvSpPr>
            <p:cNvPr id="49" name="Rectangle 48"/>
            <p:cNvSpPr/>
            <p:nvPr/>
          </p:nvSpPr>
          <p:spPr bwMode="auto">
            <a:xfrm>
              <a:off x="6298925" y="3404009"/>
              <a:ext cx="457200" cy="565079"/>
            </a:xfrm>
            <a:prstGeom prst="rect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ea typeface="ＭＳ Ｐゴシック" pitchFamily="1" charset="-128"/>
                </a:rPr>
                <a:t>4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ＭＳ Ｐゴシック" pitchFamily="1" charset="-128"/>
              </a:endParaRPr>
            </a:p>
          </p:txBody>
        </p:sp>
        <p:pic>
          <p:nvPicPr>
            <p:cNvPr id="50" name="Picture 28" descr="canary_dead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553646" y="3650589"/>
              <a:ext cx="260810" cy="322697"/>
            </a:xfrm>
            <a:prstGeom prst="rect">
              <a:avLst/>
            </a:prstGeom>
            <a:noFill/>
          </p:spPr>
        </p:pic>
        <p:pic>
          <p:nvPicPr>
            <p:cNvPr id="51" name="Picture 24" descr="canary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420628" y="3505200"/>
              <a:ext cx="374649" cy="463550"/>
            </a:xfrm>
            <a:prstGeom prst="rect">
              <a:avLst/>
            </a:prstGeom>
            <a:noFill/>
          </p:spPr>
        </p:pic>
        <p:sp>
          <p:nvSpPr>
            <p:cNvPr id="31" name="Rectangle 30"/>
            <p:cNvSpPr/>
            <p:nvPr/>
          </p:nvSpPr>
          <p:spPr bwMode="auto">
            <a:xfrm>
              <a:off x="2192798" y="3411020"/>
              <a:ext cx="457200" cy="5650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solidFill>
                    <a:schemeClr val="tx1"/>
                  </a:solidFill>
                  <a:latin typeface="Calibri" pitchFamily="34" charset="0"/>
                  <a:ea typeface="ＭＳ Ｐゴシック" pitchFamily="1" charset="-128"/>
                </a:rPr>
                <a:t>8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5280170" y="3411020"/>
              <a:ext cx="457200" cy="5650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ＭＳ Ｐゴシック" pitchFamily="1" charset="-128"/>
                </a:rPr>
                <a:t>9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7338418" y="3411020"/>
              <a:ext cx="457200" cy="5650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ＭＳ Ｐゴシック" pitchFamily="1" charset="-128"/>
                </a:rPr>
                <a:t>10</a:t>
              </a:r>
            </a:p>
          </p:txBody>
        </p:sp>
      </p:grpSp>
      <p:grpSp>
        <p:nvGrpSpPr>
          <p:cNvPr id="19" name="Group 65"/>
          <p:cNvGrpSpPr/>
          <p:nvPr/>
        </p:nvGrpSpPr>
        <p:grpSpPr>
          <a:xfrm>
            <a:off x="1632858" y="4191000"/>
            <a:ext cx="6213297" cy="685800"/>
            <a:chOff x="1632858" y="4191000"/>
            <a:chExt cx="6213297" cy="685800"/>
          </a:xfrm>
        </p:grpSpPr>
        <p:sp>
          <p:nvSpPr>
            <p:cNvPr id="52" name="Rectangle 51"/>
            <p:cNvSpPr/>
            <p:nvPr/>
          </p:nvSpPr>
          <p:spPr bwMode="auto">
            <a:xfrm>
              <a:off x="1632858" y="4191000"/>
              <a:ext cx="6213297" cy="6858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1678236" y="4249220"/>
              <a:ext cx="457200" cy="56507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solidFill>
                    <a:schemeClr val="tx1"/>
                  </a:solidFill>
                  <a:latin typeface="Calibri" pitchFamily="34" charset="0"/>
                  <a:ea typeface="ＭＳ Ｐゴシック" pitchFamily="1" charset="-128"/>
                </a:rPr>
                <a:t>4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2707360" y="4249220"/>
              <a:ext cx="457200" cy="56507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solidFill>
                    <a:schemeClr val="tx1"/>
                  </a:solidFill>
                  <a:latin typeface="Calibri" pitchFamily="34" charset="0"/>
                  <a:ea typeface="ＭＳ Ｐゴシック" pitchFamily="1" charset="-128"/>
                </a:rPr>
                <a:t>6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6313714" y="4245430"/>
              <a:ext cx="457200" cy="56507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ＭＳ Ｐゴシック" pitchFamily="1" charset="-128"/>
                </a:rPr>
                <a:t>3</a:t>
              </a: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4765608" y="4249220"/>
              <a:ext cx="457200" cy="56507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ＭＳ Ｐゴシック" pitchFamily="1" charset="-128"/>
                </a:rPr>
                <a:t>12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5280170" y="4249220"/>
              <a:ext cx="457200" cy="56507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solidFill>
                    <a:schemeClr val="tx1"/>
                  </a:solidFill>
                  <a:latin typeface="Calibri" pitchFamily="34" charset="0"/>
                  <a:ea typeface="ＭＳ Ｐゴシック" pitchFamily="1" charset="-128"/>
                </a:rPr>
                <a:t>5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5794732" y="4249220"/>
              <a:ext cx="457200" cy="565079"/>
            </a:xfrm>
            <a:prstGeom prst="rect">
              <a:avLst/>
            </a:prstGeom>
            <a:solidFill>
              <a:schemeClr val="accent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ＭＳ Ｐゴシック" pitchFamily="1" charset="-128"/>
                </a:rPr>
                <a:t>7</a:t>
              </a: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4267200" y="4249220"/>
              <a:ext cx="457200" cy="565079"/>
            </a:xfrm>
            <a:prstGeom prst="rect">
              <a:avLst/>
            </a:prstGeom>
            <a:solidFill>
              <a:schemeClr val="accent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ＭＳ Ｐゴシック" pitchFamily="1" charset="-128"/>
                </a:rPr>
                <a:t>2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6823856" y="4249220"/>
              <a:ext cx="457200" cy="565079"/>
            </a:xfrm>
            <a:prstGeom prst="rect">
              <a:avLst/>
            </a:prstGeom>
            <a:solidFill>
              <a:schemeClr val="accent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solidFill>
                    <a:schemeClr val="tx1"/>
                  </a:solidFill>
                  <a:latin typeface="Calibri" pitchFamily="34" charset="0"/>
                  <a:ea typeface="ＭＳ Ｐゴシック" pitchFamily="1" charset="-128"/>
                </a:rPr>
                <a:t>1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3211286" y="4242209"/>
              <a:ext cx="457200" cy="565079"/>
            </a:xfrm>
            <a:prstGeom prst="rect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ea typeface="ＭＳ Ｐゴシック" pitchFamily="1" charset="-128"/>
                </a:rPr>
                <a:t>4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ＭＳ Ｐゴシック" pitchFamily="1" charset="-128"/>
              </a:endParaRPr>
            </a:p>
          </p:txBody>
        </p:sp>
        <p:pic>
          <p:nvPicPr>
            <p:cNvPr id="70" name="Picture 28" descr="canary_dead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472990" y="4488789"/>
              <a:ext cx="260810" cy="322697"/>
            </a:xfrm>
            <a:prstGeom prst="rect">
              <a:avLst/>
            </a:prstGeom>
            <a:noFill/>
          </p:spPr>
        </p:pic>
        <p:pic>
          <p:nvPicPr>
            <p:cNvPr id="71" name="Picture 24" descr="canary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370853" y="4329192"/>
              <a:ext cx="381000" cy="471408"/>
            </a:xfrm>
            <a:prstGeom prst="rect">
              <a:avLst/>
            </a:prstGeom>
            <a:noFill/>
          </p:spPr>
        </p:pic>
        <p:pic>
          <p:nvPicPr>
            <p:cNvPr id="72" name="Picture 24" descr="canary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736130" y="4335542"/>
              <a:ext cx="381000" cy="471408"/>
            </a:xfrm>
            <a:prstGeom prst="rect">
              <a:avLst/>
            </a:prstGeom>
            <a:noFill/>
          </p:spPr>
        </p:pic>
        <p:pic>
          <p:nvPicPr>
            <p:cNvPr id="73" name="Picture 24" descr="canary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265453" y="4341892"/>
              <a:ext cx="381000" cy="471408"/>
            </a:xfrm>
            <a:prstGeom prst="rect">
              <a:avLst/>
            </a:prstGeom>
            <a:noFill/>
          </p:spPr>
        </p:pic>
        <p:sp>
          <p:nvSpPr>
            <p:cNvPr id="54" name="Rectangle 53"/>
            <p:cNvSpPr/>
            <p:nvPr/>
          </p:nvSpPr>
          <p:spPr bwMode="auto">
            <a:xfrm>
              <a:off x="2192798" y="4249220"/>
              <a:ext cx="457200" cy="5650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solidFill>
                    <a:schemeClr val="tx1"/>
                  </a:solidFill>
                  <a:latin typeface="Calibri" pitchFamily="34" charset="0"/>
                  <a:ea typeface="ＭＳ Ｐゴシック" pitchFamily="1" charset="-128"/>
                </a:rPr>
                <a:t>10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3736484" y="4249220"/>
              <a:ext cx="457200" cy="5650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ＭＳ Ｐゴシック" pitchFamily="1" charset="-128"/>
                </a:rPr>
                <a:t>8</a:t>
              </a: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7338418" y="4249220"/>
              <a:ext cx="457200" cy="5650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ＭＳ Ｐゴシック" pitchFamily="1" charset="-128"/>
                </a:rPr>
                <a:t>9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Correcting Allocator</a:t>
            </a:r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00138" y="1304925"/>
            <a:ext cx="7856537" cy="4943475"/>
          </a:xfrm>
        </p:spPr>
        <p:txBody>
          <a:bodyPr/>
          <a:lstStyle/>
          <a:p>
            <a:pPr eaLnBrk="1" hangingPunct="1"/>
            <a:r>
              <a:rPr lang="en-US" dirty="0" smtClean="0"/>
              <a:t>Generate </a:t>
            </a:r>
            <a:r>
              <a:rPr lang="en-US" b="1" dirty="0" smtClean="0"/>
              <a:t>runtime patches </a:t>
            </a:r>
            <a:r>
              <a:rPr lang="en-US" dirty="0" smtClean="0"/>
              <a:t>to </a:t>
            </a:r>
            <a:r>
              <a:rPr lang="en-US" b="1" dirty="0" smtClean="0"/>
              <a:t>correct</a:t>
            </a:r>
            <a:r>
              <a:rPr lang="en-US" dirty="0" smtClean="0"/>
              <a:t> errors</a:t>
            </a:r>
          </a:p>
          <a:p>
            <a:pPr lvl="1" eaLnBrk="1" hangingPunct="1"/>
            <a:r>
              <a:rPr lang="en-US" dirty="0" smtClean="0"/>
              <a:t>Track object call sites in allocator</a:t>
            </a:r>
          </a:p>
          <a:p>
            <a:pPr eaLnBrk="1" hangingPunct="1"/>
            <a:r>
              <a:rPr lang="en-US" i="1" dirty="0" smtClean="0"/>
              <a:t>Prevent overflows</a:t>
            </a:r>
            <a:r>
              <a:rPr lang="en-US" dirty="0" smtClean="0"/>
              <a:t>: </a:t>
            </a:r>
            <a:r>
              <a:rPr lang="en-US" b="1" dirty="0" smtClean="0"/>
              <a:t>pad</a:t>
            </a:r>
            <a:r>
              <a:rPr lang="en-US" dirty="0" smtClean="0"/>
              <a:t> overflowed objects</a:t>
            </a:r>
            <a:br>
              <a:rPr lang="en-US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400" dirty="0" smtClean="0"/>
              <a:t>		</a:t>
            </a:r>
            <a:r>
              <a:rPr lang="en-US" sz="2400" dirty="0" err="1" smtClean="0">
                <a:latin typeface="Consolas" pitchFamily="49" charset="0"/>
              </a:rPr>
              <a:t>malloc</a:t>
            </a:r>
            <a:r>
              <a:rPr lang="en-US" sz="2400" dirty="0" smtClean="0">
                <a:latin typeface="Consolas" pitchFamily="49" charset="0"/>
              </a:rPr>
              <a:t>(8)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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Consolas" pitchFamily="49" charset="0"/>
              </a:rPr>
              <a:t>malloc</a:t>
            </a:r>
            <a:r>
              <a:rPr lang="en-US" sz="2400" dirty="0" smtClean="0">
                <a:latin typeface="Consolas" pitchFamily="49" charset="0"/>
              </a:rPr>
              <a:t>(8</a:t>
            </a:r>
            <a:r>
              <a:rPr lang="en-US" sz="2400" dirty="0" smtClean="0"/>
              <a:t> + </a:t>
            </a:r>
            <a:r>
              <a:rPr lang="el-GR" sz="2400" dirty="0" smtClean="0"/>
              <a:t>δ</a:t>
            </a:r>
            <a:r>
              <a:rPr lang="en-US" sz="2400" dirty="0" smtClean="0">
                <a:latin typeface="Consolas" pitchFamily="49" charset="0"/>
              </a:rPr>
              <a:t>)</a:t>
            </a:r>
          </a:p>
          <a:p>
            <a:pPr lvl="1" eaLnBrk="1" hangingPunct="1">
              <a:buNone/>
            </a:pPr>
            <a:endParaRPr lang="en-US" sz="1200" i="1" dirty="0" smtClean="0"/>
          </a:p>
          <a:p>
            <a:pPr lvl="1" eaLnBrk="1" hangingPunct="1">
              <a:buNone/>
            </a:pPr>
            <a:endParaRPr lang="en-US" sz="1200" i="1" dirty="0" smtClean="0"/>
          </a:p>
          <a:p>
            <a:pPr lvl="1" eaLnBrk="1" hangingPunct="1">
              <a:buNone/>
            </a:pPr>
            <a:endParaRPr lang="en-US" sz="1200" i="1" dirty="0" smtClean="0"/>
          </a:p>
          <a:p>
            <a:pPr lvl="1" eaLnBrk="1" hangingPunct="1"/>
            <a:endParaRPr lang="en-US" sz="900" i="1" dirty="0" smtClean="0"/>
          </a:p>
          <a:p>
            <a:pPr lvl="1" eaLnBrk="1" hangingPunct="1"/>
            <a:endParaRPr lang="en-US" sz="900" i="1" dirty="0" smtClean="0"/>
          </a:p>
          <a:p>
            <a:pPr eaLnBrk="1" hangingPunct="1"/>
            <a:r>
              <a:rPr lang="en-US" i="1" dirty="0" smtClean="0"/>
              <a:t>Prevent dangling pointers</a:t>
            </a:r>
            <a:r>
              <a:rPr lang="en-US" dirty="0" smtClean="0"/>
              <a:t>: </a:t>
            </a:r>
            <a:r>
              <a:rPr lang="en-US" b="1" dirty="0" smtClean="0"/>
              <a:t>defer</a:t>
            </a:r>
            <a:r>
              <a:rPr lang="en-US" dirty="0" smtClean="0"/>
              <a:t> frees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sz="2400" dirty="0" smtClean="0">
                <a:latin typeface="Consolas" pitchFamily="49" charset="0"/>
              </a:rPr>
              <a:t>free(</a:t>
            </a:r>
            <a:r>
              <a:rPr lang="en-US" sz="2400" dirty="0" err="1" smtClean="0">
                <a:latin typeface="Consolas" pitchFamily="49" charset="0"/>
              </a:rPr>
              <a:t>ptr</a:t>
            </a:r>
            <a:r>
              <a:rPr lang="en-US" sz="2400" dirty="0" smtClean="0">
                <a:latin typeface="Consolas" pitchFamily="49" charset="0"/>
              </a:rPr>
              <a:t>)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  </a:t>
            </a:r>
            <a:r>
              <a:rPr lang="en-US" sz="2400" dirty="0" smtClean="0"/>
              <a:t>delay </a:t>
            </a:r>
            <a:r>
              <a:rPr lang="el-GR" sz="2400" dirty="0" smtClean="0"/>
              <a:t>δ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Consolas" pitchFamily="49" charset="0"/>
              </a:rPr>
              <a:t>mallocs</a:t>
            </a:r>
            <a:r>
              <a:rPr lang="en-US" sz="2400" dirty="0" smtClean="0">
                <a:latin typeface="Consolas" pitchFamily="49" charset="0"/>
              </a:rPr>
              <a:t>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                                     	  </a:t>
            </a:r>
            <a:r>
              <a:rPr lang="en-US" sz="2400" dirty="0" smtClean="0">
                <a:latin typeface="Consolas" pitchFamily="49" charset="0"/>
              </a:rPr>
              <a:t>free(</a:t>
            </a:r>
            <a:r>
              <a:rPr lang="en-US" sz="2400" dirty="0" err="1" smtClean="0">
                <a:latin typeface="Consolas" pitchFamily="49" charset="0"/>
              </a:rPr>
              <a:t>ptr</a:t>
            </a:r>
            <a:r>
              <a:rPr lang="en-US" sz="2400" dirty="0" smtClean="0">
                <a:latin typeface="Consolas" pitchFamily="49" charset="0"/>
              </a:rPr>
              <a:t>)</a:t>
            </a:r>
            <a:endParaRPr lang="en-US" sz="2000" dirty="0" smtClean="0">
              <a:latin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048000" y="3733800"/>
            <a:ext cx="4572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581400" y="3733800"/>
            <a:ext cx="457200" cy="565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1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5800" y="3761014"/>
            <a:ext cx="4876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 pitchFamily="18" charset="2"/>
              </a:rPr>
              <a:t>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029200" y="3733800"/>
            <a:ext cx="990600" cy="56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1" charset="-128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 charset="0"/>
              </a:rPr>
              <a:t>Exterminator Architecture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alibri" charset="0"/>
              </a:rPr>
              <a:t>Three main pieces: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>
                <a:latin typeface="Calibri" charset="0"/>
              </a:rPr>
              <a:t>DieHard</a:t>
            </a:r>
            <a:r>
              <a:rPr lang="en-US" dirty="0" smtClean="0">
                <a:latin typeface="Calibri" charset="0"/>
              </a:rPr>
              <a:t>-based </a:t>
            </a:r>
            <a:r>
              <a:rPr lang="en-US" b="1" dirty="0" smtClean="0">
                <a:latin typeface="Calibri" charset="0"/>
              </a:rPr>
              <a:t>allocator </a:t>
            </a:r>
            <a:r>
              <a:rPr lang="en-US" dirty="0" smtClean="0">
                <a:latin typeface="Calibri" charset="0"/>
              </a:rPr>
              <a:t>(</a:t>
            </a:r>
            <a:r>
              <a:rPr lang="en-US" dirty="0" err="1" smtClean="0">
                <a:latin typeface="Calibri" charset="0"/>
              </a:rPr>
              <a:t>DieFast</a:t>
            </a:r>
            <a:r>
              <a:rPr lang="en-US" dirty="0" smtClean="0">
                <a:latin typeface="Calibri" charset="0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Calibri" charset="0"/>
              </a:rPr>
              <a:t>Reveals bugs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>
                <a:latin typeface="Calibri" charset="0"/>
              </a:rPr>
              <a:t>Error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b="1" dirty="0" smtClean="0">
                <a:latin typeface="Calibri" charset="0"/>
              </a:rPr>
              <a:t>isolator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Calibri" charset="0"/>
              </a:rPr>
              <a:t>Finds bugs across multiple heaps </a:t>
            </a:r>
            <a:r>
              <a:rPr lang="en-US" dirty="0" err="1" smtClean="0">
                <a:latin typeface="Calibri" charset="0"/>
              </a:rPr>
              <a:t>w.h.p</a:t>
            </a:r>
            <a:r>
              <a:rPr lang="en-US" dirty="0" smtClean="0">
                <a:latin typeface="Calibri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>
                <a:latin typeface="Calibri" charset="0"/>
              </a:rPr>
              <a:t>Correcting allocator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Calibri" charset="0"/>
              </a:rPr>
              <a:t>Fixes bugs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alibri" charset="0"/>
              </a:rPr>
              <a:t>Multiple modes suitable for testing (debugging) or deployment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 charset="0"/>
              </a:rPr>
              <a:t>Exterminator Modes</a:t>
            </a:r>
          </a:p>
        </p:txBody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925" y="1304925"/>
            <a:ext cx="7889875" cy="46053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>
                <a:latin typeface="Calibri" charset="0"/>
              </a:rPr>
              <a:t>Iterative</a:t>
            </a:r>
            <a:endParaRPr lang="en-US" smtClean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Calibri" charset="0"/>
              </a:rPr>
              <a:t>Run multiple times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Calibri" charset="0"/>
              </a:rPr>
              <a:t>Same inputs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Calibri" charset="0"/>
              </a:rPr>
              <a:t>Debugging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smtClean="0">
                <a:latin typeface="Calibri" charset="0"/>
              </a:rPr>
              <a:t>Replicated</a:t>
            </a:r>
            <a:endParaRPr lang="en-US" sz="2800" smtClean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Calibri" charset="0"/>
              </a:rPr>
              <a:t>Run simultaneously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Calibri" charset="0"/>
              </a:rPr>
              <a:t>Deployable w/limitations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Calibri" charset="0"/>
              </a:rPr>
              <a:t>Can fix errors on-the-fly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>
                <a:latin typeface="Calibri" charset="0"/>
              </a:rPr>
              <a:t>Cumulative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Calibri" charset="0"/>
              </a:rPr>
              <a:t>Different inputs, nondeterminism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Calibri" charset="0"/>
              </a:rPr>
              <a:t>Deployable; see paper for details</a:t>
            </a:r>
          </a:p>
          <a:p>
            <a:pPr lvl="2" eaLnBrk="1" hangingPunct="1">
              <a:lnSpc>
                <a:spcPct val="90000"/>
              </a:lnSpc>
              <a:buFont typeface="Wingdings" charset="2"/>
              <a:buNone/>
            </a:pPr>
            <a:endParaRPr lang="en-US" smtClean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mtClean="0">
              <a:latin typeface="Calibri" charset="0"/>
            </a:endParaRPr>
          </a:p>
        </p:txBody>
      </p:sp>
      <p:sp>
        <p:nvSpPr>
          <p:cNvPr id="95235" name="AutoShape 25"/>
          <p:cNvSpPr>
            <a:spLocks noChangeArrowheads="1"/>
          </p:cNvSpPr>
          <p:nvPr/>
        </p:nvSpPr>
        <p:spPr bwMode="auto">
          <a:xfrm>
            <a:off x="4943475" y="1905000"/>
            <a:ext cx="3352800" cy="2362200"/>
          </a:xfrm>
          <a:prstGeom prst="roundRect">
            <a:avLst>
              <a:gd name="adj" fmla="val 16667"/>
            </a:avLst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800"/>
          </a:p>
        </p:txBody>
      </p:sp>
      <p:sp>
        <p:nvSpPr>
          <p:cNvPr id="95236" name="Line 4"/>
          <p:cNvSpPr>
            <a:spLocks noChangeShapeType="1"/>
          </p:cNvSpPr>
          <p:nvPr/>
        </p:nvSpPr>
        <p:spPr bwMode="auto">
          <a:xfrm>
            <a:off x="4257675" y="315277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237" name="Line 17"/>
          <p:cNvSpPr>
            <a:spLocks noChangeShapeType="1"/>
          </p:cNvSpPr>
          <p:nvPr/>
        </p:nvSpPr>
        <p:spPr bwMode="auto">
          <a:xfrm>
            <a:off x="8220075" y="3163888"/>
            <a:ext cx="990600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238" name="Rectangle 18"/>
          <p:cNvSpPr>
            <a:spLocks noChangeArrowheads="1"/>
          </p:cNvSpPr>
          <p:nvPr/>
        </p:nvSpPr>
        <p:spPr bwMode="auto">
          <a:xfrm>
            <a:off x="6086475" y="37338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 i="1">
                <a:latin typeface="Frutiger Linotype" charset="0"/>
              </a:rPr>
              <a:t>seed</a:t>
            </a:r>
          </a:p>
        </p:txBody>
      </p:sp>
      <p:sp>
        <p:nvSpPr>
          <p:cNvPr id="95239" name="Text Box 22"/>
          <p:cNvSpPr txBox="1">
            <a:spLocks noChangeArrowheads="1"/>
          </p:cNvSpPr>
          <p:nvPr/>
        </p:nvSpPr>
        <p:spPr bwMode="auto">
          <a:xfrm>
            <a:off x="7758113" y="3230563"/>
            <a:ext cx="11001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i="1">
                <a:latin typeface="Frutiger Linotype" charset="0"/>
              </a:rPr>
              <a:t>vote</a:t>
            </a:r>
          </a:p>
        </p:txBody>
      </p:sp>
      <p:grpSp>
        <p:nvGrpSpPr>
          <p:cNvPr id="95240" name="Group 54"/>
          <p:cNvGrpSpPr>
            <a:grpSpLocks/>
          </p:cNvGrpSpPr>
          <p:nvPr/>
        </p:nvGrpSpPr>
        <p:grpSpPr bwMode="auto">
          <a:xfrm>
            <a:off x="4486275" y="2847975"/>
            <a:ext cx="1143000" cy="765175"/>
            <a:chOff x="672" y="816"/>
            <a:chExt cx="617" cy="434"/>
          </a:xfrm>
        </p:grpSpPr>
        <p:sp>
          <p:nvSpPr>
            <p:cNvPr id="95259" name="Text Box 21"/>
            <p:cNvSpPr txBox="1">
              <a:spLocks noChangeArrowheads="1"/>
            </p:cNvSpPr>
            <p:nvPr/>
          </p:nvSpPr>
          <p:spPr bwMode="auto">
            <a:xfrm>
              <a:off x="672" y="1075"/>
              <a:ext cx="6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400" i="1">
                  <a:latin typeface="Frutiger Linotype" charset="0"/>
                </a:rPr>
                <a:t>broadcast</a:t>
              </a:r>
            </a:p>
          </p:txBody>
        </p:sp>
        <p:grpSp>
          <p:nvGrpSpPr>
            <p:cNvPr id="95260" name="Group 53"/>
            <p:cNvGrpSpPr>
              <a:grpSpLocks/>
            </p:cNvGrpSpPr>
            <p:nvPr/>
          </p:nvGrpSpPr>
          <p:grpSpPr bwMode="auto">
            <a:xfrm>
              <a:off x="786" y="816"/>
              <a:ext cx="341" cy="257"/>
              <a:chOff x="786" y="816"/>
              <a:chExt cx="341" cy="257"/>
            </a:xfrm>
          </p:grpSpPr>
          <p:sp>
            <p:nvSpPr>
              <p:cNvPr id="95261" name="AutoShape 5"/>
              <p:cNvSpPr>
                <a:spLocks noChangeArrowheads="1"/>
              </p:cNvSpPr>
              <p:nvPr/>
            </p:nvSpPr>
            <p:spPr bwMode="auto">
              <a:xfrm>
                <a:off x="912" y="965"/>
                <a:ext cx="96" cy="108"/>
              </a:xfrm>
              <a:prstGeom prst="roundRect">
                <a:avLst>
                  <a:gd name="adj" fmla="val 16667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800"/>
              </a:p>
            </p:txBody>
          </p:sp>
          <p:sp>
            <p:nvSpPr>
              <p:cNvPr id="95262" name="Text Box 23"/>
              <p:cNvSpPr txBox="1">
                <a:spLocks noChangeArrowheads="1"/>
              </p:cNvSpPr>
              <p:nvPr/>
            </p:nvSpPr>
            <p:spPr bwMode="auto">
              <a:xfrm>
                <a:off x="786" y="816"/>
                <a:ext cx="341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Frutiger Linotype" charset="0"/>
                  </a:rPr>
                  <a:t>input</a:t>
                </a:r>
              </a:p>
            </p:txBody>
          </p:sp>
        </p:grpSp>
      </p:grpSp>
      <p:sp>
        <p:nvSpPr>
          <p:cNvPr id="95241" name="Text Box 24"/>
          <p:cNvSpPr txBox="1">
            <a:spLocks noChangeArrowheads="1"/>
          </p:cNvSpPr>
          <p:nvPr/>
        </p:nvSpPr>
        <p:spPr bwMode="auto">
          <a:xfrm>
            <a:off x="8458200" y="2859088"/>
            <a:ext cx="76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Frutiger Linotype" charset="0"/>
              </a:rPr>
              <a:t>output</a:t>
            </a:r>
          </a:p>
        </p:txBody>
      </p:sp>
      <p:sp>
        <p:nvSpPr>
          <p:cNvPr id="95242" name="Rectangle 27"/>
          <p:cNvSpPr>
            <a:spLocks noChangeArrowheads="1"/>
          </p:cNvSpPr>
          <p:nvPr/>
        </p:nvSpPr>
        <p:spPr bwMode="auto">
          <a:xfrm>
            <a:off x="6543675" y="2314575"/>
            <a:ext cx="1447800" cy="3810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Frutiger Linotype" charset="0"/>
              </a:rPr>
              <a:t>DieFast replica</a:t>
            </a:r>
            <a:r>
              <a:rPr lang="en-US" sz="1800" b="1" baseline="-25000">
                <a:solidFill>
                  <a:schemeClr val="bg1"/>
                </a:solidFill>
                <a:latin typeface="Frutiger Linotype" charset="0"/>
              </a:rPr>
              <a:t>1</a:t>
            </a:r>
          </a:p>
        </p:txBody>
      </p:sp>
      <p:sp>
        <p:nvSpPr>
          <p:cNvPr id="95243" name="Rectangle 28"/>
          <p:cNvSpPr>
            <a:spLocks noChangeArrowheads="1"/>
          </p:cNvSpPr>
          <p:nvPr/>
        </p:nvSpPr>
        <p:spPr bwMode="auto">
          <a:xfrm>
            <a:off x="6086475" y="2314575"/>
            <a:ext cx="457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 i="1">
                <a:latin typeface="Frutiger Linotype" charset="0"/>
              </a:rPr>
              <a:t>seed</a:t>
            </a:r>
          </a:p>
        </p:txBody>
      </p:sp>
      <p:sp>
        <p:nvSpPr>
          <p:cNvPr id="95244" name="Rectangle 29"/>
          <p:cNvSpPr>
            <a:spLocks noChangeArrowheads="1"/>
          </p:cNvSpPr>
          <p:nvPr/>
        </p:nvSpPr>
        <p:spPr bwMode="auto">
          <a:xfrm>
            <a:off x="6543675" y="3019425"/>
            <a:ext cx="1447800" cy="3810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Frutiger Linotype" charset="0"/>
              </a:rPr>
              <a:t>DieFast replica</a:t>
            </a:r>
            <a:r>
              <a:rPr lang="en-US" sz="1800" b="1" baseline="-25000">
                <a:solidFill>
                  <a:schemeClr val="bg1"/>
                </a:solidFill>
                <a:latin typeface="Frutiger Linotype" charset="0"/>
              </a:rPr>
              <a:t>2</a:t>
            </a:r>
          </a:p>
        </p:txBody>
      </p:sp>
      <p:sp>
        <p:nvSpPr>
          <p:cNvPr id="95245" name="Rectangle 30"/>
          <p:cNvSpPr>
            <a:spLocks noChangeArrowheads="1"/>
          </p:cNvSpPr>
          <p:nvPr/>
        </p:nvSpPr>
        <p:spPr bwMode="auto">
          <a:xfrm>
            <a:off x="6086475" y="3019425"/>
            <a:ext cx="457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 i="1">
                <a:latin typeface="Frutiger Linotype" charset="0"/>
              </a:rPr>
              <a:t>seed</a:t>
            </a:r>
          </a:p>
        </p:txBody>
      </p:sp>
      <p:sp>
        <p:nvSpPr>
          <p:cNvPr id="95246" name="AutoShape 31"/>
          <p:cNvSpPr>
            <a:spLocks noChangeArrowheads="1"/>
          </p:cNvSpPr>
          <p:nvPr/>
        </p:nvSpPr>
        <p:spPr bwMode="auto">
          <a:xfrm>
            <a:off x="5781675" y="2286000"/>
            <a:ext cx="2438400" cy="17526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800"/>
          </a:p>
        </p:txBody>
      </p:sp>
      <p:sp>
        <p:nvSpPr>
          <p:cNvPr id="95247" name="AutoShape 36"/>
          <p:cNvSpPr>
            <a:spLocks noChangeArrowheads="1"/>
          </p:cNvSpPr>
          <p:nvPr/>
        </p:nvSpPr>
        <p:spPr bwMode="auto">
          <a:xfrm>
            <a:off x="8601075" y="3095625"/>
            <a:ext cx="152400" cy="17145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800"/>
          </a:p>
        </p:txBody>
      </p:sp>
      <p:sp>
        <p:nvSpPr>
          <p:cNvPr id="95248" name="Rectangle 40"/>
          <p:cNvSpPr>
            <a:spLocks noChangeArrowheads="1"/>
          </p:cNvSpPr>
          <p:nvPr/>
        </p:nvSpPr>
        <p:spPr bwMode="auto">
          <a:xfrm>
            <a:off x="6238875" y="1371600"/>
            <a:ext cx="1524000" cy="304800"/>
          </a:xfrm>
          <a:prstGeom prst="rect">
            <a:avLst/>
          </a:prstGeom>
          <a:solidFill>
            <a:srgbClr val="33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Frutiger Linotype" charset="0"/>
              </a:rPr>
              <a:t>Error isolator</a:t>
            </a:r>
          </a:p>
        </p:txBody>
      </p:sp>
      <p:sp>
        <p:nvSpPr>
          <p:cNvPr id="95249" name="Rectangle 41"/>
          <p:cNvSpPr>
            <a:spLocks noChangeArrowheads="1"/>
          </p:cNvSpPr>
          <p:nvPr/>
        </p:nvSpPr>
        <p:spPr bwMode="auto">
          <a:xfrm>
            <a:off x="6086475" y="2076450"/>
            <a:ext cx="19050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>
                <a:solidFill>
                  <a:schemeClr val="bg1"/>
                </a:solidFill>
                <a:latin typeface="Frutiger Linotype" charset="0"/>
              </a:rPr>
              <a:t>correcting allocator</a:t>
            </a:r>
          </a:p>
        </p:txBody>
      </p:sp>
      <p:sp>
        <p:nvSpPr>
          <p:cNvPr id="95250" name="Rectangle 43"/>
          <p:cNvSpPr>
            <a:spLocks noChangeArrowheads="1"/>
          </p:cNvSpPr>
          <p:nvPr/>
        </p:nvSpPr>
        <p:spPr bwMode="auto">
          <a:xfrm>
            <a:off x="6086475" y="2781300"/>
            <a:ext cx="19050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>
                <a:solidFill>
                  <a:schemeClr val="bg1"/>
                </a:solidFill>
                <a:latin typeface="Frutiger Linotype" charset="0"/>
              </a:rPr>
              <a:t>correcting allocator</a:t>
            </a:r>
          </a:p>
        </p:txBody>
      </p:sp>
      <p:sp>
        <p:nvSpPr>
          <p:cNvPr id="95251" name="Rectangle 44"/>
          <p:cNvSpPr>
            <a:spLocks noChangeArrowheads="1"/>
          </p:cNvSpPr>
          <p:nvPr/>
        </p:nvSpPr>
        <p:spPr bwMode="auto">
          <a:xfrm>
            <a:off x="6086475" y="3505200"/>
            <a:ext cx="19050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>
                <a:solidFill>
                  <a:schemeClr val="bg1"/>
                </a:solidFill>
                <a:latin typeface="Frutiger Linotype" charset="0"/>
              </a:rPr>
              <a:t>correcting allocator</a:t>
            </a:r>
          </a:p>
        </p:txBody>
      </p:sp>
      <p:cxnSp>
        <p:nvCxnSpPr>
          <p:cNvPr id="95252" name="AutoShape 46"/>
          <p:cNvCxnSpPr>
            <a:cxnSpLocks noChangeShapeType="1"/>
            <a:stCxn id="95247" idx="0"/>
            <a:endCxn id="95248" idx="3"/>
          </p:cNvCxnSpPr>
          <p:nvPr/>
        </p:nvCxnSpPr>
        <p:spPr bwMode="auto">
          <a:xfrm rot="16200000" flipV="1">
            <a:off x="7434262" y="1852613"/>
            <a:ext cx="1571625" cy="914400"/>
          </a:xfrm>
          <a:prstGeom prst="curvedConnector2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</p:cxnSp>
      <p:cxnSp>
        <p:nvCxnSpPr>
          <p:cNvPr id="95253" name="AutoShape 48"/>
          <p:cNvCxnSpPr>
            <a:cxnSpLocks noChangeShapeType="1"/>
            <a:stCxn id="95248" idx="1"/>
            <a:endCxn id="95251" idx="1"/>
          </p:cNvCxnSpPr>
          <p:nvPr/>
        </p:nvCxnSpPr>
        <p:spPr bwMode="auto">
          <a:xfrm rot="10800000" flipV="1">
            <a:off x="6086475" y="1524000"/>
            <a:ext cx="152400" cy="2095500"/>
          </a:xfrm>
          <a:prstGeom prst="curvedConnector3">
            <a:avLst>
              <a:gd name="adj1" fmla="val 250000"/>
            </a:avLst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</p:cxnSp>
      <p:cxnSp>
        <p:nvCxnSpPr>
          <p:cNvPr id="95254" name="AutoShape 49"/>
          <p:cNvCxnSpPr>
            <a:cxnSpLocks noChangeShapeType="1"/>
            <a:stCxn id="95248" idx="1"/>
            <a:endCxn id="95250" idx="1"/>
          </p:cNvCxnSpPr>
          <p:nvPr/>
        </p:nvCxnSpPr>
        <p:spPr bwMode="auto">
          <a:xfrm rot="10800000" flipV="1">
            <a:off x="6086475" y="1524000"/>
            <a:ext cx="152400" cy="1371600"/>
          </a:xfrm>
          <a:prstGeom prst="curvedConnector3">
            <a:avLst>
              <a:gd name="adj1" fmla="val 250000"/>
            </a:avLst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</p:cxnSp>
      <p:cxnSp>
        <p:nvCxnSpPr>
          <p:cNvPr id="95255" name="AutoShape 50"/>
          <p:cNvCxnSpPr>
            <a:cxnSpLocks noChangeShapeType="1"/>
            <a:stCxn id="95248" idx="1"/>
            <a:endCxn id="95249" idx="1"/>
          </p:cNvCxnSpPr>
          <p:nvPr/>
        </p:nvCxnSpPr>
        <p:spPr bwMode="auto">
          <a:xfrm rot="10800000" flipV="1">
            <a:off x="6086475" y="1524000"/>
            <a:ext cx="152400" cy="666750"/>
          </a:xfrm>
          <a:prstGeom prst="curvedConnector3">
            <a:avLst>
              <a:gd name="adj1" fmla="val 250000"/>
            </a:avLst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</p:cxnSp>
      <p:cxnSp>
        <p:nvCxnSpPr>
          <p:cNvPr id="95256" name="AutoShape 52"/>
          <p:cNvCxnSpPr>
            <a:cxnSpLocks noChangeShapeType="1"/>
          </p:cNvCxnSpPr>
          <p:nvPr/>
        </p:nvCxnSpPr>
        <p:spPr bwMode="auto">
          <a:xfrm flipV="1">
            <a:off x="5019675" y="3152775"/>
            <a:ext cx="838200" cy="17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5257" name="Rectangle 11"/>
          <p:cNvSpPr>
            <a:spLocks noChangeArrowheads="1"/>
          </p:cNvSpPr>
          <p:nvPr/>
        </p:nvSpPr>
        <p:spPr bwMode="auto">
          <a:xfrm>
            <a:off x="6543675" y="3733800"/>
            <a:ext cx="1447800" cy="3810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Frutiger Linotype" charset="0"/>
              </a:rPr>
              <a:t>DieFast replica</a:t>
            </a:r>
            <a:r>
              <a:rPr lang="en-US" sz="1600" b="1" baseline="-25000">
                <a:solidFill>
                  <a:schemeClr val="bg1"/>
                </a:solidFill>
                <a:latin typeface="Frutiger Linotype" charset="0"/>
              </a:rPr>
              <a:t>3</a:t>
            </a:r>
            <a:endParaRPr lang="en-US" sz="1800" b="1" baseline="-25000">
              <a:solidFill>
                <a:schemeClr val="bg1"/>
              </a:solidFill>
              <a:latin typeface="Frutiger Linotype" charset="0"/>
            </a:endParaRPr>
          </a:p>
        </p:txBody>
      </p:sp>
      <p:sp>
        <p:nvSpPr>
          <p:cNvPr id="95258" name="Text Box 55"/>
          <p:cNvSpPr txBox="1">
            <a:spLocks noChangeArrowheads="1"/>
          </p:cNvSpPr>
          <p:nvPr/>
        </p:nvSpPr>
        <p:spPr bwMode="auto">
          <a:xfrm>
            <a:off x="5019675" y="1371600"/>
            <a:ext cx="990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 i="1">
                <a:latin typeface="Frutiger Linotype" charset="0"/>
              </a:rPr>
              <a:t>runtime patches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</a:rPr>
              <a:t>DieHard</a:t>
            </a:r>
            <a:r>
              <a:rPr lang="en-US" dirty="0" smtClean="0">
                <a:latin typeface="Calibri" charset="0"/>
              </a:rPr>
              <a:t> Overview</a:t>
            </a: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Use randomization &amp; (optionally) replication to reduce risk of memory errors 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Calibri" charset="0"/>
              </a:rPr>
              <a:t>Objects randomly spread across heap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Calibri" charset="0"/>
              </a:rPr>
              <a:t>Different run = different heap</a:t>
            </a:r>
            <a:endParaRPr lang="en-US" sz="3300" dirty="0" smtClean="0">
              <a:latin typeface="Calibri" charset="0"/>
            </a:endParaRPr>
          </a:p>
          <a:p>
            <a:pPr lvl="1">
              <a:lnSpc>
                <a:spcPct val="80000"/>
              </a:lnSpc>
            </a:pPr>
            <a:r>
              <a:rPr lang="en-US" sz="2900" b="1" dirty="0" smtClean="0">
                <a:latin typeface="Calibri" charset="0"/>
              </a:rPr>
              <a:t>Probabilistic memory safety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sz="2500" dirty="0" smtClean="0">
                <a:latin typeface="Calibri" charset="0"/>
              </a:rPr>
              <a:t>Errors across heaps </a:t>
            </a:r>
            <a:r>
              <a:rPr lang="en-US" sz="2500" b="1" dirty="0" smtClean="0">
                <a:latin typeface="Calibri" charset="0"/>
              </a:rPr>
              <a:t>independent</a:t>
            </a:r>
          </a:p>
        </p:txBody>
      </p:sp>
      <p:sp>
        <p:nvSpPr>
          <p:cNvPr id="62486" name="Text Box 26"/>
          <p:cNvSpPr txBox="1">
            <a:spLocks noChangeArrowheads="1"/>
          </p:cNvSpPr>
          <p:nvPr/>
        </p:nvSpPr>
        <p:spPr bwMode="auto">
          <a:xfrm>
            <a:off x="6248400" y="4230688"/>
            <a:ext cx="2390775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1473" rIns="82945" bIns="41473">
            <a:spAutoFit/>
          </a:bodyPr>
          <a:lstStyle/>
          <a:p>
            <a:pPr eaLnBrk="0" hangingPunct="0"/>
            <a:r>
              <a:rPr lang="en-US" sz="2200" b="1">
                <a:latin typeface="Frutiger Linotype" charset="0"/>
              </a:rPr>
              <a:t>object size = 2</a:t>
            </a:r>
            <a:r>
              <a:rPr lang="en-US" sz="2200" b="1" baseline="30000">
                <a:latin typeface="Frutiger Linotype" charset="0"/>
              </a:rPr>
              <a:t>i+4</a:t>
            </a:r>
          </a:p>
        </p:txBody>
      </p:sp>
      <p:sp>
        <p:nvSpPr>
          <p:cNvPr id="62487" name="Text Box 27"/>
          <p:cNvSpPr txBox="1">
            <a:spLocks noChangeArrowheads="1"/>
          </p:cNvSpPr>
          <p:nvPr/>
        </p:nvSpPr>
        <p:spPr bwMode="auto">
          <a:xfrm>
            <a:off x="1371600" y="4154488"/>
            <a:ext cx="2606675" cy="417512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lIns="0" tIns="41473" rIns="82945" bIns="41473">
            <a:spAutoFit/>
          </a:bodyPr>
          <a:lstStyle/>
          <a:p>
            <a:pPr eaLnBrk="0" hangingPunct="0"/>
            <a:r>
              <a:rPr lang="en-US" sz="2200" b="1">
                <a:latin typeface="Frutiger Linotype" charset="0"/>
              </a:rPr>
              <a:t>object size = 2</a:t>
            </a:r>
            <a:r>
              <a:rPr lang="en-US" sz="2200" b="1" baseline="30000">
                <a:latin typeface="Frutiger Linotype" charset="0"/>
              </a:rPr>
              <a:t>i+3</a:t>
            </a:r>
          </a:p>
        </p:txBody>
      </p:sp>
      <p:grpSp>
        <p:nvGrpSpPr>
          <p:cNvPr id="62514" name="Group 50"/>
          <p:cNvGrpSpPr>
            <a:grpSpLocks/>
          </p:cNvGrpSpPr>
          <p:nvPr/>
        </p:nvGrpSpPr>
        <p:grpSpPr bwMode="auto">
          <a:xfrm>
            <a:off x="1401763" y="5868988"/>
            <a:ext cx="6927850" cy="531812"/>
            <a:chOff x="883" y="3697"/>
            <a:chExt cx="4364" cy="335"/>
          </a:xfrm>
        </p:grpSpPr>
        <p:grpSp>
          <p:nvGrpSpPr>
            <p:cNvPr id="2" name="Group 48"/>
            <p:cNvGrpSpPr>
              <a:grpSpLocks/>
            </p:cNvGrpSpPr>
            <p:nvPr/>
          </p:nvGrpSpPr>
          <p:grpSpPr bwMode="auto">
            <a:xfrm>
              <a:off x="883" y="3697"/>
              <a:ext cx="4364" cy="335"/>
              <a:chOff x="973" y="3884"/>
              <a:chExt cx="4810" cy="370"/>
            </a:xfrm>
          </p:grpSpPr>
          <p:sp>
            <p:nvSpPr>
              <p:cNvPr id="62490" name="Rectangle 31"/>
              <p:cNvSpPr>
                <a:spLocks noChangeArrowheads="1"/>
              </p:cNvSpPr>
              <p:nvPr/>
            </p:nvSpPr>
            <p:spPr bwMode="auto">
              <a:xfrm>
                <a:off x="973" y="3918"/>
                <a:ext cx="3349" cy="33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62491" name="Rectangle 32"/>
              <p:cNvSpPr>
                <a:spLocks noChangeArrowheads="1"/>
              </p:cNvSpPr>
              <p:nvPr/>
            </p:nvSpPr>
            <p:spPr bwMode="auto">
              <a:xfrm>
                <a:off x="984" y="3928"/>
                <a:ext cx="277" cy="3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62492" name="Rectangle 33"/>
              <p:cNvSpPr>
                <a:spLocks noChangeArrowheads="1"/>
              </p:cNvSpPr>
              <p:nvPr/>
            </p:nvSpPr>
            <p:spPr bwMode="auto">
              <a:xfrm>
                <a:off x="4377" y="3928"/>
                <a:ext cx="508" cy="3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62493" name="Rectangle 34"/>
              <p:cNvSpPr>
                <a:spLocks noChangeArrowheads="1"/>
              </p:cNvSpPr>
              <p:nvPr/>
            </p:nvSpPr>
            <p:spPr bwMode="auto">
              <a:xfrm>
                <a:off x="4887" y="3928"/>
                <a:ext cx="508" cy="31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lang="en-US"/>
                  <a:t>1</a:t>
                </a:r>
              </a:p>
            </p:txBody>
          </p:sp>
          <p:sp>
            <p:nvSpPr>
              <p:cNvPr id="62494" name="Rectangle 35"/>
              <p:cNvSpPr>
                <a:spLocks noChangeArrowheads="1"/>
              </p:cNvSpPr>
              <p:nvPr/>
            </p:nvSpPr>
            <p:spPr bwMode="auto">
              <a:xfrm>
                <a:off x="1255" y="3928"/>
                <a:ext cx="277" cy="31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lang="en-US"/>
                  <a:t>1</a:t>
                </a:r>
              </a:p>
            </p:txBody>
          </p:sp>
          <p:sp>
            <p:nvSpPr>
              <p:cNvPr id="62495" name="Rectangle 36"/>
              <p:cNvSpPr>
                <a:spLocks noChangeArrowheads="1"/>
              </p:cNvSpPr>
              <p:nvPr/>
            </p:nvSpPr>
            <p:spPr bwMode="auto">
              <a:xfrm>
                <a:off x="1526" y="3928"/>
                <a:ext cx="276" cy="3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600"/>
              </a:p>
            </p:txBody>
          </p:sp>
          <p:sp>
            <p:nvSpPr>
              <p:cNvPr id="62496" name="Rectangle 37"/>
              <p:cNvSpPr>
                <a:spLocks noChangeArrowheads="1"/>
              </p:cNvSpPr>
              <p:nvPr/>
            </p:nvSpPr>
            <p:spPr bwMode="auto">
              <a:xfrm>
                <a:off x="1802" y="3928"/>
                <a:ext cx="277" cy="31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lang="en-US"/>
                  <a:t>6</a:t>
                </a:r>
              </a:p>
            </p:txBody>
          </p:sp>
          <p:sp>
            <p:nvSpPr>
              <p:cNvPr id="62497" name="Rectangle 38"/>
              <p:cNvSpPr>
                <a:spLocks noChangeArrowheads="1"/>
              </p:cNvSpPr>
              <p:nvPr/>
            </p:nvSpPr>
            <p:spPr bwMode="auto">
              <a:xfrm>
                <a:off x="2073" y="3928"/>
                <a:ext cx="276" cy="3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62498" name="Rectangle 39"/>
              <p:cNvSpPr>
                <a:spLocks noChangeArrowheads="1"/>
              </p:cNvSpPr>
              <p:nvPr/>
            </p:nvSpPr>
            <p:spPr bwMode="auto">
              <a:xfrm>
                <a:off x="2344" y="3928"/>
                <a:ext cx="276" cy="31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lang="en-US"/>
                  <a:t>3</a:t>
                </a:r>
              </a:p>
            </p:txBody>
          </p:sp>
          <p:sp>
            <p:nvSpPr>
              <p:cNvPr id="62499" name="Rectangle 40"/>
              <p:cNvSpPr>
                <a:spLocks noChangeArrowheads="1"/>
              </p:cNvSpPr>
              <p:nvPr/>
            </p:nvSpPr>
            <p:spPr bwMode="auto">
              <a:xfrm>
                <a:off x="2626" y="3928"/>
                <a:ext cx="276" cy="3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62500" name="Rectangle 41"/>
              <p:cNvSpPr>
                <a:spLocks noChangeArrowheads="1"/>
              </p:cNvSpPr>
              <p:nvPr/>
            </p:nvSpPr>
            <p:spPr bwMode="auto">
              <a:xfrm>
                <a:off x="2908" y="3928"/>
                <a:ext cx="277" cy="31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lang="en-US"/>
                  <a:t>2</a:t>
                </a:r>
              </a:p>
            </p:txBody>
          </p:sp>
          <p:sp>
            <p:nvSpPr>
              <p:cNvPr id="62501" name="Rectangle 42"/>
              <p:cNvSpPr>
                <a:spLocks noChangeArrowheads="1"/>
              </p:cNvSpPr>
              <p:nvPr/>
            </p:nvSpPr>
            <p:spPr bwMode="auto">
              <a:xfrm>
                <a:off x="3190" y="3928"/>
                <a:ext cx="277" cy="3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600"/>
              </a:p>
            </p:txBody>
          </p:sp>
          <p:sp>
            <p:nvSpPr>
              <p:cNvPr id="62502" name="Rectangle 43"/>
              <p:cNvSpPr>
                <a:spLocks noChangeArrowheads="1"/>
              </p:cNvSpPr>
              <p:nvPr/>
            </p:nvSpPr>
            <p:spPr bwMode="auto">
              <a:xfrm>
                <a:off x="3473" y="3928"/>
                <a:ext cx="276" cy="31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lang="en-US"/>
                  <a:t>5</a:t>
                </a:r>
              </a:p>
            </p:txBody>
          </p:sp>
          <p:sp>
            <p:nvSpPr>
              <p:cNvPr id="62503" name="Rectangle 44"/>
              <p:cNvSpPr>
                <a:spLocks noChangeArrowheads="1"/>
              </p:cNvSpPr>
              <p:nvPr/>
            </p:nvSpPr>
            <p:spPr bwMode="auto">
              <a:xfrm>
                <a:off x="3755" y="3928"/>
                <a:ext cx="276" cy="31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lang="en-US"/>
                  <a:t>4</a:t>
                </a:r>
              </a:p>
            </p:txBody>
          </p:sp>
          <p:sp>
            <p:nvSpPr>
              <p:cNvPr id="62504" name="Rectangle 45"/>
              <p:cNvSpPr>
                <a:spLocks noChangeArrowheads="1"/>
              </p:cNvSpPr>
              <p:nvPr/>
            </p:nvSpPr>
            <p:spPr bwMode="auto">
              <a:xfrm>
                <a:off x="4038" y="3928"/>
                <a:ext cx="277" cy="3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62505" name="Text Box 46"/>
              <p:cNvSpPr txBox="1">
                <a:spLocks noChangeArrowheads="1"/>
              </p:cNvSpPr>
              <p:nvPr/>
            </p:nvSpPr>
            <p:spPr bwMode="auto">
              <a:xfrm>
                <a:off x="5461" y="3884"/>
                <a:ext cx="322" cy="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200" b="1"/>
                  <a:t>…</a:t>
                </a:r>
              </a:p>
            </p:txBody>
          </p:sp>
        </p:grpSp>
        <p:sp>
          <p:nvSpPr>
            <p:cNvPr id="228404" name="Rectangle 52"/>
            <p:cNvSpPr>
              <a:spLocks noChangeArrowheads="1"/>
            </p:cNvSpPr>
            <p:nvPr/>
          </p:nvSpPr>
          <p:spPr bwMode="auto">
            <a:xfrm>
              <a:off x="2899" y="3734"/>
              <a:ext cx="94" cy="28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pPr eaLnBrk="0" hangingPunct="0"/>
              <a:endParaRPr lang="en-US" sz="1600"/>
            </a:p>
          </p:txBody>
        </p:sp>
      </p:grpSp>
      <p:sp>
        <p:nvSpPr>
          <p:cNvPr id="228405" name="Text Box 53"/>
          <p:cNvSpPr txBox="1">
            <a:spLocks noChangeArrowheads="1"/>
          </p:cNvSpPr>
          <p:nvPr/>
        </p:nvSpPr>
        <p:spPr bwMode="auto">
          <a:xfrm>
            <a:off x="266700" y="5334000"/>
            <a:ext cx="48387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1473" rIns="82945" bIns="41473">
            <a:spAutoFit/>
          </a:bodyPr>
          <a:lstStyle/>
          <a:p>
            <a:pPr eaLnBrk="0" hangingPunct="0"/>
            <a:r>
              <a:rPr lang="en-US" sz="2200" i="1">
                <a:latin typeface="Frutiger Linotype" charset="0"/>
              </a:rPr>
              <a:t>Run 1: “malignant” overflow</a:t>
            </a:r>
            <a:endParaRPr lang="en-US" sz="2200" i="1" baseline="30000">
              <a:latin typeface="Frutiger Linotype" charset="0"/>
            </a:endParaRPr>
          </a:p>
        </p:txBody>
      </p:sp>
      <p:sp>
        <p:nvSpPr>
          <p:cNvPr id="228406" name="Text Box 54"/>
          <p:cNvSpPr txBox="1">
            <a:spLocks noChangeArrowheads="1"/>
          </p:cNvSpPr>
          <p:nvPr/>
        </p:nvSpPr>
        <p:spPr bwMode="auto">
          <a:xfrm>
            <a:off x="5251450" y="5334000"/>
            <a:ext cx="358775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1473" rIns="82945" bIns="41473">
            <a:spAutoFit/>
          </a:bodyPr>
          <a:lstStyle/>
          <a:p>
            <a:pPr eaLnBrk="0" hangingPunct="0"/>
            <a:r>
              <a:rPr lang="en-US" sz="2200" i="1">
                <a:latin typeface="Frutiger Linotype" charset="0"/>
              </a:rPr>
              <a:t>Run 2: “benign” overflow</a:t>
            </a:r>
            <a:endParaRPr lang="en-US" sz="2200" i="1" baseline="30000">
              <a:latin typeface="Frutiger Linotype" charset="0"/>
            </a:endParaRPr>
          </a:p>
        </p:txBody>
      </p:sp>
      <p:sp>
        <p:nvSpPr>
          <p:cNvPr id="62471" name="Rectangle 4"/>
          <p:cNvSpPr>
            <a:spLocks noChangeArrowheads="1"/>
          </p:cNvSpPr>
          <p:nvPr/>
        </p:nvSpPr>
        <p:spPr bwMode="auto">
          <a:xfrm>
            <a:off x="1397000" y="4621213"/>
            <a:ext cx="4824413" cy="482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eaLnBrk="0" hangingPunct="0"/>
            <a:endParaRPr lang="en-US"/>
          </a:p>
        </p:txBody>
      </p:sp>
      <p:sp>
        <p:nvSpPr>
          <p:cNvPr id="62472" name="Rectangle 5"/>
          <p:cNvSpPr>
            <a:spLocks noChangeArrowheads="1"/>
          </p:cNvSpPr>
          <p:nvPr/>
        </p:nvSpPr>
        <p:spPr bwMode="auto">
          <a:xfrm>
            <a:off x="1412875" y="4635500"/>
            <a:ext cx="398463" cy="454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eaLnBrk="0" hangingPunct="0"/>
            <a:r>
              <a:rPr lang="en-US"/>
              <a:t>2</a:t>
            </a:r>
          </a:p>
        </p:txBody>
      </p:sp>
      <p:sp>
        <p:nvSpPr>
          <p:cNvPr id="62473" name="Rectangle 12"/>
          <p:cNvSpPr>
            <a:spLocks noChangeArrowheads="1"/>
          </p:cNvSpPr>
          <p:nvPr/>
        </p:nvSpPr>
        <p:spPr bwMode="auto">
          <a:xfrm>
            <a:off x="6300788" y="4635500"/>
            <a:ext cx="731837" cy="454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eaLnBrk="0" hangingPunct="0"/>
            <a:r>
              <a:rPr lang="en-US"/>
              <a:t>3</a:t>
            </a:r>
          </a:p>
        </p:txBody>
      </p:sp>
      <p:sp>
        <p:nvSpPr>
          <p:cNvPr id="62474" name="Rectangle 13"/>
          <p:cNvSpPr>
            <a:spLocks noChangeArrowheads="1"/>
          </p:cNvSpPr>
          <p:nvPr/>
        </p:nvSpPr>
        <p:spPr bwMode="auto">
          <a:xfrm>
            <a:off x="7035800" y="4635500"/>
            <a:ext cx="731838" cy="454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eaLnBrk="0" hangingPunct="0"/>
            <a:endParaRPr lang="en-US" sz="1600"/>
          </a:p>
        </p:txBody>
      </p:sp>
      <p:sp>
        <p:nvSpPr>
          <p:cNvPr id="62475" name="Rectangle 14"/>
          <p:cNvSpPr>
            <a:spLocks noChangeArrowheads="1"/>
          </p:cNvSpPr>
          <p:nvPr/>
        </p:nvSpPr>
        <p:spPr bwMode="auto">
          <a:xfrm>
            <a:off x="1803400" y="4635500"/>
            <a:ext cx="398463" cy="454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eaLnBrk="0" hangingPunct="0"/>
            <a:r>
              <a:rPr lang="en-US"/>
              <a:t>4</a:t>
            </a:r>
          </a:p>
        </p:txBody>
      </p:sp>
      <p:sp>
        <p:nvSpPr>
          <p:cNvPr id="62476" name="Rectangle 15"/>
          <p:cNvSpPr>
            <a:spLocks noChangeArrowheads="1"/>
          </p:cNvSpPr>
          <p:nvPr/>
        </p:nvSpPr>
        <p:spPr bwMode="auto">
          <a:xfrm>
            <a:off x="2193925" y="4635500"/>
            <a:ext cx="396875" cy="454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eaLnBrk="0" hangingPunct="0"/>
            <a:endParaRPr lang="en-US" sz="1600"/>
          </a:p>
        </p:txBody>
      </p:sp>
      <p:sp>
        <p:nvSpPr>
          <p:cNvPr id="62477" name="Rectangle 16"/>
          <p:cNvSpPr>
            <a:spLocks noChangeArrowheads="1"/>
          </p:cNvSpPr>
          <p:nvPr/>
        </p:nvSpPr>
        <p:spPr bwMode="auto">
          <a:xfrm>
            <a:off x="2590800" y="4635500"/>
            <a:ext cx="400050" cy="454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eaLnBrk="0" hangingPunct="0"/>
            <a:endParaRPr lang="en-US" sz="1600"/>
          </a:p>
        </p:txBody>
      </p:sp>
      <p:sp>
        <p:nvSpPr>
          <p:cNvPr id="62478" name="Rectangle 17"/>
          <p:cNvSpPr>
            <a:spLocks noChangeArrowheads="1"/>
          </p:cNvSpPr>
          <p:nvPr/>
        </p:nvSpPr>
        <p:spPr bwMode="auto">
          <a:xfrm>
            <a:off x="2981325" y="4635500"/>
            <a:ext cx="398463" cy="454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eaLnBrk="0" hangingPunct="0"/>
            <a:r>
              <a:rPr lang="en-US"/>
              <a:t>5</a:t>
            </a:r>
          </a:p>
        </p:txBody>
      </p:sp>
      <p:sp>
        <p:nvSpPr>
          <p:cNvPr id="62479" name="Rectangle 18"/>
          <p:cNvSpPr>
            <a:spLocks noChangeArrowheads="1"/>
          </p:cNvSpPr>
          <p:nvPr/>
        </p:nvSpPr>
        <p:spPr bwMode="auto">
          <a:xfrm>
            <a:off x="3371850" y="4635500"/>
            <a:ext cx="398463" cy="454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eaLnBrk="0" hangingPunct="0"/>
            <a:endParaRPr lang="en-US" sz="1600"/>
          </a:p>
        </p:txBody>
      </p:sp>
      <p:sp>
        <p:nvSpPr>
          <p:cNvPr id="62480" name="Rectangle 19"/>
          <p:cNvSpPr>
            <a:spLocks noChangeArrowheads="1"/>
          </p:cNvSpPr>
          <p:nvPr/>
        </p:nvSpPr>
        <p:spPr bwMode="auto">
          <a:xfrm>
            <a:off x="3778250" y="4635500"/>
            <a:ext cx="396875" cy="454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eaLnBrk="0" hangingPunct="0"/>
            <a:r>
              <a:rPr lang="en-US"/>
              <a:t>3</a:t>
            </a:r>
          </a:p>
        </p:txBody>
      </p:sp>
      <p:sp>
        <p:nvSpPr>
          <p:cNvPr id="62481" name="Rectangle 20"/>
          <p:cNvSpPr>
            <a:spLocks noChangeArrowheads="1"/>
          </p:cNvSpPr>
          <p:nvPr/>
        </p:nvSpPr>
        <p:spPr bwMode="auto">
          <a:xfrm>
            <a:off x="4184650" y="4635500"/>
            <a:ext cx="398463" cy="454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eaLnBrk="0" hangingPunct="0"/>
            <a:endParaRPr lang="en-US" sz="1600"/>
          </a:p>
        </p:txBody>
      </p:sp>
      <p:sp>
        <p:nvSpPr>
          <p:cNvPr id="62482" name="Rectangle 21"/>
          <p:cNvSpPr>
            <a:spLocks noChangeArrowheads="1"/>
          </p:cNvSpPr>
          <p:nvPr/>
        </p:nvSpPr>
        <p:spPr bwMode="auto">
          <a:xfrm>
            <a:off x="4591050" y="4635500"/>
            <a:ext cx="398463" cy="454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eaLnBrk="0" hangingPunct="0"/>
            <a:endParaRPr lang="en-US" sz="1600"/>
          </a:p>
        </p:txBody>
      </p:sp>
      <p:sp>
        <p:nvSpPr>
          <p:cNvPr id="62483" name="Rectangle 22"/>
          <p:cNvSpPr>
            <a:spLocks noChangeArrowheads="1"/>
          </p:cNvSpPr>
          <p:nvPr/>
        </p:nvSpPr>
        <p:spPr bwMode="auto">
          <a:xfrm>
            <a:off x="4999038" y="4635500"/>
            <a:ext cx="396875" cy="454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eaLnBrk="0" hangingPunct="0"/>
            <a:r>
              <a:rPr lang="en-US"/>
              <a:t>1</a:t>
            </a:r>
          </a:p>
        </p:txBody>
      </p:sp>
      <p:sp>
        <p:nvSpPr>
          <p:cNvPr id="62484" name="Rectangle 23"/>
          <p:cNvSpPr>
            <a:spLocks noChangeArrowheads="1"/>
          </p:cNvSpPr>
          <p:nvPr/>
        </p:nvSpPr>
        <p:spPr bwMode="auto">
          <a:xfrm>
            <a:off x="5403850" y="4635500"/>
            <a:ext cx="398463" cy="454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eaLnBrk="0" hangingPunct="0"/>
            <a:endParaRPr lang="en-US" sz="1600"/>
          </a:p>
        </p:txBody>
      </p:sp>
      <p:sp>
        <p:nvSpPr>
          <p:cNvPr id="62485" name="Rectangle 24"/>
          <p:cNvSpPr>
            <a:spLocks noChangeArrowheads="1"/>
          </p:cNvSpPr>
          <p:nvPr/>
        </p:nvSpPr>
        <p:spPr bwMode="auto">
          <a:xfrm>
            <a:off x="5811838" y="4635500"/>
            <a:ext cx="400050" cy="454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eaLnBrk="0" hangingPunct="0"/>
            <a:r>
              <a:rPr lang="en-US"/>
              <a:t>6</a:t>
            </a:r>
          </a:p>
        </p:txBody>
      </p:sp>
      <p:sp>
        <p:nvSpPr>
          <p:cNvPr id="62488" name="Text Box 28"/>
          <p:cNvSpPr txBox="1">
            <a:spLocks noChangeArrowheads="1"/>
          </p:cNvSpPr>
          <p:nvPr/>
        </p:nvSpPr>
        <p:spPr bwMode="auto">
          <a:xfrm>
            <a:off x="7861300" y="4572000"/>
            <a:ext cx="4445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eaLnBrk="0" hangingPunct="0"/>
            <a:r>
              <a:rPr lang="en-US" sz="2200" b="1"/>
              <a:t>…</a:t>
            </a:r>
          </a:p>
        </p:txBody>
      </p:sp>
      <p:sp>
        <p:nvSpPr>
          <p:cNvPr id="228403" name="Rectangle 51"/>
          <p:cNvSpPr>
            <a:spLocks noChangeArrowheads="1"/>
          </p:cNvSpPr>
          <p:nvPr/>
        </p:nvSpPr>
        <p:spPr bwMode="auto">
          <a:xfrm>
            <a:off x="1806575" y="4629150"/>
            <a:ext cx="168275" cy="4556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eaLnBrk="0" hangingPunct="0"/>
            <a:endParaRPr lang="en-US" sz="1600"/>
          </a:p>
        </p:txBody>
      </p:sp>
      <p:cxnSp>
        <p:nvCxnSpPr>
          <p:cNvPr id="228407" name="AutoShape 55"/>
          <p:cNvCxnSpPr>
            <a:cxnSpLocks noChangeShapeType="1"/>
            <a:stCxn id="228405" idx="0"/>
            <a:endCxn id="228403" idx="2"/>
          </p:cNvCxnSpPr>
          <p:nvPr/>
        </p:nvCxnSpPr>
        <p:spPr bwMode="auto">
          <a:xfrm flipH="1" flipV="1">
            <a:off x="1890713" y="5084763"/>
            <a:ext cx="795337" cy="249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8408" name="AutoShape 56"/>
          <p:cNvCxnSpPr>
            <a:cxnSpLocks noChangeShapeType="1"/>
            <a:stCxn id="228406" idx="2"/>
            <a:endCxn id="228404" idx="0"/>
          </p:cNvCxnSpPr>
          <p:nvPr/>
        </p:nvCxnSpPr>
        <p:spPr bwMode="auto">
          <a:xfrm flipH="1">
            <a:off x="4676775" y="5751513"/>
            <a:ext cx="2368550" cy="176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2512" name="Rectangle 57"/>
          <p:cNvSpPr>
            <a:spLocks noChangeArrowheads="1"/>
          </p:cNvSpPr>
          <p:nvPr/>
        </p:nvSpPr>
        <p:spPr bwMode="auto">
          <a:xfrm>
            <a:off x="1108075" y="2435225"/>
            <a:ext cx="7121525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48" tIns="45671" rIns="91348" bIns="45671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Char char="n"/>
            </a:pPr>
            <a:endParaRPr lang="en-US" sz="3300" b="1">
              <a:latin typeface="Calibri" charset="0"/>
            </a:endParaRPr>
          </a:p>
        </p:txBody>
      </p:sp>
      <p:sp>
        <p:nvSpPr>
          <p:cNvPr id="62515" name="Text Box 51"/>
          <p:cNvSpPr txBox="1">
            <a:spLocks noChangeArrowheads="1"/>
          </p:cNvSpPr>
          <p:nvPr/>
        </p:nvSpPr>
        <p:spPr bwMode="auto">
          <a:xfrm>
            <a:off x="7239000" y="441325"/>
            <a:ext cx="1525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bg1"/>
                </a:solidFill>
              </a:rPr>
              <a:t>[PLDI 2006]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405" grpId="0"/>
      <p:bldP spid="22840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 charset="0"/>
              </a:rPr>
              <a:t>Exterminator Runtime Overhead</a:t>
            </a:r>
          </a:p>
        </p:txBody>
      </p:sp>
      <p:pic>
        <p:nvPicPr>
          <p:cNvPr id="9728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838200"/>
            <a:ext cx="824865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283" name="Rectangular Callout 4"/>
          <p:cNvSpPr>
            <a:spLocks noChangeArrowheads="1"/>
          </p:cNvSpPr>
          <p:nvPr/>
        </p:nvSpPr>
        <p:spPr bwMode="auto">
          <a:xfrm>
            <a:off x="8351838" y="2590800"/>
            <a:ext cx="762000" cy="533400"/>
          </a:xfrm>
          <a:prstGeom prst="wedgeRectCallout">
            <a:avLst>
              <a:gd name="adj1" fmla="val -46449"/>
              <a:gd name="adj2" fmla="val 13655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Calibri" charset="0"/>
              </a:rPr>
              <a:t>25%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Empirical Results: Real Faults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Squid heap overflow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Crashes </a:t>
            </a:r>
            <a:r>
              <a:rPr lang="en-US" dirty="0" err="1" smtClean="0"/>
              <a:t>glibc</a:t>
            </a:r>
            <a:r>
              <a:rPr lang="en-US" dirty="0" smtClean="0"/>
              <a:t> 2.8.0 and BDW collector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3 iterations to fix </a:t>
            </a:r>
            <a:r>
              <a:rPr lang="en-US" dirty="0" smtClean="0">
                <a:latin typeface="cmsy10"/>
              </a:rPr>
              <a:t>)</a:t>
            </a:r>
            <a:r>
              <a:rPr lang="en-US" dirty="0" smtClean="0"/>
              <a:t> 6 byte pad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Prevents overflow for all subsequent executions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Mozilla 1.7.3 buffer overflow</a:t>
            </a:r>
          </a:p>
          <a:p>
            <a:pPr lvl="1" eaLnBrk="1" hangingPunct="1"/>
            <a:r>
              <a:rPr lang="en-US" b="1" dirty="0" smtClean="0"/>
              <a:t>Debug scenario:</a:t>
            </a:r>
          </a:p>
          <a:p>
            <a:pPr lvl="2" eaLnBrk="1" hangingPunct="1"/>
            <a:r>
              <a:rPr lang="en-US" dirty="0" smtClean="0"/>
              <a:t>repeated load of </a:t>
            </a:r>
            <a:r>
              <a:rPr lang="en-US" dirty="0" err="1" smtClean="0"/>
              <a:t>PoC</a:t>
            </a:r>
            <a:r>
              <a:rPr lang="en-US" dirty="0" smtClean="0"/>
              <a:t>: 23 runs to fix overflow</a:t>
            </a:r>
          </a:p>
          <a:p>
            <a:pPr lvl="2" eaLnBrk="1" hangingPunct="1"/>
            <a:endParaRPr lang="en-US" dirty="0" smtClean="0"/>
          </a:p>
          <a:p>
            <a:pPr lvl="2" eaLnBrk="1" hangingPunct="1">
              <a:buNone/>
            </a:pPr>
            <a:endParaRPr lang="en-US" dirty="0" smtClean="0"/>
          </a:p>
          <a:p>
            <a:pPr lvl="2" eaLnBrk="1" hangingPunct="1">
              <a:buNone/>
            </a:pPr>
            <a:endParaRPr lang="en-US" sz="800" dirty="0" smtClean="0"/>
          </a:p>
          <a:p>
            <a:pPr lvl="1" eaLnBrk="1" hangingPunct="1"/>
            <a:r>
              <a:rPr lang="en-US" b="1" dirty="0" smtClean="0"/>
              <a:t>Deployed scenario</a:t>
            </a:r>
            <a:r>
              <a:rPr lang="en-US" dirty="0" smtClean="0"/>
              <a:t>:</a:t>
            </a:r>
          </a:p>
          <a:p>
            <a:pPr lvl="2" eaLnBrk="1" hangingPunct="1"/>
            <a:r>
              <a:rPr lang="en-US" dirty="0" smtClean="0"/>
              <a:t>different browsing sessions: 34 runs to fix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grpSp>
        <p:nvGrpSpPr>
          <p:cNvPr id="2" name="Group 38"/>
          <p:cNvGrpSpPr/>
          <p:nvPr/>
        </p:nvGrpSpPr>
        <p:grpSpPr>
          <a:xfrm>
            <a:off x="3886200" y="2786742"/>
            <a:ext cx="1524000" cy="1051560"/>
            <a:chOff x="3886200" y="2786742"/>
            <a:chExt cx="1524000" cy="1051560"/>
          </a:xfrm>
        </p:grpSpPr>
        <p:grpSp>
          <p:nvGrpSpPr>
            <p:cNvPr id="3" name="Group 35"/>
            <p:cNvGrpSpPr/>
            <p:nvPr/>
          </p:nvGrpSpPr>
          <p:grpSpPr>
            <a:xfrm>
              <a:off x="3886200" y="2786742"/>
              <a:ext cx="1524000" cy="1051560"/>
              <a:chOff x="3886200" y="2786742"/>
              <a:chExt cx="1524000" cy="1051560"/>
            </a:xfrm>
          </p:grpSpPr>
          <p:pic>
            <p:nvPicPr>
              <p:cNvPr id="15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68140" y="2862942"/>
                <a:ext cx="1242060" cy="975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7" name="Oval 26"/>
              <p:cNvSpPr/>
              <p:nvPr/>
            </p:nvSpPr>
            <p:spPr bwMode="auto">
              <a:xfrm>
                <a:off x="3886200" y="2786742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</a:rPr>
                  <a:t>2</a:t>
                </a: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endParaRPr>
              </a:p>
            </p:txBody>
          </p:sp>
        </p:grpSp>
        <p:pic>
          <p:nvPicPr>
            <p:cNvPr id="17" name="Picture 16" descr="firefox_crash.png"/>
            <p:cNvPicPr>
              <a:picLocks noChangeAspect="1"/>
            </p:cNvPicPr>
            <p:nvPr/>
          </p:nvPicPr>
          <p:blipFill>
            <a:blip r:embed="rId4" cstate="print"/>
            <a:srcRect l="1667" t="50635" r="68333" b="24762"/>
            <a:stretch>
              <a:fillRect/>
            </a:stretch>
          </p:blipFill>
          <p:spPr>
            <a:xfrm>
              <a:off x="4343400" y="3167742"/>
              <a:ext cx="800000" cy="492060"/>
            </a:xfrm>
            <a:prstGeom prst="rect">
              <a:avLst/>
            </a:prstGeom>
          </p:spPr>
        </p:pic>
      </p:grp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Empirical Results: Real Faults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5867400" y="2786742"/>
            <a:ext cx="1577340" cy="1051560"/>
            <a:chOff x="5867400" y="2786742"/>
            <a:chExt cx="1577340" cy="1051560"/>
          </a:xfrm>
        </p:grpSpPr>
        <p:grpSp>
          <p:nvGrpSpPr>
            <p:cNvPr id="5" name="Group 36"/>
            <p:cNvGrpSpPr/>
            <p:nvPr/>
          </p:nvGrpSpPr>
          <p:grpSpPr>
            <a:xfrm>
              <a:off x="5867400" y="2786742"/>
              <a:ext cx="1577340" cy="1051560"/>
              <a:chOff x="5867400" y="2786742"/>
              <a:chExt cx="1577340" cy="1051560"/>
            </a:xfrm>
          </p:grpSpPr>
          <p:pic>
            <p:nvPicPr>
              <p:cNvPr id="16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202680" y="2862942"/>
                <a:ext cx="1242060" cy="975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8" name="Oval 27"/>
              <p:cNvSpPr/>
              <p:nvPr/>
            </p:nvSpPr>
            <p:spPr bwMode="auto">
              <a:xfrm>
                <a:off x="5867400" y="2786742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</a:rPr>
                  <a:t>3</a:t>
                </a: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endParaRPr>
              </a:p>
            </p:txBody>
          </p:sp>
        </p:grpSp>
        <p:pic>
          <p:nvPicPr>
            <p:cNvPr id="18" name="Picture 17" descr="firefox_crash.png"/>
            <p:cNvPicPr>
              <a:picLocks noChangeAspect="1"/>
            </p:cNvPicPr>
            <p:nvPr/>
          </p:nvPicPr>
          <p:blipFill>
            <a:blip r:embed="rId4" cstate="print"/>
            <a:srcRect l="1667" t="50635" r="68333" b="24762"/>
            <a:stretch>
              <a:fillRect/>
            </a:stretch>
          </p:blipFill>
          <p:spPr>
            <a:xfrm>
              <a:off x="6362800" y="3167742"/>
              <a:ext cx="800000" cy="492060"/>
            </a:xfrm>
            <a:prstGeom prst="rect">
              <a:avLst/>
            </a:prstGeom>
          </p:spPr>
        </p:pic>
      </p:grpSp>
      <p:grpSp>
        <p:nvGrpSpPr>
          <p:cNvPr id="6" name="Group 34"/>
          <p:cNvGrpSpPr/>
          <p:nvPr/>
        </p:nvGrpSpPr>
        <p:grpSpPr>
          <a:xfrm>
            <a:off x="1905000" y="2786742"/>
            <a:ext cx="1470660" cy="1051560"/>
            <a:chOff x="1905000" y="2786742"/>
            <a:chExt cx="1470660" cy="1051560"/>
          </a:xfrm>
        </p:grpSpPr>
        <p:grpSp>
          <p:nvGrpSpPr>
            <p:cNvPr id="7" name="Group 18"/>
            <p:cNvGrpSpPr/>
            <p:nvPr/>
          </p:nvGrpSpPr>
          <p:grpSpPr>
            <a:xfrm>
              <a:off x="2133600" y="2862942"/>
              <a:ext cx="1242060" cy="975360"/>
              <a:chOff x="2133600" y="2971800"/>
              <a:chExt cx="1242060" cy="975360"/>
            </a:xfrm>
          </p:grpSpPr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133600" y="2971800"/>
                <a:ext cx="1242060" cy="975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3" name="Picture 12" descr="firefox_crash.png"/>
              <p:cNvPicPr>
                <a:picLocks noChangeAspect="1"/>
              </p:cNvPicPr>
              <p:nvPr/>
            </p:nvPicPr>
            <p:blipFill>
              <a:blip r:embed="rId4" cstate="print"/>
              <a:srcRect l="1667" t="50635" r="68333" b="24762"/>
              <a:stretch>
                <a:fillRect/>
              </a:stretch>
            </p:blipFill>
            <p:spPr>
              <a:xfrm>
                <a:off x="2324200" y="3241740"/>
                <a:ext cx="800000" cy="492060"/>
              </a:xfrm>
              <a:prstGeom prst="rect">
                <a:avLst/>
              </a:prstGeom>
            </p:spPr>
          </p:pic>
        </p:grpSp>
        <p:sp>
          <p:nvSpPr>
            <p:cNvPr id="26" name="Oval 25"/>
            <p:cNvSpPr/>
            <p:nvPr/>
          </p:nvSpPr>
          <p:spPr bwMode="auto">
            <a:xfrm>
              <a:off x="1905000" y="2786742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8" name="Group 29"/>
          <p:cNvGrpSpPr/>
          <p:nvPr/>
        </p:nvGrpSpPr>
        <p:grpSpPr>
          <a:xfrm>
            <a:off x="1905000" y="4724400"/>
            <a:ext cx="3657600" cy="1066800"/>
            <a:chOff x="1905000" y="4724400"/>
            <a:chExt cx="3657600" cy="1066800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86940" y="4800600"/>
              <a:ext cx="1242060" cy="975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72740" y="4800600"/>
              <a:ext cx="1242060" cy="975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710940" y="4800600"/>
              <a:ext cx="1242060" cy="975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9" name="Group 19"/>
            <p:cNvGrpSpPr/>
            <p:nvPr/>
          </p:nvGrpSpPr>
          <p:grpSpPr>
            <a:xfrm>
              <a:off x="4320540" y="4815840"/>
              <a:ext cx="1242060" cy="975360"/>
              <a:chOff x="2133600" y="2971800"/>
              <a:chExt cx="1242060" cy="975360"/>
            </a:xfrm>
          </p:grpSpPr>
          <p:pic>
            <p:nvPicPr>
              <p:cNvPr id="21" name="Picture 5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133600" y="2971800"/>
                <a:ext cx="1242060" cy="975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2" name="Picture 21" descr="firefox_crash.png"/>
              <p:cNvPicPr>
                <a:picLocks noChangeAspect="1"/>
              </p:cNvPicPr>
              <p:nvPr/>
            </p:nvPicPr>
            <p:blipFill>
              <a:blip r:embed="rId4" cstate="print"/>
              <a:srcRect l="1667" t="50635" r="68333" b="24762"/>
              <a:stretch>
                <a:fillRect/>
              </a:stretch>
            </p:blipFill>
            <p:spPr>
              <a:xfrm>
                <a:off x="2324200" y="3241740"/>
                <a:ext cx="800000" cy="492060"/>
              </a:xfrm>
              <a:prstGeom prst="rect">
                <a:avLst/>
              </a:prstGeom>
            </p:spPr>
          </p:pic>
        </p:grpSp>
        <p:sp>
          <p:nvSpPr>
            <p:cNvPr id="29" name="Oval 28"/>
            <p:cNvSpPr/>
            <p:nvPr/>
          </p:nvSpPr>
          <p:spPr bwMode="auto">
            <a:xfrm>
              <a:off x="1905000" y="4724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10" name="Group 33"/>
          <p:cNvGrpSpPr/>
          <p:nvPr/>
        </p:nvGrpSpPr>
        <p:grpSpPr>
          <a:xfrm>
            <a:off x="1905000" y="5410200"/>
            <a:ext cx="3124200" cy="1143000"/>
            <a:chOff x="1905000" y="5410200"/>
            <a:chExt cx="3124200" cy="1143000"/>
          </a:xfrm>
        </p:grpSpPr>
        <p:grpSp>
          <p:nvGrpSpPr>
            <p:cNvPr id="11" name="Group 32"/>
            <p:cNvGrpSpPr/>
            <p:nvPr/>
          </p:nvGrpSpPr>
          <p:grpSpPr>
            <a:xfrm>
              <a:off x="2186940" y="5577840"/>
              <a:ext cx="2842260" cy="975360"/>
              <a:chOff x="2186940" y="5577840"/>
              <a:chExt cx="2842260" cy="975360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186940" y="5577840"/>
                <a:ext cx="1242060" cy="975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849880" y="5577840"/>
                <a:ext cx="1242060" cy="975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12" name="Group 22"/>
              <p:cNvGrpSpPr/>
              <p:nvPr/>
            </p:nvGrpSpPr>
            <p:grpSpPr>
              <a:xfrm>
                <a:off x="3787140" y="5577840"/>
                <a:ext cx="1242060" cy="975360"/>
                <a:chOff x="2133600" y="2971800"/>
                <a:chExt cx="1242060" cy="975360"/>
              </a:xfrm>
            </p:grpSpPr>
            <p:pic>
              <p:nvPicPr>
                <p:cNvPr id="24" name="Picture 5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2133600" y="2971800"/>
                  <a:ext cx="1242060" cy="975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5" name="Picture 24" descr="firefox_crash.png"/>
                <p:cNvPicPr>
                  <a:picLocks noChangeAspect="1"/>
                </p:cNvPicPr>
                <p:nvPr/>
              </p:nvPicPr>
              <p:blipFill>
                <a:blip r:embed="rId4" cstate="print"/>
                <a:srcRect l="1667" t="50635" r="68333" b="24762"/>
                <a:stretch>
                  <a:fillRect/>
                </a:stretch>
              </p:blipFill>
              <p:spPr>
                <a:xfrm>
                  <a:off x="2324200" y="3241740"/>
                  <a:ext cx="800000" cy="492060"/>
                </a:xfrm>
                <a:prstGeom prst="rect">
                  <a:avLst/>
                </a:prstGeom>
              </p:spPr>
            </p:pic>
          </p:grpSp>
        </p:grpSp>
        <p:sp>
          <p:nvSpPr>
            <p:cNvPr id="32" name="Oval 31"/>
            <p:cNvSpPr/>
            <p:nvPr/>
          </p:nvSpPr>
          <p:spPr bwMode="auto">
            <a:xfrm>
              <a:off x="1905000" y="5410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41275"/>
            <a:ext cx="7620000" cy="815975"/>
          </a:xfrm>
        </p:spPr>
        <p:txBody>
          <a:bodyPr/>
          <a:lstStyle/>
          <a:p>
            <a:r>
              <a:rPr lang="en-US" smtClean="0">
                <a:latin typeface="Calibri" charset="0"/>
              </a:rPr>
              <a:t>Exterminator Conclusion</a:t>
            </a:r>
          </a:p>
        </p:txBody>
      </p:sp>
      <p:sp>
        <p:nvSpPr>
          <p:cNvPr id="10137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85750" y="1149350"/>
            <a:ext cx="855345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Calibri" charset="0"/>
              </a:rPr>
              <a:t>Exterminator: </a:t>
            </a:r>
            <a:r>
              <a:rPr lang="en-US" b="1" dirty="0" smtClean="0">
                <a:latin typeface="Calibri" charset="0"/>
              </a:rPr>
              <a:t>automatic error correction </a:t>
            </a:r>
            <a:r>
              <a:rPr lang="en-US" dirty="0" err="1" smtClean="0">
                <a:latin typeface="Calibri" charset="0"/>
              </a:rPr>
              <a:t>w.h.p</a:t>
            </a:r>
            <a:r>
              <a:rPr lang="en-US" dirty="0" smtClean="0">
                <a:latin typeface="Calibri" charset="0"/>
              </a:rPr>
              <a:t>.</a:t>
            </a:r>
            <a:endParaRPr lang="en-US" b="1" dirty="0" smtClean="0">
              <a:latin typeface="Calibri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Calibri" charset="0"/>
              </a:rPr>
              <a:t>Randomization </a:t>
            </a:r>
            <a:r>
              <a:rPr lang="en-US" b="1" dirty="0" smtClean="0">
                <a:latin typeface="Calibri" charset="0"/>
                <a:sym typeface="Symbol" charset="2"/>
              </a:rPr>
              <a:t></a:t>
            </a:r>
            <a:r>
              <a:rPr lang="en-US" dirty="0" smtClean="0">
                <a:latin typeface="Calibri" charset="0"/>
              </a:rPr>
              <a:t> bugs have </a:t>
            </a:r>
            <a:r>
              <a:rPr lang="en-US" i="1" dirty="0" smtClean="0">
                <a:latin typeface="Calibri" charset="0"/>
              </a:rPr>
              <a:t>different </a:t>
            </a:r>
            <a:r>
              <a:rPr lang="en-US" dirty="0" smtClean="0">
                <a:latin typeface="Calibri" charset="0"/>
              </a:rPr>
              <a:t>effects</a:t>
            </a:r>
            <a:endParaRPr lang="en-US" sz="3200" dirty="0" smtClean="0">
              <a:latin typeface="Calibri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Calibri" charset="0"/>
              </a:rPr>
              <a:t>Statistical analysis </a:t>
            </a:r>
            <a:r>
              <a:rPr lang="en-US" dirty="0" smtClean="0">
                <a:latin typeface="Calibri" charset="0"/>
              </a:rPr>
              <a:t>combines information from multiple runs to isolate error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Calibri" charset="0"/>
              </a:rPr>
              <a:t>Correcting allocator </a:t>
            </a:r>
            <a:r>
              <a:rPr lang="en-US" dirty="0" smtClean="0">
                <a:latin typeface="Calibri" charset="0"/>
              </a:rPr>
              <a:t>eliminates bugs at runtime</a:t>
            </a:r>
          </a:p>
          <a:p>
            <a:pPr lvl="1">
              <a:lnSpc>
                <a:spcPct val="90000"/>
              </a:lnSpc>
            </a:pPr>
            <a:endParaRPr lang="en-US" dirty="0" smtClean="0">
              <a:latin typeface="Calibri" charset="0"/>
            </a:endParaRPr>
          </a:p>
          <a:p>
            <a:pPr lvl="1">
              <a:lnSpc>
                <a:spcPct val="90000"/>
              </a:lnSpc>
            </a:pPr>
            <a:endParaRPr lang="en-US" dirty="0" smtClean="0">
              <a:latin typeface="Calibri" charset="0"/>
            </a:endParaRP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dirty="0" smtClean="0">
                <a:latin typeface="Calibri" charset="0"/>
              </a:rPr>
              <a:t>		</a:t>
            </a:r>
            <a:r>
              <a:rPr lang="en-US" dirty="0" smtClean="0">
                <a:solidFill>
                  <a:schemeClr val="folHlink"/>
                </a:solidFill>
                <a:latin typeface="Calibri" charset="0"/>
              </a:rPr>
              <a:t>http://www.cs.umass.edu/~gnovark/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latin typeface="Calibri" charset="0"/>
            </a:endParaRPr>
          </a:p>
        </p:txBody>
      </p:sp>
      <p:sp>
        <p:nvSpPr>
          <p:cNvPr id="1044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57675" y="1292225"/>
            <a:ext cx="2667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81275" y="1292225"/>
            <a:ext cx="1524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38275" y="1444625"/>
            <a:ext cx="533400" cy="2243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105476" name="Rectangle 70"/>
          <p:cNvSpPr>
            <a:spLocks noChangeArrowheads="1"/>
          </p:cNvSpPr>
          <p:nvPr/>
        </p:nvSpPr>
        <p:spPr bwMode="auto">
          <a:xfrm>
            <a:off x="4633913" y="15208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105477" name="Rectangle 70"/>
          <p:cNvSpPr>
            <a:spLocks noChangeArrowheads="1"/>
          </p:cNvSpPr>
          <p:nvPr/>
        </p:nvSpPr>
        <p:spPr bwMode="auto">
          <a:xfrm>
            <a:off x="4935538" y="15208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105478" name="Rectangle 70"/>
          <p:cNvSpPr>
            <a:spLocks noChangeArrowheads="1"/>
          </p:cNvSpPr>
          <p:nvPr/>
        </p:nvSpPr>
        <p:spPr bwMode="auto">
          <a:xfrm>
            <a:off x="5842000" y="15208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105479" name="Rectangle 70"/>
          <p:cNvSpPr>
            <a:spLocks noChangeArrowheads="1"/>
          </p:cNvSpPr>
          <p:nvPr/>
        </p:nvSpPr>
        <p:spPr bwMode="auto">
          <a:xfrm>
            <a:off x="6142038" y="15208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105480" name="Rectangle 70"/>
          <p:cNvSpPr>
            <a:spLocks noChangeArrowheads="1"/>
          </p:cNvSpPr>
          <p:nvPr/>
        </p:nvSpPr>
        <p:spPr bwMode="auto">
          <a:xfrm>
            <a:off x="4333875" y="1520825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latin typeface="Calibri" charset="0"/>
              </a:rPr>
              <a:t>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5481" name="Rectangle 70"/>
          <p:cNvSpPr>
            <a:spLocks noChangeArrowheads="1"/>
          </p:cNvSpPr>
          <p:nvPr/>
        </p:nvSpPr>
        <p:spPr bwMode="auto">
          <a:xfrm>
            <a:off x="5235575" y="1520825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latin typeface="Calibri" charset="0"/>
              </a:rPr>
              <a:t>3</a:t>
            </a:r>
            <a:endParaRPr lang="en-US"/>
          </a:p>
        </p:txBody>
      </p:sp>
      <p:sp>
        <p:nvSpPr>
          <p:cNvPr id="105482" name="Rectangle 70"/>
          <p:cNvSpPr>
            <a:spLocks noChangeArrowheads="1"/>
          </p:cNvSpPr>
          <p:nvPr/>
        </p:nvSpPr>
        <p:spPr bwMode="auto">
          <a:xfrm>
            <a:off x="5540375" y="1520825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latin typeface="Calibri" charset="0"/>
              </a:rPr>
              <a:t>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5483" name="Rectangle 70"/>
          <p:cNvSpPr>
            <a:spLocks noChangeArrowheads="1"/>
          </p:cNvSpPr>
          <p:nvPr/>
        </p:nvSpPr>
        <p:spPr bwMode="auto">
          <a:xfrm>
            <a:off x="6443663" y="1520825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latin typeface="Calibri" charset="0"/>
              </a:rPr>
              <a:t>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5484" name="Rectangle 70"/>
          <p:cNvSpPr>
            <a:spLocks noChangeArrowheads="1"/>
          </p:cNvSpPr>
          <p:nvPr/>
        </p:nvSpPr>
        <p:spPr bwMode="auto">
          <a:xfrm>
            <a:off x="3109913" y="15208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105485" name="Rectangle 70"/>
          <p:cNvSpPr>
            <a:spLocks noChangeArrowheads="1"/>
          </p:cNvSpPr>
          <p:nvPr/>
        </p:nvSpPr>
        <p:spPr bwMode="auto">
          <a:xfrm>
            <a:off x="3411538" y="15208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105486" name="Rectangle 70"/>
          <p:cNvSpPr>
            <a:spLocks noChangeArrowheads="1"/>
          </p:cNvSpPr>
          <p:nvPr/>
        </p:nvSpPr>
        <p:spPr bwMode="auto">
          <a:xfrm>
            <a:off x="3708400" y="1520825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latin typeface="Calibri" charset="0"/>
              </a:rPr>
              <a:t>2</a:t>
            </a:r>
          </a:p>
        </p:txBody>
      </p:sp>
      <p:sp>
        <p:nvSpPr>
          <p:cNvPr id="105487" name="Rectangle 70"/>
          <p:cNvSpPr>
            <a:spLocks noChangeArrowheads="1"/>
          </p:cNvSpPr>
          <p:nvPr/>
        </p:nvSpPr>
        <p:spPr bwMode="auto">
          <a:xfrm>
            <a:off x="2809875" y="1520825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Calibri" charset="0"/>
              </a:rPr>
              <a:t>1</a:t>
            </a:r>
          </a:p>
        </p:txBody>
      </p:sp>
      <p:grpSp>
        <p:nvGrpSpPr>
          <p:cNvPr id="105488" name="Group 28"/>
          <p:cNvGrpSpPr>
            <a:grpSpLocks/>
          </p:cNvGrpSpPr>
          <p:nvPr/>
        </p:nvGrpSpPr>
        <p:grpSpPr bwMode="auto">
          <a:xfrm>
            <a:off x="2809875" y="1901825"/>
            <a:ext cx="609600" cy="228600"/>
            <a:chOff x="1524000" y="1295400"/>
            <a:chExt cx="609600" cy="228600"/>
          </a:xfrm>
        </p:grpSpPr>
        <p:sp>
          <p:nvSpPr>
            <p:cNvPr id="21" name="Rectangle 20"/>
            <p:cNvSpPr/>
            <p:nvPr/>
          </p:nvSpPr>
          <p:spPr>
            <a:xfrm>
              <a:off x="1524000" y="1295400"/>
              <a:ext cx="152400" cy="2286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676400" y="1295400"/>
              <a:ext cx="152400" cy="2286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28800" y="1295400"/>
              <a:ext cx="152400" cy="2286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81200" y="1295400"/>
              <a:ext cx="152400" cy="2286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1514475" y="1520825"/>
            <a:ext cx="381000" cy="685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dirty="0"/>
              <a:t>8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14475" y="2663825"/>
            <a:ext cx="381000" cy="685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dirty="0"/>
              <a:t>16</a:t>
            </a:r>
          </a:p>
        </p:txBody>
      </p:sp>
      <p:grpSp>
        <p:nvGrpSpPr>
          <p:cNvPr id="105491" name="Group 46"/>
          <p:cNvGrpSpPr>
            <a:grpSpLocks/>
          </p:cNvGrpSpPr>
          <p:nvPr/>
        </p:nvGrpSpPr>
        <p:grpSpPr bwMode="auto">
          <a:xfrm>
            <a:off x="4333875" y="1901825"/>
            <a:ext cx="1219200" cy="228600"/>
            <a:chOff x="3352800" y="990600"/>
            <a:chExt cx="1219200" cy="228600"/>
          </a:xfrm>
        </p:grpSpPr>
        <p:grpSp>
          <p:nvGrpSpPr>
            <p:cNvPr id="105520" name="Group 36"/>
            <p:cNvGrpSpPr>
              <a:grpSpLocks/>
            </p:cNvGrpSpPr>
            <p:nvPr/>
          </p:nvGrpSpPr>
          <p:grpSpPr bwMode="auto">
            <a:xfrm>
              <a:off x="3352800" y="990600"/>
              <a:ext cx="609600" cy="228600"/>
              <a:chOff x="1524000" y="1295400"/>
              <a:chExt cx="609600" cy="2286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524000" y="1295400"/>
                <a:ext cx="152400" cy="2286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676400" y="1295400"/>
                <a:ext cx="152400" cy="22860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828800" y="1295400"/>
                <a:ext cx="152400" cy="22860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981200" y="1295400"/>
                <a:ext cx="152400" cy="2286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</p:grpSp>
        <p:grpSp>
          <p:nvGrpSpPr>
            <p:cNvPr id="105521" name="Group 41"/>
            <p:cNvGrpSpPr>
              <a:grpSpLocks/>
            </p:cNvGrpSpPr>
            <p:nvPr/>
          </p:nvGrpSpPr>
          <p:grpSpPr bwMode="auto">
            <a:xfrm>
              <a:off x="3962400" y="990600"/>
              <a:ext cx="609600" cy="228600"/>
              <a:chOff x="1524000" y="1295400"/>
              <a:chExt cx="609600" cy="2286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524000" y="1295400"/>
                <a:ext cx="152400" cy="2286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676400" y="1295400"/>
                <a:ext cx="152400" cy="22860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828800" y="1295400"/>
                <a:ext cx="152400" cy="22860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981200" y="1295400"/>
                <a:ext cx="152400" cy="2286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</p:grpSp>
      </p:grpSp>
      <p:sp>
        <p:nvSpPr>
          <p:cNvPr id="105492" name="TextBox 52"/>
          <p:cNvSpPr txBox="1">
            <a:spLocks noChangeArrowheads="1"/>
          </p:cNvSpPr>
          <p:nvPr/>
        </p:nvSpPr>
        <p:spPr bwMode="auto">
          <a:xfrm>
            <a:off x="2733675" y="1265238"/>
            <a:ext cx="13573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Calibri" charset="0"/>
              </a:rPr>
              <a:t>allocation space</a:t>
            </a:r>
          </a:p>
        </p:txBody>
      </p:sp>
      <p:sp>
        <p:nvSpPr>
          <p:cNvPr id="105493" name="TextBox 53"/>
          <p:cNvSpPr txBox="1">
            <a:spLocks noChangeArrowheads="1"/>
          </p:cNvSpPr>
          <p:nvPr/>
        </p:nvSpPr>
        <p:spPr bwMode="auto">
          <a:xfrm>
            <a:off x="2763838" y="2078038"/>
            <a:ext cx="7048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Calibri" charset="0"/>
              </a:rPr>
              <a:t>bitmap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581275" y="2633663"/>
            <a:ext cx="152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grpSp>
        <p:nvGrpSpPr>
          <p:cNvPr id="105495" name="Group 65"/>
          <p:cNvGrpSpPr>
            <a:grpSpLocks/>
          </p:cNvGrpSpPr>
          <p:nvPr/>
        </p:nvGrpSpPr>
        <p:grpSpPr bwMode="auto">
          <a:xfrm>
            <a:off x="2763838" y="3090863"/>
            <a:ext cx="304800" cy="228600"/>
            <a:chOff x="485900" y="1295400"/>
            <a:chExt cx="304800" cy="228600"/>
          </a:xfrm>
        </p:grpSpPr>
        <p:sp>
          <p:nvSpPr>
            <p:cNvPr id="44" name="Rectangle 43"/>
            <p:cNvSpPr/>
            <p:nvPr/>
          </p:nvSpPr>
          <p:spPr>
            <a:xfrm>
              <a:off x="485900" y="1295400"/>
              <a:ext cx="152400" cy="228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38300" y="1295400"/>
              <a:ext cx="152400" cy="2286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105496" name="Rectangle 70"/>
          <p:cNvSpPr>
            <a:spLocks noChangeArrowheads="1"/>
          </p:cNvSpPr>
          <p:nvPr/>
        </p:nvSpPr>
        <p:spPr bwMode="auto">
          <a:xfrm>
            <a:off x="3065463" y="2709863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105497" name="Rectangle 70"/>
          <p:cNvSpPr>
            <a:spLocks noChangeArrowheads="1"/>
          </p:cNvSpPr>
          <p:nvPr/>
        </p:nvSpPr>
        <p:spPr bwMode="auto">
          <a:xfrm>
            <a:off x="3365500" y="2709863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105498" name="Rectangle 70"/>
          <p:cNvSpPr>
            <a:spLocks noChangeArrowheads="1"/>
          </p:cNvSpPr>
          <p:nvPr/>
        </p:nvSpPr>
        <p:spPr bwMode="auto">
          <a:xfrm>
            <a:off x="2763838" y="2709863"/>
            <a:ext cx="601662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105499" name="Rectangle 70"/>
          <p:cNvSpPr>
            <a:spLocks noChangeArrowheads="1"/>
          </p:cNvSpPr>
          <p:nvPr/>
        </p:nvSpPr>
        <p:spPr bwMode="auto">
          <a:xfrm>
            <a:off x="3365500" y="2709863"/>
            <a:ext cx="601663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latin typeface="Calibri" charset="0"/>
              </a:rPr>
              <a:t>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5500" name="TextBox 71"/>
          <p:cNvSpPr txBox="1">
            <a:spLocks noChangeArrowheads="1"/>
          </p:cNvSpPr>
          <p:nvPr/>
        </p:nvSpPr>
        <p:spPr bwMode="auto">
          <a:xfrm>
            <a:off x="1133475" y="1173163"/>
            <a:ext cx="1143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>
                <a:latin typeface="Calibri" charset="0"/>
              </a:rPr>
              <a:t>object size</a:t>
            </a:r>
          </a:p>
        </p:txBody>
      </p:sp>
      <p:sp>
        <p:nvSpPr>
          <p:cNvPr id="105501" name="Rectangle 70"/>
          <p:cNvSpPr>
            <a:spLocks noChangeArrowheads="1"/>
          </p:cNvSpPr>
          <p:nvPr/>
        </p:nvSpPr>
        <p:spPr bwMode="auto">
          <a:xfrm>
            <a:off x="3571875" y="2066925"/>
            <a:ext cx="457200" cy="1857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>
                <a:latin typeface="Calibri" charset="0"/>
              </a:rPr>
              <a:t>2</a:t>
            </a:r>
          </a:p>
        </p:txBody>
      </p:sp>
      <p:sp>
        <p:nvSpPr>
          <p:cNvPr id="105502" name="Rectangle 70"/>
          <p:cNvSpPr>
            <a:spLocks noChangeArrowheads="1"/>
          </p:cNvSpPr>
          <p:nvPr/>
        </p:nvSpPr>
        <p:spPr bwMode="auto">
          <a:xfrm>
            <a:off x="3571875" y="1905000"/>
            <a:ext cx="457200" cy="161925"/>
          </a:xfrm>
          <a:prstGeom prst="rect">
            <a:avLst/>
          </a:prstGeom>
          <a:solidFill>
            <a:schemeClr val="bg2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100">
                <a:solidFill>
                  <a:schemeClr val="bg1"/>
                </a:solidFill>
                <a:latin typeface="Calibri" charset="0"/>
              </a:rPr>
              <a:t>inUse</a:t>
            </a:r>
          </a:p>
        </p:txBody>
      </p:sp>
      <p:sp>
        <p:nvSpPr>
          <p:cNvPr id="105503" name="Rectangle 70"/>
          <p:cNvSpPr>
            <a:spLocks noChangeArrowheads="1"/>
          </p:cNvSpPr>
          <p:nvPr/>
        </p:nvSpPr>
        <p:spPr bwMode="auto">
          <a:xfrm>
            <a:off x="6315075" y="2063750"/>
            <a:ext cx="457200" cy="1857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>
                <a:latin typeface="Calibri" charset="0"/>
              </a:rPr>
              <a:t>4</a:t>
            </a:r>
          </a:p>
        </p:txBody>
      </p:sp>
      <p:sp>
        <p:nvSpPr>
          <p:cNvPr id="105504" name="Rectangle 70"/>
          <p:cNvSpPr>
            <a:spLocks noChangeArrowheads="1"/>
          </p:cNvSpPr>
          <p:nvPr/>
        </p:nvSpPr>
        <p:spPr bwMode="auto">
          <a:xfrm>
            <a:off x="6315075" y="1901825"/>
            <a:ext cx="457200" cy="161925"/>
          </a:xfrm>
          <a:prstGeom prst="rect">
            <a:avLst/>
          </a:prstGeom>
          <a:solidFill>
            <a:schemeClr val="bg2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100">
                <a:solidFill>
                  <a:schemeClr val="bg1"/>
                </a:solidFill>
                <a:latin typeface="Calibri" charset="0"/>
              </a:rPr>
              <a:t>inUse</a:t>
            </a:r>
          </a:p>
        </p:txBody>
      </p:sp>
      <p:sp>
        <p:nvSpPr>
          <p:cNvPr id="105505" name="Rectangle 70"/>
          <p:cNvSpPr>
            <a:spLocks noChangeArrowheads="1"/>
          </p:cNvSpPr>
          <p:nvPr/>
        </p:nvSpPr>
        <p:spPr bwMode="auto">
          <a:xfrm>
            <a:off x="3571875" y="3209925"/>
            <a:ext cx="457200" cy="1857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>
                <a:latin typeface="Calibri" charset="0"/>
              </a:rPr>
              <a:t>1</a:t>
            </a:r>
          </a:p>
        </p:txBody>
      </p:sp>
      <p:sp>
        <p:nvSpPr>
          <p:cNvPr id="105506" name="Rectangle 70"/>
          <p:cNvSpPr>
            <a:spLocks noChangeArrowheads="1"/>
          </p:cNvSpPr>
          <p:nvPr/>
        </p:nvSpPr>
        <p:spPr bwMode="auto">
          <a:xfrm>
            <a:off x="3571875" y="3048000"/>
            <a:ext cx="457200" cy="161925"/>
          </a:xfrm>
          <a:prstGeom prst="rect">
            <a:avLst/>
          </a:prstGeom>
          <a:solidFill>
            <a:schemeClr val="bg2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100">
                <a:solidFill>
                  <a:schemeClr val="bg1"/>
                </a:solidFill>
                <a:latin typeface="Calibri" charset="0"/>
              </a:rPr>
              <a:t>inUse</a:t>
            </a:r>
          </a:p>
        </p:txBody>
      </p:sp>
      <p:sp>
        <p:nvSpPr>
          <p:cNvPr id="105507" name="Rectangle 70"/>
          <p:cNvSpPr>
            <a:spLocks noChangeArrowheads="1"/>
          </p:cNvSpPr>
          <p:nvPr/>
        </p:nvSpPr>
        <p:spPr bwMode="auto">
          <a:xfrm>
            <a:off x="2047875" y="1835150"/>
            <a:ext cx="457200" cy="1857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>
                <a:latin typeface="Calibri" charset="0"/>
              </a:rPr>
              <a:t>6</a:t>
            </a:r>
          </a:p>
        </p:txBody>
      </p:sp>
      <p:sp>
        <p:nvSpPr>
          <p:cNvPr id="105508" name="Rectangle 70"/>
          <p:cNvSpPr>
            <a:spLocks noChangeArrowheads="1"/>
          </p:cNvSpPr>
          <p:nvPr/>
        </p:nvSpPr>
        <p:spPr bwMode="auto">
          <a:xfrm>
            <a:off x="2047875" y="1673225"/>
            <a:ext cx="457200" cy="161925"/>
          </a:xfrm>
          <a:prstGeom prst="rect">
            <a:avLst/>
          </a:prstGeom>
          <a:solidFill>
            <a:schemeClr val="bg2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100">
                <a:solidFill>
                  <a:schemeClr val="bg1"/>
                </a:solidFill>
                <a:latin typeface="Calibri" charset="0"/>
              </a:rPr>
              <a:t>inUse</a:t>
            </a:r>
          </a:p>
        </p:txBody>
      </p:sp>
      <p:sp>
        <p:nvSpPr>
          <p:cNvPr id="105509" name="Rectangle 70"/>
          <p:cNvSpPr>
            <a:spLocks noChangeArrowheads="1"/>
          </p:cNvSpPr>
          <p:nvPr/>
        </p:nvSpPr>
        <p:spPr bwMode="auto">
          <a:xfrm>
            <a:off x="2047875" y="3011488"/>
            <a:ext cx="457200" cy="1857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>
                <a:latin typeface="Calibri" charset="0"/>
              </a:rPr>
              <a:t>1</a:t>
            </a:r>
          </a:p>
        </p:txBody>
      </p:sp>
      <p:sp>
        <p:nvSpPr>
          <p:cNvPr id="105510" name="Rectangle 70"/>
          <p:cNvSpPr>
            <a:spLocks noChangeArrowheads="1"/>
          </p:cNvSpPr>
          <p:nvPr/>
        </p:nvSpPr>
        <p:spPr bwMode="auto">
          <a:xfrm>
            <a:off x="2047875" y="2849563"/>
            <a:ext cx="457200" cy="161925"/>
          </a:xfrm>
          <a:prstGeom prst="rect">
            <a:avLst/>
          </a:prstGeom>
          <a:solidFill>
            <a:schemeClr val="bg2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100">
                <a:solidFill>
                  <a:schemeClr val="bg1"/>
                </a:solidFill>
                <a:latin typeface="Calibri" charset="0"/>
              </a:rPr>
              <a:t>inUse</a:t>
            </a:r>
          </a:p>
        </p:txBody>
      </p:sp>
      <p:sp>
        <p:nvSpPr>
          <p:cNvPr id="105511" name="TextBox 53"/>
          <p:cNvSpPr txBox="1">
            <a:spLocks noChangeArrowheads="1"/>
          </p:cNvSpPr>
          <p:nvPr/>
        </p:nvSpPr>
        <p:spPr bwMode="auto">
          <a:xfrm>
            <a:off x="5815013" y="2892425"/>
            <a:ext cx="9572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latin typeface="Calibri" charset="0"/>
              </a:rPr>
              <a:t>miniheaps</a:t>
            </a:r>
          </a:p>
        </p:txBody>
      </p:sp>
      <p:cxnSp>
        <p:nvCxnSpPr>
          <p:cNvPr id="63" name="Straight Arrow Connector 62"/>
          <p:cNvCxnSpPr>
            <a:stCxn id="105511" idx="1"/>
          </p:cNvCxnSpPr>
          <p:nvPr/>
        </p:nvCxnSpPr>
        <p:spPr>
          <a:xfrm rot="10800000">
            <a:off x="3495675" y="2359025"/>
            <a:ext cx="2319338" cy="6873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5511" idx="1"/>
            <a:endCxn id="5" idx="2"/>
          </p:cNvCxnSpPr>
          <p:nvPr/>
        </p:nvCxnSpPr>
        <p:spPr>
          <a:xfrm rot="10800000">
            <a:off x="5591175" y="2359025"/>
            <a:ext cx="223838" cy="6873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05511" idx="1"/>
            <a:endCxn id="42" idx="3"/>
          </p:cNvCxnSpPr>
          <p:nvPr/>
        </p:nvCxnSpPr>
        <p:spPr>
          <a:xfrm rot="10800000" flipV="1">
            <a:off x="4105275" y="3046413"/>
            <a:ext cx="1709738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15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82550"/>
            <a:ext cx="7620000" cy="815975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charset="0"/>
              </a:rPr>
              <a:t>DieHard, heap layout</a:t>
            </a:r>
          </a:p>
        </p:txBody>
      </p:sp>
      <p:sp>
        <p:nvSpPr>
          <p:cNvPr id="105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121150"/>
            <a:ext cx="8326438" cy="2279650"/>
          </a:xfrm>
        </p:spPr>
        <p:txBody>
          <a:bodyPr/>
          <a:lstStyle/>
          <a:p>
            <a:pPr eaLnBrk="1" hangingPunct="1"/>
            <a:r>
              <a:rPr lang="en-US" sz="2700" smtClean="0">
                <a:latin typeface="Calibri" charset="0"/>
              </a:rPr>
              <a:t>Bitmap-based, </a:t>
            </a:r>
            <a:r>
              <a:rPr lang="en-US" sz="2700" b="1" smtClean="0">
                <a:latin typeface="Calibri" charset="0"/>
              </a:rPr>
              <a:t>segregated</a:t>
            </a:r>
            <a:r>
              <a:rPr lang="en-US" sz="2700" smtClean="0">
                <a:latin typeface="Calibri" charset="0"/>
              </a:rPr>
              <a:t> size classes</a:t>
            </a:r>
          </a:p>
          <a:p>
            <a:pPr lvl="1" eaLnBrk="1" hangingPunct="1"/>
            <a:r>
              <a:rPr lang="en-US" sz="2300" smtClean="0">
                <a:latin typeface="Calibri" charset="0"/>
              </a:rPr>
              <a:t>Bit represents one </a:t>
            </a:r>
            <a:r>
              <a:rPr lang="en-US" sz="2300" b="1" smtClean="0">
                <a:latin typeface="Calibri" charset="0"/>
              </a:rPr>
              <a:t>object</a:t>
            </a:r>
            <a:r>
              <a:rPr lang="en-US" sz="2300" smtClean="0">
                <a:latin typeface="Calibri" charset="0"/>
              </a:rPr>
              <a:t> of given size</a:t>
            </a:r>
          </a:p>
          <a:p>
            <a:pPr lvl="2" eaLnBrk="1" hangingPunct="1"/>
            <a:r>
              <a:rPr lang="en-US" sz="1900" smtClean="0">
                <a:latin typeface="Calibri" charset="0"/>
              </a:rPr>
              <a:t>i.e., one bit = 2</a:t>
            </a:r>
            <a:r>
              <a:rPr lang="en-US" sz="1900" baseline="30000" smtClean="0">
                <a:latin typeface="Calibri" charset="0"/>
              </a:rPr>
              <a:t>i+3</a:t>
            </a:r>
            <a:r>
              <a:rPr lang="en-US" sz="1900" smtClean="0">
                <a:latin typeface="Calibri" charset="0"/>
              </a:rPr>
              <a:t> bytes, etc.</a:t>
            </a:r>
          </a:p>
          <a:p>
            <a:pPr eaLnBrk="1" hangingPunct="1"/>
            <a:r>
              <a:rPr lang="en-US" sz="2400" b="1" smtClean="0">
                <a:latin typeface="Consolas" charset="0"/>
              </a:rPr>
              <a:t>malloc()</a:t>
            </a:r>
            <a:r>
              <a:rPr lang="en-US" sz="2700" smtClean="0">
                <a:latin typeface="Calibri" charset="0"/>
              </a:rPr>
              <a:t>: randomly probe bitmap for free space</a:t>
            </a:r>
          </a:p>
          <a:p>
            <a:pPr eaLnBrk="1" hangingPunct="1"/>
            <a:r>
              <a:rPr lang="en-US" sz="2400" b="1" smtClean="0">
                <a:latin typeface="Consolas" charset="0"/>
              </a:rPr>
              <a:t>free()</a:t>
            </a:r>
            <a:r>
              <a:rPr lang="en-US" sz="2400" smtClean="0">
                <a:latin typeface="Consolas" charset="0"/>
              </a:rPr>
              <a:t>: </a:t>
            </a:r>
            <a:r>
              <a:rPr lang="en-US" sz="2700" smtClean="0">
                <a:latin typeface="Calibri" charset="0"/>
              </a:rPr>
              <a:t>just reset bit</a:t>
            </a:r>
            <a:endParaRPr lang="en-US" sz="2600" smtClean="0">
              <a:latin typeface="Calibri" charset="0"/>
            </a:endParaRPr>
          </a:p>
        </p:txBody>
      </p:sp>
      <p:sp>
        <p:nvSpPr>
          <p:cNvPr id="105517" name="Rectangle 65"/>
          <p:cNvSpPr>
            <a:spLocks noChangeArrowheads="1"/>
          </p:cNvSpPr>
          <p:nvPr/>
        </p:nvSpPr>
        <p:spPr bwMode="auto">
          <a:xfrm>
            <a:off x="1362075" y="3611563"/>
            <a:ext cx="609600" cy="76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15"/>
          <p:cNvSpPr>
            <a:spLocks noChangeArrowheads="1"/>
          </p:cNvSpPr>
          <p:nvPr/>
        </p:nvSpPr>
        <p:spPr bwMode="auto">
          <a:xfrm>
            <a:off x="0" y="3124200"/>
            <a:ext cx="5334000" cy="3200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7620000" cy="815975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charset="0"/>
              </a:rPr>
              <a:t>Exterminator Extensions</a:t>
            </a:r>
          </a:p>
        </p:txBody>
      </p:sp>
      <p:sp>
        <p:nvSpPr>
          <p:cNvPr id="109571" name="Text Box 109"/>
          <p:cNvSpPr txBox="1">
            <a:spLocks noChangeArrowheads="1"/>
          </p:cNvSpPr>
          <p:nvPr/>
        </p:nvSpPr>
        <p:spPr bwMode="auto">
          <a:xfrm>
            <a:off x="234950" y="1328738"/>
            <a:ext cx="1795463" cy="54768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2813"/>
            <a:r>
              <a:rPr lang="en-US" sz="2800">
                <a:cs typeface="Lucida Sans Unicode" pitchFamily="34" charset="0"/>
              </a:rPr>
              <a:t>00000001</a:t>
            </a:r>
          </a:p>
        </p:txBody>
      </p:sp>
      <p:sp>
        <p:nvSpPr>
          <p:cNvPr id="109572" name="Text Box 112"/>
          <p:cNvSpPr txBox="1">
            <a:spLocks noChangeArrowheads="1"/>
          </p:cNvSpPr>
          <p:nvPr/>
        </p:nvSpPr>
        <p:spPr bwMode="auto">
          <a:xfrm>
            <a:off x="255588" y="925513"/>
            <a:ext cx="2871787" cy="457200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r>
              <a:rPr lang="en-US" b="1">
                <a:latin typeface="Frutiger Linotype" charset="0"/>
                <a:cs typeface="Lucida Sans Unicode" pitchFamily="34" charset="0"/>
              </a:rPr>
              <a:t>single miniheap</a:t>
            </a:r>
            <a:endParaRPr lang="en-US" b="1" baseline="30000">
              <a:latin typeface="Frutiger Linotype" charset="0"/>
              <a:cs typeface="Lucida Sans Unicode" pitchFamily="34" charset="0"/>
            </a:endParaRPr>
          </a:p>
        </p:txBody>
      </p:sp>
      <p:sp>
        <p:nvSpPr>
          <p:cNvPr id="109573" name="Text Box 113"/>
          <p:cNvSpPr txBox="1">
            <a:spLocks noChangeArrowheads="1"/>
          </p:cNvSpPr>
          <p:nvPr/>
        </p:nvSpPr>
        <p:spPr bwMode="auto">
          <a:xfrm>
            <a:off x="2236788" y="925513"/>
            <a:ext cx="585787" cy="336550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endParaRPr lang="en-US" b="1" baseline="30000">
              <a:latin typeface="Frutiger Linotype" charset="0"/>
              <a:cs typeface="Lucida Sans Unicode" pitchFamily="34" charset="0"/>
            </a:endParaRPr>
          </a:p>
        </p:txBody>
      </p:sp>
      <p:sp>
        <p:nvSpPr>
          <p:cNvPr id="109574" name="Line 118"/>
          <p:cNvSpPr>
            <a:spLocks noChangeShapeType="1"/>
          </p:cNvSpPr>
          <p:nvPr/>
        </p:nvSpPr>
        <p:spPr bwMode="auto">
          <a:xfrm>
            <a:off x="220663" y="2043113"/>
            <a:ext cx="1587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9575" name="Text Box 120"/>
          <p:cNvSpPr txBox="1">
            <a:spLocks noChangeArrowheads="1"/>
          </p:cNvSpPr>
          <p:nvPr/>
        </p:nvSpPr>
        <p:spPr bwMode="auto">
          <a:xfrm>
            <a:off x="3803650" y="1376363"/>
            <a:ext cx="2871788" cy="457200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r>
              <a:rPr lang="en-US" b="1">
                <a:latin typeface="Frutiger Linotype" charset="0"/>
                <a:cs typeface="Lucida Sans Unicode" pitchFamily="34" charset="0"/>
              </a:rPr>
              <a:t>allocation bitmap</a:t>
            </a:r>
            <a:endParaRPr lang="en-US" b="1" baseline="30000">
              <a:latin typeface="Frutiger Linotype" charset="0"/>
              <a:cs typeface="Lucida Sans Unicode" pitchFamily="34" charset="0"/>
            </a:endParaRPr>
          </a:p>
        </p:txBody>
      </p:sp>
      <p:sp>
        <p:nvSpPr>
          <p:cNvPr id="109576" name="Text Box 130"/>
          <p:cNvSpPr txBox="1">
            <a:spLocks noChangeArrowheads="1"/>
          </p:cNvSpPr>
          <p:nvPr/>
        </p:nvSpPr>
        <p:spPr bwMode="auto">
          <a:xfrm>
            <a:off x="233363" y="2195513"/>
            <a:ext cx="608012" cy="54768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2813"/>
            <a:r>
              <a:rPr lang="en-US" sz="2800">
                <a:cs typeface="Lucida Sans Unicode" pitchFamily="34" charset="0"/>
              </a:rPr>
              <a:t>    </a:t>
            </a:r>
          </a:p>
        </p:txBody>
      </p:sp>
      <p:sp>
        <p:nvSpPr>
          <p:cNvPr id="109577" name="Text Box 132"/>
          <p:cNvSpPr txBox="1">
            <a:spLocks noChangeArrowheads="1"/>
          </p:cNvSpPr>
          <p:nvPr/>
        </p:nvSpPr>
        <p:spPr bwMode="auto">
          <a:xfrm>
            <a:off x="842963" y="2195513"/>
            <a:ext cx="608012" cy="54768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2813"/>
            <a:r>
              <a:rPr lang="en-US" sz="2800">
                <a:cs typeface="Lucida Sans Unicode" pitchFamily="34" charset="0"/>
              </a:rPr>
              <a:t>    </a:t>
            </a:r>
          </a:p>
        </p:txBody>
      </p:sp>
      <p:sp>
        <p:nvSpPr>
          <p:cNvPr id="109578" name="Text Box 133"/>
          <p:cNvSpPr txBox="1">
            <a:spLocks noChangeArrowheads="1"/>
          </p:cNvSpPr>
          <p:nvPr/>
        </p:nvSpPr>
        <p:spPr bwMode="auto">
          <a:xfrm>
            <a:off x="1452563" y="2195513"/>
            <a:ext cx="608012" cy="54768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2813"/>
            <a:r>
              <a:rPr lang="en-US" sz="2800">
                <a:cs typeface="Lucida Sans Unicode" pitchFamily="34" charset="0"/>
              </a:rPr>
              <a:t>    </a:t>
            </a:r>
          </a:p>
        </p:txBody>
      </p:sp>
      <p:sp>
        <p:nvSpPr>
          <p:cNvPr id="109579" name="Text Box 134"/>
          <p:cNvSpPr txBox="1">
            <a:spLocks noChangeArrowheads="1"/>
          </p:cNvSpPr>
          <p:nvPr/>
        </p:nvSpPr>
        <p:spPr bwMode="auto">
          <a:xfrm>
            <a:off x="2062163" y="2195513"/>
            <a:ext cx="608012" cy="54768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2813"/>
            <a:r>
              <a:rPr lang="en-US" sz="2800">
                <a:cs typeface="Lucida Sans Unicode" pitchFamily="34" charset="0"/>
              </a:rPr>
              <a:t>    </a:t>
            </a:r>
          </a:p>
        </p:txBody>
      </p:sp>
      <p:sp>
        <p:nvSpPr>
          <p:cNvPr id="109580" name="Text Box 135"/>
          <p:cNvSpPr txBox="1">
            <a:spLocks noChangeArrowheads="1"/>
          </p:cNvSpPr>
          <p:nvPr/>
        </p:nvSpPr>
        <p:spPr bwMode="auto">
          <a:xfrm>
            <a:off x="2671763" y="2195513"/>
            <a:ext cx="608012" cy="54768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2813"/>
            <a:r>
              <a:rPr lang="en-US" sz="2800">
                <a:cs typeface="Lucida Sans Unicode" pitchFamily="34" charset="0"/>
              </a:rPr>
              <a:t>    </a:t>
            </a:r>
          </a:p>
        </p:txBody>
      </p:sp>
      <p:sp>
        <p:nvSpPr>
          <p:cNvPr id="109581" name="Text Box 136"/>
          <p:cNvSpPr txBox="1">
            <a:spLocks noChangeArrowheads="1"/>
          </p:cNvSpPr>
          <p:nvPr/>
        </p:nvSpPr>
        <p:spPr bwMode="auto">
          <a:xfrm>
            <a:off x="3281363" y="2195513"/>
            <a:ext cx="608012" cy="54768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2813"/>
            <a:r>
              <a:rPr lang="en-US" sz="2800">
                <a:cs typeface="Lucida Sans Unicode" pitchFamily="34" charset="0"/>
              </a:rPr>
              <a:t>    </a:t>
            </a:r>
          </a:p>
        </p:txBody>
      </p:sp>
      <p:sp>
        <p:nvSpPr>
          <p:cNvPr id="109582" name="Text Box 137"/>
          <p:cNvSpPr txBox="1">
            <a:spLocks noChangeArrowheads="1"/>
          </p:cNvSpPr>
          <p:nvPr/>
        </p:nvSpPr>
        <p:spPr bwMode="auto">
          <a:xfrm>
            <a:off x="3890963" y="2195513"/>
            <a:ext cx="608012" cy="54768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2813"/>
            <a:r>
              <a:rPr lang="en-US" sz="2800">
                <a:cs typeface="Lucida Sans Unicode" pitchFamily="34" charset="0"/>
              </a:rPr>
              <a:t>    </a:t>
            </a:r>
          </a:p>
        </p:txBody>
      </p:sp>
      <p:sp>
        <p:nvSpPr>
          <p:cNvPr id="109583" name="Text Box 138"/>
          <p:cNvSpPr txBox="1">
            <a:spLocks noChangeArrowheads="1"/>
          </p:cNvSpPr>
          <p:nvPr/>
        </p:nvSpPr>
        <p:spPr bwMode="auto">
          <a:xfrm>
            <a:off x="4500563" y="2195513"/>
            <a:ext cx="608012" cy="547687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2813"/>
            <a:r>
              <a:rPr lang="en-US" sz="2800">
                <a:cs typeface="Lucida Sans Unicode" pitchFamily="34" charset="0"/>
              </a:rPr>
              <a:t>    </a:t>
            </a:r>
          </a:p>
        </p:txBody>
      </p:sp>
      <p:sp>
        <p:nvSpPr>
          <p:cNvPr id="109584" name="Text Box 199"/>
          <p:cNvSpPr txBox="1">
            <a:spLocks noChangeArrowheads="1"/>
          </p:cNvSpPr>
          <p:nvPr/>
        </p:nvSpPr>
        <p:spPr bwMode="auto">
          <a:xfrm>
            <a:off x="5448300" y="2247900"/>
            <a:ext cx="2133600" cy="457200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r>
              <a:rPr lang="en-US" b="1">
                <a:latin typeface="Frutiger Linotype" charset="0"/>
                <a:cs typeface="Lucida Sans Unicode" pitchFamily="34" charset="0"/>
              </a:rPr>
              <a:t>heap</a:t>
            </a:r>
            <a:endParaRPr lang="en-US" b="1" baseline="30000">
              <a:latin typeface="Frutiger Linotype" charset="0"/>
              <a:cs typeface="Lucida Sans Unicode" pitchFamily="34" charset="0"/>
            </a:endParaRPr>
          </a:p>
        </p:txBody>
      </p:sp>
      <p:grpSp>
        <p:nvGrpSpPr>
          <p:cNvPr id="2" name="Group 216"/>
          <p:cNvGrpSpPr>
            <a:grpSpLocks/>
          </p:cNvGrpSpPr>
          <p:nvPr/>
        </p:nvGrpSpPr>
        <p:grpSpPr bwMode="auto">
          <a:xfrm>
            <a:off x="222250" y="3233738"/>
            <a:ext cx="8921750" cy="547687"/>
            <a:chOff x="140" y="2037"/>
            <a:chExt cx="5620" cy="345"/>
          </a:xfrm>
        </p:grpSpPr>
        <p:sp>
          <p:nvSpPr>
            <p:cNvPr id="109635" name="Text Box 121"/>
            <p:cNvSpPr txBox="1">
              <a:spLocks noChangeArrowheads="1"/>
            </p:cNvSpPr>
            <p:nvPr/>
          </p:nvSpPr>
          <p:spPr bwMode="auto">
            <a:xfrm>
              <a:off x="140" y="2037"/>
              <a:ext cx="383" cy="345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2813"/>
              <a:r>
                <a:rPr lang="en-US" sz="2800">
                  <a:cs typeface="Lucida Sans Unicode" pitchFamily="34" charset="0"/>
                </a:rPr>
                <a:t>    </a:t>
              </a:r>
            </a:p>
          </p:txBody>
        </p:sp>
        <p:sp>
          <p:nvSpPr>
            <p:cNvPr id="109636" name="Text Box 123"/>
            <p:cNvSpPr txBox="1">
              <a:spLocks noChangeArrowheads="1"/>
            </p:cNvSpPr>
            <p:nvPr/>
          </p:nvSpPr>
          <p:spPr bwMode="auto">
            <a:xfrm>
              <a:off x="524" y="2037"/>
              <a:ext cx="383" cy="345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2813"/>
              <a:r>
                <a:rPr lang="en-US" sz="2800">
                  <a:cs typeface="Lucida Sans Unicode" pitchFamily="34" charset="0"/>
                </a:rPr>
                <a:t>    </a:t>
              </a:r>
            </a:p>
          </p:txBody>
        </p:sp>
        <p:sp>
          <p:nvSpPr>
            <p:cNvPr id="109637" name="Text Box 124"/>
            <p:cNvSpPr txBox="1">
              <a:spLocks noChangeArrowheads="1"/>
            </p:cNvSpPr>
            <p:nvPr/>
          </p:nvSpPr>
          <p:spPr bwMode="auto">
            <a:xfrm>
              <a:off x="909" y="2037"/>
              <a:ext cx="383" cy="345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2813"/>
              <a:r>
                <a:rPr lang="en-US" sz="2800">
                  <a:cs typeface="Lucida Sans Unicode" pitchFamily="34" charset="0"/>
                </a:rPr>
                <a:t> 2 </a:t>
              </a:r>
            </a:p>
          </p:txBody>
        </p:sp>
        <p:sp>
          <p:nvSpPr>
            <p:cNvPr id="109638" name="Text Box 125"/>
            <p:cNvSpPr txBox="1">
              <a:spLocks noChangeArrowheads="1"/>
            </p:cNvSpPr>
            <p:nvPr/>
          </p:nvSpPr>
          <p:spPr bwMode="auto">
            <a:xfrm>
              <a:off x="1292" y="2037"/>
              <a:ext cx="383" cy="345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2813"/>
              <a:r>
                <a:rPr lang="en-US" sz="2800">
                  <a:cs typeface="Lucida Sans Unicode" pitchFamily="34" charset="0"/>
                </a:rPr>
                <a:t>    </a:t>
              </a:r>
            </a:p>
          </p:txBody>
        </p:sp>
        <p:sp>
          <p:nvSpPr>
            <p:cNvPr id="109639" name="Text Box 126"/>
            <p:cNvSpPr txBox="1">
              <a:spLocks noChangeArrowheads="1"/>
            </p:cNvSpPr>
            <p:nvPr/>
          </p:nvSpPr>
          <p:spPr bwMode="auto">
            <a:xfrm>
              <a:off x="1677" y="2037"/>
              <a:ext cx="383" cy="345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2813"/>
              <a:r>
                <a:rPr lang="en-US" sz="2800">
                  <a:cs typeface="Lucida Sans Unicode" pitchFamily="34" charset="0"/>
                </a:rPr>
                <a:t> 1 </a:t>
              </a:r>
            </a:p>
          </p:txBody>
        </p:sp>
        <p:sp>
          <p:nvSpPr>
            <p:cNvPr id="109640" name="Text Box 127"/>
            <p:cNvSpPr txBox="1">
              <a:spLocks noChangeArrowheads="1"/>
            </p:cNvSpPr>
            <p:nvPr/>
          </p:nvSpPr>
          <p:spPr bwMode="auto">
            <a:xfrm>
              <a:off x="2060" y="2037"/>
              <a:ext cx="383" cy="345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2813"/>
              <a:r>
                <a:rPr lang="en-US" sz="2800">
                  <a:cs typeface="Lucida Sans Unicode" pitchFamily="34" charset="0"/>
                </a:rPr>
                <a:t>    </a:t>
              </a:r>
            </a:p>
          </p:txBody>
        </p:sp>
        <p:sp>
          <p:nvSpPr>
            <p:cNvPr id="109641" name="Text Box 128"/>
            <p:cNvSpPr txBox="1">
              <a:spLocks noChangeArrowheads="1"/>
            </p:cNvSpPr>
            <p:nvPr/>
          </p:nvSpPr>
          <p:spPr bwMode="auto">
            <a:xfrm>
              <a:off x="2444" y="2037"/>
              <a:ext cx="383" cy="345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2813"/>
              <a:r>
                <a:rPr lang="en-US" sz="2800">
                  <a:cs typeface="Lucida Sans Unicode" pitchFamily="34" charset="0"/>
                </a:rPr>
                <a:t>    </a:t>
              </a:r>
            </a:p>
          </p:txBody>
        </p:sp>
        <p:sp>
          <p:nvSpPr>
            <p:cNvPr id="109642" name="Text Box 129"/>
            <p:cNvSpPr txBox="1">
              <a:spLocks noChangeArrowheads="1"/>
            </p:cNvSpPr>
            <p:nvPr/>
          </p:nvSpPr>
          <p:spPr bwMode="auto">
            <a:xfrm>
              <a:off x="2828" y="2037"/>
              <a:ext cx="383" cy="345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2813"/>
              <a:r>
                <a:rPr lang="en-US" sz="2800">
                  <a:cs typeface="Lucida Sans Unicode" pitchFamily="34" charset="0"/>
                </a:rPr>
                <a:t>    </a:t>
              </a:r>
            </a:p>
          </p:txBody>
        </p:sp>
        <p:sp>
          <p:nvSpPr>
            <p:cNvPr id="109643" name="Text Box 139"/>
            <p:cNvSpPr txBox="1">
              <a:spLocks noChangeArrowheads="1"/>
            </p:cNvSpPr>
            <p:nvPr/>
          </p:nvSpPr>
          <p:spPr bwMode="auto">
            <a:xfrm>
              <a:off x="2909" y="2037"/>
              <a:ext cx="303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2813"/>
              <a:r>
                <a:rPr lang="en-US" sz="2800">
                  <a:cs typeface="Lucida Sans Unicode" pitchFamily="34" charset="0"/>
                </a:rPr>
                <a:t>3 </a:t>
              </a:r>
            </a:p>
          </p:txBody>
        </p:sp>
        <p:sp>
          <p:nvSpPr>
            <p:cNvPr id="109644" name="Text Box 200"/>
            <p:cNvSpPr txBox="1">
              <a:spLocks noChangeArrowheads="1"/>
            </p:cNvSpPr>
            <p:nvPr/>
          </p:nvSpPr>
          <p:spPr bwMode="auto">
            <a:xfrm>
              <a:off x="3432" y="2070"/>
              <a:ext cx="2328" cy="28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0">
              <a:spAutoFit/>
            </a:bodyPr>
            <a:lstStyle/>
            <a:p>
              <a:r>
                <a:rPr lang="en-US" b="1">
                  <a:latin typeface="Frutiger Linotype" charset="0"/>
                  <a:cs typeface="Lucida Sans Unicode" pitchFamily="34" charset="0"/>
                </a:rPr>
                <a:t>object id (serial number)</a:t>
              </a:r>
              <a:endParaRPr lang="en-US" b="1" baseline="30000">
                <a:latin typeface="Frutiger Linotype" charset="0"/>
                <a:cs typeface="Lucida Sans Unicode" pitchFamily="34" charset="0"/>
              </a:endParaRPr>
            </a:p>
          </p:txBody>
        </p:sp>
      </p:grpSp>
      <p:grpSp>
        <p:nvGrpSpPr>
          <p:cNvPr id="3" name="Group 221"/>
          <p:cNvGrpSpPr>
            <a:grpSpLocks/>
          </p:cNvGrpSpPr>
          <p:nvPr/>
        </p:nvGrpSpPr>
        <p:grpSpPr bwMode="auto">
          <a:xfrm>
            <a:off x="222250" y="5443538"/>
            <a:ext cx="7359650" cy="762000"/>
            <a:chOff x="140" y="3429"/>
            <a:chExt cx="4636" cy="480"/>
          </a:xfrm>
        </p:grpSpPr>
        <p:sp>
          <p:nvSpPr>
            <p:cNvPr id="109624" name="Text Box 182"/>
            <p:cNvSpPr txBox="1">
              <a:spLocks noChangeArrowheads="1"/>
            </p:cNvSpPr>
            <p:nvPr/>
          </p:nvSpPr>
          <p:spPr bwMode="auto">
            <a:xfrm>
              <a:off x="140" y="3552"/>
              <a:ext cx="383" cy="345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2813"/>
              <a:r>
                <a:rPr lang="en-US" sz="2800">
                  <a:cs typeface="Lucida Sans Unicode" pitchFamily="34" charset="0"/>
                </a:rPr>
                <a:t>    </a:t>
              </a:r>
            </a:p>
          </p:txBody>
        </p:sp>
        <p:sp>
          <p:nvSpPr>
            <p:cNvPr id="109625" name="Text Box 184"/>
            <p:cNvSpPr txBox="1">
              <a:spLocks noChangeArrowheads="1"/>
            </p:cNvSpPr>
            <p:nvPr/>
          </p:nvSpPr>
          <p:spPr bwMode="auto">
            <a:xfrm>
              <a:off x="524" y="3552"/>
              <a:ext cx="383" cy="345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2813"/>
              <a:r>
                <a:rPr lang="en-US" sz="2800">
                  <a:cs typeface="Lucida Sans Unicode" pitchFamily="34" charset="0"/>
                </a:rPr>
                <a:t>    </a:t>
              </a:r>
            </a:p>
          </p:txBody>
        </p:sp>
        <p:sp>
          <p:nvSpPr>
            <p:cNvPr id="109626" name="Text Box 185"/>
            <p:cNvSpPr txBox="1">
              <a:spLocks noChangeArrowheads="1"/>
            </p:cNvSpPr>
            <p:nvPr/>
          </p:nvSpPr>
          <p:spPr bwMode="auto">
            <a:xfrm>
              <a:off x="908" y="3552"/>
              <a:ext cx="383" cy="345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2813"/>
              <a:r>
                <a:rPr lang="en-US" sz="2800">
                  <a:cs typeface="Lucida Sans Unicode" pitchFamily="34" charset="0"/>
                </a:rPr>
                <a:t>    </a:t>
              </a:r>
            </a:p>
          </p:txBody>
        </p:sp>
        <p:sp>
          <p:nvSpPr>
            <p:cNvPr id="109627" name="Text Box 186"/>
            <p:cNvSpPr txBox="1">
              <a:spLocks noChangeArrowheads="1"/>
            </p:cNvSpPr>
            <p:nvPr/>
          </p:nvSpPr>
          <p:spPr bwMode="auto">
            <a:xfrm>
              <a:off x="1292" y="3552"/>
              <a:ext cx="383" cy="345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2813"/>
              <a:r>
                <a:rPr lang="en-US" sz="2800">
                  <a:cs typeface="Lucida Sans Unicode" pitchFamily="34" charset="0"/>
                </a:rPr>
                <a:t>    </a:t>
              </a:r>
            </a:p>
          </p:txBody>
        </p:sp>
        <p:sp>
          <p:nvSpPr>
            <p:cNvPr id="109628" name="Text Box 187"/>
            <p:cNvSpPr txBox="1">
              <a:spLocks noChangeArrowheads="1"/>
            </p:cNvSpPr>
            <p:nvPr/>
          </p:nvSpPr>
          <p:spPr bwMode="auto">
            <a:xfrm>
              <a:off x="1676" y="3552"/>
              <a:ext cx="383" cy="345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2813"/>
              <a:r>
                <a:rPr lang="en-US" sz="2800">
                  <a:cs typeface="Lucida Sans Unicode" pitchFamily="34" charset="0"/>
                </a:rPr>
                <a:t>    </a:t>
              </a:r>
            </a:p>
          </p:txBody>
        </p:sp>
        <p:sp>
          <p:nvSpPr>
            <p:cNvPr id="109629" name="Text Box 188"/>
            <p:cNvSpPr txBox="1">
              <a:spLocks noChangeArrowheads="1"/>
            </p:cNvSpPr>
            <p:nvPr/>
          </p:nvSpPr>
          <p:spPr bwMode="auto">
            <a:xfrm>
              <a:off x="2060" y="3552"/>
              <a:ext cx="383" cy="345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2813"/>
              <a:r>
                <a:rPr lang="en-US" sz="2800">
                  <a:cs typeface="Lucida Sans Unicode" pitchFamily="34" charset="0"/>
                </a:rPr>
                <a:t>    </a:t>
              </a:r>
            </a:p>
          </p:txBody>
        </p:sp>
        <p:sp>
          <p:nvSpPr>
            <p:cNvPr id="109630" name="Text Box 189"/>
            <p:cNvSpPr txBox="1">
              <a:spLocks noChangeArrowheads="1"/>
            </p:cNvSpPr>
            <p:nvPr/>
          </p:nvSpPr>
          <p:spPr bwMode="auto">
            <a:xfrm>
              <a:off x="2444" y="3552"/>
              <a:ext cx="383" cy="345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2813"/>
              <a:r>
                <a:rPr lang="en-US" sz="2800">
                  <a:cs typeface="Lucida Sans Unicode" pitchFamily="34" charset="0"/>
                </a:rPr>
                <a:t>    </a:t>
              </a:r>
            </a:p>
          </p:txBody>
        </p:sp>
        <p:sp>
          <p:nvSpPr>
            <p:cNvPr id="109631" name="Text Box 190"/>
            <p:cNvSpPr txBox="1">
              <a:spLocks noChangeArrowheads="1"/>
            </p:cNvSpPr>
            <p:nvPr/>
          </p:nvSpPr>
          <p:spPr bwMode="auto">
            <a:xfrm>
              <a:off x="2828" y="3552"/>
              <a:ext cx="383" cy="345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2813"/>
              <a:r>
                <a:rPr lang="en-US" sz="2800">
                  <a:cs typeface="Lucida Sans Unicode" pitchFamily="34" charset="0"/>
                </a:rPr>
                <a:t>    </a:t>
              </a:r>
            </a:p>
          </p:txBody>
        </p:sp>
        <p:sp>
          <p:nvSpPr>
            <p:cNvPr id="109632" name="Text Box 195"/>
            <p:cNvSpPr txBox="1">
              <a:spLocks noChangeArrowheads="1"/>
            </p:cNvSpPr>
            <p:nvPr/>
          </p:nvSpPr>
          <p:spPr bwMode="auto">
            <a:xfrm>
              <a:off x="1009" y="3429"/>
              <a:ext cx="321" cy="48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2813"/>
              <a:r>
                <a:rPr lang="en-US">
                  <a:cs typeface="Lucida Sans Unicode" pitchFamily="34" charset="0"/>
                </a:rPr>
                <a:t>3</a:t>
              </a:r>
              <a:r>
                <a:rPr lang="en-US" sz="4400">
                  <a:cs typeface="Lucida Sans Unicode" pitchFamily="34" charset="0"/>
                </a:rPr>
                <a:t> </a:t>
              </a:r>
            </a:p>
          </p:txBody>
        </p:sp>
        <p:sp>
          <p:nvSpPr>
            <p:cNvPr id="109633" name="Text Box 196"/>
            <p:cNvSpPr txBox="1">
              <a:spLocks noChangeArrowheads="1"/>
            </p:cNvSpPr>
            <p:nvPr/>
          </p:nvSpPr>
          <p:spPr bwMode="auto">
            <a:xfrm>
              <a:off x="1776" y="3429"/>
              <a:ext cx="321" cy="48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2813"/>
              <a:r>
                <a:rPr lang="en-US">
                  <a:cs typeface="Lucida Sans Unicode" pitchFamily="34" charset="0"/>
                </a:rPr>
                <a:t>2</a:t>
              </a:r>
              <a:r>
                <a:rPr lang="en-US" sz="4400">
                  <a:cs typeface="Lucida Sans Unicode" pitchFamily="34" charset="0"/>
                </a:rPr>
                <a:t> </a:t>
              </a:r>
            </a:p>
          </p:txBody>
        </p:sp>
        <p:sp>
          <p:nvSpPr>
            <p:cNvPr id="109634" name="Text Box 203"/>
            <p:cNvSpPr txBox="1">
              <a:spLocks noChangeArrowheads="1"/>
            </p:cNvSpPr>
            <p:nvPr/>
          </p:nvSpPr>
          <p:spPr bwMode="auto">
            <a:xfrm>
              <a:off x="3432" y="3587"/>
              <a:ext cx="1344" cy="28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0">
              <a:spAutoFit/>
            </a:bodyPr>
            <a:lstStyle/>
            <a:p>
              <a:r>
                <a:rPr lang="en-US" b="1">
                  <a:latin typeface="Frutiger Linotype" charset="0"/>
                  <a:cs typeface="Lucida Sans Unicode" pitchFamily="34" charset="0"/>
                </a:rPr>
                <a:t>dealloc time</a:t>
              </a:r>
              <a:endParaRPr lang="en-US" b="1" baseline="30000">
                <a:latin typeface="Frutiger Linotype" charset="0"/>
                <a:cs typeface="Lucida Sans Unicode" pitchFamily="34" charset="0"/>
              </a:endParaRPr>
            </a:p>
          </p:txBody>
        </p:sp>
      </p:grpSp>
      <p:sp>
        <p:nvSpPr>
          <p:cNvPr id="109587" name="Line 205"/>
          <p:cNvSpPr>
            <a:spLocks noChangeShapeType="1"/>
          </p:cNvSpPr>
          <p:nvPr/>
        </p:nvSpPr>
        <p:spPr bwMode="auto">
          <a:xfrm>
            <a:off x="5481638" y="2981325"/>
            <a:ext cx="3581400" cy="1588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88" name="Line 206"/>
          <p:cNvSpPr>
            <a:spLocks noChangeShapeType="1"/>
          </p:cNvSpPr>
          <p:nvPr/>
        </p:nvSpPr>
        <p:spPr bwMode="auto">
          <a:xfrm>
            <a:off x="1908175" y="1785938"/>
            <a:ext cx="2809875" cy="609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424" name="Text Box 208"/>
          <p:cNvSpPr txBox="1">
            <a:spLocks noChangeArrowheads="1"/>
          </p:cNvSpPr>
          <p:nvPr/>
        </p:nvSpPr>
        <p:spPr bwMode="auto">
          <a:xfrm>
            <a:off x="6823075" y="2655888"/>
            <a:ext cx="1217613" cy="304800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 algn="r">
              <a:defRPr/>
            </a:pPr>
            <a:r>
              <a:rPr lang="en-US" sz="1400" i="1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utiger Linotype" pitchFamily="1" charset="0"/>
                <a:ea typeface="ＭＳ Ｐゴシック" pitchFamily="1" charset="-128"/>
                <a:cs typeface="Lucida Sans Unicode" pitchFamily="34" charset="0"/>
              </a:rPr>
              <a:t>DieHard</a:t>
            </a:r>
            <a:endParaRPr lang="en-US" sz="1400" i="1" baseline="30000" dirty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Frutiger Linotype" pitchFamily="1" charset="0"/>
              <a:ea typeface="ＭＳ Ｐゴシック" pitchFamily="1" charset="-128"/>
              <a:cs typeface="Lucida Sans Unicode" pitchFamily="34" charset="0"/>
            </a:endParaRPr>
          </a:p>
        </p:txBody>
      </p:sp>
      <p:sp>
        <p:nvSpPr>
          <p:cNvPr id="9425" name="Text Box 209"/>
          <p:cNvSpPr txBox="1">
            <a:spLocks noChangeArrowheads="1"/>
          </p:cNvSpPr>
          <p:nvPr/>
        </p:nvSpPr>
        <p:spPr bwMode="auto">
          <a:xfrm>
            <a:off x="6821488" y="3036888"/>
            <a:ext cx="1217612" cy="304800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 algn="r">
              <a:defRPr/>
            </a:pPr>
            <a:r>
              <a:rPr lang="en-US" sz="14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utiger Linotype" pitchFamily="1" charset="0"/>
                <a:ea typeface="ＭＳ Ｐゴシック" pitchFamily="1" charset="-128"/>
                <a:cs typeface="Lucida Sans Unicode" pitchFamily="34" charset="0"/>
              </a:rPr>
              <a:t>Exterminator</a:t>
            </a:r>
            <a:endParaRPr lang="en-US" sz="1400" i="1" baseline="3000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Frutiger Linotype" pitchFamily="1" charset="0"/>
              <a:ea typeface="ＭＳ Ｐゴシック" pitchFamily="1" charset="-128"/>
              <a:cs typeface="Lucida Sans Unicode" pitchFamily="34" charset="0"/>
            </a:endParaRPr>
          </a:p>
        </p:txBody>
      </p:sp>
      <p:grpSp>
        <p:nvGrpSpPr>
          <p:cNvPr id="4" name="Group 226"/>
          <p:cNvGrpSpPr>
            <a:grpSpLocks/>
          </p:cNvGrpSpPr>
          <p:nvPr/>
        </p:nvGrpSpPr>
        <p:grpSpPr bwMode="auto">
          <a:xfrm>
            <a:off x="222250" y="4605338"/>
            <a:ext cx="7359650" cy="776287"/>
            <a:chOff x="140" y="2901"/>
            <a:chExt cx="4636" cy="489"/>
          </a:xfrm>
        </p:grpSpPr>
        <p:sp>
          <p:nvSpPr>
            <p:cNvPr id="109613" name="Text Box 160"/>
            <p:cNvSpPr txBox="1">
              <a:spLocks noChangeArrowheads="1"/>
            </p:cNvSpPr>
            <p:nvPr/>
          </p:nvSpPr>
          <p:spPr bwMode="auto">
            <a:xfrm>
              <a:off x="140" y="3045"/>
              <a:ext cx="383" cy="345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2813"/>
              <a:r>
                <a:rPr lang="en-US" sz="2800">
                  <a:cs typeface="Lucida Sans Unicode" pitchFamily="34" charset="0"/>
                </a:rPr>
                <a:t>    </a:t>
              </a:r>
            </a:p>
          </p:txBody>
        </p:sp>
        <p:sp>
          <p:nvSpPr>
            <p:cNvPr id="109614" name="Text Box 162"/>
            <p:cNvSpPr txBox="1">
              <a:spLocks noChangeArrowheads="1"/>
            </p:cNvSpPr>
            <p:nvPr/>
          </p:nvSpPr>
          <p:spPr bwMode="auto">
            <a:xfrm>
              <a:off x="524" y="3045"/>
              <a:ext cx="383" cy="345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2813"/>
              <a:r>
                <a:rPr lang="en-US" sz="2800">
                  <a:cs typeface="Lucida Sans Unicode" pitchFamily="34" charset="0"/>
                </a:rPr>
                <a:t>    </a:t>
              </a:r>
            </a:p>
          </p:txBody>
        </p:sp>
        <p:sp>
          <p:nvSpPr>
            <p:cNvPr id="109615" name="Text Box 163"/>
            <p:cNvSpPr txBox="1">
              <a:spLocks noChangeArrowheads="1"/>
            </p:cNvSpPr>
            <p:nvPr/>
          </p:nvSpPr>
          <p:spPr bwMode="auto">
            <a:xfrm>
              <a:off x="908" y="3045"/>
              <a:ext cx="383" cy="345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2813"/>
              <a:r>
                <a:rPr lang="en-US" sz="2800">
                  <a:cs typeface="Lucida Sans Unicode" pitchFamily="34" charset="0"/>
                </a:rPr>
                <a:t>    </a:t>
              </a:r>
            </a:p>
          </p:txBody>
        </p:sp>
        <p:sp>
          <p:nvSpPr>
            <p:cNvPr id="109616" name="Text Box 164"/>
            <p:cNvSpPr txBox="1">
              <a:spLocks noChangeArrowheads="1"/>
            </p:cNvSpPr>
            <p:nvPr/>
          </p:nvSpPr>
          <p:spPr bwMode="auto">
            <a:xfrm>
              <a:off x="1292" y="3045"/>
              <a:ext cx="383" cy="345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2813"/>
              <a:r>
                <a:rPr lang="en-US" sz="2800">
                  <a:cs typeface="Lucida Sans Unicode" pitchFamily="34" charset="0"/>
                </a:rPr>
                <a:t>    </a:t>
              </a:r>
            </a:p>
          </p:txBody>
        </p:sp>
        <p:sp>
          <p:nvSpPr>
            <p:cNvPr id="109617" name="Text Box 165"/>
            <p:cNvSpPr txBox="1">
              <a:spLocks noChangeArrowheads="1"/>
            </p:cNvSpPr>
            <p:nvPr/>
          </p:nvSpPr>
          <p:spPr bwMode="auto">
            <a:xfrm>
              <a:off x="1676" y="3045"/>
              <a:ext cx="383" cy="345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2813"/>
              <a:r>
                <a:rPr lang="en-US" sz="2800">
                  <a:cs typeface="Lucida Sans Unicode" pitchFamily="34" charset="0"/>
                </a:rPr>
                <a:t>    </a:t>
              </a:r>
            </a:p>
          </p:txBody>
        </p:sp>
        <p:sp>
          <p:nvSpPr>
            <p:cNvPr id="109618" name="Text Box 166"/>
            <p:cNvSpPr txBox="1">
              <a:spLocks noChangeArrowheads="1"/>
            </p:cNvSpPr>
            <p:nvPr/>
          </p:nvSpPr>
          <p:spPr bwMode="auto">
            <a:xfrm>
              <a:off x="2060" y="3045"/>
              <a:ext cx="383" cy="345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2813"/>
              <a:r>
                <a:rPr lang="en-US" sz="2800">
                  <a:cs typeface="Lucida Sans Unicode" pitchFamily="34" charset="0"/>
                </a:rPr>
                <a:t>    </a:t>
              </a:r>
            </a:p>
          </p:txBody>
        </p:sp>
        <p:sp>
          <p:nvSpPr>
            <p:cNvPr id="109619" name="Text Box 167"/>
            <p:cNvSpPr txBox="1">
              <a:spLocks noChangeArrowheads="1"/>
            </p:cNvSpPr>
            <p:nvPr/>
          </p:nvSpPr>
          <p:spPr bwMode="auto">
            <a:xfrm>
              <a:off x="2444" y="3045"/>
              <a:ext cx="383" cy="345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2813"/>
              <a:r>
                <a:rPr lang="en-US" sz="2800">
                  <a:cs typeface="Lucida Sans Unicode" pitchFamily="34" charset="0"/>
                </a:rPr>
                <a:t>    </a:t>
              </a:r>
            </a:p>
          </p:txBody>
        </p:sp>
        <p:sp>
          <p:nvSpPr>
            <p:cNvPr id="109620" name="Text Box 168"/>
            <p:cNvSpPr txBox="1">
              <a:spLocks noChangeArrowheads="1"/>
            </p:cNvSpPr>
            <p:nvPr/>
          </p:nvSpPr>
          <p:spPr bwMode="auto">
            <a:xfrm>
              <a:off x="2828" y="3045"/>
              <a:ext cx="383" cy="345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2813"/>
              <a:r>
                <a:rPr lang="en-US" sz="2800">
                  <a:cs typeface="Lucida Sans Unicode" pitchFamily="34" charset="0"/>
                </a:rPr>
                <a:t>    </a:t>
              </a:r>
            </a:p>
          </p:txBody>
        </p:sp>
        <p:sp>
          <p:nvSpPr>
            <p:cNvPr id="109621" name="Text Box 202"/>
            <p:cNvSpPr txBox="1">
              <a:spLocks noChangeArrowheads="1"/>
            </p:cNvSpPr>
            <p:nvPr/>
          </p:nvSpPr>
          <p:spPr bwMode="auto">
            <a:xfrm>
              <a:off x="3432" y="3072"/>
              <a:ext cx="1344" cy="28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0">
              <a:spAutoFit/>
            </a:bodyPr>
            <a:lstStyle/>
            <a:p>
              <a:r>
                <a:rPr lang="en-US" b="1">
                  <a:latin typeface="Frutiger Linotype" charset="0"/>
                  <a:cs typeface="Lucida Sans Unicode" pitchFamily="34" charset="0"/>
                </a:rPr>
                <a:t>dealloc site</a:t>
              </a:r>
              <a:endParaRPr lang="en-US" b="1" baseline="30000">
                <a:latin typeface="Frutiger Linotype" charset="0"/>
                <a:cs typeface="Lucida Sans Unicode" pitchFamily="34" charset="0"/>
              </a:endParaRPr>
            </a:p>
          </p:txBody>
        </p:sp>
        <p:sp>
          <p:nvSpPr>
            <p:cNvPr id="109622" name="Text Box 175"/>
            <p:cNvSpPr txBox="1">
              <a:spLocks noChangeArrowheads="1"/>
            </p:cNvSpPr>
            <p:nvPr/>
          </p:nvSpPr>
          <p:spPr bwMode="auto">
            <a:xfrm>
              <a:off x="1724" y="2901"/>
              <a:ext cx="424" cy="48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2813"/>
              <a:r>
                <a:rPr lang="en-US">
                  <a:cs typeface="Lucida Sans Unicode" pitchFamily="34" charset="0"/>
                </a:rPr>
                <a:t>D</a:t>
              </a:r>
              <a:r>
                <a:rPr lang="en-US" baseline="-25000">
                  <a:cs typeface="Lucida Sans Unicode" pitchFamily="34" charset="0"/>
                </a:rPr>
                <a:t>6</a:t>
              </a:r>
              <a:r>
                <a:rPr lang="en-US" sz="4400">
                  <a:cs typeface="Lucida Sans Unicode" pitchFamily="34" charset="0"/>
                </a:rPr>
                <a:t> </a:t>
              </a:r>
            </a:p>
          </p:txBody>
        </p:sp>
        <p:sp>
          <p:nvSpPr>
            <p:cNvPr id="109623" name="Text Box 180"/>
            <p:cNvSpPr txBox="1">
              <a:spLocks noChangeArrowheads="1"/>
            </p:cNvSpPr>
            <p:nvPr/>
          </p:nvSpPr>
          <p:spPr bwMode="auto">
            <a:xfrm>
              <a:off x="956" y="2901"/>
              <a:ext cx="424" cy="48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2813"/>
              <a:r>
                <a:rPr lang="en-US">
                  <a:cs typeface="Lucida Sans Unicode" pitchFamily="34" charset="0"/>
                </a:rPr>
                <a:t>D</a:t>
              </a:r>
              <a:r>
                <a:rPr lang="en-US" baseline="-25000">
                  <a:cs typeface="Lucida Sans Unicode" pitchFamily="34" charset="0"/>
                </a:rPr>
                <a:t>9</a:t>
              </a:r>
              <a:r>
                <a:rPr lang="en-US" sz="4400">
                  <a:cs typeface="Lucida Sans Unicode" pitchFamily="34" charset="0"/>
                </a:rPr>
                <a:t> </a:t>
              </a:r>
            </a:p>
          </p:txBody>
        </p:sp>
      </p:grpSp>
      <p:grpSp>
        <p:nvGrpSpPr>
          <p:cNvPr id="5" name="Group 227"/>
          <p:cNvGrpSpPr>
            <a:grpSpLocks/>
          </p:cNvGrpSpPr>
          <p:nvPr/>
        </p:nvGrpSpPr>
        <p:grpSpPr bwMode="auto">
          <a:xfrm>
            <a:off x="222250" y="3843338"/>
            <a:ext cx="7359650" cy="762000"/>
            <a:chOff x="140" y="2421"/>
            <a:chExt cx="4636" cy="480"/>
          </a:xfrm>
        </p:grpSpPr>
        <p:sp>
          <p:nvSpPr>
            <p:cNvPr id="109601" name="Text Box 146"/>
            <p:cNvSpPr txBox="1">
              <a:spLocks noChangeArrowheads="1"/>
            </p:cNvSpPr>
            <p:nvPr/>
          </p:nvSpPr>
          <p:spPr bwMode="auto">
            <a:xfrm>
              <a:off x="140" y="2545"/>
              <a:ext cx="383" cy="345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2813"/>
              <a:r>
                <a:rPr lang="en-US" sz="2800">
                  <a:cs typeface="Lucida Sans Unicode" pitchFamily="34" charset="0"/>
                </a:rPr>
                <a:t>    </a:t>
              </a:r>
            </a:p>
          </p:txBody>
        </p:sp>
        <p:sp>
          <p:nvSpPr>
            <p:cNvPr id="109602" name="Text Box 148"/>
            <p:cNvSpPr txBox="1">
              <a:spLocks noChangeArrowheads="1"/>
            </p:cNvSpPr>
            <p:nvPr/>
          </p:nvSpPr>
          <p:spPr bwMode="auto">
            <a:xfrm>
              <a:off x="524" y="2545"/>
              <a:ext cx="383" cy="345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2813"/>
              <a:r>
                <a:rPr lang="en-US" sz="2800">
                  <a:cs typeface="Lucida Sans Unicode" pitchFamily="34" charset="0"/>
                </a:rPr>
                <a:t>    </a:t>
              </a:r>
            </a:p>
          </p:txBody>
        </p:sp>
        <p:sp>
          <p:nvSpPr>
            <p:cNvPr id="109603" name="Text Box 149"/>
            <p:cNvSpPr txBox="1">
              <a:spLocks noChangeArrowheads="1"/>
            </p:cNvSpPr>
            <p:nvPr/>
          </p:nvSpPr>
          <p:spPr bwMode="auto">
            <a:xfrm>
              <a:off x="908" y="2545"/>
              <a:ext cx="383" cy="345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2813"/>
              <a:r>
                <a:rPr lang="en-US" sz="2800">
                  <a:cs typeface="Lucida Sans Unicode" pitchFamily="34" charset="0"/>
                </a:rPr>
                <a:t>    </a:t>
              </a:r>
            </a:p>
          </p:txBody>
        </p:sp>
        <p:sp>
          <p:nvSpPr>
            <p:cNvPr id="109604" name="Text Box 150"/>
            <p:cNvSpPr txBox="1">
              <a:spLocks noChangeArrowheads="1"/>
            </p:cNvSpPr>
            <p:nvPr/>
          </p:nvSpPr>
          <p:spPr bwMode="auto">
            <a:xfrm>
              <a:off x="1292" y="2545"/>
              <a:ext cx="383" cy="345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2813"/>
              <a:r>
                <a:rPr lang="en-US" sz="2800">
                  <a:cs typeface="Lucida Sans Unicode" pitchFamily="34" charset="0"/>
                </a:rPr>
                <a:t>    </a:t>
              </a:r>
            </a:p>
          </p:txBody>
        </p:sp>
        <p:sp>
          <p:nvSpPr>
            <p:cNvPr id="109605" name="Text Box 151"/>
            <p:cNvSpPr txBox="1">
              <a:spLocks noChangeArrowheads="1"/>
            </p:cNvSpPr>
            <p:nvPr/>
          </p:nvSpPr>
          <p:spPr bwMode="auto">
            <a:xfrm>
              <a:off x="1676" y="2545"/>
              <a:ext cx="383" cy="345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2813"/>
              <a:r>
                <a:rPr lang="en-US" sz="2800">
                  <a:cs typeface="Lucida Sans Unicode" pitchFamily="34" charset="0"/>
                </a:rPr>
                <a:t>    </a:t>
              </a:r>
            </a:p>
          </p:txBody>
        </p:sp>
        <p:sp>
          <p:nvSpPr>
            <p:cNvPr id="109606" name="Text Box 152"/>
            <p:cNvSpPr txBox="1">
              <a:spLocks noChangeArrowheads="1"/>
            </p:cNvSpPr>
            <p:nvPr/>
          </p:nvSpPr>
          <p:spPr bwMode="auto">
            <a:xfrm>
              <a:off x="2060" y="2545"/>
              <a:ext cx="383" cy="345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2813"/>
              <a:r>
                <a:rPr lang="en-US" sz="2800">
                  <a:cs typeface="Lucida Sans Unicode" pitchFamily="34" charset="0"/>
                </a:rPr>
                <a:t>    </a:t>
              </a:r>
            </a:p>
          </p:txBody>
        </p:sp>
        <p:sp>
          <p:nvSpPr>
            <p:cNvPr id="109607" name="Text Box 153"/>
            <p:cNvSpPr txBox="1">
              <a:spLocks noChangeArrowheads="1"/>
            </p:cNvSpPr>
            <p:nvPr/>
          </p:nvSpPr>
          <p:spPr bwMode="auto">
            <a:xfrm>
              <a:off x="2444" y="2545"/>
              <a:ext cx="383" cy="345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2813"/>
              <a:r>
                <a:rPr lang="en-US" sz="2800">
                  <a:cs typeface="Lucida Sans Unicode" pitchFamily="34" charset="0"/>
                </a:rPr>
                <a:t>    </a:t>
              </a:r>
            </a:p>
          </p:txBody>
        </p:sp>
        <p:sp>
          <p:nvSpPr>
            <p:cNvPr id="109608" name="Text Box 154"/>
            <p:cNvSpPr txBox="1">
              <a:spLocks noChangeArrowheads="1"/>
            </p:cNvSpPr>
            <p:nvPr/>
          </p:nvSpPr>
          <p:spPr bwMode="auto">
            <a:xfrm>
              <a:off x="2828" y="2545"/>
              <a:ext cx="383" cy="345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2813"/>
              <a:r>
                <a:rPr lang="en-US" sz="2800">
                  <a:cs typeface="Lucida Sans Unicode" pitchFamily="34" charset="0"/>
                </a:rPr>
                <a:t>    </a:t>
              </a:r>
            </a:p>
          </p:txBody>
        </p:sp>
        <p:sp>
          <p:nvSpPr>
            <p:cNvPr id="109609" name="Text Box 201"/>
            <p:cNvSpPr txBox="1">
              <a:spLocks noChangeArrowheads="1"/>
            </p:cNvSpPr>
            <p:nvPr/>
          </p:nvSpPr>
          <p:spPr bwMode="auto">
            <a:xfrm>
              <a:off x="3432" y="2571"/>
              <a:ext cx="1344" cy="28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0">
              <a:spAutoFit/>
            </a:bodyPr>
            <a:lstStyle/>
            <a:p>
              <a:r>
                <a:rPr lang="en-US" b="1">
                  <a:latin typeface="Frutiger Linotype" charset="0"/>
                  <a:cs typeface="Lucida Sans Unicode" pitchFamily="34" charset="0"/>
                </a:rPr>
                <a:t>alloc site</a:t>
              </a:r>
              <a:endParaRPr lang="en-US" b="1" baseline="30000">
                <a:latin typeface="Frutiger Linotype" charset="0"/>
                <a:cs typeface="Lucida Sans Unicode" pitchFamily="34" charset="0"/>
              </a:endParaRPr>
            </a:p>
          </p:txBody>
        </p:sp>
        <p:sp>
          <p:nvSpPr>
            <p:cNvPr id="109610" name="Text Box 210"/>
            <p:cNvSpPr txBox="1">
              <a:spLocks noChangeArrowheads="1"/>
            </p:cNvSpPr>
            <p:nvPr/>
          </p:nvSpPr>
          <p:spPr bwMode="auto">
            <a:xfrm>
              <a:off x="962" y="2421"/>
              <a:ext cx="413" cy="48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2813"/>
              <a:r>
                <a:rPr lang="en-US">
                  <a:cs typeface="Lucida Sans Unicode" pitchFamily="34" charset="0"/>
                </a:rPr>
                <a:t>A</a:t>
              </a:r>
              <a:r>
                <a:rPr lang="en-US" baseline="-25000">
                  <a:cs typeface="Lucida Sans Unicode" pitchFamily="34" charset="0"/>
                </a:rPr>
                <a:t>4</a:t>
              </a:r>
              <a:r>
                <a:rPr lang="en-US" sz="4400">
                  <a:cs typeface="Lucida Sans Unicode" pitchFamily="34" charset="0"/>
                </a:rPr>
                <a:t> </a:t>
              </a:r>
            </a:p>
          </p:txBody>
        </p:sp>
        <p:sp>
          <p:nvSpPr>
            <p:cNvPr id="109611" name="Text Box 211"/>
            <p:cNvSpPr txBox="1">
              <a:spLocks noChangeArrowheads="1"/>
            </p:cNvSpPr>
            <p:nvPr/>
          </p:nvSpPr>
          <p:spPr bwMode="auto">
            <a:xfrm>
              <a:off x="1743" y="2421"/>
              <a:ext cx="413" cy="48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2813"/>
              <a:r>
                <a:rPr lang="en-US">
                  <a:cs typeface="Lucida Sans Unicode" pitchFamily="34" charset="0"/>
                </a:rPr>
                <a:t>A</a:t>
              </a:r>
              <a:r>
                <a:rPr lang="en-US" baseline="-25000">
                  <a:cs typeface="Lucida Sans Unicode" pitchFamily="34" charset="0"/>
                </a:rPr>
                <a:t>8</a:t>
              </a:r>
              <a:r>
                <a:rPr lang="en-US" sz="4400">
                  <a:cs typeface="Lucida Sans Unicode" pitchFamily="34" charset="0"/>
                </a:rPr>
                <a:t> </a:t>
              </a:r>
            </a:p>
          </p:txBody>
        </p:sp>
        <p:sp>
          <p:nvSpPr>
            <p:cNvPr id="109612" name="Text Box 155"/>
            <p:cNvSpPr txBox="1">
              <a:spLocks noChangeArrowheads="1"/>
            </p:cNvSpPr>
            <p:nvPr/>
          </p:nvSpPr>
          <p:spPr bwMode="auto">
            <a:xfrm>
              <a:off x="2895" y="2421"/>
              <a:ext cx="413" cy="48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2813"/>
              <a:r>
                <a:rPr lang="en-US">
                  <a:cs typeface="Lucida Sans Unicode" pitchFamily="34" charset="0"/>
                </a:rPr>
                <a:t>A</a:t>
              </a:r>
              <a:r>
                <a:rPr lang="en-US" baseline="-25000">
                  <a:cs typeface="Lucida Sans Unicode" pitchFamily="34" charset="0"/>
                </a:rPr>
                <a:t>3</a:t>
              </a:r>
              <a:r>
                <a:rPr lang="en-US" sz="4400">
                  <a:cs typeface="Lucida Sans Unicode" pitchFamily="34" charset="0"/>
                </a:rPr>
                <a:t> </a:t>
              </a:r>
            </a:p>
          </p:txBody>
        </p:sp>
      </p:grpSp>
      <p:grpSp>
        <p:nvGrpSpPr>
          <p:cNvPr id="6" name="Group 235"/>
          <p:cNvGrpSpPr>
            <a:grpSpLocks/>
          </p:cNvGrpSpPr>
          <p:nvPr/>
        </p:nvGrpSpPr>
        <p:grpSpPr bwMode="auto">
          <a:xfrm>
            <a:off x="323850" y="2238375"/>
            <a:ext cx="4019550" cy="457200"/>
            <a:chOff x="204" y="1410"/>
            <a:chExt cx="2532" cy="288"/>
          </a:xfrm>
        </p:grpSpPr>
        <p:pic>
          <p:nvPicPr>
            <p:cNvPr id="109594" name="Picture 22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4" y="141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9595" name="Picture 22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8" y="141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9596" name="Picture 23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72" y="141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9597" name="Picture 23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56" y="141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9598" name="Picture 23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40" y="141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9599" name="Picture 23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24" y="141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9600" name="Picture 23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08" y="141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DieHard Limitations</a:t>
            </a:r>
          </a:p>
        </p:txBody>
      </p:sp>
      <p:sp>
        <p:nvSpPr>
          <p:cNvPr id="14950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b="1" smtClean="0">
                <a:latin typeface="Calibri" charset="0"/>
              </a:rPr>
              <a:t>DieHard:</a:t>
            </a:r>
            <a:endParaRPr lang="en-US" smtClean="0">
              <a:latin typeface="Calibri" charset="0"/>
            </a:endParaRPr>
          </a:p>
          <a:p>
            <a:pPr lvl="1"/>
            <a:r>
              <a:rPr lang="en-US" smtClean="0">
                <a:latin typeface="Calibri" charset="0"/>
              </a:rPr>
              <a:t>Fine for single error</a:t>
            </a:r>
          </a:p>
          <a:p>
            <a:pPr marL="1143000" lvl="2" indent="-228600"/>
            <a:r>
              <a:rPr lang="en-US" smtClean="0">
                <a:latin typeface="Calibri" charset="0"/>
              </a:rPr>
              <a:t>But multiple errors eventually swamp probabilistic protection</a:t>
            </a:r>
          </a:p>
          <a:p>
            <a:pPr marL="1143000" lvl="2" indent="-228600"/>
            <a:r>
              <a:rPr lang="en-US" smtClean="0">
                <a:latin typeface="Calibri" charset="0"/>
              </a:rPr>
              <a:t>Not great for large overflows</a:t>
            </a:r>
          </a:p>
          <a:p>
            <a:pPr lvl="1"/>
            <a:r>
              <a:rPr lang="en-US" smtClean="0">
                <a:latin typeface="Calibri" charset="0"/>
              </a:rPr>
              <a:t>Tolerates errors</a:t>
            </a:r>
          </a:p>
          <a:p>
            <a:pPr marL="1143000" lvl="2" indent="-228600"/>
            <a:r>
              <a:rPr lang="en-US" smtClean="0">
                <a:latin typeface="Calibri" charset="0"/>
              </a:rPr>
              <a:t>But doesn’t find them</a:t>
            </a:r>
          </a:p>
          <a:p>
            <a:pPr marL="1143000" lvl="2" indent="-228600"/>
            <a:r>
              <a:rPr lang="en-US" smtClean="0">
                <a:latin typeface="Calibri" charset="0"/>
              </a:rPr>
              <a:t>No information for programmer</a:t>
            </a:r>
            <a:endParaRPr lang="en-US" b="1" smtClean="0">
              <a:latin typeface="Calibri" charset="0"/>
            </a:endParaRPr>
          </a:p>
          <a:p>
            <a:r>
              <a:rPr lang="en-US" b="1" smtClean="0">
                <a:latin typeface="Calibri" charset="0"/>
              </a:rPr>
              <a:t>Exterminator: </a:t>
            </a:r>
            <a:br>
              <a:rPr lang="en-US" b="1" smtClean="0">
                <a:latin typeface="Calibri" charset="0"/>
              </a:rPr>
            </a:br>
            <a:r>
              <a:rPr lang="en-US" smtClean="0">
                <a:latin typeface="Calibri" charset="0"/>
              </a:rPr>
              <a:t>Automatically </a:t>
            </a:r>
            <a:r>
              <a:rPr lang="en-US" b="1" smtClean="0">
                <a:latin typeface="Calibri" charset="0"/>
              </a:rPr>
              <a:t>isolate </a:t>
            </a:r>
            <a:r>
              <a:rPr lang="en-US" smtClean="0">
                <a:latin typeface="Calibri" charset="0"/>
              </a:rPr>
              <a:t>and </a:t>
            </a:r>
            <a:r>
              <a:rPr lang="en-US" b="1" smtClean="0">
                <a:latin typeface="Calibri" charset="0"/>
              </a:rPr>
              <a:t>fix</a:t>
            </a:r>
            <a:r>
              <a:rPr lang="en-US" smtClean="0">
                <a:latin typeface="Calibri" charset="0"/>
              </a:rPr>
              <a:t> memory errors</a:t>
            </a:r>
            <a:endParaRPr lang="en-US" b="1" smtClean="0">
              <a:latin typeface="Calibri" charset="0"/>
            </a:endParaRPr>
          </a:p>
          <a:p>
            <a:pPr>
              <a:buFont typeface="Wingdings" charset="2"/>
              <a:buNone/>
            </a:pPr>
            <a:endParaRPr lang="en-US" smtClean="0"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Diagnosing Buffer Overflows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Canonical buffer overflow:</a:t>
            </a:r>
          </a:p>
          <a:p>
            <a:pPr lvl="1"/>
            <a:r>
              <a:rPr lang="en-US" smtClean="0">
                <a:latin typeface="Calibri" charset="0"/>
              </a:rPr>
              <a:t>Allocate object – too small</a:t>
            </a:r>
          </a:p>
          <a:p>
            <a:pPr lvl="1"/>
            <a:r>
              <a:rPr lang="en-US" smtClean="0">
                <a:latin typeface="Calibri" charset="0"/>
              </a:rPr>
              <a:t>Write past end </a:t>
            </a:r>
            <a:r>
              <a:rPr lang="en-US" smtClean="0">
                <a:latin typeface="cmsy10" pitchFamily="34" charset="0"/>
              </a:rPr>
              <a:t>)</a:t>
            </a:r>
            <a:r>
              <a:rPr lang="en-US" smtClean="0">
                <a:latin typeface="Calibri" charset="0"/>
              </a:rPr>
              <a:t> nukes object </a:t>
            </a:r>
            <a:r>
              <a:rPr lang="en-US" smtClean="0">
                <a:latin typeface="Calibri" charset="0"/>
                <a:sym typeface="Symbol" charset="2"/>
              </a:rPr>
              <a:t></a:t>
            </a:r>
            <a:r>
              <a:rPr lang="en-US" smtClean="0">
                <a:latin typeface="Calibri" charset="0"/>
              </a:rPr>
              <a:t> bytes forward</a:t>
            </a:r>
          </a:p>
          <a:p>
            <a:pPr lvl="2"/>
            <a:r>
              <a:rPr lang="en-US" smtClean="0">
                <a:latin typeface="Calibri" charset="0"/>
              </a:rPr>
              <a:t>Not </a:t>
            </a:r>
            <a:r>
              <a:rPr lang="en-US" i="1" smtClean="0">
                <a:latin typeface="Calibri" charset="0"/>
              </a:rPr>
              <a:t>necessarily</a:t>
            </a:r>
            <a:r>
              <a:rPr lang="en-US" smtClean="0">
                <a:latin typeface="Calibri" charset="0"/>
              </a:rPr>
              <a:t> contiguous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3482975"/>
            <a:ext cx="5334000" cy="72707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char * </a:t>
            </a:r>
            <a:r>
              <a:rPr lang="en-US" sz="2000" dirty="0" err="1">
                <a:solidFill>
                  <a:srgbClr val="FFFF00"/>
                </a:solidFill>
                <a:latin typeface="Consolas" pitchFamily="49" charset="0"/>
              </a:rPr>
              <a:t>str</a:t>
            </a: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 = new char[8];</a:t>
            </a:r>
          </a:p>
          <a:p>
            <a:pPr eaLnBrk="0" hangingPunct="0">
              <a:defRPr/>
            </a:pPr>
            <a:r>
              <a:rPr lang="en-US" sz="2000" dirty="0" err="1">
                <a:solidFill>
                  <a:srgbClr val="FFFF00"/>
                </a:solidFill>
                <a:latin typeface="Consolas" pitchFamily="49" charset="0"/>
              </a:rPr>
              <a:t>strcpy</a:t>
            </a: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 (</a:t>
            </a:r>
            <a:r>
              <a:rPr lang="en-US" sz="2000" dirty="0" err="1">
                <a:solidFill>
                  <a:srgbClr val="FFFF00"/>
                </a:solidFill>
                <a:latin typeface="Consolas" pitchFamily="49" charset="0"/>
              </a:rPr>
              <a:t>str</a:t>
            </a: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, “goodbye cruel world”);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Diagnosing Buffer Overflows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Canonical buffer overflow:</a:t>
            </a:r>
          </a:p>
          <a:p>
            <a:pPr lvl="1"/>
            <a:r>
              <a:rPr lang="en-US" smtClean="0">
                <a:latin typeface="Calibri" charset="0"/>
              </a:rPr>
              <a:t>Allocate object – too small</a:t>
            </a:r>
          </a:p>
          <a:p>
            <a:pPr lvl="1"/>
            <a:r>
              <a:rPr lang="en-US" smtClean="0">
                <a:latin typeface="Calibri" charset="0"/>
              </a:rPr>
              <a:t>Write past end </a:t>
            </a:r>
            <a:r>
              <a:rPr lang="en-US" smtClean="0">
                <a:latin typeface="cmsy10" pitchFamily="34" charset="0"/>
              </a:rPr>
              <a:t>)</a:t>
            </a:r>
            <a:r>
              <a:rPr lang="en-US" smtClean="0">
                <a:latin typeface="Calibri" charset="0"/>
              </a:rPr>
              <a:t> nukes object </a:t>
            </a:r>
            <a:r>
              <a:rPr lang="en-US" smtClean="0">
                <a:latin typeface="Calibri" charset="0"/>
                <a:sym typeface="Symbol" charset="2"/>
              </a:rPr>
              <a:t></a:t>
            </a:r>
            <a:r>
              <a:rPr lang="en-US" smtClean="0">
                <a:latin typeface="Calibri" charset="0"/>
              </a:rPr>
              <a:t> bytes forward</a:t>
            </a:r>
          </a:p>
          <a:p>
            <a:pPr lvl="2"/>
            <a:r>
              <a:rPr lang="en-US" smtClean="0">
                <a:latin typeface="Calibri" charset="0"/>
              </a:rPr>
              <a:t>Not </a:t>
            </a:r>
            <a:r>
              <a:rPr lang="en-US" i="1" smtClean="0">
                <a:latin typeface="Calibri" charset="0"/>
              </a:rPr>
              <a:t>necessarily</a:t>
            </a:r>
            <a:r>
              <a:rPr lang="en-US" smtClean="0">
                <a:latin typeface="Calibri" charset="0"/>
              </a:rPr>
              <a:t> contiguous</a:t>
            </a:r>
          </a:p>
        </p:txBody>
      </p:sp>
      <p:sp>
        <p:nvSpPr>
          <p:cNvPr id="66563" name="Rectangle 47"/>
          <p:cNvSpPr>
            <a:spLocks noChangeArrowheads="1"/>
          </p:cNvSpPr>
          <p:nvPr/>
        </p:nvSpPr>
        <p:spPr bwMode="auto">
          <a:xfrm>
            <a:off x="1330325" y="4960938"/>
            <a:ext cx="6213475" cy="6858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9" name="Rectangle 48"/>
          <p:cNvSpPr/>
          <p:nvPr/>
        </p:nvSpPr>
        <p:spPr bwMode="auto">
          <a:xfrm>
            <a:off x="1376363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890713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2405063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919413" y="5018088"/>
            <a:ext cx="457200" cy="5651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433763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948113" y="5018088"/>
            <a:ext cx="457200" cy="5651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4462463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4978400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5492750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6007100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6521450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7035800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52600" y="3482975"/>
            <a:ext cx="5334000" cy="72707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char * </a:t>
            </a:r>
            <a:r>
              <a:rPr lang="en-US" sz="2000" dirty="0" err="1">
                <a:solidFill>
                  <a:srgbClr val="FFFF00"/>
                </a:solidFill>
                <a:latin typeface="Consolas" pitchFamily="49" charset="0"/>
              </a:rPr>
              <a:t>str</a:t>
            </a: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 = new char[8];</a:t>
            </a:r>
          </a:p>
          <a:p>
            <a:pPr eaLnBrk="0" hangingPunct="0">
              <a:defRPr/>
            </a:pPr>
            <a:r>
              <a:rPr lang="en-US" sz="2000" dirty="0" err="1">
                <a:solidFill>
                  <a:srgbClr val="FFFF00"/>
                </a:solidFill>
                <a:latin typeface="Consolas" pitchFamily="49" charset="0"/>
              </a:rPr>
              <a:t>strcpy</a:t>
            </a: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 (</a:t>
            </a:r>
            <a:r>
              <a:rPr lang="en-US" sz="2000" dirty="0" err="1">
                <a:solidFill>
                  <a:srgbClr val="FFFF00"/>
                </a:solidFill>
                <a:latin typeface="Consolas" pitchFamily="49" charset="0"/>
              </a:rPr>
              <a:t>str</a:t>
            </a: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, “goodbye cruel world”);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Diagnosing Buffer Overflows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Canonical buffer overflow:</a:t>
            </a:r>
          </a:p>
          <a:p>
            <a:pPr lvl="1"/>
            <a:r>
              <a:rPr lang="en-US" smtClean="0">
                <a:latin typeface="Calibri" charset="0"/>
              </a:rPr>
              <a:t>Allocate object – too small</a:t>
            </a:r>
          </a:p>
          <a:p>
            <a:pPr lvl="1"/>
            <a:r>
              <a:rPr lang="en-US" smtClean="0">
                <a:latin typeface="Calibri" charset="0"/>
              </a:rPr>
              <a:t>Write past end </a:t>
            </a:r>
            <a:r>
              <a:rPr lang="en-US" smtClean="0">
                <a:latin typeface="cmsy10" pitchFamily="34" charset="0"/>
              </a:rPr>
              <a:t>)</a:t>
            </a:r>
            <a:r>
              <a:rPr lang="en-US" smtClean="0">
                <a:latin typeface="Calibri" charset="0"/>
              </a:rPr>
              <a:t> nukes object </a:t>
            </a:r>
            <a:r>
              <a:rPr lang="en-US" smtClean="0">
                <a:latin typeface="Calibri" charset="0"/>
                <a:sym typeface="Symbol" charset="2"/>
              </a:rPr>
              <a:t></a:t>
            </a:r>
            <a:r>
              <a:rPr lang="en-US" smtClean="0">
                <a:latin typeface="Calibri" charset="0"/>
              </a:rPr>
              <a:t> bytes forward</a:t>
            </a:r>
          </a:p>
          <a:p>
            <a:pPr lvl="2"/>
            <a:r>
              <a:rPr lang="en-US" smtClean="0">
                <a:latin typeface="Calibri" charset="0"/>
              </a:rPr>
              <a:t>Not </a:t>
            </a:r>
            <a:r>
              <a:rPr lang="en-US" i="1" smtClean="0">
                <a:latin typeface="Calibri" charset="0"/>
              </a:rPr>
              <a:t>necessarily</a:t>
            </a:r>
            <a:r>
              <a:rPr lang="en-US" smtClean="0">
                <a:latin typeface="Calibri" charset="0"/>
              </a:rPr>
              <a:t> contiguous</a:t>
            </a:r>
          </a:p>
        </p:txBody>
      </p:sp>
      <p:sp>
        <p:nvSpPr>
          <p:cNvPr id="67587" name="Rectangle 47"/>
          <p:cNvSpPr>
            <a:spLocks noChangeArrowheads="1"/>
          </p:cNvSpPr>
          <p:nvPr/>
        </p:nvSpPr>
        <p:spPr bwMode="auto">
          <a:xfrm>
            <a:off x="1330325" y="4960938"/>
            <a:ext cx="6213475" cy="6858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9" name="Rectangle 48"/>
          <p:cNvSpPr/>
          <p:nvPr/>
        </p:nvSpPr>
        <p:spPr bwMode="auto">
          <a:xfrm>
            <a:off x="1376363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890713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2405063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919413" y="5018088"/>
            <a:ext cx="457200" cy="565150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433763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948113" y="5018088"/>
            <a:ext cx="457200" cy="5651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4462463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4978400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5492750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6007100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6521450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7035800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7600" name="Rectangle 74"/>
          <p:cNvSpPr>
            <a:spLocks noChangeArrowheads="1"/>
          </p:cNvSpPr>
          <p:nvPr/>
        </p:nvSpPr>
        <p:spPr bwMode="auto">
          <a:xfrm>
            <a:off x="2366963" y="5715000"/>
            <a:ext cx="15097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i="1">
                <a:latin typeface="Calibri" charset="0"/>
              </a:rPr>
              <a:t>bad object</a:t>
            </a:r>
            <a:br>
              <a:rPr lang="en-US" i="1">
                <a:latin typeface="Calibri" charset="0"/>
              </a:rPr>
            </a:br>
            <a:r>
              <a:rPr lang="en-US" i="1">
                <a:latin typeface="Calibri" charset="0"/>
              </a:rPr>
              <a:t>(too small)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752600" y="3482975"/>
            <a:ext cx="5334000" cy="72707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char * </a:t>
            </a:r>
            <a:r>
              <a:rPr lang="en-US" sz="2000" dirty="0" err="1">
                <a:solidFill>
                  <a:srgbClr val="FFFF00"/>
                </a:solidFill>
                <a:latin typeface="Consolas" pitchFamily="49" charset="0"/>
              </a:rPr>
              <a:t>str</a:t>
            </a: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 = new char[8];</a:t>
            </a:r>
          </a:p>
          <a:p>
            <a:pPr eaLnBrk="0" hangingPunct="0">
              <a:defRPr/>
            </a:pPr>
            <a:r>
              <a:rPr lang="en-US" sz="2000" dirty="0" err="1">
                <a:solidFill>
                  <a:srgbClr val="FFFF00"/>
                </a:solidFill>
                <a:latin typeface="Consolas" pitchFamily="49" charset="0"/>
              </a:rPr>
              <a:t>strcpy</a:t>
            </a: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 (</a:t>
            </a:r>
            <a:r>
              <a:rPr lang="en-US" sz="2000" dirty="0" err="1">
                <a:solidFill>
                  <a:srgbClr val="FFFF00"/>
                </a:solidFill>
                <a:latin typeface="Consolas" pitchFamily="49" charset="0"/>
              </a:rPr>
              <a:t>str</a:t>
            </a: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, “goodbye cruel world”);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Diagnosing Buffer Overflows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Canonical buffer overflow:</a:t>
            </a:r>
          </a:p>
          <a:p>
            <a:pPr lvl="1"/>
            <a:r>
              <a:rPr lang="en-US" smtClean="0">
                <a:latin typeface="Calibri" charset="0"/>
              </a:rPr>
              <a:t>Allocate object – too small</a:t>
            </a:r>
          </a:p>
          <a:p>
            <a:pPr lvl="1"/>
            <a:r>
              <a:rPr lang="en-US" smtClean="0">
                <a:latin typeface="Calibri" charset="0"/>
              </a:rPr>
              <a:t>Write past end </a:t>
            </a:r>
            <a:r>
              <a:rPr lang="en-US" smtClean="0">
                <a:latin typeface="cmsy10" pitchFamily="34" charset="0"/>
              </a:rPr>
              <a:t>)</a:t>
            </a:r>
            <a:r>
              <a:rPr lang="en-US" smtClean="0">
                <a:latin typeface="Calibri" charset="0"/>
              </a:rPr>
              <a:t> nukes object </a:t>
            </a:r>
            <a:r>
              <a:rPr lang="en-US" smtClean="0">
                <a:latin typeface="Calibri" charset="0"/>
                <a:sym typeface="Symbol" charset="2"/>
              </a:rPr>
              <a:t></a:t>
            </a:r>
            <a:r>
              <a:rPr lang="en-US" smtClean="0">
                <a:latin typeface="Calibri" charset="0"/>
              </a:rPr>
              <a:t> bytes forward</a:t>
            </a:r>
          </a:p>
          <a:p>
            <a:pPr lvl="2"/>
            <a:r>
              <a:rPr lang="en-US" smtClean="0">
                <a:latin typeface="Calibri" charset="0"/>
              </a:rPr>
              <a:t>Not </a:t>
            </a:r>
            <a:r>
              <a:rPr lang="en-US" i="1" smtClean="0">
                <a:latin typeface="Calibri" charset="0"/>
              </a:rPr>
              <a:t>necessarily</a:t>
            </a:r>
            <a:r>
              <a:rPr lang="en-US" smtClean="0">
                <a:latin typeface="Calibri" charset="0"/>
              </a:rPr>
              <a:t> contiguous</a:t>
            </a:r>
          </a:p>
        </p:txBody>
      </p:sp>
      <p:sp>
        <p:nvSpPr>
          <p:cNvPr id="68611" name="Rectangle 47"/>
          <p:cNvSpPr>
            <a:spLocks noChangeArrowheads="1"/>
          </p:cNvSpPr>
          <p:nvPr/>
        </p:nvSpPr>
        <p:spPr bwMode="auto">
          <a:xfrm>
            <a:off x="1330325" y="4960938"/>
            <a:ext cx="6213475" cy="6858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9" name="Rectangle 48"/>
          <p:cNvSpPr/>
          <p:nvPr/>
        </p:nvSpPr>
        <p:spPr bwMode="auto">
          <a:xfrm>
            <a:off x="1376363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890713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2405063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919413" y="5018088"/>
            <a:ext cx="457200" cy="565150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433763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948113" y="5018088"/>
            <a:ext cx="457200" cy="5651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4462463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4978400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5492750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6007100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6521450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7035800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68624" name="Shape 73"/>
          <p:cNvCxnSpPr>
            <a:cxnSpLocks noChangeShapeType="1"/>
            <a:stCxn id="64" idx="3"/>
            <a:endCxn id="66" idx="0"/>
          </p:cNvCxnSpPr>
          <p:nvPr/>
        </p:nvCxnSpPr>
        <p:spPr bwMode="auto">
          <a:xfrm flipV="1">
            <a:off x="3376613" y="5018088"/>
            <a:ext cx="800100" cy="282575"/>
          </a:xfrm>
          <a:prstGeom prst="curvedConnector4">
            <a:avLst>
              <a:gd name="adj1" fmla="val 35722"/>
              <a:gd name="adj2" fmla="val 180907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8625" name="Rectangle 74"/>
          <p:cNvSpPr>
            <a:spLocks noChangeArrowheads="1"/>
          </p:cNvSpPr>
          <p:nvPr/>
        </p:nvSpPr>
        <p:spPr bwMode="auto">
          <a:xfrm>
            <a:off x="2366963" y="5715000"/>
            <a:ext cx="15097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i="1">
                <a:latin typeface="Calibri" charset="0"/>
              </a:rPr>
              <a:t>bad object</a:t>
            </a:r>
            <a:br>
              <a:rPr lang="en-US" i="1">
                <a:latin typeface="Calibri" charset="0"/>
              </a:rPr>
            </a:br>
            <a:r>
              <a:rPr lang="en-US" i="1">
                <a:latin typeface="Calibri" charset="0"/>
              </a:rPr>
              <a:t>(too small)</a:t>
            </a:r>
          </a:p>
        </p:txBody>
      </p:sp>
      <p:sp>
        <p:nvSpPr>
          <p:cNvPr id="68626" name="Rectangle 75"/>
          <p:cNvSpPr>
            <a:spLocks noChangeArrowheads="1"/>
          </p:cNvSpPr>
          <p:nvPr/>
        </p:nvSpPr>
        <p:spPr bwMode="auto">
          <a:xfrm>
            <a:off x="3581400" y="4343400"/>
            <a:ext cx="2262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latin typeface="Calibri" charset="0"/>
                <a:sym typeface="Symbol" charset="2"/>
              </a:rPr>
              <a:t>  bytes past end</a:t>
            </a:r>
            <a:endParaRPr lang="en-US" i="1">
              <a:latin typeface="Calibri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752600" y="3482975"/>
            <a:ext cx="5334000" cy="72707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char * </a:t>
            </a:r>
            <a:r>
              <a:rPr lang="en-US" sz="2000" dirty="0" err="1">
                <a:solidFill>
                  <a:srgbClr val="FFFF00"/>
                </a:solidFill>
                <a:latin typeface="Consolas" pitchFamily="49" charset="0"/>
              </a:rPr>
              <a:t>str</a:t>
            </a: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 = new char[8];</a:t>
            </a:r>
          </a:p>
          <a:p>
            <a:pPr eaLnBrk="0" hangingPunct="0">
              <a:defRPr/>
            </a:pPr>
            <a:r>
              <a:rPr lang="en-US" sz="2000" dirty="0" err="1">
                <a:solidFill>
                  <a:srgbClr val="FFFF00"/>
                </a:solidFill>
                <a:latin typeface="Consolas" pitchFamily="49" charset="0"/>
              </a:rPr>
              <a:t>strcpy</a:t>
            </a: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 (</a:t>
            </a:r>
            <a:r>
              <a:rPr lang="en-US" sz="2000" dirty="0" err="1">
                <a:solidFill>
                  <a:srgbClr val="FFFF00"/>
                </a:solidFill>
                <a:latin typeface="Consolas" pitchFamily="49" charset="0"/>
              </a:rPr>
              <a:t>str</a:t>
            </a: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, “goodbye cruel world”);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Diagnosing Buffer Overflows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Canonical buffer overflow:</a:t>
            </a:r>
          </a:p>
          <a:p>
            <a:pPr lvl="1"/>
            <a:r>
              <a:rPr lang="en-US" smtClean="0">
                <a:latin typeface="Calibri" charset="0"/>
              </a:rPr>
              <a:t>Allocate object – too small</a:t>
            </a:r>
          </a:p>
          <a:p>
            <a:pPr lvl="1"/>
            <a:r>
              <a:rPr lang="en-US" smtClean="0">
                <a:latin typeface="Calibri" charset="0"/>
              </a:rPr>
              <a:t>Write past end </a:t>
            </a:r>
            <a:r>
              <a:rPr lang="en-US" smtClean="0">
                <a:latin typeface="cmsy10" pitchFamily="34" charset="0"/>
              </a:rPr>
              <a:t>)</a:t>
            </a:r>
            <a:r>
              <a:rPr lang="en-US" smtClean="0">
                <a:latin typeface="Calibri" charset="0"/>
              </a:rPr>
              <a:t> nukes object </a:t>
            </a:r>
            <a:r>
              <a:rPr lang="en-US" smtClean="0">
                <a:latin typeface="Calibri" charset="0"/>
                <a:sym typeface="Symbol" charset="2"/>
              </a:rPr>
              <a:t></a:t>
            </a:r>
            <a:r>
              <a:rPr lang="en-US" smtClean="0">
                <a:latin typeface="Calibri" charset="0"/>
              </a:rPr>
              <a:t> bytes forward</a:t>
            </a:r>
          </a:p>
          <a:p>
            <a:pPr lvl="2"/>
            <a:r>
              <a:rPr lang="en-US" smtClean="0">
                <a:latin typeface="Calibri" charset="0"/>
              </a:rPr>
              <a:t>Not </a:t>
            </a:r>
            <a:r>
              <a:rPr lang="en-US" i="1" smtClean="0">
                <a:latin typeface="Calibri" charset="0"/>
              </a:rPr>
              <a:t>necessarily</a:t>
            </a:r>
            <a:r>
              <a:rPr lang="en-US" smtClean="0">
                <a:latin typeface="Calibri" charset="0"/>
              </a:rPr>
              <a:t> contiguous</a:t>
            </a:r>
          </a:p>
        </p:txBody>
      </p:sp>
      <p:sp>
        <p:nvSpPr>
          <p:cNvPr id="69635" name="Rectangle 47"/>
          <p:cNvSpPr>
            <a:spLocks noChangeArrowheads="1"/>
          </p:cNvSpPr>
          <p:nvPr/>
        </p:nvSpPr>
        <p:spPr bwMode="auto">
          <a:xfrm>
            <a:off x="1330325" y="4960938"/>
            <a:ext cx="6213475" cy="6858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9" name="Rectangle 48"/>
          <p:cNvSpPr/>
          <p:nvPr/>
        </p:nvSpPr>
        <p:spPr bwMode="auto">
          <a:xfrm>
            <a:off x="1376363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890713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2405063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919413" y="5018088"/>
            <a:ext cx="457200" cy="565150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433763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948113" y="5018088"/>
            <a:ext cx="457200" cy="565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4462463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4978400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5492750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6007100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6521450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7035800" y="5018088"/>
            <a:ext cx="457200" cy="56515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69648" name="Shape 73"/>
          <p:cNvCxnSpPr>
            <a:cxnSpLocks noChangeShapeType="1"/>
            <a:stCxn id="64" idx="3"/>
            <a:endCxn id="66" idx="0"/>
          </p:cNvCxnSpPr>
          <p:nvPr/>
        </p:nvCxnSpPr>
        <p:spPr bwMode="auto">
          <a:xfrm flipV="1">
            <a:off x="3376613" y="5018088"/>
            <a:ext cx="800100" cy="282575"/>
          </a:xfrm>
          <a:prstGeom prst="curvedConnector4">
            <a:avLst>
              <a:gd name="adj1" fmla="val 35722"/>
              <a:gd name="adj2" fmla="val 180907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9649" name="Rectangle 74"/>
          <p:cNvSpPr>
            <a:spLocks noChangeArrowheads="1"/>
          </p:cNvSpPr>
          <p:nvPr/>
        </p:nvSpPr>
        <p:spPr bwMode="auto">
          <a:xfrm>
            <a:off x="2366963" y="5715000"/>
            <a:ext cx="15097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i="1">
                <a:latin typeface="Calibri" charset="0"/>
              </a:rPr>
              <a:t>bad object</a:t>
            </a:r>
            <a:br>
              <a:rPr lang="en-US" i="1">
                <a:latin typeface="Calibri" charset="0"/>
              </a:rPr>
            </a:br>
            <a:r>
              <a:rPr lang="en-US" i="1">
                <a:latin typeface="Calibri" charset="0"/>
              </a:rPr>
              <a:t>(too small)</a:t>
            </a:r>
          </a:p>
        </p:txBody>
      </p:sp>
      <p:sp>
        <p:nvSpPr>
          <p:cNvPr id="69650" name="Rectangle 75"/>
          <p:cNvSpPr>
            <a:spLocks noChangeArrowheads="1"/>
          </p:cNvSpPr>
          <p:nvPr/>
        </p:nvSpPr>
        <p:spPr bwMode="auto">
          <a:xfrm>
            <a:off x="3581400" y="4343400"/>
            <a:ext cx="2262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latin typeface="Calibri" charset="0"/>
                <a:sym typeface="Symbol" charset="2"/>
              </a:rPr>
              <a:t>  bytes past end</a:t>
            </a:r>
            <a:endParaRPr lang="en-US" i="1">
              <a:latin typeface="Calibri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752600" y="3482975"/>
            <a:ext cx="5334000" cy="72707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char * </a:t>
            </a:r>
            <a:r>
              <a:rPr lang="en-US" sz="2000" dirty="0" err="1">
                <a:solidFill>
                  <a:srgbClr val="FFFF00"/>
                </a:solidFill>
                <a:latin typeface="Consolas" pitchFamily="49" charset="0"/>
              </a:rPr>
              <a:t>str</a:t>
            </a: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 = new char[8];</a:t>
            </a:r>
          </a:p>
          <a:p>
            <a:pPr eaLnBrk="0" hangingPunct="0">
              <a:defRPr/>
            </a:pPr>
            <a:r>
              <a:rPr lang="en-US" sz="2000" dirty="0" err="1">
                <a:solidFill>
                  <a:srgbClr val="FFFF00"/>
                </a:solidFill>
                <a:latin typeface="Consolas" pitchFamily="49" charset="0"/>
              </a:rPr>
              <a:t>strcpy</a:t>
            </a: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 (</a:t>
            </a:r>
            <a:r>
              <a:rPr lang="en-US" sz="2000" dirty="0" err="1">
                <a:solidFill>
                  <a:srgbClr val="FFFF00"/>
                </a:solidFill>
                <a:latin typeface="Consolas" pitchFamily="49" charset="0"/>
              </a:rPr>
              <a:t>str</a:t>
            </a: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, “goodbye cruel world”);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EMERY@UWS2ZZ84SVWXY5L9" val="2662"/>
  <p:tag name="DEFAULTDISPLAYSOURCE" val="\documentclass{article}\pagestyle{empty}&#10;\begin{document}&#10;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\mbox{E(false positives)} &amp; = &amp; \frac{1}{(H-1)^{k-2}}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832"/>
  <p:tag name="ORIGWIDTH" val="153"/>
  <p:tag name="PICTUREFILESIZE" val="642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frac{1}{1,000,000}$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MAGNIFICATION" val="2000"/>
  <p:tag name="ORIGWIDTH" val="36"/>
  <p:tag name="PICTUREFILESIZE" val="344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\mbox{P(identical overflow)} &amp; \leq &amp; \left(\frac{1}{H-1}\right)^{k-1}&#10;\end{eqnarray*}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MAGNIFICATION" val="2990"/>
  <p:tag name="ORIGWIDTH" val="178"/>
  <p:tag name="PICTUREFILESIZE" val="769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frac{1}{1,000,000}^2$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MAGNIFICATION" val="2448"/>
  <p:tag name="ORIGWIDTH" val="41"/>
  <p:tag name="PICTUREFILESIZE" val="3544"/>
</p:tagLst>
</file>

<file path=ppt/theme/theme1.xml><?xml version="1.0" encoding="utf-8"?>
<a:theme xmlns:a="http://schemas.openxmlformats.org/drawingml/2006/main" name="epfl-diehard">
  <a:themeElements>
    <a:clrScheme name="epfl-diehard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epfl-diehard">
      <a:majorFont>
        <a:latin typeface="Frutiger Linotype"/>
        <a:ea typeface=""/>
        <a:cs typeface=""/>
      </a:majorFont>
      <a:minorFont>
        <a:latin typeface="Frutiger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epfl-diehard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pfl-diehard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pfl-diehard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pfl-diehard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pfl-diehard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pfl-diehard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pfl-diehard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Templates:epfl-diehard.pot</Template>
  <TotalTime>21502</TotalTime>
  <Words>1587</Words>
  <Application>Microsoft PowerPoint</Application>
  <PresentationFormat>On-screen Show (4:3)</PresentationFormat>
  <Paragraphs>616</Paragraphs>
  <Slides>36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3" baseType="lpstr">
      <vt:lpstr>Arial</vt:lpstr>
      <vt:lpstr>Calibri</vt:lpstr>
      <vt:lpstr>Wingdings</vt:lpstr>
      <vt:lpstr>ＭＳ Ｐゴシック</vt:lpstr>
      <vt:lpstr>cmr7</vt:lpstr>
      <vt:lpstr>cmmi7</vt:lpstr>
      <vt:lpstr>cmr10</vt:lpstr>
      <vt:lpstr>cmsy10</vt:lpstr>
      <vt:lpstr>cmmi10</vt:lpstr>
      <vt:lpstr>Courier New</vt:lpstr>
      <vt:lpstr>Frutiger Linotype</vt:lpstr>
      <vt:lpstr>Symbol</vt:lpstr>
      <vt:lpstr>Consolas</vt:lpstr>
      <vt:lpstr>Lucida Sans Unicode</vt:lpstr>
      <vt:lpstr>Times New Roman</vt:lpstr>
      <vt:lpstr>Gill Sans MT</vt:lpstr>
      <vt:lpstr>epfl-diehard</vt:lpstr>
      <vt:lpstr> Exterminator:  Automatically Correcting Memory Errors with High Probability  </vt:lpstr>
      <vt:lpstr>Problems with Unsafe Languages</vt:lpstr>
      <vt:lpstr>DieHard Overview</vt:lpstr>
      <vt:lpstr>DieHard Limitations</vt:lpstr>
      <vt:lpstr>Diagnosing Buffer Overflows</vt:lpstr>
      <vt:lpstr>Diagnosing Buffer Overflows</vt:lpstr>
      <vt:lpstr>Diagnosing Buffer Overflows</vt:lpstr>
      <vt:lpstr>Diagnosing Buffer Overflows</vt:lpstr>
      <vt:lpstr>Diagnosing Buffer Overflows</vt:lpstr>
      <vt:lpstr>Diagnosing Buffer Overflows</vt:lpstr>
      <vt:lpstr>Diagnosing Buffer Overflows</vt:lpstr>
      <vt:lpstr>Diagnosing Buffer Overflows</vt:lpstr>
      <vt:lpstr>Diagnosing Buffer Overflows</vt:lpstr>
      <vt:lpstr>Diagnosing Buffer Overflows</vt:lpstr>
      <vt:lpstr>Diagnosing Buffer Overflows</vt:lpstr>
      <vt:lpstr>Isolating Buffer Overflows</vt:lpstr>
      <vt:lpstr>Isolating Buffer Overflows</vt:lpstr>
      <vt:lpstr>Isolating Buffer Overflows</vt:lpstr>
      <vt:lpstr>Isolating Buffer Overflows</vt:lpstr>
      <vt:lpstr>Isolating Buffer Overflows</vt:lpstr>
      <vt:lpstr>Isolating Buffer Overflows</vt:lpstr>
      <vt:lpstr>Isolating Buffer Overflows</vt:lpstr>
      <vt:lpstr>Isolating Buffer Overflows</vt:lpstr>
      <vt:lpstr>Buffer Overflow Analysis</vt:lpstr>
      <vt:lpstr>Isolating Dangling Pointers</vt:lpstr>
      <vt:lpstr>Isolating Dangling Pointers</vt:lpstr>
      <vt:lpstr>Correcting Allocator</vt:lpstr>
      <vt:lpstr>Exterminator Architecture</vt:lpstr>
      <vt:lpstr>Exterminator Modes</vt:lpstr>
      <vt:lpstr>Exterminator Runtime Overhead</vt:lpstr>
      <vt:lpstr>Empirical Results: Real Faults</vt:lpstr>
      <vt:lpstr>Empirical Results: Real Faults</vt:lpstr>
      <vt:lpstr>Exterminator Conclusion</vt:lpstr>
      <vt:lpstr>Slide 34</vt:lpstr>
      <vt:lpstr>DieHard, heap layout</vt:lpstr>
      <vt:lpstr>Exterminator Extensions</vt:lpstr>
    </vt:vector>
  </TitlesOfParts>
  <Company>Office 2004 Test Drive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Exterminator: Automatically Correcting Memory Errors</dc:title>
  <dc:creator>Office 2004 Test Drive User</dc:creator>
  <cp:lastModifiedBy>Emery Berger</cp:lastModifiedBy>
  <cp:revision>242</cp:revision>
  <cp:lastPrinted>2007-04-09T01:20:33Z</cp:lastPrinted>
  <dcterms:created xsi:type="dcterms:W3CDTF">2007-01-04T04:07:36Z</dcterms:created>
  <dcterms:modified xsi:type="dcterms:W3CDTF">2007-07-03T15:15:36Z</dcterms:modified>
</cp:coreProperties>
</file>