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charts/chart5.xml" ContentType="application/vnd.openxmlformats-officedocument.drawingml.chart+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Layouts/slideLayout15.xml" ContentType="application/vnd.openxmlformats-officedocument.presentationml.slideLayout+xml"/>
  <Override PartName="/ppt/slides/slide27.xml" ContentType="application/vnd.openxmlformats-officedocument.presentationml.slide+xml"/>
  <Override PartName="/ppt/charts/chart4.xml" ContentType="application/vnd.openxmlformats-officedocument.drawingml.chart+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theme/themeOverride1.xml" ContentType="application/vnd.openxmlformats-officedocument.themeOverr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charts/chart3.xml" ContentType="application/vnd.openxmlformats-officedocument.drawingml.chart+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charts/chart2.xml" ContentType="application/vnd.openxmlformats-officedocument.drawingml.char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charts/chart8.xml" ContentType="application/vnd.openxmlformats-officedocument.drawingml.chart+xml"/>
  <Override PartName="/ppt/theme/theme3.xml" ContentType="application/vnd.openxmlformats-officedocument.theme+xml"/>
  <Override PartName="/ppt/slideLayouts/slideLayout12.xml" ContentType="application/vnd.openxmlformats-officedocument.presentationml.slideLayout+xml"/>
  <Override PartName="/ppt/charts/chart1.xml" ContentType="application/vnd.openxmlformats-officedocument.drawingml.chart+xml"/>
  <Override PartName="/ppt/slides/slide24.xml" ContentType="application/vnd.openxmlformats-officedocument.presentationml.slide+xml"/>
  <Override PartName="/ppt/slides/slide8.xml" ContentType="application/vnd.openxmlformats-officedocument.presentationml.slide+xml"/>
  <Override PartName="/ppt/notesSlides/notesSlide10.xml" ContentType="application/vnd.openxmlformats-officedocument.presentationml.notes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drawings/drawing2.xml" ContentType="application/vnd.openxmlformats-officedocument.drawingml.chartshape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charts/chart7.xml" ContentType="application/vnd.openxmlformats-officedocument.drawingml.char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Default Extension="tiff" ContentType="image/tiff"/>
  <Override PartName="/ppt/notesSlides/notesSlide17.xml" ContentType="application/vnd.openxmlformats-officedocument.presentationml.notesSlide+xml"/>
  <Override PartName="/ppt/drawings/drawing1.xml" ContentType="application/vnd.openxmlformats-officedocument.drawingml.chartshapes+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charts/chart6.xml" ContentType="application/vnd.openxmlformats-officedocument.drawingml.chart+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 id="2147483672" r:id="rId2"/>
  </p:sldMasterIdLst>
  <p:notesMasterIdLst>
    <p:notesMasterId r:id="rId35"/>
  </p:notesMasterIdLst>
  <p:handoutMasterIdLst>
    <p:handoutMasterId r:id="rId36"/>
  </p:handoutMasterIdLst>
  <p:sldIdLst>
    <p:sldId id="256" r:id="rId3"/>
    <p:sldId id="701" r:id="rId4"/>
    <p:sldId id="720" r:id="rId5"/>
    <p:sldId id="702" r:id="rId6"/>
    <p:sldId id="703" r:id="rId7"/>
    <p:sldId id="704" r:id="rId8"/>
    <p:sldId id="730" r:id="rId9"/>
    <p:sldId id="623" r:id="rId10"/>
    <p:sldId id="624" r:id="rId11"/>
    <p:sldId id="736" r:id="rId12"/>
    <p:sldId id="733" r:id="rId13"/>
    <p:sldId id="711" r:id="rId14"/>
    <p:sldId id="732" r:id="rId15"/>
    <p:sldId id="694" r:id="rId16"/>
    <p:sldId id="713" r:id="rId17"/>
    <p:sldId id="716" r:id="rId18"/>
    <p:sldId id="741" r:id="rId19"/>
    <p:sldId id="743" r:id="rId20"/>
    <p:sldId id="742" r:id="rId21"/>
    <p:sldId id="652" r:id="rId22"/>
    <p:sldId id="731" r:id="rId23"/>
    <p:sldId id="727" r:id="rId24"/>
    <p:sldId id="728" r:id="rId25"/>
    <p:sldId id="651" r:id="rId26"/>
    <p:sldId id="738" r:id="rId27"/>
    <p:sldId id="619" r:id="rId28"/>
    <p:sldId id="700" r:id="rId29"/>
    <p:sldId id="723" r:id="rId30"/>
    <p:sldId id="739" r:id="rId31"/>
    <p:sldId id="661" r:id="rId32"/>
    <p:sldId id="528" r:id="rId33"/>
    <p:sldId id="52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FF00"/>
    <a:srgbClr val="4C4DFF"/>
    <a:srgbClr val="D99694"/>
    <a:srgbClr val="00AA00"/>
    <a:srgbClr val="B7B700"/>
    <a:srgbClr val="FF0000"/>
    <a:srgbClr val="F2F2F2"/>
    <a:srgbClr val="FFFFFF"/>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753" autoAdjust="0"/>
    <p:restoredTop sz="86789" autoAdjust="0"/>
  </p:normalViewPr>
  <p:slideViewPr>
    <p:cSldViewPr>
      <p:cViewPr>
        <p:scale>
          <a:sx n="100" d="100"/>
          <a:sy n="100" d="100"/>
        </p:scale>
        <p:origin x="-440" y="-88"/>
      </p:cViewPr>
      <p:guideLst>
        <p:guide orient="horz" pos="2160"/>
        <p:guide pos="2880"/>
      </p:guideLst>
    </p:cSldViewPr>
  </p:slideViewPr>
  <p:outlineViewPr>
    <p:cViewPr>
      <p:scale>
        <a:sx n="33" d="100"/>
        <a:sy n="33" d="100"/>
      </p:scale>
      <p:origin x="0" y="425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 Id="rId2"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 Id="rId2"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barChart>
        <c:barDir val="col"/>
        <c:grouping val="clustered"/>
        <c:ser>
          <c:idx val="1"/>
          <c:order val="0"/>
          <c:tx>
            <c:strRef>
              <c:f>Sheet1!$C$1</c:f>
              <c:strCache>
                <c:ptCount val="1"/>
                <c:pt idx="0">
                  <c:v>Expectation</c:v>
                </c:pt>
              </c:strCache>
            </c:strRef>
          </c:tx>
          <c:spPr>
            <a:solidFill>
              <a:srgbClr val="008000"/>
            </a:solidFill>
          </c:spPr>
          <c:cat>
            <c:numRef>
              <c:f>Sheet1!$A$2:$A$5</c:f>
              <c:numCache>
                <c:formatCode>General</c:formatCode>
                <c:ptCount val="4"/>
                <c:pt idx="0">
                  <c:v>1.0</c:v>
                </c:pt>
                <c:pt idx="1">
                  <c:v>2.0</c:v>
                </c:pt>
                <c:pt idx="2">
                  <c:v>4.0</c:v>
                </c:pt>
                <c:pt idx="3">
                  <c:v>8.0</c:v>
                </c:pt>
              </c:numCache>
            </c:numRef>
          </c:cat>
          <c:val>
            <c:numRef>
              <c:f>Sheet1!$C$2:$C$5</c:f>
              <c:numCache>
                <c:formatCode>General</c:formatCode>
                <c:ptCount val="4"/>
                <c:pt idx="0">
                  <c:v>84.0</c:v>
                </c:pt>
                <c:pt idx="1">
                  <c:v>42.0</c:v>
                </c:pt>
                <c:pt idx="2">
                  <c:v>21.0</c:v>
                </c:pt>
                <c:pt idx="3">
                  <c:v>10.5</c:v>
                </c:pt>
              </c:numCache>
            </c:numRef>
          </c:val>
        </c:ser>
        <c:axId val="529045560"/>
        <c:axId val="529039512"/>
      </c:barChart>
      <c:catAx>
        <c:axId val="529045560"/>
        <c:scaling>
          <c:orientation val="minMax"/>
        </c:scaling>
        <c:axPos val="b"/>
        <c:title>
          <c:tx>
            <c:rich>
              <a:bodyPr/>
              <a:lstStyle/>
              <a:p>
                <a:pPr>
                  <a:defRPr sz="1800" b="1"/>
                </a:pPr>
                <a:r>
                  <a:rPr lang="en-US" sz="1800" b="1"/>
                  <a:t>Number of threads</a:t>
                </a:r>
              </a:p>
            </c:rich>
          </c:tx>
          <c:layout/>
        </c:title>
        <c:numFmt formatCode="General" sourceLinked="1"/>
        <c:tickLblPos val="nextTo"/>
        <c:txPr>
          <a:bodyPr/>
          <a:lstStyle/>
          <a:p>
            <a:pPr>
              <a:defRPr sz="1800" b="1"/>
            </a:pPr>
            <a:endParaRPr lang="en-US"/>
          </a:p>
        </c:txPr>
        <c:crossAx val="529039512"/>
        <c:crosses val="autoZero"/>
        <c:auto val="1"/>
        <c:lblAlgn val="ctr"/>
        <c:lblOffset val="100"/>
      </c:catAx>
      <c:valAx>
        <c:axId val="529039512"/>
        <c:scaling>
          <c:orientation val="minMax"/>
        </c:scaling>
        <c:axPos val="l"/>
        <c:majorGridlines/>
        <c:title>
          <c:tx>
            <c:rich>
              <a:bodyPr/>
              <a:lstStyle/>
              <a:p>
                <a:pPr>
                  <a:defRPr sz="1800"/>
                </a:pPr>
                <a:r>
                  <a:rPr lang="en-US" sz="1800"/>
                  <a:t>Runtime(s)</a:t>
                </a:r>
              </a:p>
            </c:rich>
          </c:tx>
          <c:layout/>
        </c:title>
        <c:numFmt formatCode="General" sourceLinked="1"/>
        <c:tickLblPos val="nextTo"/>
        <c:crossAx val="529045560"/>
        <c:crosses val="autoZero"/>
        <c:crossBetween val="between"/>
      </c:valAx>
    </c:plotArea>
    <c:legend>
      <c:legendPos val="t"/>
      <c:layout/>
      <c:txPr>
        <a:bodyPr/>
        <a:lstStyle/>
        <a:p>
          <a:pPr>
            <a:defRPr sz="1800" b="1"/>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clustered"/>
        <c:ser>
          <c:idx val="0"/>
          <c:order val="0"/>
          <c:tx>
            <c:strRef>
              <c:f>Sheet1!$B$1</c:f>
              <c:strCache>
                <c:ptCount val="1"/>
                <c:pt idx="0">
                  <c:v>Reality</c:v>
                </c:pt>
              </c:strCache>
            </c:strRef>
          </c:tx>
          <c:spPr>
            <a:solidFill>
              <a:srgbClr val="FF0000"/>
            </a:solidFill>
          </c:spPr>
          <c:cat>
            <c:numRef>
              <c:f>Sheet1!$A$2:$A$5</c:f>
              <c:numCache>
                <c:formatCode>General</c:formatCode>
                <c:ptCount val="4"/>
                <c:pt idx="0">
                  <c:v>1.0</c:v>
                </c:pt>
                <c:pt idx="1">
                  <c:v>2.0</c:v>
                </c:pt>
                <c:pt idx="2">
                  <c:v>4.0</c:v>
                </c:pt>
                <c:pt idx="3">
                  <c:v>8.0</c:v>
                </c:pt>
              </c:numCache>
            </c:numRef>
          </c:cat>
          <c:val>
            <c:numRef>
              <c:f>Sheet1!$B$2:$B$5</c:f>
              <c:numCache>
                <c:formatCode>General</c:formatCode>
                <c:ptCount val="4"/>
                <c:pt idx="0">
                  <c:v>84.0</c:v>
                </c:pt>
                <c:pt idx="1">
                  <c:v>103.0</c:v>
                </c:pt>
                <c:pt idx="2">
                  <c:v>102.0</c:v>
                </c:pt>
                <c:pt idx="3">
                  <c:v>130.3</c:v>
                </c:pt>
              </c:numCache>
            </c:numRef>
          </c:val>
        </c:ser>
        <c:ser>
          <c:idx val="1"/>
          <c:order val="1"/>
          <c:tx>
            <c:strRef>
              <c:f>Sheet1!$C$1</c:f>
              <c:strCache>
                <c:ptCount val="1"/>
                <c:pt idx="0">
                  <c:v>Expectation</c:v>
                </c:pt>
              </c:strCache>
            </c:strRef>
          </c:tx>
          <c:spPr>
            <a:solidFill>
              <a:srgbClr val="008000"/>
            </a:solidFill>
          </c:spPr>
          <c:cat>
            <c:numRef>
              <c:f>Sheet1!$A$2:$A$5</c:f>
              <c:numCache>
                <c:formatCode>General</c:formatCode>
                <c:ptCount val="4"/>
                <c:pt idx="0">
                  <c:v>1.0</c:v>
                </c:pt>
                <c:pt idx="1">
                  <c:v>2.0</c:v>
                </c:pt>
                <c:pt idx="2">
                  <c:v>4.0</c:v>
                </c:pt>
                <c:pt idx="3">
                  <c:v>8.0</c:v>
                </c:pt>
              </c:numCache>
            </c:numRef>
          </c:cat>
          <c:val>
            <c:numRef>
              <c:f>Sheet1!$C$2:$C$5</c:f>
              <c:numCache>
                <c:formatCode>General</c:formatCode>
                <c:ptCount val="4"/>
                <c:pt idx="0">
                  <c:v>84.0</c:v>
                </c:pt>
                <c:pt idx="1">
                  <c:v>42.0</c:v>
                </c:pt>
                <c:pt idx="2">
                  <c:v>21.0</c:v>
                </c:pt>
                <c:pt idx="3">
                  <c:v>10.5</c:v>
                </c:pt>
              </c:numCache>
            </c:numRef>
          </c:val>
        </c:ser>
        <c:axId val="529121048"/>
        <c:axId val="529130536"/>
      </c:barChart>
      <c:catAx>
        <c:axId val="529121048"/>
        <c:scaling>
          <c:orientation val="minMax"/>
        </c:scaling>
        <c:axPos val="b"/>
        <c:title>
          <c:tx>
            <c:rich>
              <a:bodyPr/>
              <a:lstStyle/>
              <a:p>
                <a:pPr>
                  <a:defRPr sz="1800" b="1"/>
                </a:pPr>
                <a:r>
                  <a:rPr lang="en-US" sz="1800" b="1"/>
                  <a:t>Number of threads</a:t>
                </a:r>
              </a:p>
            </c:rich>
          </c:tx>
          <c:layout/>
        </c:title>
        <c:numFmt formatCode="General" sourceLinked="1"/>
        <c:tickLblPos val="nextTo"/>
        <c:txPr>
          <a:bodyPr/>
          <a:lstStyle/>
          <a:p>
            <a:pPr>
              <a:defRPr sz="1800" b="1"/>
            </a:pPr>
            <a:endParaRPr lang="en-US"/>
          </a:p>
        </c:txPr>
        <c:crossAx val="529130536"/>
        <c:crosses val="autoZero"/>
        <c:auto val="1"/>
        <c:lblAlgn val="ctr"/>
        <c:lblOffset val="100"/>
      </c:catAx>
      <c:valAx>
        <c:axId val="529130536"/>
        <c:scaling>
          <c:orientation val="minMax"/>
        </c:scaling>
        <c:axPos val="l"/>
        <c:majorGridlines/>
        <c:title>
          <c:tx>
            <c:rich>
              <a:bodyPr/>
              <a:lstStyle/>
              <a:p>
                <a:pPr>
                  <a:defRPr sz="1800"/>
                </a:pPr>
                <a:r>
                  <a:rPr lang="en-US" sz="1800"/>
                  <a:t>Runtime(s)</a:t>
                </a:r>
              </a:p>
            </c:rich>
          </c:tx>
          <c:layout/>
        </c:title>
        <c:numFmt formatCode="General" sourceLinked="1"/>
        <c:tickLblPos val="nextTo"/>
        <c:crossAx val="529121048"/>
        <c:crosses val="autoZero"/>
        <c:crossBetween val="between"/>
      </c:valAx>
    </c:plotArea>
    <c:legend>
      <c:legendPos val="t"/>
      <c:layout/>
      <c:txPr>
        <a:bodyPr/>
        <a:lstStyle/>
        <a:p>
          <a:pPr>
            <a:defRPr sz="1800" b="1"/>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4"/>
  <c:clrMapOvr bg1="lt1" tx1="dk1" bg2="lt2" tx2="dk2" accent1="accent1" accent2="accent2" accent3="accent3" accent4="accent4" accent5="accent5" accent6="accent6" hlink="hlink" folHlink="folHlink"/>
  <c:chart>
    <c:title>
      <c:tx>
        <c:rich>
          <a:bodyPr/>
          <a:lstStyle/>
          <a:p>
            <a:pPr>
              <a:defRPr sz="2400"/>
            </a:pPr>
            <a:r>
              <a:rPr lang="en-US" sz="2400"/>
              <a:t>linear_regression:</a:t>
            </a:r>
            <a:r>
              <a:rPr lang="en-US" sz="2400" baseline="0"/>
              <a:t> before &amp; after</a:t>
            </a:r>
            <a:endParaRPr lang="en-US" sz="2400"/>
          </a:p>
        </c:rich>
      </c:tx>
      <c:layout/>
    </c:title>
    <c:plotArea>
      <c:layout/>
      <c:barChart>
        <c:barDir val="col"/>
        <c:grouping val="clustered"/>
        <c:ser>
          <c:idx val="0"/>
          <c:order val="0"/>
          <c:dPt>
            <c:idx val="0"/>
            <c:spPr>
              <a:solidFill>
                <a:srgbClr val="FF0000"/>
              </a:solidFill>
            </c:spPr>
          </c:dPt>
          <c:dPt>
            <c:idx val="1"/>
            <c:spPr>
              <a:solidFill>
                <a:srgbClr val="008000"/>
              </a:solidFill>
            </c:spPr>
          </c:dPt>
          <c:cat>
            <c:strRef>
              <c:f>Sheet1!$A$2:$A$3</c:f>
              <c:strCache>
                <c:ptCount val="2"/>
                <c:pt idx="0">
                  <c:v>before</c:v>
                </c:pt>
                <c:pt idx="1">
                  <c:v>after</c:v>
                </c:pt>
              </c:strCache>
            </c:strRef>
          </c:cat>
          <c:val>
            <c:numRef>
              <c:f>Sheet1!$B$2:$B$3</c:f>
              <c:numCache>
                <c:formatCode>General</c:formatCode>
                <c:ptCount val="2"/>
                <c:pt idx="0">
                  <c:v>3.4</c:v>
                </c:pt>
                <c:pt idx="1">
                  <c:v>0.37</c:v>
                </c:pt>
              </c:numCache>
            </c:numRef>
          </c:val>
        </c:ser>
        <c:axId val="529316952"/>
        <c:axId val="529317752"/>
      </c:barChart>
      <c:catAx>
        <c:axId val="529316952"/>
        <c:scaling>
          <c:orientation val="minMax"/>
        </c:scaling>
        <c:axPos val="b"/>
        <c:tickLblPos val="nextTo"/>
        <c:crossAx val="529317752"/>
        <c:crosses val="autoZero"/>
        <c:auto val="1"/>
        <c:lblAlgn val="ctr"/>
        <c:lblOffset val="100"/>
      </c:catAx>
      <c:valAx>
        <c:axId val="529317752"/>
        <c:scaling>
          <c:orientation val="minMax"/>
        </c:scaling>
        <c:axPos val="l"/>
        <c:majorGridlines/>
        <c:numFmt formatCode="General" sourceLinked="1"/>
        <c:tickLblPos val="nextTo"/>
        <c:crossAx val="529316952"/>
        <c:crosses val="autoZero"/>
        <c:crossBetween val="between"/>
      </c:valAx>
    </c:plotArea>
    <c:plotVisOnly val="1"/>
    <c:dispBlanksAs val="gap"/>
  </c:chart>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manualLayout>
          <c:layoutTarget val="inner"/>
          <c:xMode val="edge"/>
          <c:yMode val="edge"/>
          <c:x val="0.100169400699913"/>
          <c:y val="0.0659180519101779"/>
          <c:w val="0.867140201224847"/>
          <c:h val="0.444021289005541"/>
        </c:manualLayout>
      </c:layout>
      <c:barChart>
        <c:barDir val="col"/>
        <c:grouping val="clustered"/>
        <c:ser>
          <c:idx val="2"/>
          <c:order val="0"/>
          <c:tx>
            <c:strRef>
              <c:f>'perf '!$B$22</c:f>
              <c:strCache>
                <c:ptCount val="1"/>
                <c:pt idx="0">
                  <c:v>pthreads</c:v>
                </c:pt>
              </c:strCache>
            </c:strRef>
          </c:tx>
          <c:spPr>
            <a:solidFill>
              <a:schemeClr val="bg1">
                <a:lumMod val="65000"/>
              </a:schemeClr>
            </a:solidFill>
            <a:ln w="12700">
              <a:noFill/>
            </a:ln>
          </c:spPr>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'!$B$23:$B$41</c:f>
              <c:numCache>
                <c:formatCode>General</c:formatCode>
                <c:ptCount val="1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8">
                  <c:v>1.0</c:v>
                </c:pt>
              </c:numCache>
            </c:numRef>
          </c:val>
        </c:ser>
        <c:ser>
          <c:idx val="0"/>
          <c:order val="1"/>
          <c:tx>
            <c:strRef>
              <c:f>'perf '!$C$22</c:f>
              <c:strCache>
                <c:ptCount val="1"/>
                <c:pt idx="0">
                  <c:v>SHERIFF-DETECT</c:v>
                </c:pt>
              </c:strCache>
            </c:strRef>
          </c:tx>
          <c:spPr>
            <a:solidFill>
              <a:schemeClr val="tx1"/>
            </a:solidFill>
          </c:spPr>
          <c:dPt>
            <c:idx val="11"/>
            <c:spPr>
              <a:solidFill>
                <a:schemeClr val="tx1"/>
              </a:solidFill>
              <a:effectLst>
                <a:outerShdw blurRad="50800" dist="50800" dir="10800000" algn="tl" rotWithShape="0">
                  <a:srgbClr val="000000">
                    <a:alpha val="43137"/>
                  </a:srgbClr>
                </a:outerShdw>
              </a:effectLst>
            </c:spPr>
          </c:dPt>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'!$C$23:$C$41</c:f>
              <c:numCache>
                <c:formatCode>0.00</c:formatCode>
                <c:ptCount val="19"/>
                <c:pt idx="0">
                  <c:v>1.00351132098317</c:v>
                </c:pt>
                <c:pt idx="1">
                  <c:v>8.225752904908702</c:v>
                </c:pt>
                <c:pt idx="2">
                  <c:v>1.273559011931156</c:v>
                </c:pt>
                <c:pt idx="3">
                  <c:v>1.034208432776452</c:v>
                </c:pt>
                <c:pt idx="4">
                  <c:v>11.38983050795978</c:v>
                </c:pt>
                <c:pt idx="5">
                  <c:v>0.769411764620794</c:v>
                </c:pt>
                <c:pt idx="6">
                  <c:v>1.293788472291256</c:v>
                </c:pt>
                <c:pt idx="7">
                  <c:v>0.116519739364455</c:v>
                </c:pt>
                <c:pt idx="8">
                  <c:v>0.997835923667126</c:v>
                </c:pt>
                <c:pt idx="9">
                  <c:v>1.133333333333333</c:v>
                </c:pt>
                <c:pt idx="10">
                  <c:v>1.038639125151883</c:v>
                </c:pt>
                <c:pt idx="11">
                  <c:v>1.016713091922006</c:v>
                </c:pt>
                <c:pt idx="12">
                  <c:v>1.667469879365388</c:v>
                </c:pt>
                <c:pt idx="13">
                  <c:v>1.104813315315776</c:v>
                </c:pt>
                <c:pt idx="14">
                  <c:v>0.611090708725019</c:v>
                </c:pt>
                <c:pt idx="15">
                  <c:v>0.966046648922212</c:v>
                </c:pt>
                <c:pt idx="16">
                  <c:v>1.090909090814876</c:v>
                </c:pt>
                <c:pt idx="18">
                  <c:v>1.206955616756438</c:v>
                </c:pt>
              </c:numCache>
            </c:numRef>
          </c:val>
        </c:ser>
        <c:axId val="529287624"/>
        <c:axId val="529286120"/>
      </c:barChart>
      <c:catAx>
        <c:axId val="529287624"/>
        <c:scaling>
          <c:orientation val="minMax"/>
        </c:scaling>
        <c:axPos val="b"/>
        <c:tickLblPos val="low"/>
        <c:txPr>
          <a:bodyPr rot="-2700000" vert="horz"/>
          <a:lstStyle/>
          <a:p>
            <a:pPr>
              <a:defRPr sz="1600" b="1"/>
            </a:pPr>
            <a:endParaRPr lang="en-US"/>
          </a:p>
        </c:txPr>
        <c:crossAx val="529286120"/>
        <c:crosses val="autoZero"/>
        <c:lblAlgn val="ctr"/>
        <c:lblOffset val="100"/>
        <c:tickLblSkip val="1"/>
        <c:tickMarkSkip val="9"/>
      </c:catAx>
      <c:valAx>
        <c:axId val="529286120"/>
        <c:scaling>
          <c:orientation val="minMax"/>
          <c:max val="2.0"/>
        </c:scaling>
        <c:axPos val="l"/>
        <c:majorGridlines/>
        <c:title>
          <c:tx>
            <c:rich>
              <a:bodyPr rot="-5400000" vert="horz"/>
              <a:lstStyle/>
              <a:p>
                <a:pPr>
                  <a:defRPr sz="1800" b="1"/>
                </a:pPr>
                <a:r>
                  <a:rPr lang="en-US" sz="1800" b="1" dirty="0"/>
                  <a:t>Normalized</a:t>
                </a:r>
                <a:r>
                  <a:rPr lang="en-US" sz="1800" b="1" baseline="0" dirty="0"/>
                  <a:t> Execution Time</a:t>
                </a:r>
                <a:endParaRPr lang="en-US" sz="1800" b="1" dirty="0"/>
              </a:p>
            </c:rich>
          </c:tx>
          <c:layout>
            <c:manualLayout>
              <c:xMode val="edge"/>
              <c:yMode val="edge"/>
              <c:x val="0.00277777777777778"/>
              <c:y val="0.0381601049868766"/>
            </c:manualLayout>
          </c:layout>
        </c:title>
        <c:numFmt formatCode="0.0" sourceLinked="0"/>
        <c:tickLblPos val="nextTo"/>
        <c:txPr>
          <a:bodyPr/>
          <a:lstStyle/>
          <a:p>
            <a:pPr>
              <a:defRPr sz="1800" b="1"/>
            </a:pPr>
            <a:endParaRPr lang="en-US"/>
          </a:p>
        </c:txPr>
        <c:crossAx val="529287624"/>
        <c:crosses val="autoZero"/>
        <c:crossBetween val="between"/>
        <c:majorUnit val="0.5"/>
      </c:valAx>
    </c:plotArea>
    <c:legend>
      <c:legendPos val="b"/>
      <c:layout>
        <c:manualLayout>
          <c:xMode val="edge"/>
          <c:yMode val="edge"/>
          <c:x val="0.28937521872266"/>
          <c:y val="0.909937591134441"/>
          <c:w val="0.50561165791776"/>
          <c:h val="0.0851794549325075"/>
        </c:manualLayout>
      </c:layout>
      <c:spPr>
        <a:noFill/>
        <a:ln>
          <a:noFill/>
        </a:ln>
      </c:spPr>
      <c:txPr>
        <a:bodyPr/>
        <a:lstStyle/>
        <a:p>
          <a:pPr>
            <a:defRPr sz="1800"/>
          </a:pPr>
          <a:endParaRPr lang="en-US"/>
        </a:p>
      </c:txPr>
    </c:legend>
    <c:plotVisOnly val="1"/>
    <c:dispBlanksAs val="gap"/>
  </c:chart>
  <c:spPr>
    <a:ln>
      <a:no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manualLayout>
          <c:layoutTarget val="inner"/>
          <c:xMode val="edge"/>
          <c:yMode val="edge"/>
          <c:x val="0.101270852795943"/>
          <c:y val="0.119504463315695"/>
          <c:w val="0.882129209484407"/>
          <c:h val="0.458843832020997"/>
        </c:manualLayout>
      </c:layout>
      <c:barChart>
        <c:barDir val="col"/>
        <c:grouping val="clustered"/>
        <c:ser>
          <c:idx val="2"/>
          <c:order val="0"/>
          <c:tx>
            <c:strRef>
              <c:f>'perf '!$G$1</c:f>
              <c:strCache>
                <c:ptCount val="1"/>
                <c:pt idx="0">
                  <c:v>pthreads</c:v>
                </c:pt>
              </c:strCache>
            </c:strRef>
          </c:tx>
          <c:spPr>
            <a:solidFill>
              <a:schemeClr val="bg1">
                <a:lumMod val="65000"/>
              </a:schemeClr>
            </a:solidFill>
            <a:ln w="12700">
              <a:noFill/>
            </a:ln>
          </c:spPr>
          <c:cat>
            <c:strRef>
              <c:f>'perf '!$F$2:$F$20</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'!$G$2:$G$20</c:f>
              <c:numCache>
                <c:formatCode>General</c:formatCode>
                <c:ptCount val="1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8">
                  <c:v>1.0</c:v>
                </c:pt>
              </c:numCache>
            </c:numRef>
          </c:val>
        </c:ser>
        <c:ser>
          <c:idx val="0"/>
          <c:order val="1"/>
          <c:tx>
            <c:strRef>
              <c:f>'perf '!$H$1</c:f>
              <c:strCache>
                <c:ptCount val="1"/>
                <c:pt idx="0">
                  <c:v>SHERIFF-PROTECT</c:v>
                </c:pt>
              </c:strCache>
            </c:strRef>
          </c:tx>
          <c:spPr>
            <a:solidFill>
              <a:schemeClr val="tx1"/>
            </a:solidFill>
          </c:spPr>
          <c:cat>
            <c:strRef>
              <c:f>'perf '!$F$2:$F$20</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'!$H$2:$H$20</c:f>
              <c:numCache>
                <c:formatCode>0.00</c:formatCode>
                <c:ptCount val="19"/>
                <c:pt idx="0">
                  <c:v>1.002542680711951</c:v>
                </c:pt>
                <c:pt idx="1">
                  <c:v>1.108845150580982</c:v>
                </c:pt>
                <c:pt idx="2">
                  <c:v>1.017383348611671</c:v>
                </c:pt>
                <c:pt idx="3">
                  <c:v>1.033890214797136</c:v>
                </c:pt>
                <c:pt idx="4">
                  <c:v>1.47215496361385</c:v>
                </c:pt>
                <c:pt idx="5">
                  <c:v>0.757647058739743</c:v>
                </c:pt>
                <c:pt idx="6">
                  <c:v>1.284275321759702</c:v>
                </c:pt>
                <c:pt idx="7">
                  <c:v>0.113453430433812</c:v>
                </c:pt>
                <c:pt idx="8">
                  <c:v>0.998360548232671</c:v>
                </c:pt>
                <c:pt idx="9">
                  <c:v>1.000555864369094</c:v>
                </c:pt>
                <c:pt idx="10">
                  <c:v>1.026002430133657</c:v>
                </c:pt>
                <c:pt idx="11">
                  <c:v>0.848699763593381</c:v>
                </c:pt>
                <c:pt idx="12">
                  <c:v>1.253012048078037</c:v>
                </c:pt>
                <c:pt idx="13">
                  <c:v>0.93567251459968</c:v>
                </c:pt>
                <c:pt idx="14">
                  <c:v>0.599338964326461</c:v>
                </c:pt>
                <c:pt idx="15">
                  <c:v>0.942426926454676</c:v>
                </c:pt>
                <c:pt idx="16">
                  <c:v>1.046590909000522</c:v>
                </c:pt>
                <c:pt idx="18">
                  <c:v>0.87321433294718</c:v>
                </c:pt>
              </c:numCache>
            </c:numRef>
          </c:val>
        </c:ser>
        <c:axId val="529388408"/>
        <c:axId val="529403048"/>
      </c:barChart>
      <c:catAx>
        <c:axId val="529388408"/>
        <c:scaling>
          <c:orientation val="minMax"/>
        </c:scaling>
        <c:axPos val="b"/>
        <c:tickLblPos val="low"/>
        <c:txPr>
          <a:bodyPr rot="-2700000" vert="horz"/>
          <a:lstStyle/>
          <a:p>
            <a:pPr>
              <a:defRPr sz="1200" b="1"/>
            </a:pPr>
            <a:endParaRPr lang="en-US"/>
          </a:p>
        </c:txPr>
        <c:crossAx val="529403048"/>
        <c:crossesAt val="0.0"/>
        <c:lblAlgn val="ctr"/>
        <c:lblOffset val="100"/>
        <c:tickLblSkip val="1"/>
        <c:tickMarkSkip val="9"/>
      </c:catAx>
      <c:valAx>
        <c:axId val="529403048"/>
        <c:scaling>
          <c:orientation val="minMax"/>
          <c:max val="1.75"/>
          <c:min val="0.0"/>
        </c:scaling>
        <c:axPos val="l"/>
        <c:majorGridlines/>
        <c:title>
          <c:tx>
            <c:rich>
              <a:bodyPr rot="-5400000" vert="horz"/>
              <a:lstStyle/>
              <a:p>
                <a:pPr>
                  <a:defRPr sz="1800" b="1"/>
                </a:pPr>
                <a:r>
                  <a:rPr lang="en-US" sz="1800" b="1" dirty="0"/>
                  <a:t>Normalized</a:t>
                </a:r>
                <a:r>
                  <a:rPr lang="en-US" sz="1800" b="1" baseline="0" dirty="0"/>
                  <a:t> Execution Time</a:t>
                </a:r>
                <a:endParaRPr lang="en-US" sz="1800" b="1" dirty="0"/>
              </a:p>
            </c:rich>
          </c:tx>
          <c:layout>
            <c:manualLayout>
              <c:xMode val="edge"/>
              <c:yMode val="edge"/>
              <c:x val="0.0043791983629165"/>
              <c:y val="0.0732081364829396"/>
            </c:manualLayout>
          </c:layout>
        </c:title>
        <c:numFmt formatCode="0.0" sourceLinked="0"/>
        <c:tickLblPos val="nextTo"/>
        <c:txPr>
          <a:bodyPr/>
          <a:lstStyle/>
          <a:p>
            <a:pPr>
              <a:defRPr sz="1800" b="1"/>
            </a:pPr>
            <a:endParaRPr lang="en-US"/>
          </a:p>
        </c:txPr>
        <c:crossAx val="529388408"/>
        <c:crosses val="autoZero"/>
        <c:crossBetween val="between"/>
        <c:majorUnit val="0.25"/>
        <c:minorUnit val="0.04"/>
      </c:valAx>
    </c:plotArea>
    <c:legend>
      <c:legendPos val="b"/>
      <c:layout>
        <c:manualLayout>
          <c:xMode val="edge"/>
          <c:yMode val="edge"/>
          <c:x val="0.257531058617673"/>
          <c:y val="0.871057888597258"/>
          <c:w val="0.526090879265092"/>
          <c:h val="0.109273354719549"/>
        </c:manualLayout>
      </c:layout>
      <c:spPr>
        <a:noFill/>
        <a:ln>
          <a:noFill/>
        </a:ln>
      </c:spPr>
      <c:txPr>
        <a:bodyPr/>
        <a:lstStyle/>
        <a:p>
          <a:pPr>
            <a:defRPr sz="1800" b="0"/>
          </a:pPr>
          <a:endParaRPr lang="en-US"/>
        </a:p>
      </c:txPr>
    </c:legend>
    <c:plotVisOnly val="1"/>
    <c:dispBlanksAs val="gap"/>
  </c:chart>
  <c:spPr>
    <a:ln>
      <a:noFill/>
    </a:ln>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manualLayout>
          <c:layoutTarget val="inner"/>
          <c:xMode val="edge"/>
          <c:yMode val="edge"/>
          <c:x val="0.100169400699913"/>
          <c:y val="0.136288406613572"/>
          <c:w val="0.867140201224847"/>
          <c:h val="0.43026366022429"/>
        </c:manualLayout>
      </c:layout>
      <c:barChart>
        <c:barDir val="col"/>
        <c:grouping val="clustered"/>
        <c:ser>
          <c:idx val="2"/>
          <c:order val="0"/>
          <c:tx>
            <c:strRef>
              <c:f>'perf '!$B$22</c:f>
              <c:strCache>
                <c:ptCount val="1"/>
                <c:pt idx="0">
                  <c:v>pthreads</c:v>
                </c:pt>
              </c:strCache>
            </c:strRef>
          </c:tx>
          <c:spPr>
            <a:solidFill>
              <a:schemeClr val="bg1">
                <a:lumMod val="65000"/>
              </a:schemeClr>
            </a:solidFill>
            <a:ln w="12700">
              <a:noFill/>
            </a:ln>
          </c:spPr>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'!$B$23:$B$41</c:f>
              <c:numCache>
                <c:formatCode>General</c:formatCode>
                <c:ptCount val="1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8">
                  <c:v>1.0</c:v>
                </c:pt>
              </c:numCache>
            </c:numRef>
          </c:val>
        </c:ser>
        <c:ser>
          <c:idx val="0"/>
          <c:order val="1"/>
          <c:tx>
            <c:strRef>
              <c:f>'perf '!$C$22</c:f>
              <c:strCache>
                <c:ptCount val="1"/>
                <c:pt idx="0">
                  <c:v>SHERIFF-DETECT</c:v>
                </c:pt>
              </c:strCache>
            </c:strRef>
          </c:tx>
          <c:spPr>
            <a:solidFill>
              <a:schemeClr val="tx1"/>
            </a:solidFill>
          </c:spPr>
          <c:dPt>
            <c:idx val="11"/>
            <c:spPr>
              <a:solidFill>
                <a:schemeClr val="tx1"/>
              </a:solidFill>
              <a:effectLst>
                <a:outerShdw blurRad="50800" dist="50800" dir="10800000" algn="tl" rotWithShape="0">
                  <a:srgbClr val="000000">
                    <a:alpha val="43137"/>
                  </a:srgbClr>
                </a:outerShdw>
              </a:effectLst>
            </c:spPr>
          </c:dPt>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'!$C$23:$C$41</c:f>
              <c:numCache>
                <c:formatCode>0.00</c:formatCode>
                <c:ptCount val="19"/>
                <c:pt idx="0">
                  <c:v>1.00351132098317</c:v>
                </c:pt>
                <c:pt idx="1">
                  <c:v>8.225752904908702</c:v>
                </c:pt>
                <c:pt idx="2">
                  <c:v>1.273559011931156</c:v>
                </c:pt>
                <c:pt idx="3">
                  <c:v>1.034208432776452</c:v>
                </c:pt>
                <c:pt idx="4">
                  <c:v>11.38983050795978</c:v>
                </c:pt>
                <c:pt idx="5">
                  <c:v>0.769411764620794</c:v>
                </c:pt>
                <c:pt idx="6">
                  <c:v>1.293788472291256</c:v>
                </c:pt>
                <c:pt idx="7">
                  <c:v>0.116519739364455</c:v>
                </c:pt>
                <c:pt idx="8">
                  <c:v>0.997835923667126</c:v>
                </c:pt>
                <c:pt idx="9">
                  <c:v>1.133333333333333</c:v>
                </c:pt>
                <c:pt idx="10">
                  <c:v>1.038639125151883</c:v>
                </c:pt>
                <c:pt idx="11">
                  <c:v>1.016713091922006</c:v>
                </c:pt>
                <c:pt idx="12">
                  <c:v>1.667469879365388</c:v>
                </c:pt>
                <c:pt idx="13">
                  <c:v>1.104813315315776</c:v>
                </c:pt>
                <c:pt idx="14">
                  <c:v>0.611090708725019</c:v>
                </c:pt>
                <c:pt idx="15">
                  <c:v>0.966046648922212</c:v>
                </c:pt>
                <c:pt idx="16">
                  <c:v>1.090909090814876</c:v>
                </c:pt>
                <c:pt idx="18">
                  <c:v>1.206955616756438</c:v>
                </c:pt>
              </c:numCache>
            </c:numRef>
          </c:val>
        </c:ser>
        <c:axId val="529244248"/>
        <c:axId val="529243288"/>
      </c:barChart>
      <c:catAx>
        <c:axId val="529244248"/>
        <c:scaling>
          <c:orientation val="minMax"/>
        </c:scaling>
        <c:axPos val="b"/>
        <c:tickLblPos val="low"/>
        <c:txPr>
          <a:bodyPr rot="-2700000" vert="horz"/>
          <a:lstStyle/>
          <a:p>
            <a:pPr>
              <a:defRPr sz="1200" b="1"/>
            </a:pPr>
            <a:endParaRPr lang="en-US"/>
          </a:p>
        </c:txPr>
        <c:crossAx val="529243288"/>
        <c:crosses val="autoZero"/>
        <c:lblAlgn val="ctr"/>
        <c:lblOffset val="100"/>
        <c:tickLblSkip val="1"/>
        <c:tickMarkSkip val="9"/>
      </c:catAx>
      <c:valAx>
        <c:axId val="529243288"/>
        <c:scaling>
          <c:orientation val="minMax"/>
          <c:max val="2.0"/>
        </c:scaling>
        <c:axPos val="l"/>
        <c:majorGridlines/>
        <c:title>
          <c:tx>
            <c:rich>
              <a:bodyPr rot="-5400000" vert="horz"/>
              <a:lstStyle/>
              <a:p>
                <a:pPr>
                  <a:defRPr sz="1800" b="1"/>
                </a:pPr>
                <a:r>
                  <a:rPr lang="en-US" sz="1800" b="1" dirty="0"/>
                  <a:t>Normalized</a:t>
                </a:r>
                <a:r>
                  <a:rPr lang="en-US" sz="1800" b="1" baseline="0" dirty="0"/>
                  <a:t> Execution Time</a:t>
                </a:r>
                <a:endParaRPr lang="en-US" sz="1800" b="1" dirty="0"/>
              </a:p>
            </c:rich>
          </c:tx>
          <c:layout>
            <c:manualLayout>
              <c:xMode val="edge"/>
              <c:yMode val="edge"/>
              <c:x val="0.00385290901137358"/>
              <c:y val="0.0714934573788955"/>
            </c:manualLayout>
          </c:layout>
        </c:title>
        <c:numFmt formatCode="0.0" sourceLinked="0"/>
        <c:tickLblPos val="nextTo"/>
        <c:txPr>
          <a:bodyPr/>
          <a:lstStyle/>
          <a:p>
            <a:pPr>
              <a:defRPr sz="1800" b="1"/>
            </a:pPr>
            <a:endParaRPr lang="en-US"/>
          </a:p>
        </c:txPr>
        <c:crossAx val="529244248"/>
        <c:crosses val="autoZero"/>
        <c:crossBetween val="between"/>
        <c:majorUnit val="0.5"/>
      </c:valAx>
    </c:plotArea>
    <c:legend>
      <c:legendPos val="b"/>
      <c:layout>
        <c:manualLayout>
          <c:xMode val="edge"/>
          <c:yMode val="edge"/>
          <c:x val="0.257430774278215"/>
          <c:y val="0.891419147386586"/>
          <c:w val="0.50561165791776"/>
          <c:h val="0.0851794549325075"/>
        </c:manualLayout>
      </c:layout>
      <c:spPr>
        <a:noFill/>
        <a:ln>
          <a:noFill/>
        </a:ln>
      </c:spPr>
      <c:txPr>
        <a:bodyPr/>
        <a:lstStyle/>
        <a:p>
          <a:pPr>
            <a:defRPr sz="1800"/>
          </a:pPr>
          <a:endParaRPr lang="en-US"/>
        </a:p>
      </c:txPr>
    </c:legend>
    <c:plotVisOnly val="1"/>
    <c:dispBlanksAs val="gap"/>
  </c:chart>
  <c:spPr>
    <a:ln>
      <a:noFill/>
    </a:ln>
  </c:spPr>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manualLayout>
          <c:layoutTarget val="inner"/>
          <c:xMode val="edge"/>
          <c:yMode val="edge"/>
          <c:x val="0.101270852795943"/>
          <c:y val="0.119504463315695"/>
          <c:w val="0.882129209484407"/>
          <c:h val="0.458843832020997"/>
        </c:manualLayout>
      </c:layout>
      <c:barChart>
        <c:barDir val="col"/>
        <c:grouping val="clustered"/>
        <c:ser>
          <c:idx val="2"/>
          <c:order val="0"/>
          <c:tx>
            <c:strRef>
              <c:f>'perf '!$G$1</c:f>
              <c:strCache>
                <c:ptCount val="1"/>
                <c:pt idx="0">
                  <c:v>pthreads</c:v>
                </c:pt>
              </c:strCache>
            </c:strRef>
          </c:tx>
          <c:spPr>
            <a:solidFill>
              <a:schemeClr val="bg1">
                <a:lumMod val="65000"/>
              </a:schemeClr>
            </a:solidFill>
            <a:ln w="12700">
              <a:noFill/>
            </a:ln>
          </c:spPr>
          <c:cat>
            <c:strRef>
              <c:f>'perf '!$F$2:$F$20</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'!$G$2:$G$20</c:f>
              <c:numCache>
                <c:formatCode>General</c:formatCode>
                <c:ptCount val="1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8">
                  <c:v>1.0</c:v>
                </c:pt>
              </c:numCache>
            </c:numRef>
          </c:val>
        </c:ser>
        <c:ser>
          <c:idx val="0"/>
          <c:order val="1"/>
          <c:tx>
            <c:strRef>
              <c:f>'perf '!$H$1</c:f>
              <c:strCache>
                <c:ptCount val="1"/>
                <c:pt idx="0">
                  <c:v>SHERIFF-PROTECT</c:v>
                </c:pt>
              </c:strCache>
            </c:strRef>
          </c:tx>
          <c:spPr>
            <a:solidFill>
              <a:schemeClr val="tx1"/>
            </a:solidFill>
          </c:spPr>
          <c:cat>
            <c:strRef>
              <c:f>'perf '!$F$2:$F$20</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'!$H$2:$H$20</c:f>
              <c:numCache>
                <c:formatCode>0.00</c:formatCode>
                <c:ptCount val="19"/>
                <c:pt idx="0">
                  <c:v>1.002542680711951</c:v>
                </c:pt>
                <c:pt idx="1">
                  <c:v>1.108845150580982</c:v>
                </c:pt>
                <c:pt idx="2">
                  <c:v>1.017383348611671</c:v>
                </c:pt>
                <c:pt idx="3">
                  <c:v>1.033890214797136</c:v>
                </c:pt>
                <c:pt idx="4">
                  <c:v>1.47215496361385</c:v>
                </c:pt>
                <c:pt idx="5">
                  <c:v>0.757647058739743</c:v>
                </c:pt>
                <c:pt idx="6">
                  <c:v>1.284275321759702</c:v>
                </c:pt>
                <c:pt idx="7">
                  <c:v>0.113453430433812</c:v>
                </c:pt>
                <c:pt idx="8">
                  <c:v>0.998360548232671</c:v>
                </c:pt>
                <c:pt idx="9">
                  <c:v>1.000555864369094</c:v>
                </c:pt>
                <c:pt idx="10">
                  <c:v>1.026002430133657</c:v>
                </c:pt>
                <c:pt idx="11">
                  <c:v>0.848699763593381</c:v>
                </c:pt>
                <c:pt idx="12">
                  <c:v>1.253012048078037</c:v>
                </c:pt>
                <c:pt idx="13">
                  <c:v>0.93567251459968</c:v>
                </c:pt>
                <c:pt idx="14">
                  <c:v>0.599338964326461</c:v>
                </c:pt>
                <c:pt idx="15">
                  <c:v>0.942426926454676</c:v>
                </c:pt>
                <c:pt idx="16">
                  <c:v>1.046590909000522</c:v>
                </c:pt>
                <c:pt idx="18">
                  <c:v>0.87321433294718</c:v>
                </c:pt>
              </c:numCache>
            </c:numRef>
          </c:val>
        </c:ser>
        <c:axId val="529551080"/>
        <c:axId val="529541848"/>
      </c:barChart>
      <c:catAx>
        <c:axId val="529551080"/>
        <c:scaling>
          <c:orientation val="minMax"/>
        </c:scaling>
        <c:axPos val="b"/>
        <c:tickLblPos val="low"/>
        <c:txPr>
          <a:bodyPr rot="-2700000" vert="horz"/>
          <a:lstStyle/>
          <a:p>
            <a:pPr>
              <a:defRPr sz="1200" b="1"/>
            </a:pPr>
            <a:endParaRPr lang="en-US"/>
          </a:p>
        </c:txPr>
        <c:crossAx val="529541848"/>
        <c:crossesAt val="0.0"/>
        <c:lblAlgn val="ctr"/>
        <c:lblOffset val="100"/>
        <c:tickLblSkip val="1"/>
        <c:tickMarkSkip val="9"/>
      </c:catAx>
      <c:valAx>
        <c:axId val="529541848"/>
        <c:scaling>
          <c:orientation val="minMax"/>
          <c:max val="1.75"/>
          <c:min val="0.0"/>
        </c:scaling>
        <c:axPos val="l"/>
        <c:majorGridlines/>
        <c:title>
          <c:tx>
            <c:rich>
              <a:bodyPr rot="-5400000" vert="horz"/>
              <a:lstStyle/>
              <a:p>
                <a:pPr>
                  <a:defRPr sz="1800" b="1"/>
                </a:pPr>
                <a:r>
                  <a:rPr lang="en-US" sz="1800" b="1" dirty="0"/>
                  <a:t>Normalized</a:t>
                </a:r>
                <a:r>
                  <a:rPr lang="en-US" sz="1800" b="1" baseline="0" dirty="0"/>
                  <a:t> Execution Time</a:t>
                </a:r>
                <a:endParaRPr lang="en-US" sz="1800" b="1" dirty="0"/>
              </a:p>
            </c:rich>
          </c:tx>
          <c:layout>
            <c:manualLayout>
              <c:xMode val="edge"/>
              <c:yMode val="edge"/>
              <c:x val="0.0043791983629165"/>
              <c:y val="0.0732081364829396"/>
            </c:manualLayout>
          </c:layout>
        </c:title>
        <c:numFmt formatCode="0.0" sourceLinked="0"/>
        <c:tickLblPos val="nextTo"/>
        <c:txPr>
          <a:bodyPr/>
          <a:lstStyle/>
          <a:p>
            <a:pPr>
              <a:defRPr sz="1800" b="1"/>
            </a:pPr>
            <a:endParaRPr lang="en-US"/>
          </a:p>
        </c:txPr>
        <c:crossAx val="529551080"/>
        <c:crosses val="autoZero"/>
        <c:crossBetween val="between"/>
        <c:majorUnit val="0.25"/>
        <c:minorUnit val="0.04"/>
      </c:valAx>
    </c:plotArea>
    <c:legend>
      <c:legendPos val="b"/>
      <c:layout>
        <c:manualLayout>
          <c:xMode val="edge"/>
          <c:yMode val="edge"/>
          <c:x val="0.257531058617673"/>
          <c:y val="0.871057888597258"/>
          <c:w val="0.526090879265092"/>
          <c:h val="0.109273354719549"/>
        </c:manualLayout>
      </c:layout>
      <c:spPr>
        <a:noFill/>
        <a:ln>
          <a:noFill/>
        </a:ln>
      </c:spPr>
      <c:txPr>
        <a:bodyPr/>
        <a:lstStyle/>
        <a:p>
          <a:pPr>
            <a:defRPr sz="1800" b="0"/>
          </a:pPr>
          <a:endParaRPr lang="en-US"/>
        </a:p>
      </c:txPr>
    </c:legend>
    <c:plotVisOnly val="1"/>
    <c:dispBlanksAs val="gap"/>
  </c:chart>
  <c:spPr>
    <a:ln>
      <a:no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manualLayout>
          <c:layoutTarget val="inner"/>
          <c:xMode val="edge"/>
          <c:yMode val="edge"/>
          <c:x val="0.100169400699913"/>
          <c:y val="0.136288406613572"/>
          <c:w val="0.867140201224847"/>
          <c:h val="0.43026366022429"/>
        </c:manualLayout>
      </c:layout>
      <c:barChart>
        <c:barDir val="col"/>
        <c:grouping val="clustered"/>
        <c:ser>
          <c:idx val="2"/>
          <c:order val="0"/>
          <c:tx>
            <c:strRef>
              <c:f>'perf '!$B$22</c:f>
              <c:strCache>
                <c:ptCount val="1"/>
                <c:pt idx="0">
                  <c:v>pthreads</c:v>
                </c:pt>
              </c:strCache>
            </c:strRef>
          </c:tx>
          <c:spPr>
            <a:solidFill>
              <a:schemeClr val="bg1">
                <a:lumMod val="65000"/>
              </a:schemeClr>
            </a:solidFill>
            <a:ln w="12700">
              <a:noFill/>
            </a:ln>
          </c:spPr>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'!$B$23:$B$41</c:f>
              <c:numCache>
                <c:formatCode>General</c:formatCode>
                <c:ptCount val="1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8">
                  <c:v>1.0</c:v>
                </c:pt>
              </c:numCache>
            </c:numRef>
          </c:val>
        </c:ser>
        <c:ser>
          <c:idx val="0"/>
          <c:order val="1"/>
          <c:tx>
            <c:strRef>
              <c:f>'perf '!$C$22</c:f>
              <c:strCache>
                <c:ptCount val="1"/>
                <c:pt idx="0">
                  <c:v>SHERIFF-DETECT</c:v>
                </c:pt>
              </c:strCache>
            </c:strRef>
          </c:tx>
          <c:spPr>
            <a:solidFill>
              <a:schemeClr val="tx1"/>
            </a:solidFill>
          </c:spPr>
          <c:dPt>
            <c:idx val="11"/>
            <c:spPr>
              <a:solidFill>
                <a:schemeClr val="tx1"/>
              </a:solidFill>
              <a:effectLst>
                <a:outerShdw blurRad="50800" dist="50800" dir="10800000" algn="tl" rotWithShape="0">
                  <a:srgbClr val="000000">
                    <a:alpha val="43137"/>
                  </a:srgbClr>
                </a:outerShdw>
              </a:effectLst>
            </c:spPr>
          </c:dPt>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'!$C$23:$C$41</c:f>
              <c:numCache>
                <c:formatCode>0.00</c:formatCode>
                <c:ptCount val="19"/>
                <c:pt idx="0">
                  <c:v>1.00351132098317</c:v>
                </c:pt>
                <c:pt idx="1">
                  <c:v>8.225752904908702</c:v>
                </c:pt>
                <c:pt idx="2">
                  <c:v>1.273559011931156</c:v>
                </c:pt>
                <c:pt idx="3">
                  <c:v>1.034208432776452</c:v>
                </c:pt>
                <c:pt idx="4">
                  <c:v>11.38983050795978</c:v>
                </c:pt>
                <c:pt idx="5">
                  <c:v>0.769411764620794</c:v>
                </c:pt>
                <c:pt idx="6">
                  <c:v>1.293788472291256</c:v>
                </c:pt>
                <c:pt idx="7">
                  <c:v>0.116519739364455</c:v>
                </c:pt>
                <c:pt idx="8">
                  <c:v>0.997835923667126</c:v>
                </c:pt>
                <c:pt idx="9">
                  <c:v>1.133333333333333</c:v>
                </c:pt>
                <c:pt idx="10">
                  <c:v>1.038639125151883</c:v>
                </c:pt>
                <c:pt idx="11">
                  <c:v>1.016713091922006</c:v>
                </c:pt>
                <c:pt idx="12">
                  <c:v>1.667469879365388</c:v>
                </c:pt>
                <c:pt idx="13">
                  <c:v>1.104813315315776</c:v>
                </c:pt>
                <c:pt idx="14">
                  <c:v>0.611090708725019</c:v>
                </c:pt>
                <c:pt idx="15">
                  <c:v>0.966046648922212</c:v>
                </c:pt>
                <c:pt idx="16">
                  <c:v>1.090909090814876</c:v>
                </c:pt>
                <c:pt idx="18">
                  <c:v>1.206955616756438</c:v>
                </c:pt>
              </c:numCache>
            </c:numRef>
          </c:val>
        </c:ser>
        <c:axId val="529448808"/>
        <c:axId val="529433448"/>
      </c:barChart>
      <c:catAx>
        <c:axId val="529448808"/>
        <c:scaling>
          <c:orientation val="minMax"/>
        </c:scaling>
        <c:axPos val="b"/>
        <c:tickLblPos val="low"/>
        <c:txPr>
          <a:bodyPr rot="-2700000" vert="horz"/>
          <a:lstStyle/>
          <a:p>
            <a:pPr>
              <a:defRPr sz="1200" b="1"/>
            </a:pPr>
            <a:endParaRPr lang="en-US"/>
          </a:p>
        </c:txPr>
        <c:crossAx val="529433448"/>
        <c:crosses val="autoZero"/>
        <c:lblAlgn val="ctr"/>
        <c:lblOffset val="100"/>
        <c:tickLblSkip val="1"/>
        <c:tickMarkSkip val="9"/>
      </c:catAx>
      <c:valAx>
        <c:axId val="529433448"/>
        <c:scaling>
          <c:orientation val="minMax"/>
          <c:max val="2.0"/>
        </c:scaling>
        <c:axPos val="l"/>
        <c:majorGridlines/>
        <c:title>
          <c:tx>
            <c:rich>
              <a:bodyPr rot="-5400000" vert="horz"/>
              <a:lstStyle/>
              <a:p>
                <a:pPr>
                  <a:defRPr sz="1800" b="1"/>
                </a:pPr>
                <a:r>
                  <a:rPr lang="en-US" sz="1800" b="1" dirty="0"/>
                  <a:t>Normalized</a:t>
                </a:r>
                <a:r>
                  <a:rPr lang="en-US" sz="1800" b="1" baseline="0" dirty="0"/>
                  <a:t> Execution Time</a:t>
                </a:r>
                <a:endParaRPr lang="en-US" sz="1800" b="1" dirty="0"/>
              </a:p>
            </c:rich>
          </c:tx>
          <c:layout>
            <c:manualLayout>
              <c:xMode val="edge"/>
              <c:yMode val="edge"/>
              <c:x val="0.00385290901137358"/>
              <c:y val="0.0714934573788955"/>
            </c:manualLayout>
          </c:layout>
        </c:title>
        <c:numFmt formatCode="0.0" sourceLinked="0"/>
        <c:tickLblPos val="nextTo"/>
        <c:txPr>
          <a:bodyPr/>
          <a:lstStyle/>
          <a:p>
            <a:pPr>
              <a:defRPr sz="1800" b="1"/>
            </a:pPr>
            <a:endParaRPr lang="en-US"/>
          </a:p>
        </c:txPr>
        <c:crossAx val="529448808"/>
        <c:crosses val="autoZero"/>
        <c:crossBetween val="between"/>
        <c:majorUnit val="0.5"/>
      </c:valAx>
    </c:plotArea>
    <c:legend>
      <c:legendPos val="b"/>
      <c:layout>
        <c:manualLayout>
          <c:xMode val="edge"/>
          <c:yMode val="edge"/>
          <c:x val="0.257430774278215"/>
          <c:y val="0.891419147386586"/>
          <c:w val="0.50561165791776"/>
          <c:h val="0.0851794549325075"/>
        </c:manualLayout>
      </c:layout>
      <c:spPr>
        <a:noFill/>
        <a:ln>
          <a:noFill/>
        </a:ln>
      </c:spPr>
      <c:txPr>
        <a:bodyPr/>
        <a:lstStyle/>
        <a:p>
          <a:pPr>
            <a:defRPr sz="1800"/>
          </a:pPr>
          <a:endParaRPr lang="en-US"/>
        </a:p>
      </c:txPr>
    </c:legend>
    <c:plotVisOnly val="1"/>
    <c:dispBlanksAs val="gap"/>
  </c:chart>
  <c:spPr>
    <a:ln>
      <a:noFill/>
    </a:ln>
  </c:spPr>
  <c:externalData r:id="rId1"/>
  <c:userShapes r:id="rId2"/>
</c:chartSpace>
</file>

<file path=ppt/drawings/drawing1.xml><?xml version="1.0" encoding="utf-8"?>
<c:userShapes xmlns:c="http://schemas.openxmlformats.org/drawingml/2006/chart">
  <cdr:relSizeAnchor xmlns:cdr="http://schemas.openxmlformats.org/drawingml/2006/chartDrawing">
    <cdr:from>
      <cdr:x>0.90833</cdr:x>
      <cdr:y>0.21382</cdr:y>
    </cdr:from>
    <cdr:to>
      <cdr:x>0.98333</cdr:x>
      <cdr:y>0.34989</cdr:y>
    </cdr:to>
    <cdr:sp macro="" textlink="">
      <cdr:nvSpPr>
        <cdr:cNvPr id="5" name="TextBox 4"/>
        <cdr:cNvSpPr txBox="1"/>
      </cdr:nvSpPr>
      <cdr:spPr>
        <a:xfrm xmlns:a="http://schemas.openxmlformats.org/drawingml/2006/main">
          <a:off x="8305800" y="838188"/>
          <a:ext cx="685800" cy="53341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2400" dirty="0" smtClean="0"/>
            <a:t>21%</a:t>
          </a:r>
          <a:endParaRPr lang="en-US" sz="2400" dirty="0"/>
        </a:p>
      </cdr:txBody>
    </cdr:sp>
  </cdr:relSizeAnchor>
  <cdr:relSizeAnchor xmlns:cdr="http://schemas.openxmlformats.org/drawingml/2006/chartDrawing">
    <cdr:from>
      <cdr:x>0.90833</cdr:x>
      <cdr:y>0.21382</cdr:y>
    </cdr:from>
    <cdr:to>
      <cdr:x>0.98333</cdr:x>
      <cdr:y>0.34989</cdr:y>
    </cdr:to>
    <cdr:sp macro="" textlink="">
      <cdr:nvSpPr>
        <cdr:cNvPr id="3" name="TextBox 4"/>
        <cdr:cNvSpPr txBox="1"/>
      </cdr:nvSpPr>
      <cdr:spPr>
        <a:xfrm xmlns:a="http://schemas.openxmlformats.org/drawingml/2006/main">
          <a:off x="8305800" y="838188"/>
          <a:ext cx="685800" cy="53341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2400" b="1" dirty="0" smtClean="0">
              <a:solidFill>
                <a:srgbClr val="FF0000"/>
              </a:solidFill>
            </a:rPr>
            <a:t>20%</a:t>
          </a:r>
          <a:endParaRPr lang="en-US" sz="2400" b="1" dirty="0">
            <a:solidFill>
              <a:srgbClr val="FF000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0.90833</cdr:x>
      <cdr:y>0.21382</cdr:y>
    </cdr:from>
    <cdr:to>
      <cdr:x>0.98333</cdr:x>
      <cdr:y>0.34989</cdr:y>
    </cdr:to>
    <cdr:sp macro="" textlink="">
      <cdr:nvSpPr>
        <cdr:cNvPr id="5" name="TextBox 4"/>
        <cdr:cNvSpPr txBox="1"/>
      </cdr:nvSpPr>
      <cdr:spPr>
        <a:xfrm xmlns:a="http://schemas.openxmlformats.org/drawingml/2006/main">
          <a:off x="8305800" y="838188"/>
          <a:ext cx="685800" cy="53341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2400" dirty="0" smtClean="0"/>
            <a:t>21%</a:t>
          </a:r>
          <a:endParaRPr lang="en-US" sz="2400" dirty="0"/>
        </a:p>
      </cdr:txBody>
    </cdr:sp>
  </cdr:relSizeAnchor>
  <cdr:relSizeAnchor xmlns:cdr="http://schemas.openxmlformats.org/drawingml/2006/chartDrawing">
    <cdr:from>
      <cdr:x>0.90833</cdr:x>
      <cdr:y>0.21382</cdr:y>
    </cdr:from>
    <cdr:to>
      <cdr:x>0.98333</cdr:x>
      <cdr:y>0.34989</cdr:y>
    </cdr:to>
    <cdr:sp macro="" textlink="">
      <cdr:nvSpPr>
        <cdr:cNvPr id="3" name="TextBox 4"/>
        <cdr:cNvSpPr txBox="1"/>
      </cdr:nvSpPr>
      <cdr:spPr>
        <a:xfrm xmlns:a="http://schemas.openxmlformats.org/drawingml/2006/main">
          <a:off x="8305800" y="838188"/>
          <a:ext cx="685800" cy="53341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2400" b="1" dirty="0" smtClean="0">
              <a:solidFill>
                <a:srgbClr val="FF0000"/>
              </a:solidFill>
            </a:rPr>
            <a:t>21%</a:t>
          </a:r>
          <a:endParaRPr lang="en-US" sz="2400" b="1" dirty="0">
            <a:solidFill>
              <a:srgbClr val="FF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274996-D646-3F42-8097-CB128ED6E3AE}" type="datetimeFigureOut">
              <a:rPr lang="en-US" smtClean="0"/>
              <a:pPr/>
              <a:t>10/24/11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E00DA7-3494-E04E-A614-B6B3172632F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52D0-5191-4386-A01E-D82027510476}" type="datetimeFigureOut">
              <a:rPr lang="en-US" smtClean="0"/>
              <a:pPr/>
              <a:t>10/24/11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166767-8D01-4250-BB26-B6146CE055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talk are going to talk about how to</a:t>
            </a:r>
            <a:r>
              <a:rPr lang="en-US" baseline="0" dirty="0" smtClean="0"/>
              <a:t> deal with false </a:t>
            </a:r>
            <a:r>
              <a:rPr lang="en-US" baseline="0" dirty="0" smtClean="0"/>
              <a:t>sharing </a:t>
            </a:r>
            <a:r>
              <a:rPr lang="en-US" baseline="0" dirty="0" smtClean="0"/>
              <a:t>problems </a:t>
            </a:r>
            <a:r>
              <a:rPr lang="en-US" baseline="0" dirty="0" smtClean="0"/>
              <a:t>for multithreaded programs. </a:t>
            </a:r>
          </a:p>
          <a:p>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r>
              <a:rPr lang="en-US" baseline="0" dirty="0" smtClean="0"/>
              <a:t> we can achieve the shared memory illusion since process have different address space?</a:t>
            </a: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Global state – preserve share memory illusion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Reads  - global state. Writes -  work on private memory, isolated from other threads’ running. </a:t>
            </a:r>
          </a:p>
        </p:txBody>
      </p:sp>
      <p:sp>
        <p:nvSpPr>
          <p:cNvPr id="4" name="Slide Number Placeholder 3"/>
          <p:cNvSpPr>
            <a:spLocks noGrp="1"/>
          </p:cNvSpPr>
          <p:nvPr>
            <p:ph type="sldNum" sz="quarter" idx="10"/>
          </p:nvPr>
        </p:nvSpPr>
        <p:spPr/>
        <p:txBody>
          <a:bodyPr/>
          <a:lstStyle/>
          <a:p>
            <a:fld id="{A5166767-8D01-4250-BB26-B6146CE05595}"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Sheriff is a runtime library.</a:t>
            </a:r>
          </a:p>
          <a:p>
            <a:r>
              <a:rPr lang="en-US" dirty="0" smtClean="0"/>
              <a:t>2. Memory is isolated normally.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Later, we can commit local changes to global state on synchronization points in order to preserve share memory semantics.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Sync can be locks, </a:t>
            </a:r>
            <a:r>
              <a:rPr lang="en-US" baseline="0" dirty="0" err="1" smtClean="0"/>
              <a:t>cond</a:t>
            </a:r>
            <a:r>
              <a:rPr lang="en-US" baseline="0" dirty="0" smtClean="0"/>
              <a:t>, barrier, signal or </a:t>
            </a:r>
            <a:r>
              <a:rPr lang="en-US" baseline="0" dirty="0" err="1" smtClean="0"/>
              <a:t>thread_exit</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snapshot</a:t>
            </a:r>
            <a:r>
              <a:rPr lang="en-US" baseline="0" dirty="0" smtClean="0"/>
              <a:t> and </a:t>
            </a:r>
            <a:r>
              <a:rPr lang="en-US" baseline="0" dirty="0" err="1" smtClean="0"/>
              <a:t>diffing</a:t>
            </a:r>
            <a:r>
              <a:rPr lang="en-US" baseline="0" dirty="0" smtClean="0"/>
              <a:t> to find out local changes. </a:t>
            </a:r>
          </a:p>
          <a:p>
            <a:r>
              <a:rPr lang="en-US" baseline="0" dirty="0" smtClean="0"/>
              <a:t>Those local changes should be committed to global state at sync points.</a:t>
            </a:r>
          </a:p>
        </p:txBody>
      </p:sp>
      <p:sp>
        <p:nvSpPr>
          <p:cNvPr id="4" name="Slide Number Placeholder 3"/>
          <p:cNvSpPr>
            <a:spLocks noGrp="1"/>
          </p:cNvSpPr>
          <p:nvPr>
            <p:ph type="sldNum" sz="quarter" idx="10"/>
          </p:nvPr>
        </p:nvSpPr>
        <p:spPr/>
        <p:txBody>
          <a:bodyPr/>
          <a:lstStyle/>
          <a:p>
            <a:fld id="{A5166767-8D01-4250-BB26-B6146CE05595}"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Commit phase: (lock, </a:t>
            </a:r>
            <a:r>
              <a:rPr lang="en-US" baseline="0" dirty="0" err="1" smtClean="0"/>
              <a:t>cond</a:t>
            </a:r>
            <a:r>
              <a:rPr lang="en-US" baseline="0" dirty="0" smtClean="0"/>
              <a:t> </a:t>
            </a:r>
            <a:r>
              <a:rPr lang="en-US" baseline="0" dirty="0" err="1" smtClean="0"/>
              <a:t>var</a:t>
            </a:r>
            <a:r>
              <a:rPr lang="en-US" baseline="0" dirty="0" smtClean="0"/>
              <a:t>, barrier, exit, signal)</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2. find interleaved writes at commits points.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3. Maintain a per cache line status for every cache line.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When the region between syncs is long, sampling: find more writes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p:txBody>
      </p:sp>
      <p:sp>
        <p:nvSpPr>
          <p:cNvPr id="4" name="Slide Number Placeholder 3"/>
          <p:cNvSpPr>
            <a:spLocks noGrp="1"/>
          </p:cNvSpPr>
          <p:nvPr>
            <p:ph type="sldNum" sz="quarter" idx="10"/>
          </p:nvPr>
        </p:nvSpPr>
        <p:spPr/>
        <p:txBody>
          <a:bodyPr/>
          <a:lstStyle/>
          <a:p>
            <a:fld id="{A5166767-8D01-4250-BB26-B6146CE05595}"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Joke: I haven’t verified every reports of PTU. Because the output of PTU is non actionable and there are many false positives, I will have to spend a lot of time to figure out one problem. </a:t>
            </a:r>
          </a:p>
          <a:p>
            <a:pPr marL="228600" indent="-228600">
              <a:buNone/>
            </a:pPr>
            <a:r>
              <a:rPr lang="en-US" baseline="0" dirty="0" smtClean="0"/>
              <a:t>      If I have to figure out all of these problems, I won’t graduate for ever.</a:t>
            </a:r>
          </a:p>
          <a:p>
            <a:pPr marL="228600" indent="-228600">
              <a:buAutoNum type="arabicParenBoth"/>
            </a:pPr>
            <a:r>
              <a:rPr lang="en-US" baseline="0" dirty="0" smtClean="0"/>
              <a:t>Allocation sites/cache lines, we intercept memory allocation/free operations.</a:t>
            </a:r>
          </a:p>
          <a:p>
            <a:pPr marL="228600" indent="-228600">
              <a:buNone/>
            </a:pPr>
            <a:r>
              <a:rPr lang="en-US" baseline="0" dirty="0" smtClean="0"/>
              <a:t> Example: one allocation site, called 100 times. PTU can at least report 100 cache lines, but sheriff-detect only report once since they are from the same allocation sites.</a:t>
            </a:r>
          </a:p>
          <a:p>
            <a:pPr marL="228600" indent="-228600">
              <a:buAutoNum type="arabicParenBoth"/>
            </a:pPr>
            <a:r>
              <a:rPr lang="en-US" dirty="0" smtClean="0"/>
              <a:t>They can’t distinguish false</a:t>
            </a:r>
            <a:r>
              <a:rPr lang="en-US" baseline="0" dirty="0" smtClean="0"/>
              <a:t> sharing and true sharing.</a:t>
            </a:r>
          </a:p>
          <a:p>
            <a:pPr marL="228600" indent="-228600">
              <a:buAutoNum type="arabicParenBoth"/>
            </a:pPr>
            <a:r>
              <a:rPr lang="en-US" baseline="0" dirty="0" smtClean="0"/>
              <a:t>They can o</a:t>
            </a:r>
            <a:r>
              <a:rPr lang="en-US" dirty="0" smtClean="0"/>
              <a:t>verstate the occurs of false sharing problem since</a:t>
            </a:r>
            <a:r>
              <a:rPr lang="en-US" baseline="0" dirty="0" smtClean="0"/>
              <a:t> they don’t take interleaved memory access into account.</a:t>
            </a:r>
            <a:endParaRPr lang="en-US" dirty="0" smtClean="0"/>
          </a:p>
          <a:p>
            <a:pPr marL="228600" indent="-228600">
              <a:buAutoNum type="arabicPeriod"/>
            </a:pPr>
            <a:endParaRPr lang="en-US" dirty="0" smtClean="0"/>
          </a:p>
          <a:p>
            <a:pPr marL="228600" indent="-228600">
              <a:buNone/>
            </a:pPr>
            <a:endParaRPr lang="en-US" baseline="0" dirty="0" smtClean="0"/>
          </a:p>
          <a:p>
            <a:pPr marL="228600" indent="-228600">
              <a:buNone/>
            </a:pPr>
            <a:r>
              <a:rPr lang="en-US" baseline="0" dirty="0" smtClean="0"/>
              <a:t>PTU can’t differentiate true sharing and false sharing,</a:t>
            </a:r>
          </a:p>
          <a:p>
            <a:pPr marL="228600" indent="-228600">
              <a:buNone/>
            </a:pPr>
            <a:r>
              <a:rPr lang="en-US" baseline="0" dirty="0" smtClean="0"/>
              <a:t>They can’t tell when heap object is re-used. </a:t>
            </a:r>
          </a:p>
          <a:p>
            <a:pPr marL="228600" indent="-228600">
              <a:buNone/>
            </a:pPr>
            <a:r>
              <a:rPr lang="en-US" baseline="0" dirty="0" smtClean="0"/>
              <a:t>They will report some cases when memory access are not interleaved. </a:t>
            </a:r>
          </a:p>
          <a:p>
            <a:pPr marL="228600" indent="-228600">
              <a:buNone/>
            </a:pPr>
            <a:endParaRPr lang="en-US" baseline="0" dirty="0" smtClean="0"/>
          </a:p>
          <a:p>
            <a:pPr marL="228600" indent="-228600">
              <a:buNone/>
            </a:pPr>
            <a:r>
              <a:rPr lang="en-US" baseline="0" dirty="0" smtClean="0"/>
              <a:t>In total,</a:t>
            </a:r>
          </a:p>
        </p:txBody>
      </p:sp>
      <p:sp>
        <p:nvSpPr>
          <p:cNvPr id="4" name="Slide Number Placeholder 3"/>
          <p:cNvSpPr>
            <a:spLocks noGrp="1"/>
          </p:cNvSpPr>
          <p:nvPr>
            <p:ph type="sldNum" sz="quarter" idx="10"/>
          </p:nvPr>
        </p:nvSpPr>
        <p:spPr/>
        <p:txBody>
          <a:bodyPr/>
          <a:lstStyle/>
          <a:p>
            <a:fld id="{A5166767-8D01-4250-BB26-B6146CE05595}"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Now performance?</a:t>
            </a:r>
            <a:endParaRPr lang="en-US"/>
          </a:p>
        </p:txBody>
      </p:sp>
      <p:sp>
        <p:nvSpPr>
          <p:cNvPr id="4" name="Slide Number Placeholder 3"/>
          <p:cNvSpPr>
            <a:spLocks noGrp="1"/>
          </p:cNvSpPr>
          <p:nvPr>
            <p:ph type="sldNum" sz="quarter" idx="10"/>
          </p:nvPr>
        </p:nvSpPr>
        <p:spPr/>
        <p:txBody>
          <a:bodyPr/>
          <a:lstStyle/>
          <a:p>
            <a:fld id="{A5166767-8D01-4250-BB26-B6146CE05595}"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X axis:</a:t>
            </a:r>
            <a:r>
              <a:rPr lang="en-US" baseline="0" dirty="0" smtClean="0"/>
              <a:t> </a:t>
            </a:r>
            <a:r>
              <a:rPr lang="en-US" dirty="0" smtClean="0"/>
              <a:t>Two benchmark </a:t>
            </a:r>
            <a:r>
              <a:rPr lang="en-US" dirty="0" err="1" smtClean="0"/>
              <a:t>suite(Phoenix</a:t>
            </a:r>
            <a:r>
              <a:rPr lang="en-US" baseline="0" dirty="0" smtClean="0"/>
              <a:t>) and PARSEC, two real applications </a:t>
            </a:r>
          </a:p>
          <a:p>
            <a:pPr marL="228600" indent="-228600">
              <a:buAutoNum type="arabicPeriod"/>
            </a:pPr>
            <a:r>
              <a:rPr lang="en-US" baseline="0" dirty="0" smtClean="0"/>
              <a:t>Y axis: Normalized runtime to </a:t>
            </a:r>
            <a:r>
              <a:rPr lang="en-US" baseline="0" dirty="0" err="1" smtClean="0"/>
              <a:t>pthreads</a:t>
            </a:r>
            <a:r>
              <a:rPr lang="en-US" baseline="0" dirty="0" smtClean="0"/>
              <a:t>. </a:t>
            </a:r>
            <a:r>
              <a:rPr lang="en-US" baseline="0" dirty="0" err="1" smtClean="0"/>
              <a:t>Pthreads</a:t>
            </a:r>
            <a:r>
              <a:rPr lang="en-US" baseline="0" dirty="0" smtClean="0"/>
              <a:t> result will be always 1. Smaller is better. </a:t>
            </a:r>
          </a:p>
          <a:p>
            <a:pPr marL="228600" indent="-228600">
              <a:buAutoNum type="arabicPeriod"/>
            </a:pPr>
            <a:r>
              <a:rPr lang="en-US" baseline="0" dirty="0" smtClean="0"/>
              <a:t>Most of benchmarks, performance are close to </a:t>
            </a:r>
            <a:r>
              <a:rPr lang="en-US" baseline="0" dirty="0" err="1" smtClean="0"/>
              <a:t>pthreads</a:t>
            </a:r>
            <a:endParaRPr lang="en-US" baseline="0" dirty="0" smtClean="0"/>
          </a:p>
          <a:p>
            <a:pPr marL="228600" indent="-228600">
              <a:buAutoNum type="arabicPeriod"/>
            </a:pPr>
            <a:r>
              <a:rPr lang="en-US" baseline="0" dirty="0" smtClean="0"/>
              <a:t>Only two of them introduce high overhead</a:t>
            </a:r>
          </a:p>
          <a:p>
            <a:pPr marL="228600" indent="-228600">
              <a:buAutoNum type="arabicPeriod"/>
            </a:pPr>
            <a:r>
              <a:rPr lang="en-US" baseline="0" dirty="0" smtClean="0"/>
              <a:t>For some: significant better than </a:t>
            </a:r>
            <a:r>
              <a:rPr lang="en-US" baseline="0" dirty="0" err="1" smtClean="0"/>
              <a:t>pthreads</a:t>
            </a:r>
            <a:r>
              <a:rPr lang="en-US" baseline="0" dirty="0" smtClean="0"/>
              <a:t> even with detection.</a:t>
            </a:r>
          </a:p>
          <a:p>
            <a:pPr marL="228600" indent="-228600">
              <a:buAutoNum type="arabicPeriod"/>
            </a:pPr>
            <a:endParaRPr lang="en-US" baseline="0" dirty="0" smtClean="0"/>
          </a:p>
          <a:p>
            <a:pPr marL="228600" indent="-228600">
              <a:buNone/>
            </a:pPr>
            <a:r>
              <a:rPr lang="en-US" baseline="0" dirty="0" smtClean="0"/>
              <a:t>What is happening here? If we can eliminate the false sharing, then it is natural to avoid false sharing problem. </a:t>
            </a:r>
          </a:p>
          <a:p>
            <a:pPr marL="228600" indent="-228600">
              <a:buNone/>
            </a:pPr>
            <a:r>
              <a:rPr lang="en-US" baseline="0" dirty="0" smtClean="0"/>
              <a:t>Also, if we don’t have source code or no time to do this, </a:t>
            </a:r>
          </a:p>
          <a:p>
            <a:pPr marL="228600" indent="-228600">
              <a:buNone/>
            </a:pPr>
            <a:r>
              <a:rPr lang="en-US" baseline="0" dirty="0" smtClean="0"/>
              <a:t>we can use sheriff-detect to improve the performance automatically. </a:t>
            </a:r>
            <a:endParaRPr lang="en-US" dirty="0" smtClean="0"/>
          </a:p>
        </p:txBody>
      </p:sp>
      <p:sp>
        <p:nvSpPr>
          <p:cNvPr id="4" name="Slide Number Placeholder 3"/>
          <p:cNvSpPr>
            <a:spLocks noGrp="1"/>
          </p:cNvSpPr>
          <p:nvPr>
            <p:ph type="sldNum" sz="quarter" idx="10"/>
          </p:nvPr>
        </p:nvSpPr>
        <p:spPr/>
        <p:txBody>
          <a:bodyPr/>
          <a:lstStyle/>
          <a:p>
            <a:fld id="{A5166767-8D01-4250-BB26-B6146CE05595}"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Global state – preserve share memory illusion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Reads  - global state. Writes -  private memory using VM mechanism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interleaved writes won’t cause cache invalidates any more.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Later, we can commit local changes to global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order to maintain the shared memory illusion</a:t>
            </a:r>
          </a:p>
        </p:txBody>
      </p:sp>
      <p:sp>
        <p:nvSpPr>
          <p:cNvPr id="4" name="Slide Number Placeholder 3"/>
          <p:cNvSpPr>
            <a:spLocks noGrp="1"/>
          </p:cNvSpPr>
          <p:nvPr>
            <p:ph type="sldNum" sz="quarter" idx="10"/>
          </p:nvPr>
        </p:nvSpPr>
        <p:spPr/>
        <p:txBody>
          <a:bodyPr/>
          <a:lstStyle/>
          <a:p>
            <a:fld id="{A5166767-8D01-4250-BB26-B6146CE05595}"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1" dirty="0" err="1" smtClean="0"/>
              <a:t>Phonix</a:t>
            </a:r>
            <a:r>
              <a:rPr lang="en-US" b="1" baseline="0" dirty="0" smtClean="0"/>
              <a:t> and PARSEC (17), 2 real application </a:t>
            </a:r>
          </a:p>
          <a:p>
            <a:pPr marL="228600" indent="-228600">
              <a:buAutoNum type="arabicPeriod"/>
            </a:pPr>
            <a:r>
              <a:rPr lang="en-US" b="1" baseline="0" dirty="0" smtClean="0"/>
              <a:t>Normalized run time </a:t>
            </a:r>
          </a:p>
          <a:p>
            <a:pPr marL="228600" indent="-228600">
              <a:buAutoNum type="arabicPeriod"/>
            </a:pPr>
            <a:r>
              <a:rPr lang="en-US" b="1" baseline="0" dirty="0" smtClean="0"/>
              <a:t>13% improvement , 10X, other performance improvement</a:t>
            </a:r>
          </a:p>
          <a:p>
            <a:pPr marL="228600" indent="-228600">
              <a:buAutoNum type="arabicPeriod"/>
            </a:pPr>
            <a:r>
              <a:rPr lang="en-US" b="1" baseline="0" dirty="0" err="1" smtClean="0"/>
              <a:t>Linear_regression</a:t>
            </a:r>
            <a:r>
              <a:rPr lang="en-US" b="1" baseline="0" dirty="0" smtClean="0"/>
              <a:t>: one heap object, different threads on different entry.</a:t>
            </a:r>
            <a:endParaRPr lang="en-US" b="1" dirty="0" smtClean="0"/>
          </a:p>
          <a:p>
            <a:r>
              <a:rPr lang="en-US" b="1" dirty="0" smtClean="0"/>
              <a:t>5. Performance</a:t>
            </a:r>
            <a:r>
              <a:rPr lang="en-US" b="1" baseline="0" dirty="0" smtClean="0"/>
              <a:t> better if only on false sharing objects. </a:t>
            </a:r>
          </a:p>
          <a:p>
            <a:r>
              <a:rPr lang="en-US" b="1" baseline="0" dirty="0" smtClean="0"/>
              <a:t>6. </a:t>
            </a:r>
            <a:endParaRPr lang="en-US" b="1" dirty="0" smtClean="0"/>
          </a:p>
          <a:p>
            <a:r>
              <a:rPr lang="en-US" dirty="0" err="1" smtClean="0"/>
              <a:t>Fluidanimate</a:t>
            </a:r>
            <a:r>
              <a:rPr lang="en-US" dirty="0" smtClean="0"/>
              <a:t>: too much transactions,</a:t>
            </a:r>
            <a:r>
              <a:rPr lang="en-US" baseline="0" dirty="0" smtClean="0"/>
              <a:t> </a:t>
            </a:r>
            <a:r>
              <a:rPr lang="en-US" baseline="0" dirty="0" err="1" smtClean="0"/>
              <a:t>kmeans</a:t>
            </a:r>
            <a:r>
              <a:rPr lang="en-US" baseline="0" dirty="0" smtClean="0"/>
              <a:t>: forking overhead. </a:t>
            </a:r>
            <a:r>
              <a:rPr lang="en-US" baseline="0" dirty="0" err="1" smtClean="0"/>
              <a:t>reverse_index</a:t>
            </a:r>
            <a:r>
              <a:rPr lang="en-US" baseline="0" dirty="0" smtClean="0"/>
              <a:t>: thread-</a:t>
            </a:r>
            <a:r>
              <a:rPr lang="en-US" baseline="0" dirty="0" err="1" smtClean="0"/>
              <a:t>vs</a:t>
            </a:r>
            <a:r>
              <a:rPr lang="en-US" baseline="0" dirty="0" smtClean="0"/>
              <a:t>-process</a:t>
            </a:r>
          </a:p>
          <a:p>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err="1" smtClean="0"/>
              <a:t>Multicore</a:t>
            </a:r>
            <a:r>
              <a:rPr lang="en-US" baseline="0" dirty="0" smtClean="0"/>
              <a:t> era, we are using multithreading to take advantage of </a:t>
            </a:r>
            <a:r>
              <a:rPr lang="en-US" baseline="0" dirty="0" err="1" smtClean="0"/>
              <a:t>multicore</a:t>
            </a:r>
            <a:r>
              <a:rPr lang="en-US" baseline="0" dirty="0" smtClean="0"/>
              <a:t> resources. </a:t>
            </a:r>
          </a:p>
          <a:p>
            <a:pPr marL="228600" indent="-228600">
              <a:buAutoNum type="arabicPeriod"/>
            </a:pPr>
            <a:r>
              <a:rPr lang="en-US" baseline="0" dirty="0" smtClean="0"/>
              <a:t>Hope: more threads can reduce the runtime. When we double the threads, we can</a:t>
            </a:r>
            <a:r>
              <a:rPr lang="en-US" baseline="0" dirty="0" smtClean="0"/>
              <a:t> half the runtime.</a:t>
            </a:r>
          </a:p>
          <a:p>
            <a:pPr marL="228600" indent="-228600">
              <a:buNone/>
            </a:pPr>
            <a:r>
              <a:rPr lang="en-US" baseline="0" dirty="0" smtClean="0"/>
              <a:t>     </a:t>
            </a:r>
          </a:p>
        </p:txBody>
      </p:sp>
      <p:sp>
        <p:nvSpPr>
          <p:cNvPr id="4" name="Slide Number Placeholder 3"/>
          <p:cNvSpPr>
            <a:spLocks noGrp="1"/>
          </p:cNvSpPr>
          <p:nvPr>
            <p:ph type="sldNum" sz="quarter" idx="10"/>
          </p:nvPr>
        </p:nvSpPr>
        <p:spPr/>
        <p:txBody>
          <a:bodyPr/>
          <a:lstStyle/>
          <a:p>
            <a:fld id="{A5166767-8D01-4250-BB26-B6146CE0559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1" dirty="0" err="1" smtClean="0"/>
              <a:t>Phonix</a:t>
            </a:r>
            <a:r>
              <a:rPr lang="en-US" b="1" baseline="0" dirty="0" smtClean="0"/>
              <a:t> and PARSEC (17), 2 real application </a:t>
            </a:r>
          </a:p>
          <a:p>
            <a:pPr marL="228600" indent="-228600">
              <a:buAutoNum type="arabicPeriod"/>
            </a:pPr>
            <a:r>
              <a:rPr lang="en-US" b="1" baseline="0" dirty="0" smtClean="0"/>
              <a:t>Normalized run time </a:t>
            </a:r>
          </a:p>
          <a:p>
            <a:pPr marL="228600" indent="-228600">
              <a:buAutoNum type="arabicPeriod"/>
            </a:pPr>
            <a:r>
              <a:rPr lang="en-US" b="1" baseline="0" dirty="0" smtClean="0"/>
              <a:t>13% improvement , 10X, other performance improvement</a:t>
            </a:r>
          </a:p>
          <a:p>
            <a:pPr marL="228600" indent="-228600">
              <a:buAutoNum type="arabicPeriod"/>
            </a:pPr>
            <a:r>
              <a:rPr lang="en-US" b="1" baseline="0" dirty="0" err="1" smtClean="0"/>
              <a:t>Linear_regression</a:t>
            </a:r>
            <a:r>
              <a:rPr lang="en-US" b="1" baseline="0" dirty="0" smtClean="0"/>
              <a:t>: one heap object, different threads on different entry.</a:t>
            </a:r>
            <a:endParaRPr lang="en-US" b="1" dirty="0" smtClean="0"/>
          </a:p>
          <a:p>
            <a:r>
              <a:rPr lang="en-US" b="1" dirty="0" smtClean="0"/>
              <a:t>5. Performance</a:t>
            </a:r>
            <a:r>
              <a:rPr lang="en-US" b="1" baseline="0" dirty="0" smtClean="0"/>
              <a:t> better if only on false sharing objects. </a:t>
            </a:r>
          </a:p>
          <a:p>
            <a:r>
              <a:rPr lang="en-US" b="1" baseline="0" dirty="0" smtClean="0"/>
              <a:t>6. </a:t>
            </a:r>
            <a:endParaRPr lang="en-US" b="1" dirty="0" smtClean="0"/>
          </a:p>
          <a:p>
            <a:r>
              <a:rPr lang="en-US" dirty="0" err="1" smtClean="0"/>
              <a:t>Fluidanimate</a:t>
            </a:r>
            <a:r>
              <a:rPr lang="en-US" dirty="0" smtClean="0"/>
              <a:t>: too much transactions,</a:t>
            </a:r>
            <a:r>
              <a:rPr lang="en-US" baseline="0" dirty="0" smtClean="0"/>
              <a:t> </a:t>
            </a:r>
            <a:r>
              <a:rPr lang="en-US" baseline="0" dirty="0" err="1" smtClean="0"/>
              <a:t>kmeans</a:t>
            </a:r>
            <a:r>
              <a:rPr lang="en-US" baseline="0" dirty="0" smtClean="0"/>
              <a:t>: forking overhead. </a:t>
            </a:r>
            <a:r>
              <a:rPr lang="en-US" baseline="0" dirty="0" err="1" smtClean="0"/>
              <a:t>reverse_index</a:t>
            </a:r>
            <a:r>
              <a:rPr lang="en-US" baseline="0" dirty="0" smtClean="0"/>
              <a:t>: thread-</a:t>
            </a:r>
            <a:r>
              <a:rPr lang="en-US" baseline="0" dirty="0" err="1" smtClean="0"/>
              <a:t>vs</a:t>
            </a:r>
            <a:r>
              <a:rPr lang="en-US" baseline="0" dirty="0" smtClean="0"/>
              <a:t>-process</a:t>
            </a:r>
          </a:p>
          <a:p>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Small (&lt; 1024): more objects</a:t>
            </a:r>
            <a:r>
              <a:rPr lang="en-US" baseline="0" dirty="0" smtClean="0"/>
              <a:t> in one line. Big object: internal false sharing problem</a:t>
            </a:r>
          </a:p>
          <a:p>
            <a:pPr marL="228600" indent="-228600">
              <a:buNone/>
            </a:pPr>
            <a:r>
              <a:rPr lang="en-US" baseline="0" dirty="0" smtClean="0"/>
              <a:t>     Benefit is not clear</a:t>
            </a:r>
          </a:p>
          <a:p>
            <a:pPr marL="228600" indent="-228600">
              <a:buNone/>
            </a:pPr>
            <a:r>
              <a:rPr lang="en-US" baseline="0" dirty="0" smtClean="0"/>
              <a:t>2. Adaptive: benefit &amp; performance tradeoff</a:t>
            </a:r>
          </a:p>
          <a:p>
            <a:pPr marL="228600" indent="-228600">
              <a:buAutoNum type="arabicPeriod"/>
            </a:pPr>
            <a:endParaRPr lang="en-US" baseline="0" dirty="0" smtClean="0"/>
          </a:p>
          <a:p>
            <a:pPr marL="228600" indent="-228600">
              <a:buAutoNum type="arabicPeriod"/>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5166767-8D01-4250-BB26-B6146CE05595}"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Sampling</a:t>
            </a:r>
            <a:r>
              <a:rPr lang="en-US" baseline="0" dirty="0" smtClean="0"/>
              <a:t> – different with PTU sampling</a:t>
            </a:r>
          </a:p>
          <a:p>
            <a:r>
              <a:rPr lang="en-US" baseline="0" dirty="0" smtClean="0"/>
              <a:t>PTU: report memory access on some points.</a:t>
            </a:r>
          </a:p>
          <a:p>
            <a:r>
              <a:rPr lang="en-US" baseline="0" dirty="0" smtClean="0"/>
              <a:t>Sheriff: we could capture all memory access inside one sampling intervals. However, if multiple, we could find once. </a:t>
            </a: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However, actual results: More threads, more running time. </a:t>
            </a:r>
          </a:p>
          <a:p>
            <a:pPr marL="228600" indent="-228600">
              <a:buNone/>
            </a:pPr>
            <a:endParaRPr lang="en-US" dirty="0" smtClean="0"/>
          </a:p>
          <a:p>
            <a:pPr marL="228600" indent="-228600">
              <a:buNone/>
            </a:pPr>
            <a:r>
              <a:rPr lang="en-US" dirty="0" smtClean="0"/>
              <a:t>The</a:t>
            </a:r>
            <a:r>
              <a:rPr lang="en-US" baseline="0" dirty="0" smtClean="0"/>
              <a:t> problem: </a:t>
            </a:r>
            <a:r>
              <a:rPr lang="en-US" dirty="0" smtClean="0"/>
              <a:t>False</a:t>
            </a:r>
            <a:r>
              <a:rPr lang="en-US" baseline="0" dirty="0" smtClean="0"/>
              <a:t> sharing kills scaling. </a:t>
            </a:r>
          </a:p>
          <a:p>
            <a:pPr marL="228600" indent="-228600">
              <a:buNone/>
            </a:pPr>
            <a:r>
              <a:rPr lang="en-US" baseline="0" dirty="0" smtClean="0"/>
              <a:t>The trend: Increasing the line size and increasing the cores make things worse.</a:t>
            </a:r>
            <a:endParaRPr lang="en-US" dirty="0" smtClean="0"/>
          </a:p>
          <a:p>
            <a:pPr marL="228600" indent="-228600">
              <a:buNone/>
            </a:pP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Cache</a:t>
            </a:r>
            <a:r>
              <a:rPr lang="en-US" baseline="0" dirty="0" smtClean="0"/>
              <a:t>  is a basic unit. It could improve the performance.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Load the whole cache line</a:t>
            </a:r>
            <a:endParaRPr lang="en-US" dirty="0" smtClean="0"/>
          </a:p>
        </p:txBody>
      </p:sp>
      <p:sp>
        <p:nvSpPr>
          <p:cNvPr id="4" name="Slide Number Placeholder 3"/>
          <p:cNvSpPr>
            <a:spLocks noGrp="1"/>
          </p:cNvSpPr>
          <p:nvPr>
            <p:ph type="sldNum" sz="quarter" idx="10"/>
          </p:nvPr>
        </p:nvSpPr>
        <p:spPr/>
        <p:txBody>
          <a:bodyPr/>
          <a:lstStyle/>
          <a:p>
            <a:fld id="{A5166767-8D01-4250-BB26-B6146CE0559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Cache invalidations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Cache coherency protocol.  Thread2 have to go to the main </a:t>
            </a:r>
            <a:r>
              <a:rPr lang="en-US" baseline="0" dirty="0" smtClean="0"/>
              <a:t>memory </a:t>
            </a:r>
            <a:r>
              <a:rPr lang="en-US" baseline="0" dirty="0" smtClean="0"/>
              <a:t>to get this</a:t>
            </a:r>
            <a:r>
              <a:rPr lang="en-US" baseline="0" dirty="0" smtClean="0"/>
              <a:t>. (</a:t>
            </a:r>
            <a:r>
              <a:rPr lang="en-US" baseline="0" dirty="0" err="1" smtClean="0"/>
              <a:t>pingponging</a:t>
            </a:r>
            <a:r>
              <a:rPr lang="en-US" baseline="0" dirty="0" smtClean="0"/>
              <a:t> of cache lines) </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Access latency </a:t>
            </a:r>
            <a:r>
              <a:rPr lang="en-US" baseline="0" dirty="0" smtClean="0"/>
              <a:t>difference</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p:txBody>
      </p:sp>
      <p:sp>
        <p:nvSpPr>
          <p:cNvPr id="4" name="Slide Number Placeholder 3"/>
          <p:cNvSpPr>
            <a:spLocks noGrp="1"/>
          </p:cNvSpPr>
          <p:nvPr>
            <p:ph type="sldNum" sz="quarter" idx="10"/>
          </p:nvPr>
        </p:nvSpPr>
        <p:spPr/>
        <p:txBody>
          <a:bodyPr/>
          <a:lstStyle/>
          <a:p>
            <a:fld id="{A5166767-8D01-4250-BB26-B6146CE0559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It can happen every where and in different type: intra-object and inter-object, heap, </a:t>
            </a:r>
            <a:r>
              <a:rPr lang="en-US" baseline="0" dirty="0" err="1" smtClean="0"/>
              <a:t>globals</a:t>
            </a:r>
            <a:r>
              <a:rPr lang="en-US" baseline="0" dirty="0" smtClean="0"/>
              <a:t>. </a:t>
            </a:r>
          </a:p>
          <a:p>
            <a:pPr marL="228600" indent="-228600">
              <a:buAutoNum type="arabicPeriod"/>
            </a:pPr>
            <a:r>
              <a:rPr lang="en-US" baseline="0" dirty="0" smtClean="0"/>
              <a:t> You can’t rely on compiler to fix this problem since the processor itself is trying to improve the locality.  What do you do this problem? You need some tool to find out the false sharing problems.  </a:t>
            </a:r>
          </a:p>
          <a:p>
            <a:pPr marL="228600" indent="-228600">
              <a:buNone/>
            </a:pPr>
            <a:r>
              <a:rPr lang="en-US" baseline="0" dirty="0" smtClean="0"/>
              <a:t>Some past work has been worked on this, but they are not good </a:t>
            </a:r>
            <a:r>
              <a:rPr lang="en-US" baseline="0" dirty="0" err="1" smtClean="0"/>
              <a:t>enough</a:t>
            </a:r>
            <a:r>
              <a:rPr lang="en-US" baseline="0" dirty="0" err="1" smtClean="0">
                <a:sym typeface="Wingdings"/>
              </a:rPr>
              <a: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Slow can change the results. </a:t>
            </a: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PTU: performance tuning utility</a:t>
            </a:r>
          </a:p>
          <a:p>
            <a:pPr marL="228600" indent="-228600">
              <a:buAutoNum type="arabicPeriod"/>
            </a:pPr>
            <a:r>
              <a:rPr lang="en-US" baseline="0" dirty="0" smtClean="0"/>
              <a:t>inaccurate (function level), non-actionable</a:t>
            </a:r>
          </a:p>
          <a:p>
            <a:pPr marL="228600" indent="-228600">
              <a:buAutoNum type="arabicPeriod"/>
            </a:pPr>
            <a:r>
              <a:rPr lang="en-US" baseline="0" dirty="0" smtClean="0"/>
              <a:t>t</a:t>
            </a:r>
            <a:r>
              <a:rPr lang="en-US" dirty="0" smtClean="0"/>
              <a:t>oo</a:t>
            </a:r>
            <a:r>
              <a:rPr lang="en-US" baseline="0" dirty="0" smtClean="0"/>
              <a:t> much lines</a:t>
            </a:r>
          </a:p>
          <a:p>
            <a:pPr marL="228600" indent="-228600">
              <a:buAutoNum type="arabicPeriod"/>
            </a:pPr>
            <a:r>
              <a:rPr lang="en-US" baseline="0" dirty="0" smtClean="0"/>
              <a:t>too many </a:t>
            </a:r>
            <a:r>
              <a:rPr lang="en-US" dirty="0" smtClean="0"/>
              <a:t>false positives. </a:t>
            </a:r>
          </a:p>
          <a:p>
            <a:pPr marL="228600" indent="-228600">
              <a:buNone/>
            </a:pPr>
            <a:r>
              <a:rPr lang="en-US" dirty="0" smtClean="0"/>
              <a:t>     </a:t>
            </a:r>
          </a:p>
        </p:txBody>
      </p:sp>
      <p:sp>
        <p:nvSpPr>
          <p:cNvPr id="4" name="Slide Number Placeholder 3"/>
          <p:cNvSpPr>
            <a:spLocks noGrp="1"/>
          </p:cNvSpPr>
          <p:nvPr>
            <p:ph type="sldNum" sz="quarter" idx="10"/>
          </p:nvPr>
        </p:nvSpPr>
        <p:spPr/>
        <p:txBody>
          <a:bodyPr/>
          <a:lstStyle/>
          <a:p>
            <a:fld id="{A5166767-8D01-4250-BB26-B6146CE0559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Heap: call stack of memory allocation. </a:t>
            </a:r>
          </a:p>
          <a:p>
            <a:pPr marL="228600" indent="-228600">
              <a:buAutoNum type="arabicPeriod"/>
            </a:pPr>
            <a:r>
              <a:rPr lang="en-US" baseline="0" dirty="0" err="1" smtClean="0"/>
              <a:t>Globals</a:t>
            </a:r>
            <a:r>
              <a:rPr lang="en-US" baseline="0" dirty="0" smtClean="0"/>
              <a:t>: name</a:t>
            </a:r>
          </a:p>
          <a:p>
            <a:r>
              <a:rPr lang="en-US" baseline="0" dirty="0" smtClean="0"/>
              <a:t>What is the magic here?</a:t>
            </a: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4" name="Text Box 10"/>
          <p:cNvSpPr txBox="1">
            <a:spLocks noChangeArrowheads="1"/>
          </p:cNvSpPr>
          <p:nvPr userDrawn="1"/>
        </p:nvSpPr>
        <p:spPr bwMode="auto">
          <a:xfrm>
            <a:off x="0" y="6565446"/>
            <a:ext cx="9144000" cy="299024"/>
          </a:xfrm>
          <a:prstGeom prst="rect">
            <a:avLst/>
          </a:prstGeom>
          <a:gradFill rotWithShape="0">
            <a:gsLst>
              <a:gs pos="0">
                <a:srgbClr val="760000"/>
              </a:gs>
              <a:gs pos="100000">
                <a:srgbClr val="881C1C"/>
              </a:gs>
            </a:gsLst>
            <a:lin ang="5400000" scaled="1"/>
          </a:gradFill>
          <a:ln w="9525">
            <a:noFill/>
            <a:round/>
            <a:headEnd/>
            <a:tailEnd/>
          </a:ln>
          <a:effectLst/>
        </p:spPr>
        <p:txBody>
          <a:bodyPr lIns="99981" tIns="49990" rIns="99981" bIns="49990">
            <a:spAutoFit/>
          </a:bodyPr>
          <a:lstStyle/>
          <a:p>
            <a:pPr algn="ctr">
              <a:lnSpc>
                <a:spcPct val="99000"/>
              </a:lnSpc>
              <a:spcBef>
                <a:spcPts val="820"/>
              </a:spcBef>
              <a:buClr>
                <a:srgbClr val="000000"/>
              </a:buClr>
              <a:buSzPct val="100000"/>
              <a:buFont typeface="Times New Roman" pitchFamily="18" charset="0"/>
              <a:buNone/>
              <a:tabLst>
                <a:tab pos="0" algn="l"/>
                <a:tab pos="999939" algn="l"/>
                <a:tab pos="1999880" algn="l"/>
                <a:tab pos="2999820" algn="l"/>
                <a:tab pos="3999759" algn="l"/>
                <a:tab pos="4999699" algn="l"/>
                <a:tab pos="5999639" algn="l"/>
                <a:tab pos="6999578" algn="l"/>
                <a:tab pos="7999519" algn="l"/>
                <a:tab pos="8999459" algn="l"/>
                <a:tab pos="9997663" algn="l"/>
                <a:tab pos="10997602" algn="l"/>
              </a:tabLst>
              <a:defRPr/>
            </a:pPr>
            <a:r>
              <a:rPr lang="en-GB" sz="1300" b="1" dirty="0">
                <a:solidFill>
                  <a:srgbClr val="FFFFFF"/>
                </a:solidFill>
                <a:effectLst>
                  <a:outerShdw blurRad="38100" dist="38100" dir="2700000" algn="tl">
                    <a:srgbClr val="000000"/>
                  </a:outerShdw>
                </a:effectLst>
                <a:latin typeface="+mn-lt"/>
              </a:rPr>
              <a:t>U</a:t>
            </a:r>
            <a:r>
              <a:rPr lang="en-GB" sz="1100" b="1" dirty="0">
                <a:solidFill>
                  <a:srgbClr val="FFFFFF"/>
                </a:solidFill>
                <a:effectLst>
                  <a:outerShdw blurRad="38100" dist="38100" dir="2700000" algn="tl">
                    <a:srgbClr val="000000"/>
                  </a:outerShdw>
                </a:effectLst>
                <a:latin typeface="+mn-lt"/>
              </a:rPr>
              <a:t>NIVERSITY OF </a:t>
            </a:r>
            <a:r>
              <a:rPr lang="en-GB" sz="1300" b="1" dirty="0" smtClean="0">
                <a:solidFill>
                  <a:srgbClr val="FFFFFF"/>
                </a:solidFill>
                <a:effectLst>
                  <a:outerShdw blurRad="38100" dist="38100" dir="2700000" algn="tl">
                    <a:srgbClr val="000000"/>
                  </a:outerShdw>
                </a:effectLst>
                <a:latin typeface="+mn-lt"/>
              </a:rPr>
              <a:t>M</a:t>
            </a:r>
            <a:r>
              <a:rPr lang="en-GB" sz="1100" b="1" dirty="0" smtClean="0">
                <a:solidFill>
                  <a:srgbClr val="FFFFFF"/>
                </a:solidFill>
                <a:effectLst>
                  <a:outerShdw blurRad="38100" dist="38100" dir="2700000" algn="tl">
                    <a:srgbClr val="000000"/>
                  </a:outerShdw>
                </a:effectLst>
                <a:latin typeface="+mn-lt"/>
              </a:rPr>
              <a:t>ASSACHUSETTS, </a:t>
            </a:r>
            <a:r>
              <a:rPr lang="en-GB" sz="1300" b="1" dirty="0">
                <a:solidFill>
                  <a:srgbClr val="FFFFFF"/>
                </a:solidFill>
                <a:effectLst>
                  <a:outerShdw blurRad="38100" dist="38100" dir="2700000" algn="tl">
                    <a:srgbClr val="000000"/>
                  </a:outerShdw>
                </a:effectLst>
                <a:latin typeface="+mn-lt"/>
              </a:rPr>
              <a:t>A</a:t>
            </a:r>
            <a:r>
              <a:rPr lang="en-GB" sz="1100" b="1" dirty="0">
                <a:solidFill>
                  <a:srgbClr val="FFFFFF"/>
                </a:solidFill>
                <a:effectLst>
                  <a:outerShdw blurRad="38100" dist="38100" dir="2700000" algn="tl">
                    <a:srgbClr val="000000"/>
                  </a:outerShdw>
                </a:effectLst>
                <a:latin typeface="+mn-lt"/>
              </a:rPr>
              <a:t>MHERST  • </a:t>
            </a:r>
            <a:r>
              <a:rPr lang="en-GB" sz="1300" b="1" dirty="0">
                <a:solidFill>
                  <a:srgbClr val="FFFFFF"/>
                </a:solidFill>
                <a:effectLst>
                  <a:outerShdw blurRad="38100" dist="38100" dir="2700000" algn="tl">
                    <a:srgbClr val="000000"/>
                  </a:outerShdw>
                </a:effectLst>
                <a:latin typeface="+mn-lt"/>
              </a:rPr>
              <a:t> Department of Computer Science</a:t>
            </a:r>
            <a:endParaRPr lang="en-GB" sz="1100" b="1" dirty="0">
              <a:solidFill>
                <a:srgbClr val="FFFFFF"/>
              </a:solidFill>
              <a:effectLst>
                <a:outerShdw blurRad="38100" dist="38100" dir="2700000" algn="tl">
                  <a:srgbClr val="000000"/>
                </a:outerShdw>
              </a:effectLst>
              <a:latin typeface="+mn-lt"/>
            </a:endParaRPr>
          </a:p>
        </p:txBody>
      </p:sp>
      <p:sp>
        <p:nvSpPr>
          <p:cNvPr id="5" name="Rectangle 4"/>
          <p:cNvSpPr>
            <a:spLocks noChangeArrowheads="1"/>
          </p:cNvSpPr>
          <p:nvPr userDrawn="1"/>
        </p:nvSpPr>
        <p:spPr bwMode="auto">
          <a:xfrm>
            <a:off x="0" y="0"/>
            <a:ext cx="9144000" cy="959304"/>
          </a:xfrm>
          <a:prstGeom prst="rect">
            <a:avLst/>
          </a:prstGeom>
          <a:solidFill>
            <a:srgbClr val="881C1C"/>
          </a:solidFill>
          <a:ln w="9525" algn="ctr">
            <a:noFill/>
            <a:miter lim="800000"/>
            <a:headEnd/>
            <a:tailEnd/>
          </a:ln>
          <a:effectLst/>
        </p:spPr>
        <p:txBody>
          <a:bodyPr wrap="none" lIns="99994" tIns="49997" rIns="99994" bIns="49997" anchor="ctr"/>
          <a:lstStyle/>
          <a:p>
            <a:pPr fontAlgn="auto">
              <a:spcBef>
                <a:spcPts val="0"/>
              </a:spcBef>
              <a:spcAft>
                <a:spcPts val="0"/>
              </a:spcAft>
              <a:defRPr/>
            </a:pPr>
            <a:endParaRPr lang="en-US" sz="2000" kern="0" dirty="0">
              <a:solidFill>
                <a:sysClr val="windowText" lastClr="000000"/>
              </a:solidFill>
            </a:endParaRPr>
          </a:p>
        </p:txBody>
      </p:sp>
      <p:pic>
        <p:nvPicPr>
          <p:cNvPr id="6" name="Picture 17" descr="newseal200"/>
          <p:cNvPicPr>
            <a:picLocks noChangeAspect="1" noChangeArrowheads="1"/>
          </p:cNvPicPr>
          <p:nvPr userDrawn="1"/>
        </p:nvPicPr>
        <p:blipFill>
          <a:blip r:embed="rId2"/>
          <a:srcRect/>
          <a:stretch>
            <a:fillRect/>
          </a:stretch>
        </p:blipFill>
        <p:spPr bwMode="auto">
          <a:xfrm>
            <a:off x="0" y="6204857"/>
            <a:ext cx="673806" cy="653143"/>
          </a:xfrm>
          <a:prstGeom prst="rect">
            <a:avLst/>
          </a:prstGeom>
          <a:noFill/>
          <a:ln w="9525">
            <a:noFill/>
            <a:miter lim="800000"/>
            <a:headEnd/>
            <a:tailEnd/>
          </a:ln>
        </p:spPr>
      </p:pic>
      <p:pic>
        <p:nvPicPr>
          <p:cNvPr id="7" name="Picture 8"/>
          <p:cNvPicPr>
            <a:picLocks noChangeAspect="1" noChangeArrowheads="1"/>
          </p:cNvPicPr>
          <p:nvPr userDrawn="1"/>
        </p:nvPicPr>
        <p:blipFill>
          <a:blip r:embed="rId3"/>
          <a:srcRect/>
          <a:stretch>
            <a:fillRect/>
          </a:stretch>
        </p:blipFill>
        <p:spPr bwMode="auto">
          <a:xfrm>
            <a:off x="308683" y="452439"/>
            <a:ext cx="3734152" cy="511969"/>
          </a:xfrm>
          <a:prstGeom prst="rect">
            <a:avLst/>
          </a:prstGeom>
          <a:noFill/>
          <a:ln w="9525">
            <a:noFill/>
            <a:miter lim="800000"/>
            <a:headEnd/>
            <a:tailEnd/>
          </a:ln>
        </p:spPr>
      </p:pic>
      <p:sp>
        <p:nvSpPr>
          <p:cNvPr id="561156" name="Rectangle 4"/>
          <p:cNvSpPr>
            <a:spLocks noGrp="1" noChangeArrowheads="1"/>
          </p:cNvSpPr>
          <p:nvPr>
            <p:ph type="ctrTitle"/>
          </p:nvPr>
        </p:nvSpPr>
        <p:spPr>
          <a:xfrm>
            <a:off x="686154" y="2131221"/>
            <a:ext cx="7771694" cy="1469571"/>
          </a:xfrm>
        </p:spPr>
        <p:txBody>
          <a:bodyPr/>
          <a:lstStyle>
            <a:lvl1pPr>
              <a:defRPr sz="4400"/>
            </a:lvl1pPr>
          </a:lstStyle>
          <a:p>
            <a:r>
              <a:rPr lang="en-US" dirty="0"/>
              <a:t>Click to edit Master title style</a:t>
            </a:r>
          </a:p>
        </p:txBody>
      </p:sp>
      <p:sp>
        <p:nvSpPr>
          <p:cNvPr id="561157" name="Rectangle 5"/>
          <p:cNvSpPr>
            <a:spLocks noGrp="1" noChangeArrowheads="1"/>
          </p:cNvSpPr>
          <p:nvPr>
            <p:ph type="subTitle" idx="1"/>
          </p:nvPr>
        </p:nvSpPr>
        <p:spPr>
          <a:xfrm>
            <a:off x="1372307" y="3886541"/>
            <a:ext cx="6399389" cy="1751920"/>
          </a:xfrm>
        </p:spPr>
        <p:txBody>
          <a:bodyPr/>
          <a:lstStyle>
            <a:lvl1pPr marL="0" indent="0" algn="ctr">
              <a:buFont typeface="Wingdings" pitchFamily="2" charset="2"/>
              <a:buNone/>
              <a:defRPr/>
            </a:lvl1pPr>
          </a:lstStyle>
          <a:p>
            <a:r>
              <a:rPr lang="en-US"/>
              <a:t>Click to edit Master subtitle style</a:t>
            </a:r>
          </a:p>
        </p:txBody>
      </p:sp>
      <p:sp>
        <p:nvSpPr>
          <p:cNvPr id="8" name="Rectangle 10"/>
          <p:cNvSpPr>
            <a:spLocks noGrp="1" noChangeArrowheads="1"/>
          </p:cNvSpPr>
          <p:nvPr>
            <p:ph type="sldNum" sz="quarter" idx="10"/>
          </p:nvPr>
        </p:nvSpPr>
        <p:spPr>
          <a:xfrm>
            <a:off x="6552848" y="6245679"/>
            <a:ext cx="2134306" cy="476250"/>
          </a:xfrm>
        </p:spPr>
        <p:txBody>
          <a:bodyPr/>
          <a:lstStyle>
            <a:lvl1pPr>
              <a:defRPr/>
            </a:lvl1pPr>
          </a:lstStyle>
          <a:p>
            <a:pPr>
              <a:defRPr/>
            </a:pPr>
            <a:fld id="{F8E320A1-0240-4040-9A72-96C9C9B61BE9}"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5D4690CD-3D27-4598-9201-D8C5DC4BF184}"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6168" y="617426"/>
            <a:ext cx="1950861" cy="55381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1820" y="617426"/>
            <a:ext cx="5685013" cy="5538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70BF9BD4-E2A6-4B5E-B3D9-E79E8ABFC57E}"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700982-D611-6B4E-A2B5-89BD9C2B1BF7}" type="datetimeFigureOut">
              <a:rPr lang="en-US" smtClean="0"/>
              <a:pPr/>
              <a:t>10/24/11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8E320A1-0240-4040-9A72-96C9C9B61BE9}" type="slidenum">
              <a:rPr lang="en-US" smtClean="0"/>
              <a:pPr>
                <a:defRPr/>
              </a:pPr>
              <a:t>‹#›</a:t>
            </a:fld>
            <a:endParaRPr lang="en-US"/>
          </a:p>
        </p:txBody>
      </p:sp>
      <p:sp>
        <p:nvSpPr>
          <p:cNvPr id="7" name="Text Box 10"/>
          <p:cNvSpPr txBox="1">
            <a:spLocks noChangeArrowheads="1"/>
          </p:cNvSpPr>
          <p:nvPr userDrawn="1"/>
        </p:nvSpPr>
        <p:spPr bwMode="auto">
          <a:xfrm>
            <a:off x="0" y="6565446"/>
            <a:ext cx="9144000" cy="299024"/>
          </a:xfrm>
          <a:prstGeom prst="rect">
            <a:avLst/>
          </a:prstGeom>
          <a:gradFill rotWithShape="0">
            <a:gsLst>
              <a:gs pos="0">
                <a:srgbClr val="760000"/>
              </a:gs>
              <a:gs pos="100000">
                <a:srgbClr val="881C1C"/>
              </a:gs>
            </a:gsLst>
            <a:lin ang="5400000" scaled="1"/>
          </a:gradFill>
          <a:ln w="9525">
            <a:noFill/>
            <a:round/>
            <a:headEnd/>
            <a:tailEnd/>
          </a:ln>
          <a:effectLst/>
        </p:spPr>
        <p:txBody>
          <a:bodyPr lIns="99981" tIns="49990" rIns="99981" bIns="49990">
            <a:spAutoFit/>
          </a:bodyPr>
          <a:lstStyle/>
          <a:p>
            <a:pPr algn="ctr">
              <a:lnSpc>
                <a:spcPct val="99000"/>
              </a:lnSpc>
              <a:spcBef>
                <a:spcPts val="820"/>
              </a:spcBef>
              <a:buClr>
                <a:srgbClr val="000000"/>
              </a:buClr>
              <a:buSzPct val="100000"/>
              <a:buFont typeface="Times New Roman" pitchFamily="18" charset="0"/>
              <a:buNone/>
              <a:tabLst>
                <a:tab pos="0" algn="l"/>
                <a:tab pos="999939" algn="l"/>
                <a:tab pos="1999880" algn="l"/>
                <a:tab pos="2999820" algn="l"/>
                <a:tab pos="3999759" algn="l"/>
                <a:tab pos="4999699" algn="l"/>
                <a:tab pos="5999639" algn="l"/>
                <a:tab pos="6999578" algn="l"/>
                <a:tab pos="7999519" algn="l"/>
                <a:tab pos="8999459" algn="l"/>
                <a:tab pos="9997663" algn="l"/>
                <a:tab pos="10997602" algn="l"/>
              </a:tabLst>
              <a:defRPr/>
            </a:pPr>
            <a:r>
              <a:rPr lang="en-GB" sz="1300" b="1" dirty="0">
                <a:solidFill>
                  <a:srgbClr val="FFFFFF"/>
                </a:solidFill>
                <a:effectLst>
                  <a:outerShdw blurRad="38100" dist="38100" dir="2700000" algn="tl">
                    <a:srgbClr val="000000"/>
                  </a:outerShdw>
                </a:effectLst>
                <a:latin typeface="+mn-lt"/>
              </a:rPr>
              <a:t>U</a:t>
            </a:r>
            <a:r>
              <a:rPr lang="en-GB" sz="1100" b="1" dirty="0">
                <a:solidFill>
                  <a:srgbClr val="FFFFFF"/>
                </a:solidFill>
                <a:effectLst>
                  <a:outerShdw blurRad="38100" dist="38100" dir="2700000" algn="tl">
                    <a:srgbClr val="000000"/>
                  </a:outerShdw>
                </a:effectLst>
                <a:latin typeface="+mn-lt"/>
              </a:rPr>
              <a:t>NIVERSITY OF </a:t>
            </a:r>
            <a:r>
              <a:rPr lang="en-GB" sz="1300" b="1" dirty="0" smtClean="0">
                <a:solidFill>
                  <a:srgbClr val="FFFFFF"/>
                </a:solidFill>
                <a:effectLst>
                  <a:outerShdw blurRad="38100" dist="38100" dir="2700000" algn="tl">
                    <a:srgbClr val="000000"/>
                  </a:outerShdw>
                </a:effectLst>
                <a:latin typeface="+mn-lt"/>
              </a:rPr>
              <a:t>M</a:t>
            </a:r>
            <a:r>
              <a:rPr lang="en-GB" sz="1100" b="1" dirty="0" smtClean="0">
                <a:solidFill>
                  <a:srgbClr val="FFFFFF"/>
                </a:solidFill>
                <a:effectLst>
                  <a:outerShdw blurRad="38100" dist="38100" dir="2700000" algn="tl">
                    <a:srgbClr val="000000"/>
                  </a:outerShdw>
                </a:effectLst>
                <a:latin typeface="+mn-lt"/>
              </a:rPr>
              <a:t>ASSACHUSETTS, </a:t>
            </a:r>
            <a:r>
              <a:rPr lang="en-GB" sz="1300" b="1" dirty="0">
                <a:solidFill>
                  <a:srgbClr val="FFFFFF"/>
                </a:solidFill>
                <a:effectLst>
                  <a:outerShdw blurRad="38100" dist="38100" dir="2700000" algn="tl">
                    <a:srgbClr val="000000"/>
                  </a:outerShdw>
                </a:effectLst>
                <a:latin typeface="+mn-lt"/>
              </a:rPr>
              <a:t>A</a:t>
            </a:r>
            <a:r>
              <a:rPr lang="en-GB" sz="1100" b="1" dirty="0">
                <a:solidFill>
                  <a:srgbClr val="FFFFFF"/>
                </a:solidFill>
                <a:effectLst>
                  <a:outerShdw blurRad="38100" dist="38100" dir="2700000" algn="tl">
                    <a:srgbClr val="000000"/>
                  </a:outerShdw>
                </a:effectLst>
                <a:latin typeface="+mn-lt"/>
              </a:rPr>
              <a:t>MHERST  • </a:t>
            </a:r>
            <a:r>
              <a:rPr lang="en-GB" sz="1300" b="1" dirty="0">
                <a:solidFill>
                  <a:srgbClr val="FFFFFF"/>
                </a:solidFill>
                <a:effectLst>
                  <a:outerShdw blurRad="38100" dist="38100" dir="2700000" algn="tl">
                    <a:srgbClr val="000000"/>
                  </a:outerShdw>
                </a:effectLst>
                <a:latin typeface="+mn-lt"/>
              </a:rPr>
              <a:t> Department of Computer Science</a:t>
            </a:r>
            <a:endParaRPr lang="en-GB" sz="1100" b="1" dirty="0">
              <a:solidFill>
                <a:srgbClr val="FFFFFF"/>
              </a:solidFill>
              <a:effectLst>
                <a:outerShdw blurRad="38100" dist="38100" dir="2700000" algn="tl">
                  <a:srgbClr val="000000"/>
                </a:outerShdw>
              </a:effectLst>
              <a:latin typeface="+mn-lt"/>
            </a:endParaRPr>
          </a:p>
        </p:txBody>
      </p:sp>
      <p:sp>
        <p:nvSpPr>
          <p:cNvPr id="8" name="Rectangle 7"/>
          <p:cNvSpPr>
            <a:spLocks noChangeArrowheads="1"/>
          </p:cNvSpPr>
          <p:nvPr userDrawn="1"/>
        </p:nvSpPr>
        <p:spPr bwMode="auto">
          <a:xfrm>
            <a:off x="0" y="0"/>
            <a:ext cx="9144000" cy="959304"/>
          </a:xfrm>
          <a:prstGeom prst="rect">
            <a:avLst/>
          </a:prstGeom>
          <a:solidFill>
            <a:srgbClr val="881C1C"/>
          </a:solidFill>
          <a:ln w="9525" algn="ctr">
            <a:noFill/>
            <a:miter lim="800000"/>
            <a:headEnd/>
            <a:tailEnd/>
          </a:ln>
          <a:effectLst/>
        </p:spPr>
        <p:txBody>
          <a:bodyPr wrap="none" lIns="99994" tIns="49997" rIns="99994" bIns="49997" anchor="ctr"/>
          <a:lstStyle/>
          <a:p>
            <a:pPr fontAlgn="auto">
              <a:spcBef>
                <a:spcPts val="0"/>
              </a:spcBef>
              <a:spcAft>
                <a:spcPts val="0"/>
              </a:spcAft>
              <a:defRPr/>
            </a:pPr>
            <a:endParaRPr lang="en-US" sz="2000" kern="0" dirty="0">
              <a:solidFill>
                <a:sysClr val="windowText" lastClr="000000"/>
              </a:solidFill>
            </a:endParaRPr>
          </a:p>
        </p:txBody>
      </p:sp>
      <p:pic>
        <p:nvPicPr>
          <p:cNvPr id="9" name="Picture 17" descr="newseal200"/>
          <p:cNvPicPr>
            <a:picLocks noChangeAspect="1" noChangeArrowheads="1"/>
          </p:cNvPicPr>
          <p:nvPr userDrawn="1"/>
        </p:nvPicPr>
        <p:blipFill>
          <a:blip r:embed="rId2"/>
          <a:srcRect/>
          <a:stretch>
            <a:fillRect/>
          </a:stretch>
        </p:blipFill>
        <p:spPr bwMode="auto">
          <a:xfrm>
            <a:off x="0" y="6204857"/>
            <a:ext cx="673806" cy="653143"/>
          </a:xfrm>
          <a:prstGeom prst="rect">
            <a:avLst/>
          </a:prstGeom>
          <a:noFill/>
          <a:ln w="9525">
            <a:noFill/>
            <a:miter lim="800000"/>
            <a:headEnd/>
            <a:tailEnd/>
          </a:ln>
        </p:spPr>
      </p:pic>
      <p:pic>
        <p:nvPicPr>
          <p:cNvPr id="10" name="Picture 8"/>
          <p:cNvPicPr>
            <a:picLocks noChangeAspect="1" noChangeArrowheads="1"/>
          </p:cNvPicPr>
          <p:nvPr userDrawn="1"/>
        </p:nvPicPr>
        <p:blipFill>
          <a:blip r:embed="rId3"/>
          <a:srcRect/>
          <a:stretch>
            <a:fillRect/>
          </a:stretch>
        </p:blipFill>
        <p:spPr bwMode="auto">
          <a:xfrm>
            <a:off x="308683" y="452439"/>
            <a:ext cx="3734152" cy="511969"/>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00982-D611-6B4E-A2B5-89BD9C2B1BF7}" type="datetimeFigureOut">
              <a:rPr lang="en-US" smtClean="0"/>
              <a:pPr/>
              <a:t>10/24/11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F2CF57B-3F9B-49A8-9924-F8C3CD7EAD44}"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700982-D611-6B4E-A2B5-89BD9C2B1BF7}" type="datetimeFigureOut">
              <a:rPr lang="en-US" smtClean="0"/>
              <a:pPr/>
              <a:t>10/24/11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6B19521-AF2E-43F3-8F88-534325E9AE3D}"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700982-D611-6B4E-A2B5-89BD9C2B1BF7}" type="datetimeFigureOut">
              <a:rPr lang="en-US" smtClean="0"/>
              <a:pPr/>
              <a:t>10/24/11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8891B5E2-9190-484F-9AB0-57EF9C282C59}"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700982-D611-6B4E-A2B5-89BD9C2B1BF7}" type="datetimeFigureOut">
              <a:rPr lang="en-US" smtClean="0"/>
              <a:pPr/>
              <a:t>10/24/11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EBD3F6B-3879-4E10-8890-5C9FC077E3D2}"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700982-D611-6B4E-A2B5-89BD9C2B1BF7}" type="datetimeFigureOut">
              <a:rPr lang="en-US" smtClean="0"/>
              <a:pPr/>
              <a:t>10/24/11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ADAAD30D-24AF-4EE2-8F28-11E37E62B166}"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00982-D611-6B4E-A2B5-89BD9C2B1BF7}" type="datetimeFigureOut">
              <a:rPr lang="en-US" smtClean="0"/>
              <a:pPr/>
              <a:t>10/24/11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EC879434-AF9E-449A-9375-88D2FC14AB1D}"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00982-D611-6B4E-A2B5-89BD9C2B1BF7}" type="datetimeFigureOut">
              <a:rPr lang="en-US" smtClean="0"/>
              <a:pPr/>
              <a:t>10/24/11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B1ECC967-4A37-465E-8A42-491BD17F257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1822" y="-81643"/>
            <a:ext cx="7792861" cy="1143000"/>
          </a:xfrm>
        </p:spPr>
        <p:txBody>
          <a:bodyPr/>
          <a:lstStyle>
            <a:lvl1pPr>
              <a:defRPr sz="39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185334" y="1306286"/>
            <a:ext cx="7771694" cy="484924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8"/>
          <p:cNvSpPr>
            <a:spLocks noGrp="1" noChangeArrowheads="1"/>
          </p:cNvSpPr>
          <p:nvPr>
            <p:ph type="sldNum" sz="quarter" idx="10"/>
          </p:nvPr>
        </p:nvSpPr>
        <p:spPr>
          <a:ln/>
        </p:spPr>
        <p:txBody>
          <a:bodyPr/>
          <a:lstStyle>
            <a:lvl1pPr>
              <a:defRPr/>
            </a:lvl1pPr>
          </a:lstStyle>
          <a:p>
            <a:pPr>
              <a:defRPr/>
            </a:pPr>
            <a:fld id="{5F2CF57B-3F9B-49A8-9924-F8C3CD7EAD44}"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00982-D611-6B4E-A2B5-89BD9C2B1BF7}" type="datetimeFigureOut">
              <a:rPr lang="en-US" smtClean="0"/>
              <a:pPr/>
              <a:t>10/24/11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55A67AFF-1322-42DC-A1D9-92774C091315}"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00982-D611-6B4E-A2B5-89BD9C2B1BF7}" type="datetimeFigureOut">
              <a:rPr lang="en-US" smtClean="0"/>
              <a:pPr/>
              <a:t>10/24/11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D4690CD-3D27-4598-9201-D8C5DC4BF184}"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00982-D611-6B4E-A2B5-89BD9C2B1BF7}" type="datetimeFigureOut">
              <a:rPr lang="en-US" smtClean="0"/>
              <a:pPr/>
              <a:t>10/24/11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70BF9BD4-E2A6-4B5E-B3D9-E79E8ABFC57E}"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195" y="4407015"/>
            <a:ext cx="7771694" cy="1362415"/>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23195" y="2906828"/>
            <a:ext cx="7771694" cy="1500188"/>
          </a:xfrm>
        </p:spPr>
        <p:txBody>
          <a:bodyPr anchor="b"/>
          <a:lstStyle>
            <a:lvl1pPr marL="0" indent="0">
              <a:buNone/>
              <a:defRPr sz="2200"/>
            </a:lvl1pPr>
            <a:lvl2pPr marL="499971" indent="0">
              <a:buNone/>
              <a:defRPr sz="2000"/>
            </a:lvl2pPr>
            <a:lvl3pPr marL="999939" indent="0">
              <a:buNone/>
              <a:defRPr sz="1700"/>
            </a:lvl3pPr>
            <a:lvl4pPr marL="1499910" indent="0">
              <a:buNone/>
              <a:defRPr sz="1500"/>
            </a:lvl4pPr>
            <a:lvl5pPr marL="1999880" indent="0">
              <a:buNone/>
              <a:defRPr sz="1500"/>
            </a:lvl5pPr>
            <a:lvl6pPr marL="2499849" indent="0">
              <a:buNone/>
              <a:defRPr sz="1500"/>
            </a:lvl6pPr>
            <a:lvl7pPr marL="2999820" indent="0">
              <a:buNone/>
              <a:defRPr sz="1500"/>
            </a:lvl7pPr>
            <a:lvl8pPr marL="3499789" indent="0">
              <a:buNone/>
              <a:defRPr sz="1500"/>
            </a:lvl8pPr>
            <a:lvl9pPr marL="3999759" indent="0">
              <a:buNone/>
              <a:defRPr sz="15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56B19521-AF2E-43F3-8F88-534325E9AE3D}"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5335" y="2041072"/>
            <a:ext cx="3801181" cy="4114460"/>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5848" y="2041072"/>
            <a:ext cx="3801180" cy="4114460"/>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8891B5E2-9190-484F-9AB0-57EF9C282C59}"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848" y="273844"/>
            <a:ext cx="8230306"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849" y="1535907"/>
            <a:ext cx="4041069" cy="639536"/>
          </a:xfrm>
        </p:spPr>
        <p:txBody>
          <a:bodyPr anchor="b"/>
          <a:lstStyle>
            <a:lvl1pPr marL="0" indent="0">
              <a:buNone/>
              <a:defRPr sz="2600" b="1"/>
            </a:lvl1pPr>
            <a:lvl2pPr marL="499971" indent="0">
              <a:buNone/>
              <a:defRPr sz="2200" b="1"/>
            </a:lvl2pPr>
            <a:lvl3pPr marL="999939" indent="0">
              <a:buNone/>
              <a:defRPr sz="2000" b="1"/>
            </a:lvl3pPr>
            <a:lvl4pPr marL="1499910" indent="0">
              <a:buNone/>
              <a:defRPr sz="1700" b="1"/>
            </a:lvl4pPr>
            <a:lvl5pPr marL="1999880" indent="0">
              <a:buNone/>
              <a:defRPr sz="1700" b="1"/>
            </a:lvl5pPr>
            <a:lvl6pPr marL="2499849" indent="0">
              <a:buNone/>
              <a:defRPr sz="1700" b="1"/>
            </a:lvl6pPr>
            <a:lvl7pPr marL="2999820" indent="0">
              <a:buNone/>
              <a:defRPr sz="1700" b="1"/>
            </a:lvl7pPr>
            <a:lvl8pPr marL="3499789" indent="0">
              <a:buNone/>
              <a:defRPr sz="1700" b="1"/>
            </a:lvl8pPr>
            <a:lvl9pPr marL="3999759"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56849" y="2175442"/>
            <a:ext cx="4041069" cy="3951174"/>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320" y="1535907"/>
            <a:ext cx="4042833" cy="639536"/>
          </a:xfrm>
        </p:spPr>
        <p:txBody>
          <a:bodyPr anchor="b"/>
          <a:lstStyle>
            <a:lvl1pPr marL="0" indent="0">
              <a:buNone/>
              <a:defRPr sz="2600" b="1"/>
            </a:lvl1pPr>
            <a:lvl2pPr marL="499971" indent="0">
              <a:buNone/>
              <a:defRPr sz="2200" b="1"/>
            </a:lvl2pPr>
            <a:lvl3pPr marL="999939" indent="0">
              <a:buNone/>
              <a:defRPr sz="2000" b="1"/>
            </a:lvl3pPr>
            <a:lvl4pPr marL="1499910" indent="0">
              <a:buNone/>
              <a:defRPr sz="1700" b="1"/>
            </a:lvl4pPr>
            <a:lvl5pPr marL="1999880" indent="0">
              <a:buNone/>
              <a:defRPr sz="1700" b="1"/>
            </a:lvl5pPr>
            <a:lvl6pPr marL="2499849" indent="0">
              <a:buNone/>
              <a:defRPr sz="1700" b="1"/>
            </a:lvl6pPr>
            <a:lvl7pPr marL="2999820" indent="0">
              <a:buNone/>
              <a:defRPr sz="1700" b="1"/>
            </a:lvl7pPr>
            <a:lvl8pPr marL="3499789" indent="0">
              <a:buNone/>
              <a:defRPr sz="1700" b="1"/>
            </a:lvl8pPr>
            <a:lvl9pPr marL="3999759"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4644320" y="2175442"/>
            <a:ext cx="4042833" cy="3951174"/>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DEBD3F6B-3879-4E10-8890-5C9FC077E3D2}"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DAAD30D-24AF-4EE2-8F28-11E37E62B16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EC879434-AF9E-449A-9375-88D2FC14AB1D}"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850" y="273844"/>
            <a:ext cx="3009194" cy="1161709"/>
          </a:xfrm>
        </p:spPr>
        <p:txBody>
          <a:bodyPr/>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575405" y="273846"/>
            <a:ext cx="5111750" cy="5852772"/>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850" y="1435555"/>
            <a:ext cx="3009194" cy="4691063"/>
          </a:xfrm>
        </p:spPr>
        <p:txBody>
          <a:bodyPr/>
          <a:lstStyle>
            <a:lvl1pPr marL="0" indent="0">
              <a:buNone/>
              <a:defRPr sz="1500"/>
            </a:lvl1pPr>
            <a:lvl2pPr marL="499971" indent="0">
              <a:buNone/>
              <a:defRPr sz="1300"/>
            </a:lvl2pPr>
            <a:lvl3pPr marL="999939" indent="0">
              <a:buNone/>
              <a:defRPr sz="1100"/>
            </a:lvl3pPr>
            <a:lvl4pPr marL="1499910" indent="0">
              <a:buNone/>
              <a:defRPr sz="1000"/>
            </a:lvl4pPr>
            <a:lvl5pPr marL="1999880" indent="0">
              <a:buNone/>
              <a:defRPr sz="1000"/>
            </a:lvl5pPr>
            <a:lvl6pPr marL="2499849" indent="0">
              <a:buNone/>
              <a:defRPr sz="1000"/>
            </a:lvl6pPr>
            <a:lvl7pPr marL="2999820" indent="0">
              <a:buNone/>
              <a:defRPr sz="1000"/>
            </a:lvl7pPr>
            <a:lvl8pPr marL="3499789" indent="0">
              <a:buNone/>
              <a:defRPr sz="1000"/>
            </a:lvl8pPr>
            <a:lvl9pPr marL="3999759" indent="0">
              <a:buNone/>
              <a:defRPr sz="10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B1ECC967-4A37-465E-8A42-491BD17F257B}"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13" y="4799920"/>
            <a:ext cx="5487459" cy="568098"/>
          </a:xfrm>
        </p:spPr>
        <p:txBody>
          <a:bodyPr/>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792113" y="612322"/>
            <a:ext cx="5487459" cy="4114460"/>
          </a:xfrm>
        </p:spPr>
        <p:txBody>
          <a:bodyPr/>
          <a:lstStyle>
            <a:lvl1pPr marL="0" indent="0">
              <a:buNone/>
              <a:defRPr sz="3500"/>
            </a:lvl1pPr>
            <a:lvl2pPr marL="499971" indent="0">
              <a:buNone/>
              <a:defRPr sz="3100"/>
            </a:lvl2pPr>
            <a:lvl3pPr marL="999939" indent="0">
              <a:buNone/>
              <a:defRPr sz="2600"/>
            </a:lvl3pPr>
            <a:lvl4pPr marL="1499910" indent="0">
              <a:buNone/>
              <a:defRPr sz="2200"/>
            </a:lvl4pPr>
            <a:lvl5pPr marL="1999880" indent="0">
              <a:buNone/>
              <a:defRPr sz="2200"/>
            </a:lvl5pPr>
            <a:lvl6pPr marL="2499849" indent="0">
              <a:buNone/>
              <a:defRPr sz="2200"/>
            </a:lvl6pPr>
            <a:lvl7pPr marL="2999820" indent="0">
              <a:buNone/>
              <a:defRPr sz="2200"/>
            </a:lvl7pPr>
            <a:lvl8pPr marL="3499789" indent="0">
              <a:buNone/>
              <a:defRPr sz="2200"/>
            </a:lvl8pPr>
            <a:lvl9pPr marL="3999759" indent="0">
              <a:buNone/>
              <a:defRPr sz="2200"/>
            </a:lvl9pPr>
          </a:lstStyle>
          <a:p>
            <a:pPr lvl="0"/>
            <a:endParaRPr lang="en-US" noProof="0" smtClean="0"/>
          </a:p>
        </p:txBody>
      </p:sp>
      <p:sp>
        <p:nvSpPr>
          <p:cNvPr id="4" name="Text Placeholder 3"/>
          <p:cNvSpPr>
            <a:spLocks noGrp="1"/>
          </p:cNvSpPr>
          <p:nvPr>
            <p:ph type="body" sz="half" idx="2"/>
          </p:nvPr>
        </p:nvSpPr>
        <p:spPr>
          <a:xfrm>
            <a:off x="1792113" y="5368019"/>
            <a:ext cx="5487459" cy="804523"/>
          </a:xfrm>
        </p:spPr>
        <p:txBody>
          <a:bodyPr/>
          <a:lstStyle>
            <a:lvl1pPr marL="0" indent="0">
              <a:buNone/>
              <a:defRPr sz="1500"/>
            </a:lvl1pPr>
            <a:lvl2pPr marL="499971" indent="0">
              <a:buNone/>
              <a:defRPr sz="1300"/>
            </a:lvl2pPr>
            <a:lvl3pPr marL="999939" indent="0">
              <a:buNone/>
              <a:defRPr sz="1100"/>
            </a:lvl3pPr>
            <a:lvl4pPr marL="1499910" indent="0">
              <a:buNone/>
              <a:defRPr sz="1000"/>
            </a:lvl4pPr>
            <a:lvl5pPr marL="1999880" indent="0">
              <a:buNone/>
              <a:defRPr sz="1000"/>
            </a:lvl5pPr>
            <a:lvl6pPr marL="2499849" indent="0">
              <a:buNone/>
              <a:defRPr sz="1000"/>
            </a:lvl6pPr>
            <a:lvl7pPr marL="2999820" indent="0">
              <a:buNone/>
              <a:defRPr sz="1000"/>
            </a:lvl7pPr>
            <a:lvl8pPr marL="3499789" indent="0">
              <a:buNone/>
              <a:defRPr sz="1000"/>
            </a:lvl8pPr>
            <a:lvl9pPr marL="3999759" indent="0">
              <a:buNone/>
              <a:defRPr sz="10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55A67AFF-1322-42DC-A1D9-92774C091315}"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11" name="Rectangle 9"/>
          <p:cNvSpPr>
            <a:spLocks noChangeArrowheads="1"/>
          </p:cNvSpPr>
          <p:nvPr/>
        </p:nvSpPr>
        <p:spPr bwMode="auto">
          <a:xfrm>
            <a:off x="0" y="0"/>
            <a:ext cx="9144000" cy="959304"/>
          </a:xfrm>
          <a:prstGeom prst="rect">
            <a:avLst/>
          </a:prstGeom>
          <a:solidFill>
            <a:srgbClr val="881C1C"/>
          </a:solidFill>
          <a:ln w="9525" algn="ctr">
            <a:noFill/>
            <a:miter lim="800000"/>
            <a:headEnd/>
            <a:tailEnd/>
          </a:ln>
          <a:effectLst/>
        </p:spPr>
        <p:txBody>
          <a:bodyPr wrap="none" lIns="100008" tIns="50004" rIns="100008" bIns="50004" anchor="ctr"/>
          <a:lstStyle/>
          <a:p>
            <a:pPr fontAlgn="auto">
              <a:spcBef>
                <a:spcPts val="0"/>
              </a:spcBef>
              <a:spcAft>
                <a:spcPts val="0"/>
              </a:spcAft>
              <a:defRPr/>
            </a:pPr>
            <a:endParaRPr lang="en-US" sz="2000" kern="0">
              <a:solidFill>
                <a:sysClr val="windowText" lastClr="000000"/>
              </a:solidFill>
            </a:endParaRPr>
          </a:p>
        </p:txBody>
      </p:sp>
      <p:sp>
        <p:nvSpPr>
          <p:cNvPr id="90120" name="Rectangle 8"/>
          <p:cNvSpPr>
            <a:spLocks noGrp="1" noChangeArrowheads="1"/>
          </p:cNvSpPr>
          <p:nvPr>
            <p:ph type="sldNum" sz="quarter" idx="4"/>
          </p:nvPr>
        </p:nvSpPr>
        <p:spPr bwMode="auto">
          <a:xfrm>
            <a:off x="8382000" y="6531429"/>
            <a:ext cx="677333" cy="326571"/>
          </a:xfrm>
          <a:prstGeom prst="rect">
            <a:avLst/>
          </a:prstGeom>
          <a:noFill/>
          <a:ln w="9525">
            <a:noFill/>
            <a:miter lim="800000"/>
            <a:headEnd/>
            <a:tailEnd/>
          </a:ln>
          <a:effectLst/>
        </p:spPr>
        <p:txBody>
          <a:bodyPr vert="horz" wrap="square" lIns="99953" tIns="49976" rIns="99953" bIns="49976" numCol="1" anchor="ctr" anchorCtr="0" compatLnSpc="1">
            <a:prstTxWarp prst="textNoShape">
              <a:avLst/>
            </a:prstTxWarp>
          </a:bodyPr>
          <a:lstStyle>
            <a:lvl1pPr algn="r" eaLnBrk="0" hangingPunct="0">
              <a:defRPr sz="1000">
                <a:solidFill>
                  <a:schemeClr val="bg1"/>
                </a:solidFill>
                <a:latin typeface="+mj-lt"/>
              </a:defRPr>
            </a:lvl1pPr>
          </a:lstStyle>
          <a:p>
            <a:pPr>
              <a:defRPr/>
            </a:pPr>
            <a:fld id="{3B1E00D8-2636-43A5-A988-D36D8B69C461}" type="slidenum">
              <a:rPr lang="en-US"/>
              <a:pPr>
                <a:defRPr/>
              </a:pPr>
              <a:t>‹#›</a:t>
            </a:fld>
            <a:endParaRPr lang="en-US"/>
          </a:p>
        </p:txBody>
      </p:sp>
      <p:sp>
        <p:nvSpPr>
          <p:cNvPr id="1028" name="Rectangle 4"/>
          <p:cNvSpPr>
            <a:spLocks noGrp="1" noChangeArrowheads="1"/>
          </p:cNvSpPr>
          <p:nvPr>
            <p:ph type="title"/>
          </p:nvPr>
        </p:nvSpPr>
        <p:spPr bwMode="auto">
          <a:xfrm>
            <a:off x="1151821" y="-163286"/>
            <a:ext cx="7792861" cy="1143000"/>
          </a:xfrm>
          <a:prstGeom prst="rect">
            <a:avLst/>
          </a:prstGeom>
          <a:noFill/>
          <a:ln w="9525">
            <a:noFill/>
            <a:miter lim="800000"/>
            <a:headEnd/>
            <a:tailEnd/>
          </a:ln>
        </p:spPr>
        <p:txBody>
          <a:bodyPr vert="horz" wrap="square" lIns="91367" tIns="45681" rIns="91367" bIns="45681"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1185334" y="2041072"/>
            <a:ext cx="7771694" cy="4114460"/>
          </a:xfrm>
          <a:prstGeom prst="rect">
            <a:avLst/>
          </a:prstGeom>
          <a:noFill/>
          <a:ln w="9525">
            <a:noFill/>
            <a:miter lim="800000"/>
            <a:headEnd/>
            <a:tailEnd/>
          </a:ln>
        </p:spPr>
        <p:txBody>
          <a:bodyPr vert="horz" wrap="square" lIns="91367" tIns="45681" rIns="91367" bIns="4568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ext Box 10"/>
          <p:cNvSpPr txBox="1">
            <a:spLocks noChangeArrowheads="1"/>
          </p:cNvSpPr>
          <p:nvPr/>
        </p:nvSpPr>
        <p:spPr bwMode="auto">
          <a:xfrm>
            <a:off x="0" y="6565446"/>
            <a:ext cx="9144000" cy="299038"/>
          </a:xfrm>
          <a:prstGeom prst="rect">
            <a:avLst/>
          </a:prstGeom>
          <a:gradFill rotWithShape="0">
            <a:gsLst>
              <a:gs pos="0">
                <a:srgbClr val="760000"/>
              </a:gs>
              <a:gs pos="100000">
                <a:srgbClr val="881C1C"/>
              </a:gs>
            </a:gsLst>
            <a:lin ang="5400000" scaled="1"/>
          </a:gradFill>
          <a:ln w="9525">
            <a:noFill/>
            <a:round/>
            <a:headEnd/>
            <a:tailEnd/>
          </a:ln>
          <a:effectLst/>
        </p:spPr>
        <p:txBody>
          <a:bodyPr lIns="99994" tIns="49997" rIns="99994" bIns="49997">
            <a:spAutoFit/>
          </a:bodyPr>
          <a:lstStyle/>
          <a:p>
            <a:pPr algn="ctr">
              <a:lnSpc>
                <a:spcPct val="99000"/>
              </a:lnSpc>
              <a:spcBef>
                <a:spcPts val="820"/>
              </a:spcBef>
              <a:buClr>
                <a:srgbClr val="000000"/>
              </a:buClr>
              <a:buSzPct val="100000"/>
              <a:buFont typeface="Times New Roman" pitchFamily="18" charset="0"/>
              <a:buNone/>
              <a:tabLst>
                <a:tab pos="0" algn="l"/>
                <a:tab pos="1000079" algn="l"/>
                <a:tab pos="2000159" algn="l"/>
                <a:tab pos="3000238" algn="l"/>
                <a:tab pos="4000317" algn="l"/>
                <a:tab pos="5000396" algn="l"/>
                <a:tab pos="6000476" algn="l"/>
                <a:tab pos="7000555" algn="l"/>
                <a:tab pos="8000634" algn="l"/>
                <a:tab pos="9000714" algn="l"/>
                <a:tab pos="9999057" algn="l"/>
                <a:tab pos="10999136" algn="l"/>
              </a:tabLst>
              <a:defRPr/>
            </a:pPr>
            <a:r>
              <a:rPr lang="en-GB" sz="1300" b="1" dirty="0">
                <a:solidFill>
                  <a:srgbClr val="FFFFFF"/>
                </a:solidFill>
                <a:effectLst>
                  <a:outerShdw blurRad="38100" dist="38100" dir="2700000" algn="tl">
                    <a:srgbClr val="000000"/>
                  </a:outerShdw>
                </a:effectLst>
                <a:latin typeface="+mn-lt"/>
              </a:rPr>
              <a:t>U</a:t>
            </a:r>
            <a:r>
              <a:rPr lang="en-GB" sz="1100" b="1" dirty="0">
                <a:solidFill>
                  <a:srgbClr val="FFFFFF"/>
                </a:solidFill>
                <a:effectLst>
                  <a:outerShdw blurRad="38100" dist="38100" dir="2700000" algn="tl">
                    <a:srgbClr val="000000"/>
                  </a:outerShdw>
                </a:effectLst>
                <a:latin typeface="+mn-lt"/>
              </a:rPr>
              <a:t>NIVERSITY OF </a:t>
            </a:r>
            <a:r>
              <a:rPr lang="en-GB" sz="1300" b="1" dirty="0">
                <a:solidFill>
                  <a:srgbClr val="FFFFFF"/>
                </a:solidFill>
                <a:effectLst>
                  <a:outerShdw blurRad="38100" dist="38100" dir="2700000" algn="tl">
                    <a:srgbClr val="000000"/>
                  </a:outerShdw>
                </a:effectLst>
                <a:latin typeface="+mn-lt"/>
              </a:rPr>
              <a:t>M</a:t>
            </a:r>
            <a:r>
              <a:rPr lang="en-GB" sz="1100" b="1" dirty="0">
                <a:solidFill>
                  <a:srgbClr val="FFFFFF"/>
                </a:solidFill>
                <a:effectLst>
                  <a:outerShdw blurRad="38100" dist="38100" dir="2700000" algn="tl">
                    <a:srgbClr val="000000"/>
                  </a:outerShdw>
                </a:effectLst>
                <a:latin typeface="+mn-lt"/>
              </a:rPr>
              <a:t>ASSACHUSETTS </a:t>
            </a:r>
            <a:r>
              <a:rPr lang="en-GB" sz="1100" b="1" dirty="0" smtClean="0">
                <a:solidFill>
                  <a:srgbClr val="FFFFFF"/>
                </a:solidFill>
                <a:effectLst>
                  <a:outerShdw blurRad="38100" dist="38100" dir="2700000" algn="tl">
                    <a:srgbClr val="000000"/>
                  </a:outerShdw>
                </a:effectLst>
                <a:latin typeface="+mn-lt"/>
              </a:rPr>
              <a:t>,</a:t>
            </a:r>
            <a:r>
              <a:rPr lang="en-GB" sz="1100" b="1" baseline="0" dirty="0" smtClean="0">
                <a:solidFill>
                  <a:srgbClr val="FFFFFF"/>
                </a:solidFill>
                <a:effectLst>
                  <a:outerShdw blurRad="38100" dist="38100" dir="2700000" algn="tl">
                    <a:srgbClr val="000000"/>
                  </a:outerShdw>
                </a:effectLst>
                <a:latin typeface="+mn-lt"/>
              </a:rPr>
              <a:t> </a:t>
            </a:r>
            <a:r>
              <a:rPr lang="en-GB" sz="1300" b="1" dirty="0" smtClean="0">
                <a:solidFill>
                  <a:srgbClr val="FFFFFF"/>
                </a:solidFill>
                <a:effectLst>
                  <a:outerShdw blurRad="38100" dist="38100" dir="2700000" algn="tl">
                    <a:srgbClr val="000000"/>
                  </a:outerShdw>
                </a:effectLst>
                <a:latin typeface="+mn-lt"/>
              </a:rPr>
              <a:t>A</a:t>
            </a:r>
            <a:r>
              <a:rPr lang="en-GB" sz="1100" b="1" dirty="0" smtClean="0">
                <a:solidFill>
                  <a:srgbClr val="FFFFFF"/>
                </a:solidFill>
                <a:effectLst>
                  <a:outerShdw blurRad="38100" dist="38100" dir="2700000" algn="tl">
                    <a:srgbClr val="000000"/>
                  </a:outerShdw>
                </a:effectLst>
                <a:latin typeface="+mn-lt"/>
              </a:rPr>
              <a:t>MHERST  </a:t>
            </a:r>
            <a:r>
              <a:rPr lang="en-GB" sz="1100" b="1" dirty="0">
                <a:solidFill>
                  <a:srgbClr val="FFFFFF"/>
                </a:solidFill>
                <a:effectLst>
                  <a:outerShdw blurRad="38100" dist="38100" dir="2700000" algn="tl">
                    <a:srgbClr val="000000"/>
                  </a:outerShdw>
                </a:effectLst>
                <a:latin typeface="+mn-lt"/>
              </a:rPr>
              <a:t>• </a:t>
            </a:r>
            <a:r>
              <a:rPr lang="en-GB" sz="1300" b="1" dirty="0">
                <a:solidFill>
                  <a:srgbClr val="FFFFFF"/>
                </a:solidFill>
                <a:effectLst>
                  <a:outerShdw blurRad="38100" dist="38100" dir="2700000" algn="tl">
                    <a:srgbClr val="000000"/>
                  </a:outerShdw>
                </a:effectLst>
                <a:latin typeface="+mn-lt"/>
              </a:rPr>
              <a:t> Department of Computer Science</a:t>
            </a:r>
            <a:endParaRPr lang="en-GB" sz="1100" b="1" dirty="0">
              <a:solidFill>
                <a:srgbClr val="FFFFFF"/>
              </a:solidFill>
              <a:effectLst>
                <a:outerShdw blurRad="38100" dist="38100" dir="2700000" algn="tl">
                  <a:srgbClr val="000000"/>
                </a:outerShdw>
              </a:effectLst>
              <a:latin typeface="+mn-lt"/>
            </a:endParaRPr>
          </a:p>
        </p:txBody>
      </p:sp>
      <p:pic>
        <p:nvPicPr>
          <p:cNvPr id="1031" name="Picture 30" descr="newseal200"/>
          <p:cNvPicPr>
            <a:picLocks noChangeAspect="1" noChangeArrowheads="1"/>
          </p:cNvPicPr>
          <p:nvPr/>
        </p:nvPicPr>
        <p:blipFill>
          <a:blip r:embed="rId13"/>
          <a:srcRect/>
          <a:stretch>
            <a:fillRect/>
          </a:stretch>
        </p:blipFill>
        <p:spPr bwMode="auto">
          <a:xfrm>
            <a:off x="0" y="6204857"/>
            <a:ext cx="673806" cy="65314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defTabSz="915004" rtl="0" eaLnBrk="0" fontAlgn="base" hangingPunct="0">
        <a:spcBef>
          <a:spcPct val="0"/>
        </a:spcBef>
        <a:spcAft>
          <a:spcPct val="0"/>
        </a:spcAft>
        <a:defRPr sz="3500" b="1">
          <a:solidFill>
            <a:srgbClr val="0000CC"/>
          </a:solidFill>
          <a:latin typeface="+mj-lt"/>
          <a:ea typeface="+mj-ea"/>
          <a:cs typeface="+mj-cs"/>
        </a:defRPr>
      </a:lvl1pPr>
      <a:lvl2pPr algn="l" defTabSz="915004" rtl="0" eaLnBrk="0" fontAlgn="base" hangingPunct="0">
        <a:spcBef>
          <a:spcPct val="0"/>
        </a:spcBef>
        <a:spcAft>
          <a:spcPct val="0"/>
        </a:spcAft>
        <a:defRPr sz="3500" b="1">
          <a:solidFill>
            <a:srgbClr val="0000CC"/>
          </a:solidFill>
          <a:latin typeface="Calibri" pitchFamily="34" charset="0"/>
        </a:defRPr>
      </a:lvl2pPr>
      <a:lvl3pPr algn="l" defTabSz="915004" rtl="0" eaLnBrk="0" fontAlgn="base" hangingPunct="0">
        <a:spcBef>
          <a:spcPct val="0"/>
        </a:spcBef>
        <a:spcAft>
          <a:spcPct val="0"/>
        </a:spcAft>
        <a:defRPr sz="3500" b="1">
          <a:solidFill>
            <a:srgbClr val="0000CC"/>
          </a:solidFill>
          <a:latin typeface="Calibri" pitchFamily="34" charset="0"/>
        </a:defRPr>
      </a:lvl3pPr>
      <a:lvl4pPr algn="l" defTabSz="915004" rtl="0" eaLnBrk="0" fontAlgn="base" hangingPunct="0">
        <a:spcBef>
          <a:spcPct val="0"/>
        </a:spcBef>
        <a:spcAft>
          <a:spcPct val="0"/>
        </a:spcAft>
        <a:defRPr sz="3500" b="1">
          <a:solidFill>
            <a:srgbClr val="0000CC"/>
          </a:solidFill>
          <a:latin typeface="Calibri" pitchFamily="34" charset="0"/>
        </a:defRPr>
      </a:lvl4pPr>
      <a:lvl5pPr algn="l" defTabSz="915004" rtl="0" eaLnBrk="0" fontAlgn="base" hangingPunct="0">
        <a:spcBef>
          <a:spcPct val="0"/>
        </a:spcBef>
        <a:spcAft>
          <a:spcPct val="0"/>
        </a:spcAft>
        <a:defRPr sz="3500" b="1">
          <a:solidFill>
            <a:srgbClr val="0000CC"/>
          </a:solidFill>
          <a:latin typeface="Calibri" pitchFamily="34" charset="0"/>
        </a:defRPr>
      </a:lvl5pPr>
      <a:lvl6pPr marL="500040" algn="l" defTabSz="915004" rtl="0" fontAlgn="base">
        <a:spcBef>
          <a:spcPct val="0"/>
        </a:spcBef>
        <a:spcAft>
          <a:spcPct val="0"/>
        </a:spcAft>
        <a:defRPr sz="3500" b="1">
          <a:solidFill>
            <a:srgbClr val="0000CC"/>
          </a:solidFill>
          <a:latin typeface="Gill Sans MT" pitchFamily="34" charset="0"/>
        </a:defRPr>
      </a:lvl6pPr>
      <a:lvl7pPr marL="1000079" algn="l" defTabSz="915004" rtl="0" fontAlgn="base">
        <a:spcBef>
          <a:spcPct val="0"/>
        </a:spcBef>
        <a:spcAft>
          <a:spcPct val="0"/>
        </a:spcAft>
        <a:defRPr sz="3500" b="1">
          <a:solidFill>
            <a:srgbClr val="0000CC"/>
          </a:solidFill>
          <a:latin typeface="Gill Sans MT" pitchFamily="34" charset="0"/>
        </a:defRPr>
      </a:lvl7pPr>
      <a:lvl8pPr marL="1500119" algn="l" defTabSz="915004" rtl="0" fontAlgn="base">
        <a:spcBef>
          <a:spcPct val="0"/>
        </a:spcBef>
        <a:spcAft>
          <a:spcPct val="0"/>
        </a:spcAft>
        <a:defRPr sz="3500" b="1">
          <a:solidFill>
            <a:srgbClr val="0000CC"/>
          </a:solidFill>
          <a:latin typeface="Gill Sans MT" pitchFamily="34" charset="0"/>
        </a:defRPr>
      </a:lvl8pPr>
      <a:lvl9pPr marL="2000159" algn="l" defTabSz="915004" rtl="0" fontAlgn="base">
        <a:spcBef>
          <a:spcPct val="0"/>
        </a:spcBef>
        <a:spcAft>
          <a:spcPct val="0"/>
        </a:spcAft>
        <a:defRPr sz="3500" b="1">
          <a:solidFill>
            <a:srgbClr val="0000CC"/>
          </a:solidFill>
          <a:latin typeface="Gill Sans MT" pitchFamily="34" charset="0"/>
        </a:defRPr>
      </a:lvl9pPr>
    </p:titleStyle>
    <p:bodyStyle>
      <a:lvl1pPr marL="342042" indent="-342042" algn="l" defTabSz="915004"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3114" indent="-286482" algn="l" defTabSz="915004"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2452" indent="-227449" algn="l" defTabSz="915004"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821" indent="-229185" algn="l" defTabSz="915004" rtl="0" eaLnBrk="0" fontAlgn="base" hangingPunct="0">
        <a:spcBef>
          <a:spcPct val="20000"/>
        </a:spcBef>
        <a:spcAft>
          <a:spcPct val="0"/>
        </a:spcAft>
        <a:buClr>
          <a:schemeClr val="accent2"/>
        </a:buClr>
        <a:buSzPct val="55000"/>
        <a:buFont typeface="Wingdings" pitchFamily="2" charset="2"/>
        <a:buChar char="n"/>
        <a:defRPr sz="2200">
          <a:solidFill>
            <a:schemeClr val="tx1"/>
          </a:solidFill>
          <a:latin typeface="+mn-lt"/>
        </a:defRPr>
      </a:lvl4pPr>
      <a:lvl5pPr marL="2057455" indent="-229185" algn="l" defTabSz="915004" rtl="0" eaLnBrk="0" fontAlgn="base" hangingPunct="0">
        <a:spcBef>
          <a:spcPct val="20000"/>
        </a:spcBef>
        <a:spcAft>
          <a:spcPct val="0"/>
        </a:spcAft>
        <a:buClr>
          <a:schemeClr val="accent1"/>
        </a:buClr>
        <a:buSzPct val="50000"/>
        <a:buFont typeface="Wingdings" pitchFamily="2" charset="2"/>
        <a:buChar char="n"/>
        <a:defRPr sz="2200">
          <a:solidFill>
            <a:schemeClr val="tx1"/>
          </a:solidFill>
          <a:latin typeface="+mn-lt"/>
        </a:defRPr>
      </a:lvl5pPr>
      <a:lvl6pPr marL="2557495" indent="-229185" algn="l" defTabSz="915004"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3057535" indent="-229185" algn="l" defTabSz="915004"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557574" indent="-229185" algn="l" defTabSz="915004"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4057614" indent="-229185" algn="l" defTabSz="915004"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1000079" rtl="0" eaLnBrk="1" latinLnBrk="0" hangingPunct="1">
        <a:defRPr sz="2000" kern="1200">
          <a:solidFill>
            <a:schemeClr val="tx1"/>
          </a:solidFill>
          <a:latin typeface="+mn-lt"/>
          <a:ea typeface="+mn-ea"/>
          <a:cs typeface="+mn-cs"/>
        </a:defRPr>
      </a:lvl1pPr>
      <a:lvl2pPr marL="500040" algn="l" defTabSz="1000079" rtl="0" eaLnBrk="1" latinLnBrk="0" hangingPunct="1">
        <a:defRPr sz="2000" kern="1200">
          <a:solidFill>
            <a:schemeClr val="tx1"/>
          </a:solidFill>
          <a:latin typeface="+mn-lt"/>
          <a:ea typeface="+mn-ea"/>
          <a:cs typeface="+mn-cs"/>
        </a:defRPr>
      </a:lvl2pPr>
      <a:lvl3pPr marL="1000079" algn="l" defTabSz="1000079" rtl="0" eaLnBrk="1" latinLnBrk="0" hangingPunct="1">
        <a:defRPr sz="2000" kern="1200">
          <a:solidFill>
            <a:schemeClr val="tx1"/>
          </a:solidFill>
          <a:latin typeface="+mn-lt"/>
          <a:ea typeface="+mn-ea"/>
          <a:cs typeface="+mn-cs"/>
        </a:defRPr>
      </a:lvl3pPr>
      <a:lvl4pPr marL="1500119" algn="l" defTabSz="1000079" rtl="0" eaLnBrk="1" latinLnBrk="0" hangingPunct="1">
        <a:defRPr sz="2000" kern="1200">
          <a:solidFill>
            <a:schemeClr val="tx1"/>
          </a:solidFill>
          <a:latin typeface="+mn-lt"/>
          <a:ea typeface="+mn-ea"/>
          <a:cs typeface="+mn-cs"/>
        </a:defRPr>
      </a:lvl4pPr>
      <a:lvl5pPr marL="2000159" algn="l" defTabSz="1000079" rtl="0" eaLnBrk="1" latinLnBrk="0" hangingPunct="1">
        <a:defRPr sz="2000" kern="1200">
          <a:solidFill>
            <a:schemeClr val="tx1"/>
          </a:solidFill>
          <a:latin typeface="+mn-lt"/>
          <a:ea typeface="+mn-ea"/>
          <a:cs typeface="+mn-cs"/>
        </a:defRPr>
      </a:lvl5pPr>
      <a:lvl6pPr marL="2500198" algn="l" defTabSz="1000079" rtl="0" eaLnBrk="1" latinLnBrk="0" hangingPunct="1">
        <a:defRPr sz="2000" kern="1200">
          <a:solidFill>
            <a:schemeClr val="tx1"/>
          </a:solidFill>
          <a:latin typeface="+mn-lt"/>
          <a:ea typeface="+mn-ea"/>
          <a:cs typeface="+mn-cs"/>
        </a:defRPr>
      </a:lvl6pPr>
      <a:lvl7pPr marL="3000238" algn="l" defTabSz="1000079" rtl="0" eaLnBrk="1" latinLnBrk="0" hangingPunct="1">
        <a:defRPr sz="2000" kern="1200">
          <a:solidFill>
            <a:schemeClr val="tx1"/>
          </a:solidFill>
          <a:latin typeface="+mn-lt"/>
          <a:ea typeface="+mn-ea"/>
          <a:cs typeface="+mn-cs"/>
        </a:defRPr>
      </a:lvl7pPr>
      <a:lvl8pPr marL="3500277" algn="l" defTabSz="1000079" rtl="0" eaLnBrk="1" latinLnBrk="0" hangingPunct="1">
        <a:defRPr sz="2000" kern="1200">
          <a:solidFill>
            <a:schemeClr val="tx1"/>
          </a:solidFill>
          <a:latin typeface="+mn-lt"/>
          <a:ea typeface="+mn-ea"/>
          <a:cs typeface="+mn-cs"/>
        </a:defRPr>
      </a:lvl8pPr>
      <a:lvl9pPr marL="4000317" algn="l" defTabSz="1000079"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00982-D611-6B4E-A2B5-89BD9C2B1BF7}" type="datetimeFigureOut">
              <a:rPr lang="en-US" smtClean="0"/>
              <a:pPr/>
              <a:t>10/24/11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B1E00D8-2636-43A5-A988-D36D8B69C46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6.tiff"/></Relationships>
</file>

<file path=ppt/slides/_rels/slide23.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5" Type="http://schemas.openxmlformats.org/officeDocument/2006/relationships/image" Target="../media/image16.tiff"/><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tiff"/><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6.tiff"/><Relationship Id="rId5"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image" Target="../media/image16.tiff"/><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chart" Target="../charts/char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6.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df"/><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990600"/>
            <a:ext cx="2667000" cy="2667000"/>
          </a:xfrm>
          <a:prstGeom prst="rect">
            <a:avLst/>
          </a:prstGeom>
        </p:spPr>
      </p:pic>
      <p:sp>
        <p:nvSpPr>
          <p:cNvPr id="2" name="Title 1"/>
          <p:cNvSpPr>
            <a:spLocks noGrp="1"/>
          </p:cNvSpPr>
          <p:nvPr>
            <p:ph type="ctrTitle"/>
          </p:nvPr>
        </p:nvSpPr>
        <p:spPr>
          <a:xfrm>
            <a:off x="0" y="1981200"/>
            <a:ext cx="9144000" cy="2362200"/>
          </a:xfrm>
        </p:spPr>
        <p:txBody>
          <a:bodyPr anchor="t" anchorCtr="0">
            <a:noAutofit/>
          </a:bodyPr>
          <a:lstStyle/>
          <a:p>
            <a:r>
              <a:rPr lang="en-US" sz="4500" b="1" cap="small" dirty="0" smtClean="0">
                <a:latin typeface="Calibri"/>
              </a:rPr>
              <a:t>Sheriff</a:t>
            </a:r>
            <a:r>
              <a:rPr lang="en-US" sz="4500" b="1" dirty="0" smtClean="0">
                <a:latin typeface="Calibri"/>
              </a:rPr>
              <a:t>:</a:t>
            </a:r>
            <a:r>
              <a:rPr lang="en-US" sz="3600" b="1" dirty="0" smtClean="0">
                <a:latin typeface="Calibri"/>
              </a:rPr>
              <a:t/>
            </a:r>
            <a:br>
              <a:rPr lang="en-US" sz="3600" b="1" dirty="0" smtClean="0">
                <a:latin typeface="Calibri"/>
              </a:rPr>
            </a:br>
            <a:r>
              <a:rPr lang="en-US" sz="3600" b="1" dirty="0" smtClean="0">
                <a:latin typeface="Calibri"/>
              </a:rPr>
              <a:t>Precise Detection</a:t>
            </a:r>
            <a:br>
              <a:rPr lang="en-US" sz="3600" b="1" dirty="0" smtClean="0">
                <a:latin typeface="Calibri"/>
              </a:rPr>
            </a:br>
            <a:r>
              <a:rPr lang="en-US" sz="3600" b="1" dirty="0" smtClean="0">
                <a:latin typeface="Calibri"/>
              </a:rPr>
              <a:t>&amp; Automatic Mitigation</a:t>
            </a:r>
            <a:br>
              <a:rPr lang="en-US" sz="3600" b="1" dirty="0" smtClean="0">
                <a:latin typeface="Calibri"/>
              </a:rPr>
            </a:br>
            <a:r>
              <a:rPr lang="en-US" sz="3600" b="1" dirty="0" smtClean="0">
                <a:latin typeface="Calibri"/>
              </a:rPr>
              <a:t>of False Sharing</a:t>
            </a:r>
            <a:endParaRPr lang="en-US" sz="3600" b="1" dirty="0">
              <a:solidFill>
                <a:schemeClr val="tx1">
                  <a:lumMod val="50000"/>
                  <a:lumOff val="50000"/>
                </a:schemeClr>
              </a:solidFill>
              <a:latin typeface="Calibri"/>
            </a:endParaRPr>
          </a:p>
        </p:txBody>
      </p:sp>
      <p:sp>
        <p:nvSpPr>
          <p:cNvPr id="3" name="Subtitle 2"/>
          <p:cNvSpPr>
            <a:spLocks noGrp="1"/>
          </p:cNvSpPr>
          <p:nvPr>
            <p:ph type="subTitle" idx="1"/>
          </p:nvPr>
        </p:nvSpPr>
        <p:spPr>
          <a:xfrm>
            <a:off x="990600" y="4800600"/>
            <a:ext cx="7315200" cy="1219200"/>
          </a:xfrm>
        </p:spPr>
        <p:txBody>
          <a:bodyPr>
            <a:normAutofit/>
          </a:bodyPr>
          <a:lstStyle/>
          <a:p>
            <a:r>
              <a:rPr lang="en-US" b="1" dirty="0" smtClean="0">
                <a:solidFill>
                  <a:srgbClr val="0070C0"/>
                </a:solidFill>
              </a:rPr>
              <a:t>Tongping Liu</a:t>
            </a:r>
            <a:r>
              <a:rPr lang="en-US" dirty="0" smtClean="0">
                <a:solidFill>
                  <a:srgbClr val="0070C0"/>
                </a:solidFill>
              </a:rPr>
              <a:t>, Emery Berger</a:t>
            </a:r>
          </a:p>
          <a:p>
            <a:r>
              <a:rPr lang="en-US" dirty="0" smtClean="0">
                <a:solidFill>
                  <a:srgbClr val="0070C0"/>
                </a:solidFill>
              </a:rPr>
              <a:t>University of Massachusetts, Amherst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3200400" y="1828800"/>
            <a:ext cx="32004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srcRect/>
          <a:stretch>
            <a:fillRect/>
          </a:stretch>
        </p:blipFill>
        <p:spPr bwMode="auto">
          <a:xfrm>
            <a:off x="381000" y="1371600"/>
            <a:ext cx="1914525" cy="1914525"/>
          </a:xfrm>
          <a:prstGeom prst="rect">
            <a:avLst/>
          </a:prstGeom>
          <a:noFill/>
          <a:ln w="9525">
            <a:noFill/>
            <a:miter lim="800000"/>
            <a:headEnd/>
            <a:tailEnd/>
          </a:ln>
          <a:effectLst/>
        </p:spPr>
      </p:pic>
      <p:sp>
        <p:nvSpPr>
          <p:cNvPr id="6" name="TextBox 5"/>
          <p:cNvSpPr txBox="1"/>
          <p:nvPr/>
        </p:nvSpPr>
        <p:spPr>
          <a:xfrm>
            <a:off x="3352800" y="1828800"/>
            <a:ext cx="3159839" cy="1569660"/>
          </a:xfrm>
          <a:prstGeom prst="rect">
            <a:avLst/>
          </a:prstGeom>
          <a:noFill/>
          <a:ln w="19050">
            <a:solidFill>
              <a:schemeClr val="tx1"/>
            </a:solidFill>
          </a:ln>
        </p:spPr>
        <p:txBody>
          <a:bodyPr wrap="none" rtlCol="0">
            <a:spAutoFit/>
          </a:bodyPr>
          <a:lstStyle/>
          <a:p>
            <a:r>
              <a:rPr lang="en-US" sz="2400" dirty="0" smtClean="0">
                <a:latin typeface="Lucida Console" pitchFamily="49" charset="0"/>
              </a:rPr>
              <a:t>t1 = </a:t>
            </a:r>
            <a:r>
              <a:rPr lang="en-US" sz="2400" dirty="0" smtClean="0">
                <a:solidFill>
                  <a:srgbClr val="FF0000"/>
                </a:solidFill>
                <a:latin typeface="Lucida Console" pitchFamily="49" charset="0"/>
              </a:rPr>
              <a:t>spawn</a:t>
            </a:r>
            <a:r>
              <a:rPr lang="en-US" sz="2400" dirty="0" smtClean="0">
                <a:latin typeface="Lucida Console" pitchFamily="49" charset="0"/>
              </a:rPr>
              <a:t> </a:t>
            </a:r>
            <a:r>
              <a:rPr lang="en-US" sz="2400" dirty="0" err="1" smtClean="0">
                <a:latin typeface="Lucida Console" pitchFamily="49" charset="0"/>
              </a:rPr>
              <a:t>f(x</a:t>
            </a:r>
            <a:r>
              <a:rPr lang="en-US" sz="2400" dirty="0" smtClean="0">
                <a:latin typeface="Lucida Console" pitchFamily="49" charset="0"/>
              </a:rPr>
              <a:t>);</a:t>
            </a:r>
          </a:p>
          <a:p>
            <a:r>
              <a:rPr lang="en-US" sz="2400" dirty="0" smtClean="0">
                <a:latin typeface="Lucida Console" pitchFamily="49" charset="0"/>
              </a:rPr>
              <a:t>t2 = </a:t>
            </a:r>
            <a:r>
              <a:rPr lang="en-US" sz="2400" dirty="0" smtClean="0">
                <a:solidFill>
                  <a:srgbClr val="FF0000"/>
                </a:solidFill>
                <a:latin typeface="Lucida Console" pitchFamily="49" charset="0"/>
              </a:rPr>
              <a:t>spawn</a:t>
            </a:r>
            <a:r>
              <a:rPr lang="en-US" sz="2400" dirty="0" smtClean="0">
                <a:latin typeface="Lucida Console" pitchFamily="49" charset="0"/>
              </a:rPr>
              <a:t> g(y);</a:t>
            </a:r>
          </a:p>
          <a:p>
            <a:r>
              <a:rPr lang="en-US" sz="2400" dirty="0" smtClean="0">
                <a:solidFill>
                  <a:srgbClr val="FF0000"/>
                </a:solidFill>
                <a:latin typeface="Lucida Console" pitchFamily="49" charset="0"/>
              </a:rPr>
              <a:t>sync</a:t>
            </a:r>
            <a:r>
              <a:rPr lang="en-US" sz="2400" dirty="0" smtClean="0">
                <a:latin typeface="Lucida Console" pitchFamily="49" charset="0"/>
              </a:rPr>
              <a:t>;</a:t>
            </a:r>
          </a:p>
          <a:p>
            <a:endParaRPr lang="en-US" sz="2400" dirty="0">
              <a:latin typeface="Lucida Console" pitchFamily="49" charset="0"/>
            </a:endParaRPr>
          </a:p>
        </p:txBody>
      </p:sp>
      <p:grpSp>
        <p:nvGrpSpPr>
          <p:cNvPr id="2" name="Group 7"/>
          <p:cNvGrpSpPr/>
          <p:nvPr/>
        </p:nvGrpSpPr>
        <p:grpSpPr>
          <a:xfrm>
            <a:off x="3352800" y="3505200"/>
            <a:ext cx="4762500" cy="1752600"/>
            <a:chOff x="3352800" y="3505200"/>
            <a:chExt cx="4762500" cy="1752600"/>
          </a:xfrm>
        </p:grpSpPr>
        <p:pic>
          <p:nvPicPr>
            <p:cNvPr id="15362" name="Picture 2"/>
            <p:cNvPicPr>
              <a:picLocks noChangeAspect="1" noChangeArrowheads="1"/>
            </p:cNvPicPr>
            <p:nvPr/>
          </p:nvPicPr>
          <p:blipFill>
            <a:blip r:embed="rId4"/>
            <a:srcRect/>
            <a:stretch>
              <a:fillRect/>
            </a:stretch>
          </p:blipFill>
          <p:spPr bwMode="auto">
            <a:xfrm>
              <a:off x="6400800" y="3543300"/>
              <a:ext cx="1714500" cy="1714500"/>
            </a:xfrm>
            <a:prstGeom prst="rect">
              <a:avLst/>
            </a:prstGeom>
            <a:noFill/>
            <a:ln w="9525">
              <a:noFill/>
              <a:miter lim="800000"/>
              <a:headEnd/>
              <a:tailEnd/>
            </a:ln>
            <a:effectLst/>
          </p:spPr>
        </p:pic>
        <p:sp>
          <p:nvSpPr>
            <p:cNvPr id="7" name="TextBox 6"/>
            <p:cNvSpPr txBox="1"/>
            <p:nvPr/>
          </p:nvSpPr>
          <p:spPr>
            <a:xfrm>
              <a:off x="3352800" y="3505200"/>
              <a:ext cx="3200400" cy="1569660"/>
            </a:xfrm>
            <a:prstGeom prst="rect">
              <a:avLst/>
            </a:prstGeom>
            <a:noFill/>
            <a:ln w="19050">
              <a:solidFill>
                <a:schemeClr val="tx1"/>
              </a:solidFill>
            </a:ln>
          </p:spPr>
          <p:txBody>
            <a:bodyPr wrap="square" rtlCol="0">
              <a:spAutoFit/>
            </a:bodyPr>
            <a:lstStyle/>
            <a:p>
              <a:r>
                <a:rPr lang="en-US" sz="2400" dirty="0" smtClean="0">
                  <a:latin typeface="Lucida Console" pitchFamily="49" charset="0"/>
                </a:rPr>
                <a:t>if (!</a:t>
              </a:r>
              <a:r>
                <a:rPr lang="en-US" sz="2400" dirty="0" smtClean="0">
                  <a:solidFill>
                    <a:srgbClr val="FF0000"/>
                  </a:solidFill>
                  <a:latin typeface="Lucida Console" pitchFamily="49" charset="0"/>
                </a:rPr>
                <a:t>fork()</a:t>
              </a:r>
              <a:r>
                <a:rPr lang="en-US" sz="2400" dirty="0" smtClean="0">
                  <a:latin typeface="Lucida Console" pitchFamily="49" charset="0"/>
                </a:rPr>
                <a:t>)</a:t>
              </a:r>
            </a:p>
            <a:p>
              <a:r>
                <a:rPr lang="en-US" sz="2400" dirty="0" smtClean="0">
                  <a:solidFill>
                    <a:srgbClr val="FF0000"/>
                  </a:solidFill>
                  <a:latin typeface="Lucida Console" pitchFamily="49" charset="0"/>
                </a:rPr>
                <a:t>  </a:t>
              </a:r>
              <a:r>
                <a:rPr lang="en-US" sz="2400" dirty="0" smtClean="0">
                  <a:latin typeface="Lucida Console" pitchFamily="49" charset="0"/>
                </a:rPr>
                <a:t>f(x);</a:t>
              </a:r>
            </a:p>
            <a:p>
              <a:r>
                <a:rPr lang="en-US" sz="2400" dirty="0" smtClean="0">
                  <a:latin typeface="Lucida Console" pitchFamily="49" charset="0"/>
                </a:rPr>
                <a:t>if (!</a:t>
              </a:r>
              <a:r>
                <a:rPr lang="en-US" sz="2400" dirty="0" smtClean="0">
                  <a:solidFill>
                    <a:srgbClr val="FF0000"/>
                  </a:solidFill>
                  <a:latin typeface="Lucida Console" pitchFamily="49" charset="0"/>
                </a:rPr>
                <a:t>fork()</a:t>
              </a:r>
              <a:r>
                <a:rPr lang="en-US" sz="2400" dirty="0" smtClean="0">
                  <a:solidFill>
                    <a:srgbClr val="000000"/>
                  </a:solidFill>
                  <a:latin typeface="Lucida Console" pitchFamily="49" charset="0"/>
                </a:rPr>
                <a:t>)</a:t>
              </a:r>
            </a:p>
            <a:p>
              <a:r>
                <a:rPr lang="en-US" sz="2400" dirty="0" smtClean="0">
                  <a:latin typeface="Lucida Console" pitchFamily="49" charset="0"/>
                </a:rPr>
                <a:t>  g(y);</a:t>
              </a:r>
            </a:p>
          </p:txBody>
        </p:sp>
      </p:grpSp>
      <p:pic>
        <p:nvPicPr>
          <p:cNvPr id="10" name="Picture 2"/>
          <p:cNvPicPr>
            <a:picLocks noChangeAspect="1" noChangeArrowheads="1"/>
          </p:cNvPicPr>
          <p:nvPr/>
        </p:nvPicPr>
        <p:blipFill>
          <a:blip r:embed="rId5" cstate="screen">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a:fillRect/>
          </a:stretch>
        </p:blipFill>
        <p:spPr bwMode="auto">
          <a:xfrm>
            <a:off x="6705600" y="1981200"/>
            <a:ext cx="1190625" cy="1362075"/>
          </a:xfrm>
          <a:prstGeom prst="rect">
            <a:avLst/>
          </a:prstGeom>
          <a:noFill/>
          <a:ln w="9525">
            <a:noFill/>
            <a:miter lim="800000"/>
            <a:headEnd/>
            <a:tailEnd/>
          </a:ln>
          <a:effectLst/>
        </p:spPr>
      </p:pic>
      <p:sp>
        <p:nvSpPr>
          <p:cNvPr id="8" name="TextBox 7"/>
          <p:cNvSpPr txBox="1"/>
          <p:nvPr/>
        </p:nvSpPr>
        <p:spPr>
          <a:xfrm>
            <a:off x="2774646" y="6096000"/>
            <a:ext cx="4769154" cy="461665"/>
          </a:xfrm>
          <a:prstGeom prst="rect">
            <a:avLst/>
          </a:prstGeom>
          <a:noFill/>
        </p:spPr>
        <p:txBody>
          <a:bodyPr wrap="none" rtlCol="0">
            <a:spAutoFit/>
          </a:bodyPr>
          <a:lstStyle/>
          <a:p>
            <a:r>
              <a:rPr lang="en-US" sz="2400" b="1" dirty="0" smtClean="0"/>
              <a:t>Related work: Grace [OOPSLA 2009]</a:t>
            </a:r>
            <a:endParaRPr lang="en-US" sz="2400" b="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366966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 name="Rectangle 79"/>
          <p:cNvSpPr/>
          <p:nvPr/>
        </p:nvSpPr>
        <p:spPr>
          <a:xfrm>
            <a:off x="1600200" y="22098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FF0000"/>
                </a:solidFill>
              </a:rPr>
              <a:t>Process 1</a:t>
            </a:r>
            <a:endParaRPr lang="en-US" sz="2400" b="1" dirty="0">
              <a:solidFill>
                <a:srgbClr val="FF0000"/>
              </a:solidFill>
            </a:endParaRPr>
          </a:p>
        </p:txBody>
      </p:sp>
      <p:grpSp>
        <p:nvGrpSpPr>
          <p:cNvPr id="3" name="Group 41"/>
          <p:cNvGrpSpPr/>
          <p:nvPr/>
        </p:nvGrpSpPr>
        <p:grpSpPr>
          <a:xfrm>
            <a:off x="1676400" y="3154204"/>
            <a:ext cx="1524000" cy="334804"/>
            <a:chOff x="1752600" y="3505200"/>
            <a:chExt cx="1524000" cy="334804"/>
          </a:xfrm>
        </p:grpSpPr>
        <p:sp>
          <p:nvSpPr>
            <p:cNvPr id="89" name="Rectangle 88"/>
            <p:cNvSpPr/>
            <p:nvPr/>
          </p:nvSpPr>
          <p:spPr>
            <a:xfrm>
              <a:off x="17526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0" name="Rectangle 89"/>
            <p:cNvSpPr/>
            <p:nvPr/>
          </p:nvSpPr>
          <p:spPr>
            <a:xfrm>
              <a:off x="2133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5" name="Rectangle 94"/>
            <p:cNvSpPr/>
            <p:nvPr/>
          </p:nvSpPr>
          <p:spPr>
            <a:xfrm>
              <a:off x="2514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6" name="Rectangle 95"/>
            <p:cNvSpPr/>
            <p:nvPr/>
          </p:nvSpPr>
          <p:spPr>
            <a:xfrm>
              <a:off x="2895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02" name="Rectangle 101"/>
          <p:cNvSpPr/>
          <p:nvPr/>
        </p:nvSpPr>
        <p:spPr>
          <a:xfrm>
            <a:off x="5562600" y="22098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0000FF"/>
                </a:solidFill>
              </a:rPr>
              <a:t>Process 2</a:t>
            </a:r>
            <a:endParaRPr lang="en-US" sz="2400" b="1" dirty="0">
              <a:solidFill>
                <a:srgbClr val="0000FF"/>
              </a:solidFill>
            </a:endParaRPr>
          </a:p>
        </p:txBody>
      </p:sp>
      <p:sp>
        <p:nvSpPr>
          <p:cNvPr id="49" name="Rectangle 48"/>
          <p:cNvSpPr/>
          <p:nvPr/>
        </p:nvSpPr>
        <p:spPr>
          <a:xfrm>
            <a:off x="1676400" y="3154204"/>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5" name="Group 153"/>
          <p:cNvGrpSpPr/>
          <p:nvPr/>
        </p:nvGrpSpPr>
        <p:grpSpPr>
          <a:xfrm>
            <a:off x="2362200" y="4511992"/>
            <a:ext cx="4572000" cy="334804"/>
            <a:chOff x="2438400" y="4389596"/>
            <a:chExt cx="4572000" cy="334804"/>
          </a:xfrm>
        </p:grpSpPr>
        <p:sp>
          <p:nvSpPr>
            <p:cNvPr id="53" name="Rectangle 52"/>
            <p:cNvSpPr/>
            <p:nvPr/>
          </p:nvSpPr>
          <p:spPr>
            <a:xfrm>
              <a:off x="3581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4" name="Rectangle 53"/>
            <p:cNvSpPr/>
            <p:nvPr/>
          </p:nvSpPr>
          <p:spPr>
            <a:xfrm>
              <a:off x="3962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7" name="Rectangle 56"/>
            <p:cNvSpPr/>
            <p:nvPr/>
          </p:nvSpPr>
          <p:spPr>
            <a:xfrm>
              <a:off x="4343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9" name="Rectangle 58"/>
            <p:cNvSpPr/>
            <p:nvPr/>
          </p:nvSpPr>
          <p:spPr>
            <a:xfrm>
              <a:off x="5486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6" name="Rectangle 65"/>
            <p:cNvSpPr/>
            <p:nvPr/>
          </p:nvSpPr>
          <p:spPr>
            <a:xfrm>
              <a:off x="5867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7" name="Rectangle 66"/>
            <p:cNvSpPr/>
            <p:nvPr/>
          </p:nvSpPr>
          <p:spPr>
            <a:xfrm>
              <a:off x="624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8" name="Rectangle 67"/>
            <p:cNvSpPr/>
            <p:nvPr/>
          </p:nvSpPr>
          <p:spPr>
            <a:xfrm>
              <a:off x="662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0" name="Rectangle 69"/>
            <p:cNvSpPr/>
            <p:nvPr/>
          </p:nvSpPr>
          <p:spPr>
            <a:xfrm>
              <a:off x="281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1" name="Rectangle 70"/>
            <p:cNvSpPr/>
            <p:nvPr/>
          </p:nvSpPr>
          <p:spPr>
            <a:xfrm>
              <a:off x="3200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2" name="Rectangle 71"/>
            <p:cNvSpPr/>
            <p:nvPr/>
          </p:nvSpPr>
          <p:spPr>
            <a:xfrm>
              <a:off x="243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3" name="Rectangle 72"/>
            <p:cNvSpPr/>
            <p:nvPr/>
          </p:nvSpPr>
          <p:spPr>
            <a:xfrm>
              <a:off x="4724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4" name="Rectangle 73"/>
            <p:cNvSpPr/>
            <p:nvPr/>
          </p:nvSpPr>
          <p:spPr>
            <a:xfrm>
              <a:off x="5105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17" name="Bent-Up Arrow 116"/>
          <p:cNvSpPr/>
          <p:nvPr/>
        </p:nvSpPr>
        <p:spPr>
          <a:xfrm flipH="1">
            <a:off x="2209800" y="3475196"/>
            <a:ext cx="1676400" cy="1295400"/>
          </a:xfrm>
          <a:prstGeom prst="bentUpArrow">
            <a:avLst>
              <a:gd name="adj1" fmla="val 19398"/>
              <a:gd name="adj2" fmla="val 19444"/>
              <a:gd name="adj3" fmla="val 247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Connector 123"/>
          <p:cNvCxnSpPr/>
          <p:nvPr/>
        </p:nvCxnSpPr>
        <p:spPr>
          <a:xfrm rot="5400000">
            <a:off x="1684750" y="2931858"/>
            <a:ext cx="438912" cy="1588"/>
          </a:xfrm>
          <a:prstGeom prst="line">
            <a:avLst/>
          </a:prstGeom>
          <a:ln w="63500">
            <a:solidFill>
              <a:srgbClr val="FF0000"/>
            </a:solidFill>
            <a:tailEnd type="triangle"/>
          </a:ln>
          <a:effectLst>
            <a:outerShdw blurRad="40000" dist="20000" dir="5400000" rotWithShape="0">
              <a:srgbClr val="FF0000">
                <a:alpha val="38000"/>
              </a:srgbClr>
            </a:outerShdw>
          </a:effectLst>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76200" y="6015335"/>
            <a:ext cx="6858000" cy="461665"/>
            <a:chOff x="152400" y="6015335"/>
            <a:chExt cx="6858000" cy="461665"/>
          </a:xfrm>
        </p:grpSpPr>
        <p:grpSp>
          <p:nvGrpSpPr>
            <p:cNvPr id="8" name="Group 149"/>
            <p:cNvGrpSpPr/>
            <p:nvPr/>
          </p:nvGrpSpPr>
          <p:grpSpPr>
            <a:xfrm>
              <a:off x="2438400" y="6065996"/>
              <a:ext cx="4572000" cy="334804"/>
              <a:chOff x="2438400" y="5943600"/>
              <a:chExt cx="4572000" cy="334804"/>
            </a:xfrm>
          </p:grpSpPr>
          <p:sp>
            <p:nvSpPr>
              <p:cNvPr id="126" name="Rectangle 125"/>
              <p:cNvSpPr/>
              <p:nvPr/>
            </p:nvSpPr>
            <p:spPr>
              <a:xfrm>
                <a:off x="3581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7" name="Rectangle 126"/>
              <p:cNvSpPr/>
              <p:nvPr/>
            </p:nvSpPr>
            <p:spPr>
              <a:xfrm>
                <a:off x="3962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8" name="Rectangle 127"/>
              <p:cNvSpPr/>
              <p:nvPr/>
            </p:nvSpPr>
            <p:spPr>
              <a:xfrm>
                <a:off x="4343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9" name="Rectangle 128"/>
              <p:cNvSpPr/>
              <p:nvPr/>
            </p:nvSpPr>
            <p:spPr>
              <a:xfrm>
                <a:off x="5486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0" name="Rectangle 129"/>
              <p:cNvSpPr/>
              <p:nvPr/>
            </p:nvSpPr>
            <p:spPr>
              <a:xfrm>
                <a:off x="5867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1" name="Rectangle 130"/>
              <p:cNvSpPr/>
              <p:nvPr/>
            </p:nvSpPr>
            <p:spPr>
              <a:xfrm>
                <a:off x="624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2" name="Rectangle 131"/>
              <p:cNvSpPr/>
              <p:nvPr/>
            </p:nvSpPr>
            <p:spPr>
              <a:xfrm>
                <a:off x="662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3" name="Rectangle 132"/>
              <p:cNvSpPr/>
              <p:nvPr/>
            </p:nvSpPr>
            <p:spPr>
              <a:xfrm>
                <a:off x="281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4" name="Rectangle 133"/>
              <p:cNvSpPr/>
              <p:nvPr/>
            </p:nvSpPr>
            <p:spPr>
              <a:xfrm>
                <a:off x="3200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5" name="Rectangle 134"/>
              <p:cNvSpPr/>
              <p:nvPr/>
            </p:nvSpPr>
            <p:spPr>
              <a:xfrm>
                <a:off x="243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6" name="Rectangle 135"/>
              <p:cNvSpPr/>
              <p:nvPr/>
            </p:nvSpPr>
            <p:spPr>
              <a:xfrm>
                <a:off x="4724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7" name="Rectangle 136"/>
              <p:cNvSpPr/>
              <p:nvPr/>
            </p:nvSpPr>
            <p:spPr>
              <a:xfrm>
                <a:off x="5105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51" name="Rectangle 150"/>
            <p:cNvSpPr/>
            <p:nvPr/>
          </p:nvSpPr>
          <p:spPr>
            <a:xfrm>
              <a:off x="152400" y="6015335"/>
              <a:ext cx="2438400" cy="461665"/>
            </a:xfrm>
            <a:prstGeom prst="rect">
              <a:avLst/>
            </a:prstGeom>
          </p:spPr>
          <p:txBody>
            <a:bodyPr wrap="square">
              <a:spAutoFit/>
            </a:bodyPr>
            <a:lstStyle/>
            <a:p>
              <a:pPr algn="ctr"/>
              <a:r>
                <a:rPr lang="en-US" sz="2400" b="1" dirty="0" smtClean="0">
                  <a:solidFill>
                    <a:srgbClr val="00AA00"/>
                  </a:solidFill>
                </a:rPr>
                <a:t>Global State</a:t>
              </a:r>
              <a:endParaRPr lang="en-US" sz="2400" dirty="0">
                <a:solidFill>
                  <a:srgbClr val="00AA00"/>
                </a:solidFill>
              </a:endParaRPr>
            </a:p>
          </p:txBody>
        </p:sp>
      </p:grpSp>
      <p:sp>
        <p:nvSpPr>
          <p:cNvPr id="155" name="Up Arrow 154"/>
          <p:cNvSpPr/>
          <p:nvPr/>
        </p:nvSpPr>
        <p:spPr>
          <a:xfrm>
            <a:off x="3124200" y="4846796"/>
            <a:ext cx="457200" cy="12192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7010400" y="4724400"/>
            <a:ext cx="1295400" cy="830997"/>
          </a:xfrm>
          <a:prstGeom prst="rect">
            <a:avLst/>
          </a:prstGeom>
          <a:noFill/>
        </p:spPr>
        <p:txBody>
          <a:bodyPr wrap="square" rtlCol="0">
            <a:spAutoFit/>
          </a:bodyPr>
          <a:lstStyle/>
          <a:p>
            <a:pPr algn="ctr"/>
            <a:r>
              <a:rPr lang="en-US" sz="2400" b="1" dirty="0" smtClean="0"/>
              <a:t>Main Memory</a:t>
            </a:r>
            <a:endParaRPr lang="en-US" sz="2400" b="1" dirty="0"/>
          </a:p>
        </p:txBody>
      </p:sp>
      <p:sp>
        <p:nvSpPr>
          <p:cNvPr id="87" name="Rectangle 86"/>
          <p:cNvSpPr/>
          <p:nvPr/>
        </p:nvSpPr>
        <p:spPr>
          <a:xfrm>
            <a:off x="12954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52578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3200400" y="3148489"/>
            <a:ext cx="762000" cy="369332"/>
          </a:xfrm>
          <a:prstGeom prst="rect">
            <a:avLst/>
          </a:prstGeom>
          <a:noFill/>
        </p:spPr>
        <p:txBody>
          <a:bodyPr wrap="square" rtlCol="0">
            <a:spAutoFit/>
          </a:bodyPr>
          <a:lstStyle/>
          <a:p>
            <a:r>
              <a:rPr lang="en-US" dirty="0" smtClean="0"/>
              <a:t>Cache </a:t>
            </a:r>
            <a:endParaRPr lang="en-US" dirty="0"/>
          </a:p>
        </p:txBody>
      </p:sp>
      <p:sp>
        <p:nvSpPr>
          <p:cNvPr id="99" name="TextBox 98"/>
          <p:cNvSpPr txBox="1"/>
          <p:nvPr/>
        </p:nvSpPr>
        <p:spPr>
          <a:xfrm>
            <a:off x="7162800" y="3236357"/>
            <a:ext cx="762000" cy="369332"/>
          </a:xfrm>
          <a:prstGeom prst="rect">
            <a:avLst/>
          </a:prstGeom>
          <a:noFill/>
        </p:spPr>
        <p:txBody>
          <a:bodyPr wrap="square" rtlCol="0">
            <a:spAutoFit/>
          </a:bodyPr>
          <a:lstStyle/>
          <a:p>
            <a:r>
              <a:rPr lang="en-US" dirty="0" smtClean="0"/>
              <a:t>Cache </a:t>
            </a:r>
            <a:endParaRPr lang="en-US" dirty="0"/>
          </a:p>
        </p:txBody>
      </p:sp>
      <p:sp>
        <p:nvSpPr>
          <p:cNvPr id="100" name="TextBox 99"/>
          <p:cNvSpPr txBox="1"/>
          <p:nvPr/>
        </p:nvSpPr>
        <p:spPr>
          <a:xfrm>
            <a:off x="1912703" y="1513820"/>
            <a:ext cx="1135297" cy="523220"/>
          </a:xfrm>
          <a:prstGeom prst="rect">
            <a:avLst/>
          </a:prstGeom>
          <a:noFill/>
        </p:spPr>
        <p:txBody>
          <a:bodyPr wrap="none" rtlCol="0">
            <a:spAutoFit/>
          </a:bodyPr>
          <a:lstStyle/>
          <a:p>
            <a:r>
              <a:rPr lang="en-US" sz="2800" b="1" dirty="0" smtClean="0"/>
              <a:t>Core 1</a:t>
            </a:r>
            <a:endParaRPr lang="en-US" sz="2800" b="1" dirty="0"/>
          </a:p>
        </p:txBody>
      </p:sp>
      <p:sp>
        <p:nvSpPr>
          <p:cNvPr id="101" name="TextBox 100"/>
          <p:cNvSpPr txBox="1"/>
          <p:nvPr/>
        </p:nvSpPr>
        <p:spPr>
          <a:xfrm>
            <a:off x="5867400" y="1447800"/>
            <a:ext cx="1135297" cy="523220"/>
          </a:xfrm>
          <a:prstGeom prst="rect">
            <a:avLst/>
          </a:prstGeom>
          <a:noFill/>
        </p:spPr>
        <p:txBody>
          <a:bodyPr wrap="none" rtlCol="0">
            <a:spAutoFit/>
          </a:bodyPr>
          <a:lstStyle/>
          <a:p>
            <a:r>
              <a:rPr lang="en-US" sz="2800" b="1" dirty="0" smtClean="0"/>
              <a:t>Core 2</a:t>
            </a:r>
            <a:endParaRPr lang="en-US" sz="2800" b="1" dirty="0"/>
          </a:p>
        </p:txBody>
      </p:sp>
      <p:sp>
        <p:nvSpPr>
          <p:cNvPr id="91" name="Rectangle 90"/>
          <p:cNvSpPr/>
          <p:nvPr/>
        </p:nvSpPr>
        <p:spPr>
          <a:xfrm>
            <a:off x="0" y="4419600"/>
            <a:ext cx="2438400" cy="461665"/>
          </a:xfrm>
          <a:prstGeom prst="rect">
            <a:avLst/>
          </a:prstGeom>
        </p:spPr>
        <p:txBody>
          <a:bodyPr wrap="square">
            <a:spAutoFit/>
          </a:bodyPr>
          <a:lstStyle/>
          <a:p>
            <a:pPr algn="ctr"/>
            <a:r>
              <a:rPr lang="en-US" sz="2400" b="1" dirty="0" smtClean="0">
                <a:solidFill>
                  <a:srgbClr val="FF0000"/>
                </a:solidFill>
              </a:rPr>
              <a:t>Process 1</a:t>
            </a:r>
            <a:endParaRPr lang="en-US" sz="2400" dirty="0"/>
          </a:p>
        </p:txBody>
      </p:sp>
      <p:sp>
        <p:nvSpPr>
          <p:cNvPr id="92" name="Rectangle 91"/>
          <p:cNvSpPr/>
          <p:nvPr/>
        </p:nvSpPr>
        <p:spPr>
          <a:xfrm>
            <a:off x="0" y="5177135"/>
            <a:ext cx="2438400" cy="461665"/>
          </a:xfrm>
          <a:prstGeom prst="rect">
            <a:avLst/>
          </a:prstGeom>
        </p:spPr>
        <p:txBody>
          <a:bodyPr wrap="square">
            <a:spAutoFit/>
          </a:bodyPr>
          <a:lstStyle/>
          <a:p>
            <a:pPr algn="ctr"/>
            <a:r>
              <a:rPr lang="en-US" sz="2400" b="1" dirty="0" smtClean="0">
                <a:solidFill>
                  <a:srgbClr val="0000FF"/>
                </a:solidFill>
              </a:rPr>
              <a:t>Process 2</a:t>
            </a:r>
            <a:endParaRPr lang="en-US" sz="2400" dirty="0">
              <a:solidFill>
                <a:srgbClr val="0000FF"/>
              </a:solidFill>
            </a:endParaRPr>
          </a:p>
        </p:txBody>
      </p:sp>
      <p:sp>
        <p:nvSpPr>
          <p:cNvPr id="105" name="Title 45"/>
          <p:cNvSpPr>
            <a:spLocks noGrp="1"/>
          </p:cNvSpPr>
          <p:nvPr>
            <p:ph type="title"/>
          </p:nvPr>
        </p:nvSpPr>
        <p:spPr>
          <a:xfrm>
            <a:off x="457200" y="274638"/>
            <a:ext cx="8229600" cy="1143000"/>
          </a:xfrm>
        </p:spPr>
        <p:txBody>
          <a:bodyPr>
            <a:normAutofit/>
          </a:bodyPr>
          <a:lstStyle/>
          <a:p>
            <a:r>
              <a:rPr lang="en-US" dirty="0" smtClean="0"/>
              <a:t>S</a:t>
            </a:r>
            <a:r>
              <a:rPr lang="en-US" cap="small" dirty="0" smtClean="0"/>
              <a:t>heriff</a:t>
            </a:r>
            <a:r>
              <a:rPr lang="en-US" dirty="0" smtClean="0"/>
              <a:t>: isolated execution</a:t>
            </a:r>
            <a:endParaRPr lang="en-US" dirty="0"/>
          </a:p>
        </p:txBody>
      </p:sp>
      <p:grpSp>
        <p:nvGrpSpPr>
          <p:cNvPr id="51" name="Group 153"/>
          <p:cNvGrpSpPr/>
          <p:nvPr/>
        </p:nvGrpSpPr>
        <p:grpSpPr>
          <a:xfrm>
            <a:off x="2362200" y="5303996"/>
            <a:ext cx="4572000" cy="334804"/>
            <a:chOff x="2438400" y="4389596"/>
            <a:chExt cx="4572000" cy="334804"/>
          </a:xfrm>
        </p:grpSpPr>
        <p:sp>
          <p:nvSpPr>
            <p:cNvPr id="52" name="Rectangle 51"/>
            <p:cNvSpPr/>
            <p:nvPr/>
          </p:nvSpPr>
          <p:spPr>
            <a:xfrm>
              <a:off x="3581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5" name="Rectangle 54"/>
            <p:cNvSpPr/>
            <p:nvPr/>
          </p:nvSpPr>
          <p:spPr>
            <a:xfrm>
              <a:off x="3962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6" name="Rectangle 55"/>
            <p:cNvSpPr/>
            <p:nvPr/>
          </p:nvSpPr>
          <p:spPr>
            <a:xfrm>
              <a:off x="4343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8" name="Rectangle 57"/>
            <p:cNvSpPr/>
            <p:nvPr/>
          </p:nvSpPr>
          <p:spPr>
            <a:xfrm>
              <a:off x="5486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0" name="Rectangle 59"/>
            <p:cNvSpPr/>
            <p:nvPr/>
          </p:nvSpPr>
          <p:spPr>
            <a:xfrm>
              <a:off x="5867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1" name="Rectangle 60"/>
            <p:cNvSpPr/>
            <p:nvPr/>
          </p:nvSpPr>
          <p:spPr>
            <a:xfrm>
              <a:off x="624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2" name="Rectangle 61"/>
            <p:cNvSpPr/>
            <p:nvPr/>
          </p:nvSpPr>
          <p:spPr>
            <a:xfrm>
              <a:off x="662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3" name="Rectangle 62"/>
            <p:cNvSpPr/>
            <p:nvPr/>
          </p:nvSpPr>
          <p:spPr>
            <a:xfrm>
              <a:off x="281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4" name="Rectangle 63"/>
            <p:cNvSpPr/>
            <p:nvPr/>
          </p:nvSpPr>
          <p:spPr>
            <a:xfrm>
              <a:off x="3200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5" name="Rectangle 64"/>
            <p:cNvSpPr/>
            <p:nvPr/>
          </p:nvSpPr>
          <p:spPr>
            <a:xfrm>
              <a:off x="243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9" name="Rectangle 68"/>
            <p:cNvSpPr/>
            <p:nvPr/>
          </p:nvSpPr>
          <p:spPr>
            <a:xfrm>
              <a:off x="4724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5" name="Rectangle 74"/>
            <p:cNvSpPr/>
            <p:nvPr/>
          </p:nvSpPr>
          <p:spPr>
            <a:xfrm>
              <a:off x="5105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76" name="Up Arrow 75"/>
          <p:cNvSpPr/>
          <p:nvPr/>
        </p:nvSpPr>
        <p:spPr>
          <a:xfrm>
            <a:off x="5715000" y="5638800"/>
            <a:ext cx="457200" cy="4572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Connector 76"/>
          <p:cNvCxnSpPr/>
          <p:nvPr/>
        </p:nvCxnSpPr>
        <p:spPr>
          <a:xfrm rot="5400000">
            <a:off x="6804660" y="2917666"/>
            <a:ext cx="411480" cy="1588"/>
          </a:xfrm>
          <a:prstGeom prst="line">
            <a:avLst/>
          </a:prstGeom>
          <a:ln w="63500">
            <a:solidFill>
              <a:srgbClr val="0000FF"/>
            </a:solidFill>
            <a:tailEnd type="triangle"/>
          </a:ln>
        </p:spPr>
        <p:style>
          <a:lnRef idx="2">
            <a:schemeClr val="accent1"/>
          </a:lnRef>
          <a:fillRef idx="0">
            <a:schemeClr val="accent1"/>
          </a:fillRef>
          <a:effectRef idx="1">
            <a:schemeClr val="accent1"/>
          </a:effectRef>
          <a:fontRef idx="minor">
            <a:schemeClr val="tx1"/>
          </a:fontRef>
        </p:style>
      </p:cxnSp>
      <p:grpSp>
        <p:nvGrpSpPr>
          <p:cNvPr id="78" name="Group 122"/>
          <p:cNvGrpSpPr/>
          <p:nvPr/>
        </p:nvGrpSpPr>
        <p:grpSpPr>
          <a:xfrm>
            <a:off x="5638800" y="3124200"/>
            <a:ext cx="1524000" cy="334804"/>
            <a:chOff x="5715000" y="3017996"/>
            <a:chExt cx="1524000" cy="334804"/>
          </a:xfrm>
        </p:grpSpPr>
        <p:sp>
          <p:nvSpPr>
            <p:cNvPr id="79" name="Rectangle 78"/>
            <p:cNvSpPr/>
            <p:nvPr/>
          </p:nvSpPr>
          <p:spPr>
            <a:xfrm>
              <a:off x="5715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2" name="Rectangle 81"/>
            <p:cNvSpPr/>
            <p:nvPr/>
          </p:nvSpPr>
          <p:spPr>
            <a:xfrm>
              <a:off x="6096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3" name="Rectangle 82"/>
            <p:cNvSpPr/>
            <p:nvPr/>
          </p:nvSpPr>
          <p:spPr>
            <a:xfrm>
              <a:off x="6477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5" name="Rectangle 84"/>
            <p:cNvSpPr/>
            <p:nvPr/>
          </p:nvSpPr>
          <p:spPr>
            <a:xfrm>
              <a:off x="6858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86" name="Rectangle 85"/>
          <p:cNvSpPr/>
          <p:nvPr/>
        </p:nvSpPr>
        <p:spPr>
          <a:xfrm>
            <a:off x="6781800" y="3124200"/>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8" name="Bent-Up Arrow 87"/>
          <p:cNvSpPr/>
          <p:nvPr/>
        </p:nvSpPr>
        <p:spPr>
          <a:xfrm>
            <a:off x="5410200" y="3475196"/>
            <a:ext cx="1295400" cy="2057400"/>
          </a:xfrm>
          <a:prstGeom prst="bentUpArrow">
            <a:avLst>
              <a:gd name="adj1" fmla="val 17280"/>
              <a:gd name="adj2" fmla="val 18137"/>
              <a:gd name="adj3" fmla="val 239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subTnLst>
                                    <p:set>
                                      <p:cBhvr override="childStyle">
                                        <p:cTn dur="1" fill="hold" display="0" masterRel="nextClick" afterEffect="1"/>
                                        <p:tgtEl>
                                          <p:spTgt spid="155"/>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subTnLst>
                                    <p:set>
                                      <p:cBhvr override="childStyle">
                                        <p:cTn dur="1" fill="hold" display="0" masterRel="nextClick" afterEffect="1"/>
                                        <p:tgtEl>
                                          <p:spTgt spid="88"/>
                                        </p:tgtEl>
                                        <p:attrNameLst>
                                          <p:attrName>style.visibility</p:attrName>
                                        </p:attrNameLst>
                                      </p:cBhvr>
                                      <p:to>
                                        <p:strVal val="hidden"/>
                                      </p:to>
                                    </p:set>
                                  </p:sub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17" grpId="0" animBg="1"/>
      <p:bldP spid="155" grpId="0" animBg="1"/>
      <p:bldP spid="76" grpId="0" animBg="1"/>
      <p:bldP spid="86" grpId="0" animBg="1"/>
      <p:bldP spid="88" grpId="0"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extBox 8"/>
          <p:cNvSpPr txBox="1"/>
          <p:nvPr/>
        </p:nvSpPr>
        <p:spPr>
          <a:xfrm>
            <a:off x="964090" y="1676400"/>
            <a:ext cx="1702910" cy="584776"/>
          </a:xfrm>
          <a:prstGeom prst="rect">
            <a:avLst/>
          </a:prstGeom>
          <a:noFill/>
        </p:spPr>
        <p:txBody>
          <a:bodyPr wrap="none" rtlCol="0">
            <a:spAutoFit/>
          </a:bodyPr>
          <a:lstStyle/>
          <a:p>
            <a:r>
              <a:rPr lang="en-US" sz="3200" b="1" dirty="0" err="1" smtClean="0"/>
              <a:t>Pthreads</a:t>
            </a:r>
            <a:endParaRPr lang="en-US" sz="3200" b="1" dirty="0"/>
          </a:p>
        </p:txBody>
      </p:sp>
      <p:sp>
        <p:nvSpPr>
          <p:cNvPr id="10" name="TextBox 9"/>
          <p:cNvSpPr txBox="1"/>
          <p:nvPr/>
        </p:nvSpPr>
        <p:spPr>
          <a:xfrm>
            <a:off x="4020820" y="1676400"/>
            <a:ext cx="1313180" cy="584776"/>
          </a:xfrm>
          <a:prstGeom prst="rect">
            <a:avLst/>
          </a:prstGeom>
          <a:noFill/>
        </p:spPr>
        <p:txBody>
          <a:bodyPr wrap="none" rtlCol="0">
            <a:spAutoFit/>
          </a:bodyPr>
          <a:lstStyle/>
          <a:p>
            <a:r>
              <a:rPr lang="en-US" sz="3200" b="1" dirty="0" smtClean="0"/>
              <a:t>Sheriff</a:t>
            </a:r>
            <a:endParaRPr lang="en-US" sz="3200" b="1" dirty="0"/>
          </a:p>
        </p:txBody>
      </p:sp>
      <p:grpSp>
        <p:nvGrpSpPr>
          <p:cNvPr id="33" name="Group 32"/>
          <p:cNvGrpSpPr/>
          <p:nvPr/>
        </p:nvGrpSpPr>
        <p:grpSpPr>
          <a:xfrm>
            <a:off x="762000" y="2438400"/>
            <a:ext cx="2209800" cy="4191000"/>
            <a:chOff x="304800" y="2438400"/>
            <a:chExt cx="2209800" cy="4191000"/>
          </a:xfrm>
        </p:grpSpPr>
        <p:sp>
          <p:nvSpPr>
            <p:cNvPr id="5" name="TextBox 4"/>
            <p:cNvSpPr txBox="1"/>
            <p:nvPr/>
          </p:nvSpPr>
          <p:spPr>
            <a:xfrm>
              <a:off x="533400" y="2514600"/>
              <a:ext cx="1981200" cy="3970318"/>
            </a:xfrm>
            <a:prstGeom prst="rect">
              <a:avLst/>
            </a:prstGeom>
            <a:noFill/>
          </p:spPr>
          <p:txBody>
            <a:bodyPr wrap="square" rtlCol="0">
              <a:spAutoFit/>
            </a:bodyPr>
            <a:lstStyle/>
            <a:p>
              <a:r>
                <a:rPr lang="en-US" sz="2800" dirty="0" smtClean="0"/>
                <a:t>1: Lock();</a:t>
              </a:r>
            </a:p>
            <a:p>
              <a:endParaRPr lang="en-US" sz="2800" dirty="0" smtClean="0"/>
            </a:p>
            <a:p>
              <a:r>
                <a:rPr lang="en-US" sz="2800" dirty="0" smtClean="0"/>
                <a:t>2: XXX;</a:t>
              </a:r>
            </a:p>
            <a:p>
              <a:endParaRPr lang="en-US" sz="2800" dirty="0" smtClean="0"/>
            </a:p>
            <a:p>
              <a:r>
                <a:rPr lang="en-US" sz="2800" dirty="0" smtClean="0"/>
                <a:t>3: Unlock();</a:t>
              </a:r>
            </a:p>
            <a:p>
              <a:endParaRPr lang="en-US" sz="2800" dirty="0" smtClean="0"/>
            </a:p>
            <a:p>
              <a:r>
                <a:rPr lang="en-US" sz="2800" dirty="0" smtClean="0"/>
                <a:t>4: YYY;</a:t>
              </a:r>
            </a:p>
            <a:p>
              <a:endParaRPr lang="en-US" sz="2800" dirty="0" smtClean="0"/>
            </a:p>
            <a:p>
              <a:r>
                <a:rPr lang="en-US" sz="2800" dirty="0" smtClean="0"/>
                <a:t>5: Lock();</a:t>
              </a:r>
            </a:p>
          </p:txBody>
        </p:sp>
        <p:sp>
          <p:nvSpPr>
            <p:cNvPr id="32" name="Rectangle 31"/>
            <p:cNvSpPr/>
            <p:nvPr/>
          </p:nvSpPr>
          <p:spPr>
            <a:xfrm>
              <a:off x="304800" y="2438400"/>
              <a:ext cx="2133600" cy="419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124200" y="2819400"/>
            <a:ext cx="4931599" cy="1447800"/>
            <a:chOff x="2514600" y="2819400"/>
            <a:chExt cx="4931599" cy="1447800"/>
          </a:xfrm>
        </p:grpSpPr>
        <p:sp>
          <p:nvSpPr>
            <p:cNvPr id="23" name="Right Brace 22"/>
            <p:cNvSpPr/>
            <p:nvPr/>
          </p:nvSpPr>
          <p:spPr>
            <a:xfrm rot="10800000">
              <a:off x="2514600" y="3200400"/>
              <a:ext cx="685800" cy="762000"/>
            </a:xfrm>
            <a:prstGeom prst="rightBrace">
              <a:avLst/>
            </a:prstGeom>
            <a:ln w="1016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3328916" y="2819400"/>
              <a:ext cx="4117283" cy="523220"/>
            </a:xfrm>
            <a:prstGeom prst="rect">
              <a:avLst/>
            </a:prstGeom>
            <a:noFill/>
          </p:spPr>
          <p:txBody>
            <a:bodyPr wrap="none" rtlCol="0">
              <a:spAutoFit/>
            </a:bodyPr>
            <a:lstStyle/>
            <a:p>
              <a:r>
                <a:rPr lang="en-US" sz="2800" dirty="0" err="1" smtClean="0"/>
                <a:t>Create_isolation_condition</a:t>
              </a:r>
              <a:endParaRPr lang="en-US" sz="2800" dirty="0"/>
            </a:p>
          </p:txBody>
        </p:sp>
        <p:sp>
          <p:nvSpPr>
            <p:cNvPr id="26" name="TextBox 25"/>
            <p:cNvSpPr txBox="1"/>
            <p:nvPr/>
          </p:nvSpPr>
          <p:spPr>
            <a:xfrm>
              <a:off x="3328916" y="3743980"/>
              <a:ext cx="3560791" cy="523220"/>
            </a:xfrm>
            <a:prstGeom prst="rect">
              <a:avLst/>
            </a:prstGeom>
            <a:noFill/>
          </p:spPr>
          <p:txBody>
            <a:bodyPr wrap="none" rtlCol="0">
              <a:spAutoFit/>
            </a:bodyPr>
            <a:lstStyle/>
            <a:p>
              <a:r>
                <a:rPr lang="en-US" sz="2800" dirty="0" err="1" smtClean="0"/>
                <a:t>Commit_local_changes</a:t>
              </a:r>
              <a:endParaRPr lang="en-US" sz="2800" dirty="0"/>
            </a:p>
          </p:txBody>
        </p:sp>
        <p:sp>
          <p:nvSpPr>
            <p:cNvPr id="34" name="TextBox 33"/>
            <p:cNvSpPr txBox="1"/>
            <p:nvPr/>
          </p:nvSpPr>
          <p:spPr>
            <a:xfrm>
              <a:off x="3351132" y="3286780"/>
              <a:ext cx="4086600" cy="523220"/>
            </a:xfrm>
            <a:prstGeom prst="rect">
              <a:avLst/>
            </a:prstGeom>
            <a:noFill/>
          </p:spPr>
          <p:txBody>
            <a:bodyPr wrap="none" rtlCol="0">
              <a:spAutoFit/>
            </a:bodyPr>
            <a:lstStyle/>
            <a:p>
              <a:r>
                <a:rPr lang="en-US" sz="2800" dirty="0" smtClean="0"/>
                <a:t>XXX;    </a:t>
              </a:r>
              <a:r>
                <a:rPr lang="en-US" sz="2800" i="1" dirty="0" smtClean="0"/>
                <a:t>//isolated execution</a:t>
              </a:r>
              <a:endParaRPr lang="en-US" sz="2800" i="1" dirty="0"/>
            </a:p>
          </p:txBody>
        </p:sp>
      </p:grpSp>
      <p:grpSp>
        <p:nvGrpSpPr>
          <p:cNvPr id="52" name="Group 51"/>
          <p:cNvGrpSpPr/>
          <p:nvPr/>
        </p:nvGrpSpPr>
        <p:grpSpPr>
          <a:xfrm>
            <a:off x="3124200" y="4648200"/>
            <a:ext cx="4931599" cy="1447800"/>
            <a:chOff x="2514600" y="2819400"/>
            <a:chExt cx="4931599" cy="1447800"/>
          </a:xfrm>
        </p:grpSpPr>
        <p:sp>
          <p:nvSpPr>
            <p:cNvPr id="53" name="Right Brace 52"/>
            <p:cNvSpPr/>
            <p:nvPr/>
          </p:nvSpPr>
          <p:spPr>
            <a:xfrm rot="10800000">
              <a:off x="2514600" y="3200400"/>
              <a:ext cx="685800" cy="762000"/>
            </a:xfrm>
            <a:prstGeom prst="rightBrace">
              <a:avLst/>
            </a:prstGeom>
            <a:ln w="1016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3328916" y="2819400"/>
              <a:ext cx="4117283" cy="523220"/>
            </a:xfrm>
            <a:prstGeom prst="rect">
              <a:avLst/>
            </a:prstGeom>
            <a:noFill/>
          </p:spPr>
          <p:txBody>
            <a:bodyPr wrap="none" rtlCol="0">
              <a:spAutoFit/>
            </a:bodyPr>
            <a:lstStyle/>
            <a:p>
              <a:r>
                <a:rPr lang="en-US" sz="2800" dirty="0" err="1" smtClean="0"/>
                <a:t>Create_isolation_condition</a:t>
              </a:r>
              <a:endParaRPr lang="en-US" sz="2800" dirty="0"/>
            </a:p>
          </p:txBody>
        </p:sp>
        <p:sp>
          <p:nvSpPr>
            <p:cNvPr id="55" name="TextBox 54"/>
            <p:cNvSpPr txBox="1"/>
            <p:nvPr/>
          </p:nvSpPr>
          <p:spPr>
            <a:xfrm>
              <a:off x="3328916" y="3743980"/>
              <a:ext cx="3560791" cy="523220"/>
            </a:xfrm>
            <a:prstGeom prst="rect">
              <a:avLst/>
            </a:prstGeom>
            <a:noFill/>
          </p:spPr>
          <p:txBody>
            <a:bodyPr wrap="none" rtlCol="0">
              <a:spAutoFit/>
            </a:bodyPr>
            <a:lstStyle/>
            <a:p>
              <a:r>
                <a:rPr lang="en-US" sz="2800" dirty="0" err="1" smtClean="0"/>
                <a:t>Commit_local_changes</a:t>
              </a:r>
              <a:endParaRPr lang="en-US" sz="2800" dirty="0"/>
            </a:p>
          </p:txBody>
        </p:sp>
        <p:sp>
          <p:nvSpPr>
            <p:cNvPr id="56" name="TextBox 55"/>
            <p:cNvSpPr txBox="1"/>
            <p:nvPr/>
          </p:nvSpPr>
          <p:spPr>
            <a:xfrm>
              <a:off x="3351132" y="3286780"/>
              <a:ext cx="4067728" cy="523220"/>
            </a:xfrm>
            <a:prstGeom prst="rect">
              <a:avLst/>
            </a:prstGeom>
            <a:noFill/>
          </p:spPr>
          <p:txBody>
            <a:bodyPr wrap="none" rtlCol="0">
              <a:spAutoFit/>
            </a:bodyPr>
            <a:lstStyle/>
            <a:p>
              <a:r>
                <a:rPr lang="en-US" sz="2800" dirty="0" smtClean="0"/>
                <a:t>YYY;    </a:t>
              </a:r>
              <a:r>
                <a:rPr lang="en-US" sz="2800" i="1" dirty="0" smtClean="0"/>
                <a:t>//isolated execution</a:t>
              </a:r>
              <a:endParaRPr lang="en-US" sz="2800" i="1" dirty="0"/>
            </a:p>
          </p:txBody>
        </p:sp>
      </p:grpSp>
      <p:sp>
        <p:nvSpPr>
          <p:cNvPr id="58" name="Title 45"/>
          <p:cNvSpPr>
            <a:spLocks noGrp="1"/>
          </p:cNvSpPr>
          <p:nvPr>
            <p:ph type="title"/>
          </p:nvPr>
        </p:nvSpPr>
        <p:spPr>
          <a:xfrm>
            <a:off x="457200" y="274638"/>
            <a:ext cx="8229600" cy="1143000"/>
          </a:xfrm>
        </p:spPr>
        <p:txBody>
          <a:bodyPr>
            <a:normAutofit/>
          </a:bodyPr>
          <a:lstStyle/>
          <a:p>
            <a:r>
              <a:rPr lang="en-US" dirty="0" smtClean="0"/>
              <a:t>S</a:t>
            </a:r>
            <a:r>
              <a:rPr lang="en-US" cap="small" dirty="0" smtClean="0"/>
              <a:t>heriff</a:t>
            </a:r>
            <a:r>
              <a:rPr lang="en-US" dirty="0" smtClean="0"/>
              <a:t>: isolated execution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600" y="2209800"/>
            <a:ext cx="3810000" cy="3378200"/>
          </a:xfrm>
          <a:prstGeom prst="rect">
            <a:avLst/>
          </a:prstGeom>
        </p:spPr>
      </p:pic>
      <p:pic>
        <p:nvPicPr>
          <p:cNvPr id="2" name="Picture 1"/>
          <p:cNvPicPr>
            <a:picLocks noChangeAspect="1"/>
          </p:cNvPicPr>
          <p:nvPr/>
        </p:nvPicPr>
        <p:blipFill rotWithShape="1">
          <a:blip r:embed="rId4" cstate="screen">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p:blipFill>
        <p:spPr>
          <a:xfrm>
            <a:off x="5105400" y="4038600"/>
            <a:ext cx="3054096" cy="2528792"/>
          </a:xfrm>
          <a:prstGeom prst="rect">
            <a:avLst/>
          </a:prstGeom>
        </p:spPr>
      </p:pic>
      <p:grpSp>
        <p:nvGrpSpPr>
          <p:cNvPr id="11" name="Group 10"/>
          <p:cNvGrpSpPr/>
          <p:nvPr/>
        </p:nvGrpSpPr>
        <p:grpSpPr>
          <a:xfrm>
            <a:off x="6553200" y="5334000"/>
            <a:ext cx="1600200" cy="762000"/>
            <a:chOff x="6553200" y="5334000"/>
            <a:chExt cx="1600200" cy="762000"/>
          </a:xfrm>
        </p:grpSpPr>
        <p:sp>
          <p:nvSpPr>
            <p:cNvPr id="7" name="Rectangle 6"/>
            <p:cNvSpPr/>
            <p:nvPr/>
          </p:nvSpPr>
          <p:spPr>
            <a:xfrm>
              <a:off x="7696200" y="5638800"/>
              <a:ext cx="457200" cy="457200"/>
            </a:xfrm>
            <a:prstGeom prst="rect">
              <a:avLst/>
            </a:prstGeom>
            <a:noFill/>
            <a:ln w="5715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553200" y="5334000"/>
              <a:ext cx="581058" cy="457200"/>
            </a:xfrm>
            <a:prstGeom prst="rect">
              <a:avLst/>
            </a:prstGeom>
            <a:noFill/>
            <a:ln w="5715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rotWithShape="1">
          <a:blip r:embed="rId5" cstate="screen">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p:blipFill>
        <p:spPr>
          <a:xfrm>
            <a:off x="5105400" y="1295400"/>
            <a:ext cx="3058194" cy="2743200"/>
          </a:xfrm>
          <a:prstGeom prst="rect">
            <a:avLst/>
          </a:prstGeom>
        </p:spPr>
      </p:pic>
      <p:sp>
        <p:nvSpPr>
          <p:cNvPr id="10" name="Title 45"/>
          <p:cNvSpPr>
            <a:spLocks noGrp="1"/>
          </p:cNvSpPr>
          <p:nvPr>
            <p:ph type="title"/>
          </p:nvPr>
        </p:nvSpPr>
        <p:spPr>
          <a:xfrm>
            <a:off x="457200" y="274638"/>
            <a:ext cx="8229600" cy="1143000"/>
          </a:xfrm>
        </p:spPr>
        <p:txBody>
          <a:bodyPr>
            <a:normAutofit/>
          </a:bodyPr>
          <a:lstStyle/>
          <a:p>
            <a:r>
              <a:rPr lang="en-US" dirty="0" smtClean="0"/>
              <a:t>Snapshot and </a:t>
            </a:r>
            <a:r>
              <a:rPr lang="en-US" dirty="0" err="1" smtClean="0"/>
              <a:t>diffing</a:t>
            </a:r>
            <a:r>
              <a:rPr lang="en-US" dirty="0" smtClean="0"/>
              <a:t>: local changes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9591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 name="Rectangle 79"/>
          <p:cNvSpPr/>
          <p:nvPr/>
        </p:nvSpPr>
        <p:spPr>
          <a:xfrm>
            <a:off x="1600200" y="2163604"/>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FF0000"/>
                </a:solidFill>
              </a:rPr>
              <a:t>Process 1</a:t>
            </a:r>
            <a:endParaRPr lang="en-US" sz="2400" b="1" dirty="0">
              <a:solidFill>
                <a:srgbClr val="FF0000"/>
              </a:solidFill>
            </a:endParaRPr>
          </a:p>
        </p:txBody>
      </p:sp>
      <p:grpSp>
        <p:nvGrpSpPr>
          <p:cNvPr id="3" name="Group 41"/>
          <p:cNvGrpSpPr/>
          <p:nvPr/>
        </p:nvGrpSpPr>
        <p:grpSpPr>
          <a:xfrm>
            <a:off x="1676400" y="3124200"/>
            <a:ext cx="1524000" cy="334804"/>
            <a:chOff x="1752600" y="3505200"/>
            <a:chExt cx="1524000" cy="334804"/>
          </a:xfrm>
        </p:grpSpPr>
        <p:sp>
          <p:nvSpPr>
            <p:cNvPr id="89" name="Rectangle 88"/>
            <p:cNvSpPr/>
            <p:nvPr/>
          </p:nvSpPr>
          <p:spPr>
            <a:xfrm>
              <a:off x="17526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0" name="Rectangle 89"/>
            <p:cNvSpPr/>
            <p:nvPr/>
          </p:nvSpPr>
          <p:spPr>
            <a:xfrm>
              <a:off x="2133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5" name="Rectangle 94"/>
            <p:cNvSpPr/>
            <p:nvPr/>
          </p:nvSpPr>
          <p:spPr>
            <a:xfrm>
              <a:off x="2514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6" name="Rectangle 95"/>
            <p:cNvSpPr/>
            <p:nvPr/>
          </p:nvSpPr>
          <p:spPr>
            <a:xfrm>
              <a:off x="2895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02" name="Rectangle 101"/>
          <p:cNvSpPr/>
          <p:nvPr/>
        </p:nvSpPr>
        <p:spPr>
          <a:xfrm>
            <a:off x="5562600" y="2163604"/>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0000FF"/>
                </a:solidFill>
              </a:rPr>
              <a:t>Process 2</a:t>
            </a:r>
            <a:endParaRPr lang="en-US" sz="2400" b="1" dirty="0">
              <a:solidFill>
                <a:srgbClr val="0000FF"/>
              </a:solidFill>
            </a:endParaRPr>
          </a:p>
        </p:txBody>
      </p:sp>
      <p:sp>
        <p:nvSpPr>
          <p:cNvPr id="49" name="Rectangle 48"/>
          <p:cNvSpPr/>
          <p:nvPr/>
        </p:nvSpPr>
        <p:spPr>
          <a:xfrm>
            <a:off x="1676400" y="3124200"/>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9" name="TextBox 68"/>
          <p:cNvSpPr txBox="1"/>
          <p:nvPr/>
        </p:nvSpPr>
        <p:spPr>
          <a:xfrm>
            <a:off x="7055560" y="4800600"/>
            <a:ext cx="2012240" cy="461665"/>
          </a:xfrm>
          <a:prstGeom prst="rect">
            <a:avLst/>
          </a:prstGeom>
          <a:noFill/>
        </p:spPr>
        <p:txBody>
          <a:bodyPr wrap="none" rtlCol="0">
            <a:spAutoFit/>
          </a:bodyPr>
          <a:lstStyle/>
          <a:p>
            <a:r>
              <a:rPr lang="en-US" sz="2400" b="1" dirty="0" smtClean="0"/>
              <a:t>Main Memory</a:t>
            </a:r>
            <a:endParaRPr lang="en-US" sz="2400" b="1" dirty="0"/>
          </a:p>
        </p:txBody>
      </p:sp>
      <p:grpSp>
        <p:nvGrpSpPr>
          <p:cNvPr id="5" name="Group 153"/>
          <p:cNvGrpSpPr/>
          <p:nvPr/>
        </p:nvGrpSpPr>
        <p:grpSpPr>
          <a:xfrm>
            <a:off x="2362200" y="4465796"/>
            <a:ext cx="4572000" cy="334804"/>
            <a:chOff x="2438400" y="4389596"/>
            <a:chExt cx="4572000" cy="334804"/>
          </a:xfrm>
        </p:grpSpPr>
        <p:sp>
          <p:nvSpPr>
            <p:cNvPr id="53" name="Rectangle 52"/>
            <p:cNvSpPr/>
            <p:nvPr/>
          </p:nvSpPr>
          <p:spPr>
            <a:xfrm>
              <a:off x="3581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4" name="Rectangle 53"/>
            <p:cNvSpPr/>
            <p:nvPr/>
          </p:nvSpPr>
          <p:spPr>
            <a:xfrm>
              <a:off x="3962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7" name="Rectangle 56"/>
            <p:cNvSpPr/>
            <p:nvPr/>
          </p:nvSpPr>
          <p:spPr>
            <a:xfrm>
              <a:off x="4343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9" name="Rectangle 58"/>
            <p:cNvSpPr/>
            <p:nvPr/>
          </p:nvSpPr>
          <p:spPr>
            <a:xfrm>
              <a:off x="5486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6" name="Rectangle 65"/>
            <p:cNvSpPr/>
            <p:nvPr/>
          </p:nvSpPr>
          <p:spPr>
            <a:xfrm>
              <a:off x="5867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7" name="Rectangle 66"/>
            <p:cNvSpPr/>
            <p:nvPr/>
          </p:nvSpPr>
          <p:spPr>
            <a:xfrm>
              <a:off x="624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8" name="Rectangle 67"/>
            <p:cNvSpPr/>
            <p:nvPr/>
          </p:nvSpPr>
          <p:spPr>
            <a:xfrm>
              <a:off x="662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0" name="Rectangle 69"/>
            <p:cNvSpPr/>
            <p:nvPr/>
          </p:nvSpPr>
          <p:spPr>
            <a:xfrm>
              <a:off x="281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1" name="Rectangle 70"/>
            <p:cNvSpPr/>
            <p:nvPr/>
          </p:nvSpPr>
          <p:spPr>
            <a:xfrm>
              <a:off x="3200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2" name="Rectangle 71"/>
            <p:cNvSpPr/>
            <p:nvPr/>
          </p:nvSpPr>
          <p:spPr>
            <a:xfrm>
              <a:off x="243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3" name="Rectangle 72"/>
            <p:cNvSpPr/>
            <p:nvPr/>
          </p:nvSpPr>
          <p:spPr>
            <a:xfrm>
              <a:off x="4724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4" name="Rectangle 73"/>
            <p:cNvSpPr/>
            <p:nvPr/>
          </p:nvSpPr>
          <p:spPr>
            <a:xfrm>
              <a:off x="5105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grpSp>
        <p:nvGrpSpPr>
          <p:cNvPr id="6" name="Group 152"/>
          <p:cNvGrpSpPr/>
          <p:nvPr/>
        </p:nvGrpSpPr>
        <p:grpSpPr>
          <a:xfrm>
            <a:off x="2362200" y="5227796"/>
            <a:ext cx="4572000" cy="334804"/>
            <a:chOff x="2438400" y="5151596"/>
            <a:chExt cx="4572000" cy="334804"/>
          </a:xfrm>
        </p:grpSpPr>
        <p:sp>
          <p:nvSpPr>
            <p:cNvPr id="75" name="Rectangle 74"/>
            <p:cNvSpPr/>
            <p:nvPr/>
          </p:nvSpPr>
          <p:spPr>
            <a:xfrm>
              <a:off x="3581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6" name="Rectangle 75"/>
            <p:cNvSpPr/>
            <p:nvPr/>
          </p:nvSpPr>
          <p:spPr>
            <a:xfrm>
              <a:off x="3962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7" name="Rectangle 76"/>
            <p:cNvSpPr/>
            <p:nvPr/>
          </p:nvSpPr>
          <p:spPr>
            <a:xfrm>
              <a:off x="4343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8" name="Rectangle 77"/>
            <p:cNvSpPr/>
            <p:nvPr/>
          </p:nvSpPr>
          <p:spPr>
            <a:xfrm>
              <a:off x="5486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9" name="Rectangle 78"/>
            <p:cNvSpPr/>
            <p:nvPr/>
          </p:nvSpPr>
          <p:spPr>
            <a:xfrm>
              <a:off x="5867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8" name="Rectangle 87"/>
            <p:cNvSpPr/>
            <p:nvPr/>
          </p:nvSpPr>
          <p:spPr>
            <a:xfrm>
              <a:off x="6248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3" name="Rectangle 92"/>
            <p:cNvSpPr/>
            <p:nvPr/>
          </p:nvSpPr>
          <p:spPr>
            <a:xfrm>
              <a:off x="6629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4" name="Rectangle 93"/>
            <p:cNvSpPr/>
            <p:nvPr/>
          </p:nvSpPr>
          <p:spPr>
            <a:xfrm>
              <a:off x="2819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6" name="Rectangle 105"/>
            <p:cNvSpPr/>
            <p:nvPr/>
          </p:nvSpPr>
          <p:spPr>
            <a:xfrm>
              <a:off x="3200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0" name="Rectangle 109"/>
            <p:cNvSpPr/>
            <p:nvPr/>
          </p:nvSpPr>
          <p:spPr>
            <a:xfrm>
              <a:off x="2438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3" name="Rectangle 112"/>
            <p:cNvSpPr/>
            <p:nvPr/>
          </p:nvSpPr>
          <p:spPr>
            <a:xfrm>
              <a:off x="4724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4" name="Rectangle 113"/>
            <p:cNvSpPr/>
            <p:nvPr/>
          </p:nvSpPr>
          <p:spPr>
            <a:xfrm>
              <a:off x="5105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15" name="Rectangle 114"/>
          <p:cNvSpPr/>
          <p:nvPr/>
        </p:nvSpPr>
        <p:spPr>
          <a:xfrm>
            <a:off x="-76200" y="4343400"/>
            <a:ext cx="2438400" cy="461665"/>
          </a:xfrm>
          <a:prstGeom prst="rect">
            <a:avLst/>
          </a:prstGeom>
        </p:spPr>
        <p:txBody>
          <a:bodyPr wrap="square">
            <a:spAutoFit/>
          </a:bodyPr>
          <a:lstStyle/>
          <a:p>
            <a:pPr algn="ctr"/>
            <a:r>
              <a:rPr lang="en-US" sz="2400" b="1" dirty="0" smtClean="0">
                <a:solidFill>
                  <a:srgbClr val="FF0000"/>
                </a:solidFill>
              </a:rPr>
              <a:t>Process 1</a:t>
            </a:r>
            <a:endParaRPr lang="en-US" sz="2400" dirty="0"/>
          </a:p>
        </p:txBody>
      </p:sp>
      <p:sp>
        <p:nvSpPr>
          <p:cNvPr id="116" name="Rectangle 115"/>
          <p:cNvSpPr/>
          <p:nvPr/>
        </p:nvSpPr>
        <p:spPr>
          <a:xfrm>
            <a:off x="-76200" y="5100935"/>
            <a:ext cx="2438400" cy="461665"/>
          </a:xfrm>
          <a:prstGeom prst="rect">
            <a:avLst/>
          </a:prstGeom>
        </p:spPr>
        <p:txBody>
          <a:bodyPr wrap="square">
            <a:spAutoFit/>
          </a:bodyPr>
          <a:lstStyle/>
          <a:p>
            <a:pPr algn="ctr"/>
            <a:r>
              <a:rPr lang="en-US" sz="2400" b="1" dirty="0" smtClean="0">
                <a:solidFill>
                  <a:srgbClr val="0000FF"/>
                </a:solidFill>
              </a:rPr>
              <a:t>Process 2</a:t>
            </a:r>
            <a:endParaRPr lang="en-US" sz="2400" dirty="0">
              <a:solidFill>
                <a:srgbClr val="0000FF"/>
              </a:solidFill>
            </a:endParaRPr>
          </a:p>
        </p:txBody>
      </p:sp>
      <p:grpSp>
        <p:nvGrpSpPr>
          <p:cNvPr id="7" name="Group 122"/>
          <p:cNvGrpSpPr/>
          <p:nvPr/>
        </p:nvGrpSpPr>
        <p:grpSpPr>
          <a:xfrm>
            <a:off x="5638800" y="3094196"/>
            <a:ext cx="1524000" cy="334804"/>
            <a:chOff x="5715000" y="3017996"/>
            <a:chExt cx="1524000" cy="334804"/>
          </a:xfrm>
        </p:grpSpPr>
        <p:sp>
          <p:nvSpPr>
            <p:cNvPr id="119" name="Rectangle 118"/>
            <p:cNvSpPr/>
            <p:nvPr/>
          </p:nvSpPr>
          <p:spPr>
            <a:xfrm>
              <a:off x="5715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0" name="Rectangle 119"/>
            <p:cNvSpPr/>
            <p:nvPr/>
          </p:nvSpPr>
          <p:spPr>
            <a:xfrm>
              <a:off x="6096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1" name="Rectangle 120"/>
            <p:cNvSpPr/>
            <p:nvPr/>
          </p:nvSpPr>
          <p:spPr>
            <a:xfrm>
              <a:off x="6477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2" name="Rectangle 121"/>
            <p:cNvSpPr/>
            <p:nvPr/>
          </p:nvSpPr>
          <p:spPr>
            <a:xfrm>
              <a:off x="6858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25" name="Rectangle 124"/>
          <p:cNvSpPr/>
          <p:nvPr/>
        </p:nvSpPr>
        <p:spPr>
          <a:xfrm>
            <a:off x="6781800" y="3094196"/>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8" name="Group 149"/>
          <p:cNvGrpSpPr/>
          <p:nvPr/>
        </p:nvGrpSpPr>
        <p:grpSpPr>
          <a:xfrm>
            <a:off x="2362200" y="6019800"/>
            <a:ext cx="4572000" cy="334804"/>
            <a:chOff x="2438400" y="5943600"/>
            <a:chExt cx="4572000" cy="334804"/>
          </a:xfrm>
        </p:grpSpPr>
        <p:sp>
          <p:nvSpPr>
            <p:cNvPr id="126" name="Rectangle 125"/>
            <p:cNvSpPr/>
            <p:nvPr/>
          </p:nvSpPr>
          <p:spPr>
            <a:xfrm>
              <a:off x="3581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7" name="Rectangle 126"/>
            <p:cNvSpPr/>
            <p:nvPr/>
          </p:nvSpPr>
          <p:spPr>
            <a:xfrm>
              <a:off x="3962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8" name="Rectangle 127"/>
            <p:cNvSpPr/>
            <p:nvPr/>
          </p:nvSpPr>
          <p:spPr>
            <a:xfrm>
              <a:off x="4343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9" name="Rectangle 128"/>
            <p:cNvSpPr/>
            <p:nvPr/>
          </p:nvSpPr>
          <p:spPr>
            <a:xfrm>
              <a:off x="5486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0" name="Rectangle 129"/>
            <p:cNvSpPr/>
            <p:nvPr/>
          </p:nvSpPr>
          <p:spPr>
            <a:xfrm>
              <a:off x="5867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1" name="Rectangle 130"/>
            <p:cNvSpPr/>
            <p:nvPr/>
          </p:nvSpPr>
          <p:spPr>
            <a:xfrm>
              <a:off x="624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2" name="Rectangle 131"/>
            <p:cNvSpPr/>
            <p:nvPr/>
          </p:nvSpPr>
          <p:spPr>
            <a:xfrm>
              <a:off x="662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3" name="Rectangle 132"/>
            <p:cNvSpPr/>
            <p:nvPr/>
          </p:nvSpPr>
          <p:spPr>
            <a:xfrm>
              <a:off x="281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4" name="Rectangle 133"/>
            <p:cNvSpPr/>
            <p:nvPr/>
          </p:nvSpPr>
          <p:spPr>
            <a:xfrm>
              <a:off x="3200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5" name="Rectangle 134"/>
            <p:cNvSpPr/>
            <p:nvPr/>
          </p:nvSpPr>
          <p:spPr>
            <a:xfrm>
              <a:off x="243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6" name="Rectangle 135"/>
            <p:cNvSpPr/>
            <p:nvPr/>
          </p:nvSpPr>
          <p:spPr>
            <a:xfrm>
              <a:off x="4724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7" name="Rectangle 136"/>
            <p:cNvSpPr/>
            <p:nvPr/>
          </p:nvSpPr>
          <p:spPr>
            <a:xfrm>
              <a:off x="5105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51" name="Rectangle 150"/>
          <p:cNvSpPr/>
          <p:nvPr/>
        </p:nvSpPr>
        <p:spPr>
          <a:xfrm>
            <a:off x="-76200" y="5939135"/>
            <a:ext cx="2438400" cy="461665"/>
          </a:xfrm>
          <a:prstGeom prst="rect">
            <a:avLst/>
          </a:prstGeom>
        </p:spPr>
        <p:txBody>
          <a:bodyPr wrap="square">
            <a:spAutoFit/>
          </a:bodyPr>
          <a:lstStyle/>
          <a:p>
            <a:pPr algn="ctr"/>
            <a:r>
              <a:rPr lang="en-US" sz="2400" b="1" dirty="0" smtClean="0">
                <a:solidFill>
                  <a:srgbClr val="00AA00"/>
                </a:solidFill>
              </a:rPr>
              <a:t>Global State</a:t>
            </a:r>
            <a:endParaRPr lang="en-US" sz="2400" dirty="0">
              <a:solidFill>
                <a:srgbClr val="00AA00"/>
              </a:solidFill>
            </a:endParaRPr>
          </a:p>
        </p:txBody>
      </p:sp>
      <p:sp>
        <p:nvSpPr>
          <p:cNvPr id="81" name="Down Arrow 80"/>
          <p:cNvSpPr/>
          <p:nvPr/>
        </p:nvSpPr>
        <p:spPr>
          <a:xfrm rot="17870547">
            <a:off x="2726040" y="2969068"/>
            <a:ext cx="457200" cy="21147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886200" y="4465796"/>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3" name="Rectangle 82"/>
          <p:cNvSpPr/>
          <p:nvPr/>
        </p:nvSpPr>
        <p:spPr>
          <a:xfrm>
            <a:off x="5029200" y="5227796"/>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4" name="Down Arrow 83"/>
          <p:cNvSpPr/>
          <p:nvPr/>
        </p:nvSpPr>
        <p:spPr>
          <a:xfrm rot="2419117">
            <a:off x="5843687" y="3134991"/>
            <a:ext cx="457200" cy="236219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Down Arrow 84"/>
          <p:cNvSpPr/>
          <p:nvPr/>
        </p:nvSpPr>
        <p:spPr>
          <a:xfrm>
            <a:off x="3810000" y="4800600"/>
            <a:ext cx="457200" cy="12192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p:txBody>
      </p:sp>
      <p:sp>
        <p:nvSpPr>
          <p:cNvPr id="86" name="Rectangle 85"/>
          <p:cNvSpPr/>
          <p:nvPr/>
        </p:nvSpPr>
        <p:spPr>
          <a:xfrm>
            <a:off x="3886200" y="6019800"/>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7" name="Down Arrow 86"/>
          <p:cNvSpPr/>
          <p:nvPr/>
        </p:nvSpPr>
        <p:spPr>
          <a:xfrm>
            <a:off x="5029200" y="5562600"/>
            <a:ext cx="457200" cy="4572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5029200" y="6019800"/>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9" name="Rectangle 98"/>
          <p:cNvSpPr/>
          <p:nvPr/>
        </p:nvSpPr>
        <p:spPr>
          <a:xfrm>
            <a:off x="12954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52578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3200400" y="3148489"/>
            <a:ext cx="762000" cy="369332"/>
          </a:xfrm>
          <a:prstGeom prst="rect">
            <a:avLst/>
          </a:prstGeom>
          <a:noFill/>
        </p:spPr>
        <p:txBody>
          <a:bodyPr wrap="square" rtlCol="0">
            <a:spAutoFit/>
          </a:bodyPr>
          <a:lstStyle/>
          <a:p>
            <a:r>
              <a:rPr lang="en-US" dirty="0" smtClean="0"/>
              <a:t>Cache </a:t>
            </a:r>
            <a:endParaRPr lang="en-US" dirty="0"/>
          </a:p>
        </p:txBody>
      </p:sp>
      <p:sp>
        <p:nvSpPr>
          <p:cNvPr id="103" name="TextBox 102"/>
          <p:cNvSpPr txBox="1"/>
          <p:nvPr/>
        </p:nvSpPr>
        <p:spPr>
          <a:xfrm>
            <a:off x="7162800" y="3124200"/>
            <a:ext cx="762000" cy="369332"/>
          </a:xfrm>
          <a:prstGeom prst="rect">
            <a:avLst/>
          </a:prstGeom>
          <a:noFill/>
        </p:spPr>
        <p:txBody>
          <a:bodyPr wrap="square" rtlCol="0">
            <a:spAutoFit/>
          </a:bodyPr>
          <a:lstStyle/>
          <a:p>
            <a:r>
              <a:rPr lang="en-US" dirty="0" smtClean="0"/>
              <a:t>Cache </a:t>
            </a:r>
            <a:endParaRPr lang="en-US" dirty="0"/>
          </a:p>
        </p:txBody>
      </p:sp>
      <p:sp>
        <p:nvSpPr>
          <p:cNvPr id="107" name="TextBox 106"/>
          <p:cNvSpPr txBox="1"/>
          <p:nvPr/>
        </p:nvSpPr>
        <p:spPr>
          <a:xfrm>
            <a:off x="1912703" y="1513820"/>
            <a:ext cx="1135297" cy="523220"/>
          </a:xfrm>
          <a:prstGeom prst="rect">
            <a:avLst/>
          </a:prstGeom>
          <a:noFill/>
        </p:spPr>
        <p:txBody>
          <a:bodyPr wrap="none" rtlCol="0">
            <a:spAutoFit/>
          </a:bodyPr>
          <a:lstStyle/>
          <a:p>
            <a:r>
              <a:rPr lang="en-US" sz="2800" b="1" dirty="0" smtClean="0"/>
              <a:t>Core 1</a:t>
            </a:r>
            <a:endParaRPr lang="en-US" sz="2800" b="1" dirty="0"/>
          </a:p>
        </p:txBody>
      </p:sp>
      <p:sp>
        <p:nvSpPr>
          <p:cNvPr id="108" name="TextBox 107"/>
          <p:cNvSpPr txBox="1"/>
          <p:nvPr/>
        </p:nvSpPr>
        <p:spPr>
          <a:xfrm>
            <a:off x="5867400" y="1447800"/>
            <a:ext cx="1135297" cy="523220"/>
          </a:xfrm>
          <a:prstGeom prst="rect">
            <a:avLst/>
          </a:prstGeom>
          <a:noFill/>
        </p:spPr>
        <p:txBody>
          <a:bodyPr wrap="none" rtlCol="0">
            <a:spAutoFit/>
          </a:bodyPr>
          <a:lstStyle/>
          <a:p>
            <a:r>
              <a:rPr lang="en-US" sz="2800" b="1" dirty="0" smtClean="0"/>
              <a:t>Core 2</a:t>
            </a:r>
            <a:endParaRPr lang="en-US" sz="2800" b="1" dirty="0"/>
          </a:p>
        </p:txBody>
      </p:sp>
      <p:sp>
        <p:nvSpPr>
          <p:cNvPr id="91" name="Title 45"/>
          <p:cNvSpPr>
            <a:spLocks noGrp="1"/>
          </p:cNvSpPr>
          <p:nvPr>
            <p:ph type="title"/>
          </p:nvPr>
        </p:nvSpPr>
        <p:spPr>
          <a:xfrm>
            <a:off x="304800" y="274638"/>
            <a:ext cx="8534400" cy="1143000"/>
          </a:xfrm>
        </p:spPr>
        <p:txBody>
          <a:bodyPr>
            <a:normAutofit fontScale="90000"/>
          </a:bodyPr>
          <a:lstStyle/>
          <a:p>
            <a:r>
              <a:rPr lang="en-US" cap="small" dirty="0" smtClean="0"/>
              <a:t>Sheriff-Detect</a:t>
            </a:r>
            <a:r>
              <a:rPr lang="en-US" dirty="0" smtClean="0"/>
              <a:t>: </a:t>
            </a:r>
            <a:br>
              <a:rPr lang="en-US" dirty="0" smtClean="0"/>
            </a:br>
            <a:r>
              <a:rPr lang="en-US" dirty="0" smtClean="0"/>
              <a:t>Find false sharing at commit points</a:t>
            </a:r>
            <a:endParaRPr lang="en-US" dirty="0"/>
          </a:p>
        </p:txBody>
      </p:sp>
      <p:sp>
        <p:nvSpPr>
          <p:cNvPr id="92" name="TextBox 91"/>
          <p:cNvSpPr txBox="1"/>
          <p:nvPr/>
        </p:nvSpPr>
        <p:spPr>
          <a:xfrm>
            <a:off x="2895600" y="5257800"/>
            <a:ext cx="3274254" cy="584776"/>
          </a:xfrm>
          <a:prstGeom prst="rect">
            <a:avLst/>
          </a:prstGeom>
          <a:solidFill>
            <a:schemeClr val="accent3">
              <a:lumMod val="60000"/>
              <a:lumOff val="40000"/>
            </a:schemeClr>
          </a:solidFill>
        </p:spPr>
        <p:txBody>
          <a:bodyPr wrap="none" rtlCol="0">
            <a:spAutoFit/>
          </a:bodyPr>
          <a:lstStyle/>
          <a:p>
            <a:r>
              <a:rPr lang="en-US" sz="3200" b="1" dirty="0" smtClean="0"/>
              <a:t>Interleaved writes</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
                                        </p:tgtEl>
                                        <p:attrNameLst>
                                          <p:attrName>style.visibility</p:attrName>
                                        </p:attrNameLst>
                                      </p:cBhvr>
                                      <p:to>
                                        <p:strVal val="visible"/>
                                      </p:to>
                                    </p:set>
                                  </p:childTnLst>
                                  <p:subTnLst>
                                    <p:set>
                                      <p:cBhvr override="childStyle">
                                        <p:cTn dur="1" fill="hold" display="0" masterRel="nextClick" afterEffect="1"/>
                                        <p:tgtEl>
                                          <p:spTgt spid="8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subTnLst>
                                    <p:set>
                                      <p:cBhvr override="childStyle">
                                        <p:cTn dur="1" fill="hold" display="0" masterRel="nextClick" afterEffect="1"/>
                                        <p:tgtEl>
                                          <p:spTgt spid="85"/>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accel="50000" decel="50000" fill="hold"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xit" presetSubtype="4" accel="50000" decel="50000" fill="hold" nodeType="clickEffect">
                                  <p:stCondLst>
                                    <p:cond delay="0"/>
                                  </p:stCondLst>
                                  <p:childTnLst>
                                    <p:anim calcmode="lin" valueType="num">
                                      <p:cBhvr additive="base">
                                        <p:cTn id="38" dur="500"/>
                                        <p:tgtEl>
                                          <p:spTgt spid="6"/>
                                        </p:tgtEl>
                                        <p:attrNameLst>
                                          <p:attrName>ppt_x</p:attrName>
                                        </p:attrNameLst>
                                      </p:cBhvr>
                                      <p:tavLst>
                                        <p:tav tm="0">
                                          <p:val>
                                            <p:strVal val="ppt_x"/>
                                          </p:val>
                                        </p:tav>
                                        <p:tav tm="100000">
                                          <p:val>
                                            <p:strVal val="ppt_x"/>
                                          </p:val>
                                        </p:tav>
                                      </p:tavLst>
                                    </p:anim>
                                    <p:anim calcmode="lin" valueType="num">
                                      <p:cBhvr additive="base">
                                        <p:cTn id="39" dur="500"/>
                                        <p:tgtEl>
                                          <p:spTgt spid="6"/>
                                        </p:tgtEl>
                                        <p:attrNameLst>
                                          <p:attrName>ppt_y</p:attrName>
                                        </p:attrNameLst>
                                      </p:cBhvr>
                                      <p:tavLst>
                                        <p:tav tm="0">
                                          <p:val>
                                            <p:strVal val="ppt_y"/>
                                          </p:val>
                                        </p:tav>
                                        <p:tav tm="100000">
                                          <p:val>
                                            <p:strVal val="1+ppt_h/2"/>
                                          </p:val>
                                        </p:tav>
                                      </p:tavLst>
                                    </p:anim>
                                    <p:set>
                                      <p:cBhvr>
                                        <p:cTn id="40" dur="1" fill="hold">
                                          <p:stCondLst>
                                            <p:cond delay="499"/>
                                          </p:stCondLst>
                                        </p:cTn>
                                        <p:tgtEl>
                                          <p:spTgt spid="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8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2" grpId="1" animBg="1"/>
      <p:bldP spid="83" grpId="0" animBg="1"/>
      <p:bldP spid="83" grpId="1" animBg="1"/>
      <p:bldP spid="84" grpId="0" animBg="1"/>
      <p:bldP spid="85" grpId="0" animBg="1"/>
      <p:bldP spid="86" grpId="0" animBg="1"/>
      <p:bldP spid="87" grpId="0" animBg="1"/>
      <p:bldP spid="97" grpId="0" animBg="1"/>
      <p:bldP spid="92" grpId="0" animBg="1"/>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066800" y="1371600"/>
          <a:ext cx="7467599" cy="4870374"/>
        </p:xfrm>
        <a:graphic>
          <a:graphicData uri="http://schemas.openxmlformats.org/drawingml/2006/table">
            <a:tbl>
              <a:tblPr/>
              <a:tblGrid>
                <a:gridCol w="2286000"/>
                <a:gridCol w="1981200"/>
                <a:gridCol w="3200399"/>
              </a:tblGrid>
              <a:tr h="720429">
                <a:tc>
                  <a:txBody>
                    <a:bodyPr/>
                    <a:lstStyle/>
                    <a:p>
                      <a:pPr algn="l" fontAlgn="b"/>
                      <a:r>
                        <a:rPr lang="en-US" sz="2400" b="1" i="0" u="none" strike="noStrike" dirty="0" smtClean="0">
                          <a:solidFill>
                            <a:srgbClr val="000000"/>
                          </a:solidFill>
                          <a:latin typeface="Calibri"/>
                        </a:rPr>
                        <a:t>Benchmarks</a:t>
                      </a:r>
                    </a:p>
                    <a:p>
                      <a:pPr algn="l" fontAlgn="b"/>
                      <a:endParaRPr lang="en-US" sz="2400" b="1"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smtClean="0">
                          <a:solidFill>
                            <a:schemeClr val="tx1"/>
                          </a:solidFill>
                          <a:latin typeface="Calibri"/>
                        </a:rPr>
                        <a:t>PTU</a:t>
                      </a:r>
                    </a:p>
                    <a:p>
                      <a:pPr algn="r" fontAlgn="b"/>
                      <a:r>
                        <a:rPr lang="en-US" sz="2400" b="1" i="0" u="none" strike="noStrike" dirty="0" smtClean="0">
                          <a:solidFill>
                            <a:schemeClr val="tx1"/>
                          </a:solidFill>
                          <a:latin typeface="Calibri"/>
                        </a:rPr>
                        <a:t>(# shared lines)</a:t>
                      </a:r>
                      <a:endParaRPr lang="en-US" sz="2400" b="1" i="0" u="none" strike="noStrike" dirty="0">
                        <a:solidFill>
                          <a:schemeClr val="tx1"/>
                        </a:solidFill>
                        <a:latin typeface="Calibri"/>
                      </a:endParaRP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smtClean="0">
                          <a:solidFill>
                            <a:schemeClr val="tx1"/>
                          </a:solidFill>
                          <a:latin typeface="Calibri"/>
                        </a:rPr>
                        <a:t>SHERIFF-DETECT</a:t>
                      </a:r>
                    </a:p>
                    <a:p>
                      <a:pPr algn="r" fontAlgn="b"/>
                      <a:r>
                        <a:rPr lang="en-US" sz="2400" b="1" i="0" u="none" strike="noStrike" dirty="0" smtClean="0">
                          <a:solidFill>
                            <a:schemeClr val="tx1"/>
                          </a:solidFill>
                          <a:latin typeface="Calibri"/>
                        </a:rPr>
                        <a:t>(#</a:t>
                      </a:r>
                      <a:r>
                        <a:rPr lang="en-US" sz="2400" b="1" i="0" u="none" strike="noStrike" baseline="0" dirty="0" smtClean="0">
                          <a:solidFill>
                            <a:schemeClr val="tx1"/>
                          </a:solidFill>
                          <a:latin typeface="Calibri"/>
                        </a:rPr>
                        <a:t> shared</a:t>
                      </a:r>
                      <a:r>
                        <a:rPr lang="en-US" sz="2400" b="1" i="0" u="none" strike="noStrike" baseline="0" dirty="0" smtClean="0">
                          <a:solidFill>
                            <a:schemeClr val="tx1"/>
                          </a:solidFill>
                          <a:latin typeface="Calibri"/>
                        </a:rPr>
                        <a:t> objects</a:t>
                      </a:r>
                      <a:r>
                        <a:rPr lang="en-US" sz="2400" b="1" i="0" u="none" strike="noStrike" dirty="0" smtClean="0">
                          <a:solidFill>
                            <a:schemeClr val="tx1"/>
                          </a:solidFill>
                          <a:latin typeface="Calibri"/>
                        </a:rPr>
                        <a:t>)</a:t>
                      </a:r>
                      <a:endParaRPr lang="en-US" sz="2400" b="1" i="0" u="none" strike="noStrike" dirty="0">
                        <a:solidFill>
                          <a:schemeClr val="tx1"/>
                        </a:solidFill>
                        <a:latin typeface="Calibri"/>
                      </a:endParaRPr>
                    </a:p>
                  </a:txBody>
                  <a:tcPr marL="10866" marR="10866" marT="108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631">
                <a:tc>
                  <a:txBody>
                    <a:bodyPr/>
                    <a:lstStyle/>
                    <a:p>
                      <a:pPr algn="l" fontAlgn="b"/>
                      <a:r>
                        <a:rPr lang="en-US" sz="2000" b="0" i="0" u="none" strike="noStrike" dirty="0" err="1">
                          <a:solidFill>
                            <a:srgbClr val="000000"/>
                          </a:solidFill>
                          <a:latin typeface="Calibri"/>
                        </a:rPr>
                        <a:t>canneal</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2000" b="0" i="0" u="none" strike="noStrike" dirty="0">
                          <a:solidFill>
                            <a:schemeClr val="tx1"/>
                          </a:solidFill>
                          <a:latin typeface="Calibri"/>
                        </a:rPr>
                        <a:t>1</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2000" b="0" i="0" u="none" strike="noStrike" dirty="0">
                          <a:solidFill>
                            <a:schemeClr val="tx1"/>
                          </a:solidFill>
                          <a:latin typeface="Calibri"/>
                        </a:rPr>
                        <a:t>1</a:t>
                      </a:r>
                    </a:p>
                  </a:txBody>
                  <a:tcPr marL="10866" marR="10866" marT="108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292631">
                <a:tc>
                  <a:txBody>
                    <a:bodyPr/>
                    <a:lstStyle/>
                    <a:p>
                      <a:pPr algn="l" fontAlgn="b"/>
                      <a:r>
                        <a:rPr lang="en-US" sz="2000" b="0" i="0" u="none" strike="noStrike" dirty="0" err="1">
                          <a:solidFill>
                            <a:srgbClr val="000000"/>
                          </a:solidFill>
                          <a:latin typeface="Calibri"/>
                        </a:rPr>
                        <a:t>fluidanimate</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3</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1</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kmeans</a:t>
                      </a: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1916</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2</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dirty="0" err="1">
                          <a:solidFill>
                            <a:srgbClr val="000000"/>
                          </a:solidFill>
                          <a:latin typeface="Calibri"/>
                        </a:rPr>
                        <a:t>linear_regression</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5</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1</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dirty="0" err="1">
                          <a:solidFill>
                            <a:srgbClr val="000000"/>
                          </a:solidFill>
                          <a:latin typeface="Calibri"/>
                        </a:rPr>
                        <a:t>matrix_multiply</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468</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pbzip2</a:t>
                      </a: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14</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dirty="0" err="1">
                          <a:solidFill>
                            <a:srgbClr val="000000"/>
                          </a:solidFill>
                          <a:latin typeface="Calibri"/>
                        </a:rPr>
                        <a:t>pca</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a:solidFill>
                            <a:schemeClr val="tx1"/>
                          </a:solidFill>
                          <a:latin typeface="Calibri"/>
                        </a:rPr>
                        <a:t>45</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dirty="0" err="1">
                          <a:solidFill>
                            <a:srgbClr val="000000"/>
                          </a:solidFill>
                          <a:latin typeface="Calibri"/>
                        </a:rPr>
                        <a:t>pfscan</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3</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reverse_index</a:t>
                      </a: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N/A</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streamcluster</a:t>
                      </a: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9</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1</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word_count</a:t>
                      </a: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4</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4</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swaptions</a:t>
                      </a:r>
                    </a:p>
                  </a:txBody>
                  <a:tcPr marL="10866" marR="10866" marT="1086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chemeClr val="tx1"/>
                          </a:solidFill>
                          <a:latin typeface="Calibri"/>
                        </a:rPr>
                        <a:t>196</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339996">
                <a:tc>
                  <a:txBody>
                    <a:bodyPr/>
                    <a:lstStyle/>
                    <a:p>
                      <a:pPr algn="l" fontAlgn="b"/>
                      <a:r>
                        <a:rPr lang="en-US" sz="2000" b="1" i="0" u="none" strike="noStrike">
                          <a:solidFill>
                            <a:srgbClr val="000000"/>
                          </a:solidFill>
                          <a:latin typeface="Calibri"/>
                        </a:rPr>
                        <a:t>TOTAL</a:t>
                      </a:r>
                    </a:p>
                  </a:txBody>
                  <a:tcPr marL="10866" marR="10866" marT="108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chemeClr val="tx1"/>
                          </a:solidFill>
                          <a:latin typeface="Calibri"/>
                        </a:rPr>
                        <a:t>2,664</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chemeClr val="tx1"/>
                          </a:solidFill>
                          <a:latin typeface="Calibri"/>
                        </a:rPr>
                        <a:t>15</a:t>
                      </a:r>
                    </a:p>
                  </a:txBody>
                  <a:tcPr marL="10866" marR="10866" marT="108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1066800" y="2514600"/>
            <a:ext cx="7467600" cy="609600"/>
          </a:xfrm>
          <a:prstGeom prst="rect">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err="1" smtClean="0">
                <a:solidFill>
                  <a:srgbClr val="000000"/>
                </a:solidFill>
              </a:rPr>
              <a:t>kmeans</a:t>
            </a:r>
            <a:r>
              <a:rPr lang="en-US" sz="2800" b="1" dirty="0" smtClean="0">
                <a:solidFill>
                  <a:srgbClr val="000000"/>
                </a:solidFill>
              </a:rPr>
              <a:t>                           1916                                     2</a:t>
            </a:r>
            <a:endParaRPr lang="en-US" sz="2800" b="1" dirty="0">
              <a:solidFill>
                <a:srgbClr val="000000"/>
              </a:solidFill>
            </a:endParaRPr>
          </a:p>
        </p:txBody>
      </p:sp>
      <p:sp>
        <p:nvSpPr>
          <p:cNvPr id="14" name="Rectangle 13"/>
          <p:cNvSpPr/>
          <p:nvPr/>
        </p:nvSpPr>
        <p:spPr>
          <a:xfrm>
            <a:off x="1066800" y="4495800"/>
            <a:ext cx="7467600" cy="609600"/>
          </a:xfrm>
          <a:prstGeom prst="rect">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 </a:t>
            </a:r>
            <a:r>
              <a:rPr lang="en-US" sz="2800" b="1" dirty="0" err="1" smtClean="0">
                <a:solidFill>
                  <a:srgbClr val="000000"/>
                </a:solidFill>
              </a:rPr>
              <a:t>reverse_index</a:t>
            </a:r>
            <a:r>
              <a:rPr lang="en-US" sz="2800" b="1" dirty="0" smtClean="0">
                <a:solidFill>
                  <a:srgbClr val="000000"/>
                </a:solidFill>
              </a:rPr>
              <a:t>                  N/A </a:t>
            </a:r>
            <a:r>
              <a:rPr lang="en-US" sz="1000" b="1" dirty="0" smtClean="0">
                <a:solidFill>
                  <a:srgbClr val="000000"/>
                </a:solidFill>
              </a:rPr>
              <a:t> </a:t>
            </a:r>
            <a:r>
              <a:rPr lang="en-US" sz="2800" b="1" dirty="0" smtClean="0">
                <a:solidFill>
                  <a:srgbClr val="000000"/>
                </a:solidFill>
              </a:rPr>
              <a:t>                                   5</a:t>
            </a:r>
            <a:endParaRPr lang="en-US" sz="2800" b="1" dirty="0">
              <a:solidFill>
                <a:srgbClr val="000000"/>
              </a:solidFill>
            </a:endParaRPr>
          </a:p>
        </p:txBody>
      </p:sp>
      <p:sp>
        <p:nvSpPr>
          <p:cNvPr id="15" name="Rectangle 14"/>
          <p:cNvSpPr/>
          <p:nvPr/>
        </p:nvSpPr>
        <p:spPr>
          <a:xfrm>
            <a:off x="1066800" y="5867400"/>
            <a:ext cx="7467600" cy="609600"/>
          </a:xfrm>
          <a:prstGeom prst="rect">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 </a:t>
            </a:r>
            <a:r>
              <a:rPr lang="en-US" sz="2800" b="1" dirty="0" smtClean="0">
                <a:solidFill>
                  <a:srgbClr val="000000"/>
                </a:solidFill>
              </a:rPr>
              <a:t>Total                           </a:t>
            </a:r>
            <a:r>
              <a:rPr lang="en-US" sz="800" b="1" dirty="0" smtClean="0">
                <a:solidFill>
                  <a:srgbClr val="000000"/>
                </a:solidFill>
              </a:rPr>
              <a:t>  </a:t>
            </a:r>
            <a:r>
              <a:rPr lang="en-US" sz="2800" b="1" dirty="0" smtClean="0">
                <a:solidFill>
                  <a:srgbClr val="000000"/>
                </a:solidFill>
              </a:rPr>
              <a:t>   2,664 </a:t>
            </a:r>
            <a:r>
              <a:rPr lang="en-US" sz="1000" b="1" dirty="0" smtClean="0">
                <a:solidFill>
                  <a:srgbClr val="000000"/>
                </a:solidFill>
              </a:rPr>
              <a:t> </a:t>
            </a:r>
            <a:r>
              <a:rPr lang="en-US" sz="2800" b="1" dirty="0" smtClean="0">
                <a:solidFill>
                  <a:srgbClr val="000000"/>
                </a:solidFill>
              </a:rPr>
              <a:t>                                  15</a:t>
            </a:r>
            <a:endParaRPr lang="en-US" sz="2800" b="1" dirty="0">
              <a:solidFill>
                <a:srgbClr val="000000"/>
              </a:solidFill>
            </a:endParaRPr>
          </a:p>
        </p:txBody>
      </p:sp>
      <p:sp>
        <p:nvSpPr>
          <p:cNvPr id="6" name="Title 45"/>
          <p:cNvSpPr>
            <a:spLocks noGrp="1"/>
          </p:cNvSpPr>
          <p:nvPr>
            <p:ph type="title"/>
          </p:nvPr>
        </p:nvSpPr>
        <p:spPr>
          <a:xfrm>
            <a:off x="457200" y="274638"/>
            <a:ext cx="8229600" cy="1143000"/>
          </a:xfrm>
        </p:spPr>
        <p:txBody>
          <a:bodyPr>
            <a:normAutofit fontScale="90000"/>
          </a:bodyPr>
          <a:lstStyle/>
          <a:p>
            <a:r>
              <a:rPr lang="en-US" dirty="0" smtClean="0"/>
              <a:t>Output:</a:t>
            </a:r>
            <a:r>
              <a:rPr lang="en-US" cap="small" dirty="0" smtClean="0"/>
              <a:t> PTU vs. Sheriff-Detect </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457200" y="381000"/>
            <a:ext cx="8229600" cy="1143000"/>
          </a:xfrm>
          <a:prstGeom prst="rect">
            <a:avLst/>
          </a:prstGeom>
        </p:spPr>
        <p:txBody>
          <a:bodyPr vert="horz" lIns="91440" tIns="45720" rIns="91440" bIns="45720" rtlCol="0" anchor="ctr">
            <a:normAutofit fontScale="92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Example case study: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linear_regression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914400" y="1371600"/>
            <a:ext cx="7391400" cy="830997"/>
          </a:xfrm>
          <a:prstGeom prst="rect">
            <a:avLst/>
          </a:prstGeom>
          <a:solidFill>
            <a:schemeClr val="tx1"/>
          </a:solidFill>
        </p:spPr>
        <p:txBody>
          <a:bodyPr wrap="square" rtlCol="0">
            <a:spAutoFit/>
          </a:bodyPr>
          <a:lstStyle/>
          <a:p>
            <a:r>
              <a:rPr lang="en-US" sz="2400" dirty="0" smtClean="0">
                <a:solidFill>
                  <a:srgbClr val="00FF00"/>
                </a:solidFill>
              </a:rPr>
              <a:t>Allocation call stack:</a:t>
            </a:r>
          </a:p>
          <a:p>
            <a:r>
              <a:rPr lang="en-US" sz="2400" dirty="0" smtClean="0">
                <a:solidFill>
                  <a:srgbClr val="00FF00"/>
                </a:solidFill>
              </a:rPr>
              <a:t>   0: </a:t>
            </a:r>
            <a:r>
              <a:rPr lang="en-US" sz="2400" dirty="0" err="1" smtClean="0">
                <a:solidFill>
                  <a:srgbClr val="00FF00"/>
                </a:solidFill>
              </a:rPr>
              <a:t>linear_regression-pthread.c</a:t>
            </a:r>
            <a:r>
              <a:rPr lang="en-US" sz="2400" dirty="0" smtClean="0">
                <a:solidFill>
                  <a:srgbClr val="00FF00"/>
                </a:solidFill>
              </a:rPr>
              <a:t>: line number: 136</a:t>
            </a:r>
            <a:endParaRPr lang="en-US" sz="2400" dirty="0">
              <a:solidFill>
                <a:srgbClr val="00FF00"/>
              </a:solidFill>
            </a:endParaRPr>
          </a:p>
        </p:txBody>
      </p:sp>
      <p:sp>
        <p:nvSpPr>
          <p:cNvPr id="7" name="TextBox 6"/>
          <p:cNvSpPr txBox="1"/>
          <p:nvPr/>
        </p:nvSpPr>
        <p:spPr>
          <a:xfrm>
            <a:off x="838200" y="2674203"/>
            <a:ext cx="4215467" cy="523220"/>
          </a:xfrm>
          <a:prstGeom prst="rect">
            <a:avLst/>
          </a:prstGeom>
          <a:noFill/>
        </p:spPr>
        <p:txBody>
          <a:bodyPr wrap="none" rtlCol="0">
            <a:spAutoFit/>
          </a:bodyPr>
          <a:lstStyle/>
          <a:p>
            <a:r>
              <a:rPr lang="en-US" sz="2800" b="1" dirty="0" smtClean="0"/>
              <a:t>Step 1:  find allocation site</a:t>
            </a:r>
          </a:p>
        </p:txBody>
      </p:sp>
      <p:sp>
        <p:nvSpPr>
          <p:cNvPr id="8" name="TextBox 7"/>
          <p:cNvSpPr txBox="1"/>
          <p:nvPr/>
        </p:nvSpPr>
        <p:spPr>
          <a:xfrm>
            <a:off x="914400" y="3360003"/>
            <a:ext cx="7391400" cy="830997"/>
          </a:xfrm>
          <a:prstGeom prst="rect">
            <a:avLst/>
          </a:prstGeom>
          <a:solidFill>
            <a:schemeClr val="tx1"/>
          </a:solidFill>
        </p:spPr>
        <p:txBody>
          <a:bodyPr wrap="square" rtlCol="0">
            <a:spAutoFit/>
          </a:bodyPr>
          <a:lstStyle/>
          <a:p>
            <a:r>
              <a:rPr lang="en-US" sz="2400" dirty="0" smtClean="0">
                <a:solidFill>
                  <a:srgbClr val="00FF00"/>
                </a:solidFill>
              </a:rPr>
              <a:t>136: </a:t>
            </a:r>
            <a:r>
              <a:rPr lang="en-US" sz="2400" dirty="0" err="1" smtClean="0">
                <a:solidFill>
                  <a:srgbClr val="00FF00"/>
                </a:solidFill>
              </a:rPr>
              <a:t>tid_args</a:t>
            </a:r>
            <a:r>
              <a:rPr lang="en-US" sz="2400" dirty="0" smtClean="0">
                <a:solidFill>
                  <a:srgbClr val="00FF00"/>
                </a:solidFill>
              </a:rPr>
              <a:t> = (</a:t>
            </a:r>
            <a:r>
              <a:rPr lang="en-US" sz="2400" dirty="0" err="1" smtClean="0">
                <a:solidFill>
                  <a:srgbClr val="00FF00"/>
                </a:solidFill>
              </a:rPr>
              <a:t>lreg_args</a:t>
            </a:r>
            <a:r>
              <a:rPr lang="en-US" sz="2400" dirty="0" smtClean="0">
                <a:solidFill>
                  <a:srgbClr val="00FF00"/>
                </a:solidFill>
              </a:rPr>
              <a:t> *)</a:t>
            </a:r>
            <a:r>
              <a:rPr lang="en-US" sz="2400" dirty="0" err="1" smtClean="0">
                <a:solidFill>
                  <a:srgbClr val="00FF00"/>
                </a:solidFill>
              </a:rPr>
              <a:t>calloc(sizeof(lreg_args</a:t>
            </a:r>
            <a:r>
              <a:rPr lang="en-US" sz="2400" dirty="0" smtClean="0">
                <a:solidFill>
                  <a:srgbClr val="00FF00"/>
                </a:solidFill>
              </a:rPr>
              <a:t>), </a:t>
            </a:r>
            <a:r>
              <a:rPr lang="en-US" sz="2400" dirty="0" err="1" smtClean="0">
                <a:solidFill>
                  <a:srgbClr val="00FF00"/>
                </a:solidFill>
              </a:rPr>
              <a:t>num_procs</a:t>
            </a:r>
            <a:r>
              <a:rPr lang="en-US" sz="2400" dirty="0" smtClean="0">
                <a:solidFill>
                  <a:srgbClr val="00FF00"/>
                </a:solidFill>
              </a:rPr>
              <a:t>);</a:t>
            </a:r>
            <a:endParaRPr lang="en-US" sz="2400" dirty="0">
              <a:solidFill>
                <a:srgbClr val="00FF00"/>
              </a:solidFill>
            </a:endParaRPr>
          </a:p>
        </p:txBody>
      </p:sp>
      <p:sp>
        <p:nvSpPr>
          <p:cNvPr id="9" name="TextBox 8"/>
          <p:cNvSpPr txBox="1"/>
          <p:nvPr/>
        </p:nvSpPr>
        <p:spPr>
          <a:xfrm>
            <a:off x="838200" y="4655403"/>
            <a:ext cx="3599187" cy="523220"/>
          </a:xfrm>
          <a:prstGeom prst="rect">
            <a:avLst/>
          </a:prstGeom>
          <a:noFill/>
        </p:spPr>
        <p:txBody>
          <a:bodyPr wrap="none" rtlCol="0">
            <a:spAutoFit/>
          </a:bodyPr>
          <a:lstStyle/>
          <a:p>
            <a:r>
              <a:rPr lang="en-US" sz="2800" b="1" dirty="0" smtClean="0"/>
              <a:t>Step 2:  find references </a:t>
            </a:r>
          </a:p>
        </p:txBody>
      </p:sp>
      <p:sp>
        <p:nvSpPr>
          <p:cNvPr id="10" name="TextBox 9"/>
          <p:cNvSpPr txBox="1"/>
          <p:nvPr/>
        </p:nvSpPr>
        <p:spPr>
          <a:xfrm>
            <a:off x="914400" y="5417403"/>
            <a:ext cx="7391400" cy="830997"/>
          </a:xfrm>
          <a:prstGeom prst="rect">
            <a:avLst/>
          </a:prstGeom>
          <a:solidFill>
            <a:schemeClr val="tx1"/>
          </a:solidFill>
        </p:spPr>
        <p:txBody>
          <a:bodyPr wrap="square" rtlCol="0">
            <a:spAutoFit/>
          </a:bodyPr>
          <a:lstStyle/>
          <a:p>
            <a:r>
              <a:rPr lang="en-US" sz="2400" dirty="0" smtClean="0">
                <a:solidFill>
                  <a:srgbClr val="00FF00"/>
                </a:solidFill>
              </a:rPr>
              <a:t>152: </a:t>
            </a:r>
            <a:r>
              <a:rPr lang="en-US" sz="2400" dirty="0" err="1" smtClean="0">
                <a:solidFill>
                  <a:srgbClr val="00FF00"/>
                </a:solidFill>
              </a:rPr>
              <a:t>pthread_create(&amp;tid_args[i].tid</a:t>
            </a:r>
            <a:r>
              <a:rPr lang="en-US" sz="2400" dirty="0" smtClean="0">
                <a:solidFill>
                  <a:srgbClr val="00FF00"/>
                </a:solidFill>
              </a:rPr>
              <a:t>, &amp;</a:t>
            </a:r>
            <a:r>
              <a:rPr lang="en-US" sz="2400" dirty="0" err="1" smtClean="0">
                <a:solidFill>
                  <a:srgbClr val="00FF00"/>
                </a:solidFill>
              </a:rPr>
              <a:t>attr</a:t>
            </a:r>
            <a:r>
              <a:rPr lang="en-US" sz="2400" dirty="0" smtClean="0">
                <a:solidFill>
                  <a:srgbClr val="00FF00"/>
                </a:solidFill>
              </a:rPr>
              <a:t>,      </a:t>
            </a:r>
          </a:p>
          <a:p>
            <a:r>
              <a:rPr lang="en-US" sz="2400" dirty="0" smtClean="0">
                <a:solidFill>
                  <a:srgbClr val="00FF00"/>
                </a:solidFill>
              </a:rPr>
              <a:t>         </a:t>
            </a:r>
            <a:r>
              <a:rPr lang="en-US" sz="2400" dirty="0" err="1" smtClean="0">
                <a:solidFill>
                  <a:srgbClr val="00FF00"/>
                </a:solidFill>
              </a:rPr>
              <a:t>linear_regression_pthread</a:t>
            </a:r>
            <a:r>
              <a:rPr lang="en-US" sz="2400" dirty="0" smtClean="0">
                <a:solidFill>
                  <a:srgbClr val="00FF00"/>
                </a:solidFill>
              </a:rPr>
              <a:t>, (void*)&amp;</a:t>
            </a:r>
            <a:r>
              <a:rPr lang="en-US" sz="2400" dirty="0" err="1" smtClean="0">
                <a:solidFill>
                  <a:srgbClr val="00FF00"/>
                </a:solidFill>
              </a:rPr>
              <a:t>tid_args[i</a:t>
            </a:r>
            <a:r>
              <a:rPr lang="en-US" sz="2400" dirty="0" smtClean="0">
                <a:solidFill>
                  <a:srgbClr val="00FF00"/>
                </a:solidFill>
              </a:rPr>
              <a:t>])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457200" y="381000"/>
            <a:ext cx="8229600" cy="1143000"/>
          </a:xfrm>
          <a:prstGeom prst="rect">
            <a:avLst/>
          </a:prstGeom>
        </p:spPr>
        <p:txBody>
          <a:bodyPr vert="horz" lIns="91440" tIns="45720" rIns="91440" bIns="45720" rtlCol="0" anchor="ctr">
            <a:normAutofit fontScale="92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Example case study: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linear_regression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TextBox 9"/>
          <p:cNvSpPr txBox="1"/>
          <p:nvPr/>
        </p:nvSpPr>
        <p:spPr>
          <a:xfrm>
            <a:off x="914400" y="1524000"/>
            <a:ext cx="7391400" cy="3416320"/>
          </a:xfrm>
          <a:prstGeom prst="rect">
            <a:avLst/>
          </a:prstGeom>
          <a:solidFill>
            <a:schemeClr val="tx1"/>
          </a:solidFill>
        </p:spPr>
        <p:txBody>
          <a:bodyPr wrap="square" rtlCol="0">
            <a:spAutoFit/>
          </a:bodyPr>
          <a:lstStyle/>
          <a:p>
            <a:r>
              <a:rPr lang="en-US" sz="2400" dirty="0" smtClean="0">
                <a:solidFill>
                  <a:srgbClr val="00FF00"/>
                </a:solidFill>
              </a:rPr>
              <a:t>void *</a:t>
            </a:r>
            <a:r>
              <a:rPr lang="en-US" sz="2400" dirty="0" err="1" smtClean="0">
                <a:solidFill>
                  <a:srgbClr val="00FF00"/>
                </a:solidFill>
              </a:rPr>
              <a:t>linear_regression_pthread(void</a:t>
            </a:r>
            <a:r>
              <a:rPr lang="en-US" sz="2400" dirty="0" smtClean="0">
                <a:solidFill>
                  <a:srgbClr val="00FF00"/>
                </a:solidFill>
              </a:rPr>
              <a:t> *</a:t>
            </a:r>
            <a:r>
              <a:rPr lang="en-US" sz="2400" dirty="0" err="1" smtClean="0">
                <a:solidFill>
                  <a:srgbClr val="00FF00"/>
                </a:solidFill>
              </a:rPr>
              <a:t>args_in</a:t>
            </a:r>
            <a:r>
              <a:rPr lang="en-US" sz="2400" dirty="0" smtClean="0">
                <a:solidFill>
                  <a:srgbClr val="00FF00"/>
                </a:solidFill>
              </a:rPr>
              <a:t>)</a:t>
            </a:r>
          </a:p>
          <a:p>
            <a:r>
              <a:rPr lang="en-US" sz="2400" dirty="0" smtClean="0">
                <a:solidFill>
                  <a:srgbClr val="00FF00"/>
                </a:solidFill>
              </a:rPr>
              <a:t>{</a:t>
            </a:r>
          </a:p>
          <a:p>
            <a:r>
              <a:rPr lang="en-US" sz="2400" dirty="0" smtClean="0">
                <a:solidFill>
                  <a:srgbClr val="00FF00"/>
                </a:solidFill>
              </a:rPr>
              <a:t>   </a:t>
            </a:r>
            <a:r>
              <a:rPr lang="en-US" sz="2400" dirty="0" err="1" smtClean="0">
                <a:solidFill>
                  <a:srgbClr val="00FF00"/>
                </a:solidFill>
              </a:rPr>
              <a:t>lreg_args</a:t>
            </a:r>
            <a:r>
              <a:rPr lang="en-US" sz="2400" dirty="0" smtClean="0">
                <a:solidFill>
                  <a:srgbClr val="00FF00"/>
                </a:solidFill>
              </a:rPr>
              <a:t>* </a:t>
            </a:r>
            <a:r>
              <a:rPr lang="en-US" sz="2400" dirty="0" err="1" smtClean="0">
                <a:solidFill>
                  <a:srgbClr val="00FF00"/>
                </a:solidFill>
              </a:rPr>
              <a:t>args</a:t>
            </a:r>
            <a:r>
              <a:rPr lang="en-US" sz="2400" dirty="0" smtClean="0">
                <a:solidFill>
                  <a:srgbClr val="00FF00"/>
                </a:solidFill>
              </a:rPr>
              <a:t> =(</a:t>
            </a:r>
            <a:r>
              <a:rPr lang="en-US" sz="2400" dirty="0" err="1" smtClean="0">
                <a:solidFill>
                  <a:srgbClr val="00FF00"/>
                </a:solidFill>
              </a:rPr>
              <a:t>lreg_args</a:t>
            </a:r>
            <a:r>
              <a:rPr lang="en-US" sz="2400" dirty="0" smtClean="0">
                <a:solidFill>
                  <a:srgbClr val="00FF00"/>
                </a:solidFill>
              </a:rPr>
              <a:t>*)</a:t>
            </a:r>
            <a:r>
              <a:rPr lang="en-US" sz="2400" dirty="0" err="1" smtClean="0">
                <a:solidFill>
                  <a:srgbClr val="00FF00"/>
                </a:solidFill>
              </a:rPr>
              <a:t>args_in</a:t>
            </a:r>
            <a:r>
              <a:rPr lang="en-US" sz="2400" dirty="0" smtClean="0">
                <a:solidFill>
                  <a:srgbClr val="00FF00"/>
                </a:solidFill>
              </a:rPr>
              <a:t>;</a:t>
            </a:r>
          </a:p>
          <a:p>
            <a:r>
              <a:rPr lang="en-US" sz="2400" dirty="0" smtClean="0">
                <a:solidFill>
                  <a:srgbClr val="00FF00"/>
                </a:solidFill>
              </a:rPr>
              <a:t>   ……</a:t>
            </a:r>
          </a:p>
          <a:p>
            <a:r>
              <a:rPr lang="en-US" sz="2400" dirty="0" smtClean="0">
                <a:solidFill>
                  <a:srgbClr val="00FF00"/>
                </a:solidFill>
              </a:rPr>
              <a:t>   for (</a:t>
            </a:r>
            <a:r>
              <a:rPr lang="en-US" sz="2400" dirty="0" err="1" smtClean="0">
                <a:solidFill>
                  <a:srgbClr val="00FF00"/>
                </a:solidFill>
              </a:rPr>
              <a:t>i</a:t>
            </a:r>
            <a:r>
              <a:rPr lang="en-US" sz="2400" dirty="0" smtClean="0">
                <a:solidFill>
                  <a:srgbClr val="00FF00"/>
                </a:solidFill>
              </a:rPr>
              <a:t> = 0; </a:t>
            </a:r>
            <a:r>
              <a:rPr lang="en-US" sz="2400" dirty="0" err="1" smtClean="0">
                <a:solidFill>
                  <a:srgbClr val="00FF00"/>
                </a:solidFill>
              </a:rPr>
              <a:t>i</a:t>
            </a:r>
            <a:r>
              <a:rPr lang="en-US" sz="2400" dirty="0" smtClean="0">
                <a:solidFill>
                  <a:srgbClr val="00FF00"/>
                </a:solidFill>
              </a:rPr>
              <a:t> &lt; </a:t>
            </a:r>
            <a:r>
              <a:rPr lang="en-US" sz="2400" dirty="0" err="1" smtClean="0">
                <a:solidFill>
                  <a:srgbClr val="00FF00"/>
                </a:solidFill>
              </a:rPr>
              <a:t>args</a:t>
            </a:r>
            <a:r>
              <a:rPr lang="en-US" sz="2400" dirty="0" smtClean="0">
                <a:solidFill>
                  <a:srgbClr val="00FF00"/>
                </a:solidFill>
              </a:rPr>
              <a:t>-&gt;</a:t>
            </a:r>
            <a:r>
              <a:rPr lang="en-US" sz="2400" dirty="0" err="1" smtClean="0">
                <a:solidFill>
                  <a:srgbClr val="00FF00"/>
                </a:solidFill>
              </a:rPr>
              <a:t>num_elems</a:t>
            </a:r>
            <a:r>
              <a:rPr lang="en-US" sz="2400" dirty="0" smtClean="0">
                <a:solidFill>
                  <a:srgbClr val="00FF00"/>
                </a:solidFill>
              </a:rPr>
              <a:t>; </a:t>
            </a:r>
            <a:r>
              <a:rPr lang="en-US" sz="2400" dirty="0" err="1" smtClean="0">
                <a:solidFill>
                  <a:srgbClr val="00FF00"/>
                </a:solidFill>
              </a:rPr>
              <a:t>i</a:t>
            </a:r>
            <a:r>
              <a:rPr lang="en-US" sz="2400" dirty="0" smtClean="0">
                <a:solidFill>
                  <a:srgbClr val="00FF00"/>
                </a:solidFill>
              </a:rPr>
              <a:t>++)</a:t>
            </a:r>
          </a:p>
          <a:p>
            <a:r>
              <a:rPr lang="en-US" sz="2400" dirty="0" smtClean="0">
                <a:solidFill>
                  <a:srgbClr val="00FF00"/>
                </a:solidFill>
              </a:rPr>
              <a:t>   {</a:t>
            </a:r>
          </a:p>
          <a:p>
            <a:r>
              <a:rPr lang="en-US" sz="2400" dirty="0" smtClean="0">
                <a:solidFill>
                  <a:srgbClr val="00FF00"/>
                </a:solidFill>
              </a:rPr>
              <a:t>      </a:t>
            </a:r>
            <a:r>
              <a:rPr lang="en-US" sz="2400" dirty="0" err="1" smtClean="0">
                <a:solidFill>
                  <a:srgbClr val="00FF00"/>
                </a:solidFill>
              </a:rPr>
              <a:t>args</a:t>
            </a:r>
            <a:r>
              <a:rPr lang="en-US" sz="2400" dirty="0" smtClean="0">
                <a:solidFill>
                  <a:srgbClr val="00FF00"/>
                </a:solidFill>
              </a:rPr>
              <a:t>-&gt;SX  += </a:t>
            </a:r>
            <a:r>
              <a:rPr lang="en-US" sz="2400" dirty="0" err="1" smtClean="0">
                <a:solidFill>
                  <a:srgbClr val="00FF00"/>
                </a:solidFill>
              </a:rPr>
              <a:t>args</a:t>
            </a:r>
            <a:r>
              <a:rPr lang="en-US" sz="2400" dirty="0" smtClean="0">
                <a:solidFill>
                  <a:srgbClr val="00FF00"/>
                </a:solidFill>
              </a:rPr>
              <a:t>-&gt;</a:t>
            </a:r>
            <a:r>
              <a:rPr lang="en-US" sz="2400" dirty="0" err="1" smtClean="0">
                <a:solidFill>
                  <a:srgbClr val="00FF00"/>
                </a:solidFill>
              </a:rPr>
              <a:t>points[i].x</a:t>
            </a:r>
            <a:r>
              <a:rPr lang="en-US" sz="2400" dirty="0" smtClean="0">
                <a:solidFill>
                  <a:srgbClr val="00FF00"/>
                </a:solidFill>
              </a:rPr>
              <a:t>;</a:t>
            </a:r>
          </a:p>
          <a:p>
            <a:r>
              <a:rPr lang="en-US" sz="2400" dirty="0" smtClean="0">
                <a:solidFill>
                  <a:srgbClr val="00FF00"/>
                </a:solidFill>
              </a:rPr>
              <a:t>      </a:t>
            </a:r>
            <a:r>
              <a:rPr lang="en-US" sz="2400" dirty="0" err="1" smtClean="0">
                <a:solidFill>
                  <a:srgbClr val="00FF00"/>
                </a:solidFill>
              </a:rPr>
              <a:t>args</a:t>
            </a:r>
            <a:r>
              <a:rPr lang="en-US" sz="2400" dirty="0" smtClean="0">
                <a:solidFill>
                  <a:srgbClr val="00FF00"/>
                </a:solidFill>
              </a:rPr>
              <a:t>-&gt;SXX += </a:t>
            </a:r>
            <a:r>
              <a:rPr lang="en-US" sz="2400" dirty="0" err="1" smtClean="0">
                <a:solidFill>
                  <a:srgbClr val="00FF00"/>
                </a:solidFill>
              </a:rPr>
              <a:t>args</a:t>
            </a:r>
            <a:r>
              <a:rPr lang="en-US" sz="2400" dirty="0" smtClean="0">
                <a:solidFill>
                  <a:srgbClr val="00FF00"/>
                </a:solidFill>
              </a:rPr>
              <a:t>-&gt;</a:t>
            </a:r>
            <a:r>
              <a:rPr lang="en-US" sz="2400" dirty="0" err="1" smtClean="0">
                <a:solidFill>
                  <a:srgbClr val="00FF00"/>
                </a:solidFill>
              </a:rPr>
              <a:t>points[i].x</a:t>
            </a:r>
            <a:r>
              <a:rPr lang="en-US" sz="2400" dirty="0" smtClean="0">
                <a:solidFill>
                  <a:srgbClr val="00FF00"/>
                </a:solidFill>
              </a:rPr>
              <a:t>*</a:t>
            </a:r>
            <a:r>
              <a:rPr lang="en-US" sz="2400" dirty="0" err="1" smtClean="0">
                <a:solidFill>
                  <a:srgbClr val="00FF00"/>
                </a:solidFill>
              </a:rPr>
              <a:t>args</a:t>
            </a:r>
            <a:r>
              <a:rPr lang="en-US" sz="2400" dirty="0" smtClean="0">
                <a:solidFill>
                  <a:srgbClr val="00FF00"/>
                </a:solidFill>
              </a:rPr>
              <a:t>-&gt;</a:t>
            </a:r>
            <a:r>
              <a:rPr lang="en-US" sz="2400" dirty="0" err="1" smtClean="0">
                <a:solidFill>
                  <a:srgbClr val="00FF00"/>
                </a:solidFill>
              </a:rPr>
              <a:t>points[i].x</a:t>
            </a:r>
            <a:r>
              <a:rPr lang="en-US" sz="2400" dirty="0" smtClean="0">
                <a:solidFill>
                  <a:srgbClr val="00FF00"/>
                </a:solidFill>
              </a:rPr>
              <a:t>;</a:t>
            </a:r>
          </a:p>
          <a:p>
            <a:r>
              <a:rPr lang="en-US" sz="2400" dirty="0" smtClean="0">
                <a:solidFill>
                  <a:srgbClr val="00FF00"/>
                </a:solidFill>
              </a:rPr>
              <a:t>      ……</a:t>
            </a:r>
          </a:p>
        </p:txBody>
      </p:sp>
      <p:grpSp>
        <p:nvGrpSpPr>
          <p:cNvPr id="7" name="Group 6"/>
          <p:cNvGrpSpPr/>
          <p:nvPr/>
        </p:nvGrpSpPr>
        <p:grpSpPr>
          <a:xfrm>
            <a:off x="1405896" y="2667000"/>
            <a:ext cx="3928104" cy="3114020"/>
            <a:chOff x="940439" y="2667000"/>
            <a:chExt cx="3928104" cy="3114020"/>
          </a:xfrm>
        </p:grpSpPr>
        <p:sp>
          <p:nvSpPr>
            <p:cNvPr id="12" name="TextBox 11"/>
            <p:cNvSpPr txBox="1"/>
            <p:nvPr/>
          </p:nvSpPr>
          <p:spPr>
            <a:xfrm>
              <a:off x="940439" y="5257800"/>
              <a:ext cx="3928104" cy="523220"/>
            </a:xfrm>
            <a:prstGeom prst="rect">
              <a:avLst/>
            </a:prstGeom>
            <a:noFill/>
          </p:spPr>
          <p:txBody>
            <a:bodyPr wrap="none" rtlCol="0">
              <a:spAutoFit/>
            </a:bodyPr>
            <a:lstStyle/>
            <a:p>
              <a:r>
                <a:rPr lang="en-US" sz="2800" b="1" dirty="0" smtClean="0">
                  <a:solidFill>
                    <a:srgbClr val="FF0000"/>
                  </a:solidFill>
                </a:rPr>
                <a:t>“</a:t>
              </a:r>
              <a:r>
                <a:rPr lang="en-US" sz="2800" b="1" dirty="0" err="1" smtClean="0">
                  <a:solidFill>
                    <a:srgbClr val="FF0000"/>
                  </a:solidFill>
                </a:rPr>
                <a:t>lreg_args</a:t>
              </a:r>
              <a:r>
                <a:rPr lang="en-US" sz="2800" b="1" dirty="0" smtClean="0">
                  <a:solidFill>
                    <a:srgbClr val="FF0000"/>
                  </a:solidFill>
                </a:rPr>
                <a:t>” is not </a:t>
              </a:r>
              <a:r>
                <a:rPr lang="en-US" sz="2800" b="1" dirty="0" smtClean="0">
                  <a:solidFill>
                    <a:srgbClr val="FF0000"/>
                  </a:solidFill>
                </a:rPr>
                <a:t>aligned</a:t>
              </a:r>
              <a:endParaRPr lang="en-US" sz="2800" b="1" dirty="0" smtClean="0">
                <a:solidFill>
                  <a:srgbClr val="FF0000"/>
                </a:solidFill>
              </a:endParaRPr>
            </a:p>
          </p:txBody>
        </p:sp>
        <p:sp>
          <p:nvSpPr>
            <p:cNvPr id="6" name="Up Arrow 5"/>
            <p:cNvSpPr/>
            <p:nvPr/>
          </p:nvSpPr>
          <p:spPr>
            <a:xfrm>
              <a:off x="2590800" y="2667000"/>
              <a:ext cx="533400" cy="2590800"/>
            </a:xfrm>
            <a:prstGeom prst="up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case study: </a:t>
            </a:r>
            <a:r>
              <a:rPr lang="en-US" dirty="0" err="1" smtClean="0"/>
              <a:t>linear_regression</a:t>
            </a:r>
            <a:endParaRPr lang="en-US" dirty="0"/>
          </a:p>
        </p:txBody>
      </p:sp>
      <p:sp>
        <p:nvSpPr>
          <p:cNvPr id="11" name="TextBox 10"/>
          <p:cNvSpPr txBox="1"/>
          <p:nvPr/>
        </p:nvSpPr>
        <p:spPr>
          <a:xfrm>
            <a:off x="914400" y="2011740"/>
            <a:ext cx="7391400" cy="1569660"/>
          </a:xfrm>
          <a:prstGeom prst="rect">
            <a:avLst/>
          </a:prstGeom>
          <a:solidFill>
            <a:schemeClr val="tx1"/>
          </a:solidFill>
        </p:spPr>
        <p:txBody>
          <a:bodyPr wrap="square" rtlCol="0">
            <a:spAutoFit/>
          </a:bodyPr>
          <a:lstStyle/>
          <a:p>
            <a:r>
              <a:rPr lang="en-US" sz="2400" dirty="0" err="1" smtClean="0">
                <a:solidFill>
                  <a:srgbClr val="00FF00"/>
                </a:solidFill>
              </a:rPr>
              <a:t>typedef</a:t>
            </a:r>
            <a:r>
              <a:rPr lang="en-US" sz="2400" dirty="0" smtClean="0">
                <a:solidFill>
                  <a:srgbClr val="00FF00"/>
                </a:solidFill>
              </a:rPr>
              <a:t> </a:t>
            </a:r>
            <a:r>
              <a:rPr lang="en-US" sz="2400" dirty="0" err="1" smtClean="0">
                <a:solidFill>
                  <a:srgbClr val="00FF00"/>
                </a:solidFill>
              </a:rPr>
              <a:t>struct</a:t>
            </a:r>
            <a:r>
              <a:rPr lang="en-US" sz="2400" dirty="0" smtClean="0">
                <a:solidFill>
                  <a:srgbClr val="00FF00"/>
                </a:solidFill>
              </a:rPr>
              <a:t> {</a:t>
            </a:r>
          </a:p>
          <a:p>
            <a:r>
              <a:rPr lang="en-US" sz="2400" dirty="0" smtClean="0">
                <a:solidFill>
                  <a:srgbClr val="00FF00"/>
                </a:solidFill>
              </a:rPr>
              <a:t>  …..</a:t>
            </a:r>
          </a:p>
          <a:p>
            <a:r>
              <a:rPr lang="en-US" sz="2400" dirty="0" smtClean="0">
                <a:solidFill>
                  <a:srgbClr val="00FF00"/>
                </a:solidFill>
              </a:rPr>
              <a:t>  char padding[128];  // Padding to avoid false sharing</a:t>
            </a:r>
          </a:p>
          <a:p>
            <a:r>
              <a:rPr lang="en-US" sz="2400" dirty="0" smtClean="0">
                <a:solidFill>
                  <a:srgbClr val="00FF00"/>
                </a:solidFill>
              </a:rPr>
              <a:t>} </a:t>
            </a:r>
            <a:r>
              <a:rPr lang="en-US" sz="2400" dirty="0" err="1" smtClean="0">
                <a:solidFill>
                  <a:srgbClr val="00FF00"/>
                </a:solidFill>
              </a:rPr>
              <a:t>lreg_args</a:t>
            </a:r>
            <a:r>
              <a:rPr lang="en-US" sz="2400" dirty="0" smtClean="0">
                <a:solidFill>
                  <a:srgbClr val="00FF00"/>
                </a:solidFill>
              </a:rPr>
              <a:t>;</a:t>
            </a:r>
            <a:endParaRPr lang="en-US" sz="2400" dirty="0">
              <a:solidFill>
                <a:srgbClr val="00FF00"/>
              </a:solidFill>
            </a:endParaRPr>
          </a:p>
        </p:txBody>
      </p:sp>
      <p:sp>
        <p:nvSpPr>
          <p:cNvPr id="5" name="TextBox 4"/>
          <p:cNvSpPr txBox="1"/>
          <p:nvPr/>
        </p:nvSpPr>
        <p:spPr>
          <a:xfrm>
            <a:off x="838200" y="1371600"/>
            <a:ext cx="5939822" cy="523220"/>
          </a:xfrm>
          <a:prstGeom prst="rect">
            <a:avLst/>
          </a:prstGeom>
          <a:noFill/>
        </p:spPr>
        <p:txBody>
          <a:bodyPr wrap="none" rtlCol="0">
            <a:spAutoFit/>
          </a:bodyPr>
          <a:lstStyle/>
          <a:p>
            <a:r>
              <a:rPr lang="en-US" sz="2800" b="1" dirty="0" smtClean="0"/>
              <a:t>Step 3:  fix false sharing using padding</a:t>
            </a:r>
          </a:p>
        </p:txBody>
      </p:sp>
      <p:graphicFrame>
        <p:nvGraphicFramePr>
          <p:cNvPr id="6" name="Chart 5"/>
          <p:cNvGraphicFramePr>
            <a:graphicFrameLocks/>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65377647"/>
              </p:ext>
            </p:extLst>
          </p:nvPr>
        </p:nvGraphicFramePr>
        <p:xfrm>
          <a:off x="1600200" y="3810000"/>
          <a:ext cx="5911850" cy="3048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410200" y="5648980"/>
            <a:ext cx="842323" cy="523220"/>
          </a:xfrm>
          <a:prstGeom prst="rect">
            <a:avLst/>
          </a:prstGeom>
          <a:noFill/>
        </p:spPr>
        <p:txBody>
          <a:bodyPr wrap="none" rtlCol="0">
            <a:spAutoFit/>
          </a:bodyPr>
          <a:lstStyle/>
          <a:p>
            <a:r>
              <a:rPr lang="en-US" sz="2800" b="1" dirty="0" smtClean="0">
                <a:solidFill>
                  <a:srgbClr val="00AA00"/>
                </a:solidFill>
              </a:rPr>
              <a:t>9.2X </a:t>
            </a:r>
            <a:endParaRPr lang="en-US" sz="2800" b="1" dirty="0">
              <a:solidFill>
                <a:srgbClr val="00AA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4"/>
          <p:cNvSpPr>
            <a:spLocks noGrp="1"/>
          </p:cNvSpPr>
          <p:nvPr>
            <p:ph type="title"/>
          </p:nvPr>
        </p:nvSpPr>
        <p:spPr>
          <a:xfrm>
            <a:off x="457200" y="274638"/>
            <a:ext cx="8229600" cy="1143000"/>
          </a:xfrm>
        </p:spPr>
        <p:txBody>
          <a:bodyPr>
            <a:normAutofit fontScale="90000"/>
          </a:bodyPr>
          <a:lstStyle/>
          <a:p>
            <a:r>
              <a:rPr lang="en-US" dirty="0" smtClean="0"/>
              <a:t> Multi-core: expectation is awesome</a:t>
            </a:r>
            <a:endParaRPr lang="en-US" dirty="0"/>
          </a:p>
        </p:txBody>
      </p:sp>
      <p:sp>
        <p:nvSpPr>
          <p:cNvPr id="12" name="TextBox 11"/>
          <p:cNvSpPr txBox="1"/>
          <p:nvPr/>
        </p:nvSpPr>
        <p:spPr>
          <a:xfrm>
            <a:off x="457201" y="2209800"/>
            <a:ext cx="3657600" cy="2362200"/>
          </a:xfrm>
          <a:prstGeom prst="rect">
            <a:avLst/>
          </a:prstGeom>
          <a:solidFill>
            <a:schemeClr val="tx2">
              <a:lumMod val="40000"/>
              <a:lumOff val="60000"/>
            </a:schemeClr>
          </a:solidFill>
        </p:spPr>
        <p:txBody>
          <a:bodyPr wrap="square" rtlCol="0">
            <a:spAutoFit/>
          </a:bodyPr>
          <a:lstStyle/>
          <a:p>
            <a:r>
              <a:rPr lang="en-US" sz="2400" b="1" dirty="0" err="1" smtClean="0"/>
              <a:t>int</a:t>
            </a:r>
            <a:r>
              <a:rPr lang="en-US" sz="2400" b="1" dirty="0" smtClean="0"/>
              <a:t> count[8]; //Global array</a:t>
            </a:r>
          </a:p>
          <a:p>
            <a:endParaRPr lang="en-US" sz="2400" b="1" dirty="0" smtClean="0"/>
          </a:p>
          <a:p>
            <a:r>
              <a:rPr lang="en-US" sz="2400" b="1" dirty="0" err="1" smtClean="0"/>
              <a:t>thread_func(int</a:t>
            </a:r>
            <a:r>
              <a:rPr lang="en-US" sz="2400" b="1" dirty="0" smtClean="0"/>
              <a:t> id) {</a:t>
            </a:r>
          </a:p>
          <a:p>
            <a:r>
              <a:rPr lang="en-US" sz="2400" b="1" dirty="0" smtClean="0"/>
              <a:t>    </a:t>
            </a:r>
            <a:r>
              <a:rPr lang="en-US" sz="2400" b="1" dirty="0" err="1" smtClean="0"/>
              <a:t>for(i</a:t>
            </a:r>
            <a:r>
              <a:rPr lang="en-US" sz="2400" b="1" dirty="0" smtClean="0"/>
              <a:t> = 0; </a:t>
            </a:r>
            <a:r>
              <a:rPr lang="en-US" sz="2400" b="1" dirty="0" err="1" smtClean="0"/>
              <a:t>i</a:t>
            </a:r>
            <a:r>
              <a:rPr lang="en-US" sz="2400" b="1" dirty="0" smtClean="0"/>
              <a:t> &lt; M; </a:t>
            </a:r>
            <a:r>
              <a:rPr lang="en-US" sz="2400" b="1" dirty="0" err="1" smtClean="0"/>
              <a:t>i</a:t>
            </a:r>
            <a:r>
              <a:rPr lang="en-US" sz="2400" b="1" dirty="0" smtClean="0"/>
              <a:t>++)</a:t>
            </a:r>
          </a:p>
          <a:p>
            <a:r>
              <a:rPr lang="en-US" sz="2400" b="1" dirty="0" smtClean="0"/>
              <a:t>        </a:t>
            </a:r>
            <a:r>
              <a:rPr lang="en-US" sz="2400" b="1" dirty="0" err="1" smtClean="0"/>
              <a:t>count[id</a:t>
            </a:r>
            <a:r>
              <a:rPr lang="en-US" sz="2400" b="1" dirty="0" smtClean="0"/>
              <a:t>]++;</a:t>
            </a:r>
          </a:p>
          <a:p>
            <a:r>
              <a:rPr lang="en-US" sz="2400" b="1" dirty="0" smtClean="0"/>
              <a:t>}</a:t>
            </a:r>
            <a:endParaRPr lang="en-US" sz="2400" b="1" dirty="0"/>
          </a:p>
        </p:txBody>
      </p:sp>
      <p:graphicFrame>
        <p:nvGraphicFramePr>
          <p:cNvPr id="13" name="Chart 12"/>
          <p:cNvGraphicFramePr/>
          <p:nvPr/>
        </p:nvGraphicFramePr>
        <p:xfrm>
          <a:off x="4114800" y="1905000"/>
          <a:ext cx="5029200" cy="273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Graphic spid="13" grpId="0">
        <p:bldAsOne/>
      </p:bldGraphic>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6" name="Chart 5"/>
          <p:cNvGraphicFramePr>
            <a:graphicFrameLocks noGrp="1"/>
          </p:cNvGraphicFramePr>
          <p:nvPr/>
        </p:nvGraphicFramePr>
        <p:xfrm>
          <a:off x="0" y="1752600"/>
          <a:ext cx="9144000" cy="34290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1371600" y="1524000"/>
            <a:ext cx="509399" cy="400110"/>
          </a:xfrm>
          <a:prstGeom prst="rect">
            <a:avLst/>
          </a:prstGeom>
          <a:solidFill>
            <a:schemeClr val="bg1"/>
          </a:solidFill>
        </p:spPr>
        <p:txBody>
          <a:bodyPr wrap="none" rtlCol="0">
            <a:spAutoFit/>
          </a:bodyPr>
          <a:lstStyle/>
          <a:p>
            <a:r>
              <a:rPr lang="en-US" sz="2000" dirty="0" smtClean="0"/>
              <a:t>8.2</a:t>
            </a:r>
            <a:endParaRPr lang="en-US" sz="2000" dirty="0"/>
          </a:p>
        </p:txBody>
      </p:sp>
      <p:sp>
        <p:nvSpPr>
          <p:cNvPr id="12" name="Title 1"/>
          <p:cNvSpPr>
            <a:spLocks noGrp="1"/>
          </p:cNvSpPr>
          <p:nvPr>
            <p:ph type="title"/>
          </p:nvPr>
        </p:nvSpPr>
        <p:spPr>
          <a:xfrm>
            <a:off x="457200" y="274638"/>
            <a:ext cx="8229600" cy="1143000"/>
          </a:xfrm>
        </p:spPr>
        <p:txBody>
          <a:bodyPr/>
          <a:lstStyle/>
          <a:p>
            <a:r>
              <a:rPr lang="en-US" cap="small" dirty="0" smtClean="0"/>
              <a:t>Sheriff</a:t>
            </a:r>
            <a:r>
              <a:rPr lang="en-US" dirty="0" smtClean="0"/>
              <a:t>-</a:t>
            </a:r>
            <a:r>
              <a:rPr lang="en-US" cap="small" dirty="0" smtClean="0"/>
              <a:t>Detect</a:t>
            </a:r>
            <a:r>
              <a:rPr lang="en-US" dirty="0" smtClean="0"/>
              <a:t> performance</a:t>
            </a:r>
            <a:endParaRPr lang="en-US" dirty="0"/>
          </a:p>
        </p:txBody>
      </p:sp>
      <p:sp>
        <p:nvSpPr>
          <p:cNvPr id="13" name="TextBox 12"/>
          <p:cNvSpPr txBox="1"/>
          <p:nvPr/>
        </p:nvSpPr>
        <p:spPr>
          <a:xfrm>
            <a:off x="2561007" y="1504890"/>
            <a:ext cx="639393" cy="400110"/>
          </a:xfrm>
          <a:prstGeom prst="rect">
            <a:avLst/>
          </a:prstGeom>
          <a:solidFill>
            <a:schemeClr val="bg1"/>
          </a:solidFill>
        </p:spPr>
        <p:txBody>
          <a:bodyPr wrap="none" rtlCol="0">
            <a:spAutoFit/>
          </a:bodyPr>
          <a:lstStyle/>
          <a:p>
            <a:r>
              <a:rPr lang="en-US" sz="2000" dirty="0" smtClean="0"/>
              <a:t>11.4</a:t>
            </a:r>
            <a:endParaRPr lang="en-US" sz="2000" dirty="0"/>
          </a:p>
        </p:txBody>
      </p:sp>
      <p:grpSp>
        <p:nvGrpSpPr>
          <p:cNvPr id="10" name="Group 9"/>
          <p:cNvGrpSpPr/>
          <p:nvPr/>
        </p:nvGrpSpPr>
        <p:grpSpPr>
          <a:xfrm>
            <a:off x="3646086" y="2727451"/>
            <a:ext cx="3497119" cy="3825749"/>
            <a:chOff x="3646086" y="3032251"/>
            <a:chExt cx="3497119" cy="3825749"/>
          </a:xfrm>
        </p:grpSpPr>
        <p:sp>
          <p:nvSpPr>
            <p:cNvPr id="8" name="Up Arrow 7"/>
            <p:cNvSpPr/>
            <p:nvPr/>
          </p:nvSpPr>
          <p:spPr>
            <a:xfrm rot="19018892">
              <a:off x="4376047" y="3563916"/>
              <a:ext cx="336815" cy="989043"/>
            </a:xfrm>
            <a:prstGeom prst="upArrow">
              <a:avLst>
                <a:gd name="adj1" fmla="val 5802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rot="3342008">
              <a:off x="5868020" y="2887303"/>
              <a:ext cx="312593" cy="2237777"/>
            </a:xfrm>
            <a:prstGeom prst="upArrow">
              <a:avLst>
                <a:gd name="adj1" fmla="val 65159"/>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Up Arrow 13"/>
            <p:cNvSpPr/>
            <p:nvPr/>
          </p:nvSpPr>
          <p:spPr>
            <a:xfrm rot="18989414" flipH="1">
              <a:off x="3646086" y="3032251"/>
              <a:ext cx="401884" cy="1676430"/>
            </a:xfrm>
            <a:prstGeom prst="up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709622" y="3424534"/>
              <a:ext cx="1929178" cy="3433466"/>
            </a:xfrm>
            <a:prstGeom prst="rect">
              <a:avLst/>
            </a:prstGeom>
            <a:noFill/>
          </p:spPr>
          <p:txBody>
            <a:bodyPr wrap="square" lIns="91440" tIns="45720" rIns="91440" bIns="45720">
              <a:noAutofit/>
            </a:bodyPr>
            <a:lstStyle/>
            <a:p>
              <a:pPr algn="ctr"/>
              <a:r>
                <a:rPr lang="en-US" sz="25600" b="1" cap="none" spc="0" dirty="0" smtClean="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rPr>
                <a:t>?</a:t>
              </a:r>
              <a:endParaRPr lang="en-US" sz="25600" b="1" cap="none" spc="0" dirty="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endParaRPr>
            </a:p>
          </p:txBody>
        </p:sp>
      </p:grpSp>
      <p:sp>
        <p:nvSpPr>
          <p:cNvPr id="15" name="TextBox 14"/>
          <p:cNvSpPr txBox="1"/>
          <p:nvPr/>
        </p:nvSpPr>
        <p:spPr>
          <a:xfrm>
            <a:off x="8262471" y="1991380"/>
            <a:ext cx="810413" cy="523220"/>
          </a:xfrm>
          <a:prstGeom prst="rect">
            <a:avLst/>
          </a:prstGeom>
          <a:noFill/>
        </p:spPr>
        <p:txBody>
          <a:bodyPr wrap="none" rtlCol="0">
            <a:spAutoFit/>
          </a:bodyPr>
          <a:lstStyle/>
          <a:p>
            <a:r>
              <a:rPr lang="en-US" sz="2800" b="1" dirty="0" smtClean="0">
                <a:solidFill>
                  <a:srgbClr val="FF0000"/>
                </a:solidFill>
              </a:rPr>
              <a:t>20%</a:t>
            </a:r>
            <a:endParaRPr lang="en-US" sz="2800" b="1" dirty="0">
              <a:solidFill>
                <a:srgbClr val="FF0000"/>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414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 name="Rectangle 79"/>
          <p:cNvSpPr/>
          <p:nvPr/>
        </p:nvSpPr>
        <p:spPr>
          <a:xfrm>
            <a:off x="1600200" y="22098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FF0000"/>
                </a:solidFill>
              </a:rPr>
              <a:t>Process 1</a:t>
            </a:r>
            <a:endParaRPr lang="en-US" sz="2400" b="1" dirty="0">
              <a:solidFill>
                <a:srgbClr val="FF0000"/>
              </a:solidFill>
            </a:endParaRPr>
          </a:p>
        </p:txBody>
      </p:sp>
      <p:grpSp>
        <p:nvGrpSpPr>
          <p:cNvPr id="2" name="Group 41"/>
          <p:cNvGrpSpPr/>
          <p:nvPr/>
        </p:nvGrpSpPr>
        <p:grpSpPr>
          <a:xfrm>
            <a:off x="1676400" y="3154204"/>
            <a:ext cx="1524000" cy="334804"/>
            <a:chOff x="1752600" y="3505200"/>
            <a:chExt cx="1524000" cy="334804"/>
          </a:xfrm>
        </p:grpSpPr>
        <p:sp>
          <p:nvSpPr>
            <p:cNvPr id="89" name="Rectangle 88"/>
            <p:cNvSpPr/>
            <p:nvPr/>
          </p:nvSpPr>
          <p:spPr>
            <a:xfrm>
              <a:off x="17526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0" name="Rectangle 89"/>
            <p:cNvSpPr/>
            <p:nvPr/>
          </p:nvSpPr>
          <p:spPr>
            <a:xfrm>
              <a:off x="2133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5" name="Rectangle 94"/>
            <p:cNvSpPr/>
            <p:nvPr/>
          </p:nvSpPr>
          <p:spPr>
            <a:xfrm>
              <a:off x="2514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6" name="Rectangle 95"/>
            <p:cNvSpPr/>
            <p:nvPr/>
          </p:nvSpPr>
          <p:spPr>
            <a:xfrm>
              <a:off x="2895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02" name="Rectangle 101"/>
          <p:cNvSpPr/>
          <p:nvPr/>
        </p:nvSpPr>
        <p:spPr>
          <a:xfrm>
            <a:off x="5562600" y="22098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0000FF"/>
                </a:solidFill>
              </a:rPr>
              <a:t>Process 2</a:t>
            </a:r>
            <a:endParaRPr lang="en-US" sz="2400" b="1" dirty="0">
              <a:solidFill>
                <a:srgbClr val="0000FF"/>
              </a:solidFill>
            </a:endParaRPr>
          </a:p>
        </p:txBody>
      </p:sp>
      <p:sp>
        <p:nvSpPr>
          <p:cNvPr id="49" name="Rectangle 48"/>
          <p:cNvSpPr/>
          <p:nvPr/>
        </p:nvSpPr>
        <p:spPr>
          <a:xfrm>
            <a:off x="1676400" y="3154204"/>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cxnSp>
        <p:nvCxnSpPr>
          <p:cNvPr id="58" name="Straight Connector 57"/>
          <p:cNvCxnSpPr/>
          <p:nvPr/>
        </p:nvCxnSpPr>
        <p:spPr>
          <a:xfrm rot="5400000">
            <a:off x="6804660" y="2917666"/>
            <a:ext cx="411480" cy="1588"/>
          </a:xfrm>
          <a:prstGeom prst="line">
            <a:avLst/>
          </a:prstGeom>
          <a:ln w="63500">
            <a:solidFill>
              <a:srgbClr val="0000FF"/>
            </a:solidFill>
            <a:tailEnd type="triangle"/>
          </a:ln>
        </p:spPr>
        <p:style>
          <a:lnRef idx="2">
            <a:schemeClr val="accent1"/>
          </a:lnRef>
          <a:fillRef idx="0">
            <a:schemeClr val="accent1"/>
          </a:fillRef>
          <a:effectRef idx="1">
            <a:schemeClr val="accent1"/>
          </a:effectRef>
          <a:fontRef idx="minor">
            <a:schemeClr val="tx1"/>
          </a:fontRef>
        </p:style>
      </p:cxnSp>
      <p:grpSp>
        <p:nvGrpSpPr>
          <p:cNvPr id="3" name="Group 153"/>
          <p:cNvGrpSpPr/>
          <p:nvPr/>
        </p:nvGrpSpPr>
        <p:grpSpPr>
          <a:xfrm>
            <a:off x="2362200" y="4511992"/>
            <a:ext cx="4572000" cy="334804"/>
            <a:chOff x="2438400" y="4389596"/>
            <a:chExt cx="4572000" cy="334804"/>
          </a:xfrm>
        </p:grpSpPr>
        <p:sp>
          <p:nvSpPr>
            <p:cNvPr id="53" name="Rectangle 52"/>
            <p:cNvSpPr/>
            <p:nvPr/>
          </p:nvSpPr>
          <p:spPr>
            <a:xfrm>
              <a:off x="3581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4" name="Rectangle 53"/>
            <p:cNvSpPr/>
            <p:nvPr/>
          </p:nvSpPr>
          <p:spPr>
            <a:xfrm>
              <a:off x="3962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7" name="Rectangle 56"/>
            <p:cNvSpPr/>
            <p:nvPr/>
          </p:nvSpPr>
          <p:spPr>
            <a:xfrm>
              <a:off x="4343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9" name="Rectangle 58"/>
            <p:cNvSpPr/>
            <p:nvPr/>
          </p:nvSpPr>
          <p:spPr>
            <a:xfrm>
              <a:off x="5486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6" name="Rectangle 65"/>
            <p:cNvSpPr/>
            <p:nvPr/>
          </p:nvSpPr>
          <p:spPr>
            <a:xfrm>
              <a:off x="5867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7" name="Rectangle 66"/>
            <p:cNvSpPr/>
            <p:nvPr/>
          </p:nvSpPr>
          <p:spPr>
            <a:xfrm>
              <a:off x="624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8" name="Rectangle 67"/>
            <p:cNvSpPr/>
            <p:nvPr/>
          </p:nvSpPr>
          <p:spPr>
            <a:xfrm>
              <a:off x="662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0" name="Rectangle 69"/>
            <p:cNvSpPr/>
            <p:nvPr/>
          </p:nvSpPr>
          <p:spPr>
            <a:xfrm>
              <a:off x="281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1" name="Rectangle 70"/>
            <p:cNvSpPr/>
            <p:nvPr/>
          </p:nvSpPr>
          <p:spPr>
            <a:xfrm>
              <a:off x="3200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2" name="Rectangle 71"/>
            <p:cNvSpPr/>
            <p:nvPr/>
          </p:nvSpPr>
          <p:spPr>
            <a:xfrm>
              <a:off x="243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3" name="Rectangle 72"/>
            <p:cNvSpPr/>
            <p:nvPr/>
          </p:nvSpPr>
          <p:spPr>
            <a:xfrm>
              <a:off x="4724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4" name="Rectangle 73"/>
            <p:cNvSpPr/>
            <p:nvPr/>
          </p:nvSpPr>
          <p:spPr>
            <a:xfrm>
              <a:off x="5105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grpSp>
        <p:nvGrpSpPr>
          <p:cNvPr id="4" name="Group 152"/>
          <p:cNvGrpSpPr/>
          <p:nvPr/>
        </p:nvGrpSpPr>
        <p:grpSpPr>
          <a:xfrm>
            <a:off x="2362200" y="5273992"/>
            <a:ext cx="4572000" cy="334804"/>
            <a:chOff x="2438400" y="5151596"/>
            <a:chExt cx="4572000" cy="334804"/>
          </a:xfrm>
        </p:grpSpPr>
        <p:sp>
          <p:nvSpPr>
            <p:cNvPr id="75" name="Rectangle 74"/>
            <p:cNvSpPr/>
            <p:nvPr/>
          </p:nvSpPr>
          <p:spPr>
            <a:xfrm>
              <a:off x="3581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6" name="Rectangle 75"/>
            <p:cNvSpPr/>
            <p:nvPr/>
          </p:nvSpPr>
          <p:spPr>
            <a:xfrm>
              <a:off x="3962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7" name="Rectangle 76"/>
            <p:cNvSpPr/>
            <p:nvPr/>
          </p:nvSpPr>
          <p:spPr>
            <a:xfrm>
              <a:off x="4343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8" name="Rectangle 77"/>
            <p:cNvSpPr/>
            <p:nvPr/>
          </p:nvSpPr>
          <p:spPr>
            <a:xfrm>
              <a:off x="5486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9" name="Rectangle 78"/>
            <p:cNvSpPr/>
            <p:nvPr/>
          </p:nvSpPr>
          <p:spPr>
            <a:xfrm>
              <a:off x="5867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8" name="Rectangle 87"/>
            <p:cNvSpPr/>
            <p:nvPr/>
          </p:nvSpPr>
          <p:spPr>
            <a:xfrm>
              <a:off x="6248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3" name="Rectangle 92"/>
            <p:cNvSpPr/>
            <p:nvPr/>
          </p:nvSpPr>
          <p:spPr>
            <a:xfrm>
              <a:off x="6629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4" name="Rectangle 93"/>
            <p:cNvSpPr/>
            <p:nvPr/>
          </p:nvSpPr>
          <p:spPr>
            <a:xfrm>
              <a:off x="2819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6" name="Rectangle 105"/>
            <p:cNvSpPr/>
            <p:nvPr/>
          </p:nvSpPr>
          <p:spPr>
            <a:xfrm>
              <a:off x="3200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0" name="Rectangle 109"/>
            <p:cNvSpPr/>
            <p:nvPr/>
          </p:nvSpPr>
          <p:spPr>
            <a:xfrm>
              <a:off x="2438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3" name="Rectangle 112"/>
            <p:cNvSpPr/>
            <p:nvPr/>
          </p:nvSpPr>
          <p:spPr>
            <a:xfrm>
              <a:off x="4724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4" name="Rectangle 113"/>
            <p:cNvSpPr/>
            <p:nvPr/>
          </p:nvSpPr>
          <p:spPr>
            <a:xfrm>
              <a:off x="5105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17" name="Bent-Up Arrow 116"/>
          <p:cNvSpPr/>
          <p:nvPr/>
        </p:nvSpPr>
        <p:spPr>
          <a:xfrm flipH="1">
            <a:off x="2209800" y="3475196"/>
            <a:ext cx="1676400" cy="1295400"/>
          </a:xfrm>
          <a:prstGeom prst="bentUpArrow">
            <a:avLst>
              <a:gd name="adj1" fmla="val 19398"/>
              <a:gd name="adj2" fmla="val 19444"/>
              <a:gd name="adj3" fmla="val 247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122"/>
          <p:cNvGrpSpPr/>
          <p:nvPr/>
        </p:nvGrpSpPr>
        <p:grpSpPr>
          <a:xfrm>
            <a:off x="5638800" y="3124200"/>
            <a:ext cx="1524000" cy="334804"/>
            <a:chOff x="5715000" y="3017996"/>
            <a:chExt cx="1524000" cy="334804"/>
          </a:xfrm>
        </p:grpSpPr>
        <p:sp>
          <p:nvSpPr>
            <p:cNvPr id="119" name="Rectangle 118"/>
            <p:cNvSpPr/>
            <p:nvPr/>
          </p:nvSpPr>
          <p:spPr>
            <a:xfrm>
              <a:off x="5715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0" name="Rectangle 119"/>
            <p:cNvSpPr/>
            <p:nvPr/>
          </p:nvSpPr>
          <p:spPr>
            <a:xfrm>
              <a:off x="6096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1" name="Rectangle 120"/>
            <p:cNvSpPr/>
            <p:nvPr/>
          </p:nvSpPr>
          <p:spPr>
            <a:xfrm>
              <a:off x="6477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2" name="Rectangle 121"/>
            <p:cNvSpPr/>
            <p:nvPr/>
          </p:nvSpPr>
          <p:spPr>
            <a:xfrm>
              <a:off x="6858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cxnSp>
        <p:nvCxnSpPr>
          <p:cNvPr id="124" name="Straight Connector 123"/>
          <p:cNvCxnSpPr/>
          <p:nvPr/>
        </p:nvCxnSpPr>
        <p:spPr>
          <a:xfrm rot="5400000">
            <a:off x="1684750" y="2931858"/>
            <a:ext cx="438912" cy="1588"/>
          </a:xfrm>
          <a:prstGeom prst="line">
            <a:avLst/>
          </a:prstGeom>
          <a:ln w="63500">
            <a:solidFill>
              <a:srgbClr val="FF0000"/>
            </a:solidFill>
            <a:tailEnd type="triangle"/>
          </a:ln>
          <a:effectLst>
            <a:outerShdw blurRad="40000" dist="20000" dir="5400000" rotWithShape="0">
              <a:srgbClr val="FF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6781800" y="3124200"/>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6" name="Group 80"/>
          <p:cNvGrpSpPr/>
          <p:nvPr/>
        </p:nvGrpSpPr>
        <p:grpSpPr>
          <a:xfrm>
            <a:off x="76200" y="6015335"/>
            <a:ext cx="6858000" cy="461665"/>
            <a:chOff x="152400" y="6015335"/>
            <a:chExt cx="6858000" cy="461665"/>
          </a:xfrm>
        </p:grpSpPr>
        <p:grpSp>
          <p:nvGrpSpPr>
            <p:cNvPr id="7" name="Group 149"/>
            <p:cNvGrpSpPr/>
            <p:nvPr/>
          </p:nvGrpSpPr>
          <p:grpSpPr>
            <a:xfrm>
              <a:off x="2438400" y="6065996"/>
              <a:ext cx="4572000" cy="334804"/>
              <a:chOff x="2438400" y="5943600"/>
              <a:chExt cx="4572000" cy="334804"/>
            </a:xfrm>
          </p:grpSpPr>
          <p:sp>
            <p:nvSpPr>
              <p:cNvPr id="126" name="Rectangle 125"/>
              <p:cNvSpPr/>
              <p:nvPr/>
            </p:nvSpPr>
            <p:spPr>
              <a:xfrm>
                <a:off x="3581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7" name="Rectangle 126"/>
              <p:cNvSpPr/>
              <p:nvPr/>
            </p:nvSpPr>
            <p:spPr>
              <a:xfrm>
                <a:off x="3962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8" name="Rectangle 127"/>
              <p:cNvSpPr/>
              <p:nvPr/>
            </p:nvSpPr>
            <p:spPr>
              <a:xfrm>
                <a:off x="4343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9" name="Rectangle 128"/>
              <p:cNvSpPr/>
              <p:nvPr/>
            </p:nvSpPr>
            <p:spPr>
              <a:xfrm>
                <a:off x="5486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0" name="Rectangle 129"/>
              <p:cNvSpPr/>
              <p:nvPr/>
            </p:nvSpPr>
            <p:spPr>
              <a:xfrm>
                <a:off x="5867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1" name="Rectangle 130"/>
              <p:cNvSpPr/>
              <p:nvPr/>
            </p:nvSpPr>
            <p:spPr>
              <a:xfrm>
                <a:off x="624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2" name="Rectangle 131"/>
              <p:cNvSpPr/>
              <p:nvPr/>
            </p:nvSpPr>
            <p:spPr>
              <a:xfrm>
                <a:off x="662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3" name="Rectangle 132"/>
              <p:cNvSpPr/>
              <p:nvPr/>
            </p:nvSpPr>
            <p:spPr>
              <a:xfrm>
                <a:off x="281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4" name="Rectangle 133"/>
              <p:cNvSpPr/>
              <p:nvPr/>
            </p:nvSpPr>
            <p:spPr>
              <a:xfrm>
                <a:off x="3200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5" name="Rectangle 134"/>
              <p:cNvSpPr/>
              <p:nvPr/>
            </p:nvSpPr>
            <p:spPr>
              <a:xfrm>
                <a:off x="243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6" name="Rectangle 135"/>
              <p:cNvSpPr/>
              <p:nvPr/>
            </p:nvSpPr>
            <p:spPr>
              <a:xfrm>
                <a:off x="4724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7" name="Rectangle 136"/>
              <p:cNvSpPr/>
              <p:nvPr/>
            </p:nvSpPr>
            <p:spPr>
              <a:xfrm>
                <a:off x="5105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51" name="Rectangle 150"/>
            <p:cNvSpPr/>
            <p:nvPr/>
          </p:nvSpPr>
          <p:spPr>
            <a:xfrm>
              <a:off x="152400" y="6015335"/>
              <a:ext cx="2438400" cy="461665"/>
            </a:xfrm>
            <a:prstGeom prst="rect">
              <a:avLst/>
            </a:prstGeom>
          </p:spPr>
          <p:txBody>
            <a:bodyPr wrap="square">
              <a:spAutoFit/>
            </a:bodyPr>
            <a:lstStyle/>
            <a:p>
              <a:pPr algn="ctr"/>
              <a:r>
                <a:rPr lang="en-US" sz="2400" b="1" dirty="0" smtClean="0">
                  <a:solidFill>
                    <a:srgbClr val="00AA00"/>
                  </a:solidFill>
                </a:rPr>
                <a:t>Global State</a:t>
              </a:r>
              <a:endParaRPr lang="en-US" sz="2400" dirty="0">
                <a:solidFill>
                  <a:srgbClr val="00AA00"/>
                </a:solidFill>
              </a:endParaRPr>
            </a:p>
          </p:txBody>
        </p:sp>
      </p:grpSp>
      <p:sp>
        <p:nvSpPr>
          <p:cNvPr id="84" name="TextBox 83"/>
          <p:cNvSpPr txBox="1"/>
          <p:nvPr/>
        </p:nvSpPr>
        <p:spPr>
          <a:xfrm>
            <a:off x="7010400" y="4724400"/>
            <a:ext cx="1295400" cy="830997"/>
          </a:xfrm>
          <a:prstGeom prst="rect">
            <a:avLst/>
          </a:prstGeom>
          <a:noFill/>
        </p:spPr>
        <p:txBody>
          <a:bodyPr wrap="square" rtlCol="0">
            <a:spAutoFit/>
          </a:bodyPr>
          <a:lstStyle/>
          <a:p>
            <a:pPr algn="ctr"/>
            <a:r>
              <a:rPr lang="en-US" sz="2400" b="1" dirty="0" smtClean="0"/>
              <a:t>Main Memory</a:t>
            </a:r>
            <a:endParaRPr lang="en-US" sz="2400" b="1" dirty="0"/>
          </a:p>
        </p:txBody>
      </p:sp>
      <p:sp>
        <p:nvSpPr>
          <p:cNvPr id="87" name="Rectangle 86"/>
          <p:cNvSpPr/>
          <p:nvPr/>
        </p:nvSpPr>
        <p:spPr>
          <a:xfrm>
            <a:off x="12954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52578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3200400" y="3148489"/>
            <a:ext cx="762000" cy="369332"/>
          </a:xfrm>
          <a:prstGeom prst="rect">
            <a:avLst/>
          </a:prstGeom>
          <a:noFill/>
        </p:spPr>
        <p:txBody>
          <a:bodyPr wrap="square" rtlCol="0">
            <a:spAutoFit/>
          </a:bodyPr>
          <a:lstStyle/>
          <a:p>
            <a:r>
              <a:rPr lang="en-US" dirty="0" smtClean="0"/>
              <a:t>Cache </a:t>
            </a:r>
            <a:endParaRPr lang="en-US" dirty="0"/>
          </a:p>
        </p:txBody>
      </p:sp>
      <p:sp>
        <p:nvSpPr>
          <p:cNvPr id="99" name="TextBox 98"/>
          <p:cNvSpPr txBox="1"/>
          <p:nvPr/>
        </p:nvSpPr>
        <p:spPr>
          <a:xfrm>
            <a:off x="7162800" y="3236357"/>
            <a:ext cx="762000" cy="369332"/>
          </a:xfrm>
          <a:prstGeom prst="rect">
            <a:avLst/>
          </a:prstGeom>
          <a:noFill/>
        </p:spPr>
        <p:txBody>
          <a:bodyPr wrap="square" rtlCol="0">
            <a:spAutoFit/>
          </a:bodyPr>
          <a:lstStyle/>
          <a:p>
            <a:r>
              <a:rPr lang="en-US" dirty="0" smtClean="0"/>
              <a:t>Cache </a:t>
            </a:r>
            <a:endParaRPr lang="en-US" dirty="0"/>
          </a:p>
        </p:txBody>
      </p:sp>
      <p:sp>
        <p:nvSpPr>
          <p:cNvPr id="100" name="TextBox 99"/>
          <p:cNvSpPr txBox="1"/>
          <p:nvPr/>
        </p:nvSpPr>
        <p:spPr>
          <a:xfrm>
            <a:off x="1912703" y="1513820"/>
            <a:ext cx="1135297" cy="523220"/>
          </a:xfrm>
          <a:prstGeom prst="rect">
            <a:avLst/>
          </a:prstGeom>
          <a:noFill/>
        </p:spPr>
        <p:txBody>
          <a:bodyPr wrap="none" rtlCol="0">
            <a:spAutoFit/>
          </a:bodyPr>
          <a:lstStyle/>
          <a:p>
            <a:r>
              <a:rPr lang="en-US" sz="2800" b="1" dirty="0" smtClean="0"/>
              <a:t>Core 1</a:t>
            </a:r>
            <a:endParaRPr lang="en-US" sz="2800" b="1" dirty="0"/>
          </a:p>
        </p:txBody>
      </p:sp>
      <p:sp>
        <p:nvSpPr>
          <p:cNvPr id="101" name="TextBox 100"/>
          <p:cNvSpPr txBox="1"/>
          <p:nvPr/>
        </p:nvSpPr>
        <p:spPr>
          <a:xfrm>
            <a:off x="5867400" y="1447800"/>
            <a:ext cx="1135297" cy="523220"/>
          </a:xfrm>
          <a:prstGeom prst="rect">
            <a:avLst/>
          </a:prstGeom>
          <a:noFill/>
        </p:spPr>
        <p:txBody>
          <a:bodyPr wrap="none" rtlCol="0">
            <a:spAutoFit/>
          </a:bodyPr>
          <a:lstStyle/>
          <a:p>
            <a:r>
              <a:rPr lang="en-US" sz="2800" b="1" dirty="0" smtClean="0"/>
              <a:t>Core 2</a:t>
            </a:r>
            <a:endParaRPr lang="en-US" sz="2800" b="1" dirty="0"/>
          </a:p>
        </p:txBody>
      </p:sp>
      <p:sp>
        <p:nvSpPr>
          <p:cNvPr id="85" name="Bent-Up Arrow 84"/>
          <p:cNvSpPr/>
          <p:nvPr/>
        </p:nvSpPr>
        <p:spPr>
          <a:xfrm>
            <a:off x="5410200" y="3475196"/>
            <a:ext cx="1295400" cy="2057400"/>
          </a:xfrm>
          <a:prstGeom prst="bentUpArrow">
            <a:avLst>
              <a:gd name="adj1" fmla="val 17280"/>
              <a:gd name="adj2" fmla="val 18137"/>
              <a:gd name="adj3" fmla="val 239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0" y="4419600"/>
            <a:ext cx="2438400" cy="461665"/>
          </a:xfrm>
          <a:prstGeom prst="rect">
            <a:avLst/>
          </a:prstGeom>
        </p:spPr>
        <p:txBody>
          <a:bodyPr wrap="square">
            <a:spAutoFit/>
          </a:bodyPr>
          <a:lstStyle/>
          <a:p>
            <a:pPr algn="ctr"/>
            <a:r>
              <a:rPr lang="en-US" sz="2400" b="1" dirty="0" smtClean="0">
                <a:solidFill>
                  <a:srgbClr val="FF0000"/>
                </a:solidFill>
              </a:rPr>
              <a:t>Process 1</a:t>
            </a:r>
            <a:endParaRPr lang="en-US" sz="2400" dirty="0"/>
          </a:p>
        </p:txBody>
      </p:sp>
      <p:sp>
        <p:nvSpPr>
          <p:cNvPr id="92" name="Rectangle 91"/>
          <p:cNvSpPr/>
          <p:nvPr/>
        </p:nvSpPr>
        <p:spPr>
          <a:xfrm>
            <a:off x="0" y="5177135"/>
            <a:ext cx="2438400" cy="461665"/>
          </a:xfrm>
          <a:prstGeom prst="rect">
            <a:avLst/>
          </a:prstGeom>
        </p:spPr>
        <p:txBody>
          <a:bodyPr wrap="square">
            <a:spAutoFit/>
          </a:bodyPr>
          <a:lstStyle/>
          <a:p>
            <a:pPr algn="ctr"/>
            <a:r>
              <a:rPr lang="en-US" sz="2400" b="1" dirty="0" smtClean="0">
                <a:solidFill>
                  <a:srgbClr val="0000FF"/>
                </a:solidFill>
              </a:rPr>
              <a:t>Process 2</a:t>
            </a:r>
            <a:endParaRPr lang="en-US" sz="2400" dirty="0">
              <a:solidFill>
                <a:srgbClr val="0000FF"/>
              </a:solidFill>
            </a:endParaRPr>
          </a:p>
        </p:txBody>
      </p:sp>
      <p:sp>
        <p:nvSpPr>
          <p:cNvPr id="82" name="Title 45"/>
          <p:cNvSpPr txBox="1">
            <a:spLocks/>
          </p:cNvSpPr>
          <p:nvPr/>
        </p:nvSpPr>
        <p:spPr>
          <a:xfrm>
            <a:off x="457200" y="304800"/>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Speedup </a:t>
            </a:r>
            <a:r>
              <a:rPr lang="en-US" sz="4400" dirty="0" smtClean="0">
                <a:latin typeface="+mj-lt"/>
                <a:ea typeface="+mj-ea"/>
                <a:cs typeface="+mj-cs"/>
              </a:rPr>
              <a:t>due to</a:t>
            </a:r>
            <a:r>
              <a:rPr kumimoji="0" lang="en-US" sz="4400" b="0" i="0" u="none" strike="noStrike" kern="1200" cap="none" spc="0" normalizeH="0" noProof="0" dirty="0" smtClean="0">
                <a:ln>
                  <a:noFill/>
                </a:ln>
                <a:solidFill>
                  <a:schemeClr val="tx1"/>
                </a:solidFill>
                <a:effectLst/>
                <a:uLnTx/>
                <a:uFillTx/>
                <a:latin typeface="+mj-lt"/>
                <a:ea typeface="+mj-ea"/>
                <a:cs typeface="+mj-cs"/>
              </a:rPr>
              <a:t> isolation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par>
                                <p:cTn id="17" presetID="1" presetClass="entr" presetSubtype="0" fill="hold" grpId="1"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subTnLst>
                                    <p:set>
                                      <p:cBhvr override="childStyle">
                                        <p:cTn dur="1" fill="hold" display="0" masterRel="nextClick" afterEffect="1"/>
                                        <p:tgtEl>
                                          <p:spTgt spid="85"/>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117" grpId="0" animBg="1"/>
      <p:bldP spid="125" grpId="0" animBg="1"/>
      <p:bldP spid="85" grpId="0" animBg="1"/>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a:fillRect/>
          </a:stretch>
        </p:blipFill>
        <p:spPr>
          <a:xfrm>
            <a:off x="3962400" y="2362200"/>
            <a:ext cx="4141694" cy="3657600"/>
          </a:xfrm>
          <a:prstGeom prst="rect">
            <a:avLst/>
          </a:prstGeom>
        </p:spPr>
      </p:pic>
      <p:sp>
        <p:nvSpPr>
          <p:cNvPr id="11" name="TextBox 10"/>
          <p:cNvSpPr txBox="1"/>
          <p:nvPr/>
        </p:nvSpPr>
        <p:spPr>
          <a:xfrm>
            <a:off x="3886200" y="1447800"/>
            <a:ext cx="5029200" cy="646331"/>
          </a:xfrm>
          <a:prstGeom prst="rect">
            <a:avLst/>
          </a:prstGeom>
          <a:noFill/>
          <a:effectLst/>
        </p:spPr>
        <p:txBody>
          <a:bodyPr wrap="square" rtlCol="0">
            <a:spAutoFit/>
          </a:bodyPr>
          <a:lstStyle/>
          <a:p>
            <a:r>
              <a:rPr lang="en-US" sz="3600" b="1" dirty="0" smtClean="0">
                <a:solidFill>
                  <a:srgbClr val="00AA00"/>
                </a:solidFill>
                <a:latin typeface="+mj-lt"/>
              </a:rPr>
              <a:t>Prevents false sharing</a:t>
            </a:r>
          </a:p>
        </p:txBody>
      </p:sp>
      <p:sp>
        <p:nvSpPr>
          <p:cNvPr id="6" name="TextBox 5"/>
          <p:cNvSpPr txBox="1"/>
          <p:nvPr/>
        </p:nvSpPr>
        <p:spPr>
          <a:xfrm>
            <a:off x="457200" y="3743980"/>
            <a:ext cx="2590800" cy="523220"/>
          </a:xfrm>
          <a:prstGeom prst="rect">
            <a:avLst/>
          </a:prstGeom>
          <a:noFill/>
          <a:effectLst/>
        </p:spPr>
        <p:txBody>
          <a:bodyPr wrap="square" rtlCol="0">
            <a:spAutoFit/>
          </a:bodyPr>
          <a:lstStyle/>
          <a:p>
            <a:pPr algn="ctr"/>
            <a:r>
              <a:rPr lang="en-US" sz="2800" b="1" cap="small" dirty="0" smtClean="0">
                <a:solidFill>
                  <a:srgbClr val="FF0000"/>
                </a:solidFill>
                <a:latin typeface="+mj-lt"/>
              </a:rPr>
              <a:t>Sheriff-Protect</a:t>
            </a:r>
          </a:p>
        </p:txBody>
      </p:sp>
      <p:pic>
        <p:nvPicPr>
          <p:cNvPr id="10" name="Picture 9"/>
          <p:cNvPicPr>
            <a:picLocks noChangeAspect="1"/>
          </p:cNvPicPr>
          <p:nvPr/>
        </p:nvPicPr>
        <p:blipFill>
          <a:blip r:embed="rId3">
            <a:clrChange>
              <a:clrFrom>
                <a:srgbClr val="FFFFFF"/>
              </a:clrFrom>
              <a:clrTo>
                <a:srgbClr val="FFFFFF">
                  <a:alpha val="0"/>
                </a:srgbClr>
              </a:clrTo>
            </a:clrChange>
          </a:blip>
          <a:srcRect b="8621"/>
          <a:stretch>
            <a:fillRect/>
          </a:stretch>
        </p:blipFill>
        <p:spPr>
          <a:xfrm>
            <a:off x="609121" y="1676401"/>
            <a:ext cx="2591279" cy="21336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9247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of </a:t>
            </a:r>
            <a:r>
              <a:rPr lang="en-US" cap="small" dirty="0" smtClean="0"/>
              <a:t>Sheriff</a:t>
            </a:r>
            <a:r>
              <a:rPr lang="en-US" cap="small" dirty="0" smtClean="0"/>
              <a:t>-Protect</a:t>
            </a:r>
            <a:endParaRPr lang="en-US" dirty="0" smtClean="0"/>
          </a:p>
        </p:txBody>
      </p:sp>
      <p:sp>
        <p:nvSpPr>
          <p:cNvPr id="8" name="TextBox 7"/>
          <p:cNvSpPr txBox="1"/>
          <p:nvPr/>
        </p:nvSpPr>
        <p:spPr>
          <a:xfrm>
            <a:off x="2667000" y="1676400"/>
            <a:ext cx="969887" cy="3170099"/>
          </a:xfrm>
          <a:prstGeom prst="rect">
            <a:avLst/>
          </a:prstGeom>
          <a:noFill/>
        </p:spPr>
        <p:txBody>
          <a:bodyPr wrap="none" rtlCol="0">
            <a:spAutoFit/>
          </a:bodyPr>
          <a:lstStyle/>
          <a:p>
            <a:r>
              <a:rPr lang="en-US" sz="20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en-US" sz="200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9" name="Picture 8"/>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xt>
            </a:extLst>
          </a:blip>
          <a:stretch>
            <a:fillRect/>
          </a:stretch>
        </p:blipFill>
        <p:spPr>
          <a:xfrm>
            <a:off x="3505200" y="2514600"/>
            <a:ext cx="1524000" cy="1981200"/>
          </a:xfrm>
          <a:prstGeom prst="rect">
            <a:avLst/>
          </a:prstGeom>
        </p:spPr>
      </p:pic>
      <p:grpSp>
        <p:nvGrpSpPr>
          <p:cNvPr id="13" name="Group 12"/>
          <p:cNvGrpSpPr/>
          <p:nvPr/>
        </p:nvGrpSpPr>
        <p:grpSpPr>
          <a:xfrm>
            <a:off x="6470730" y="2286000"/>
            <a:ext cx="2597070" cy="2609908"/>
            <a:chOff x="6470730" y="2265403"/>
            <a:chExt cx="2597070" cy="2609908"/>
          </a:xfrm>
        </p:grpSpPr>
        <p:sp>
          <p:nvSpPr>
            <p:cNvPr id="10" name="TextBox 9"/>
            <p:cNvSpPr txBox="1"/>
            <p:nvPr/>
          </p:nvSpPr>
          <p:spPr>
            <a:xfrm>
              <a:off x="6470730" y="4352091"/>
              <a:ext cx="2590800" cy="523220"/>
            </a:xfrm>
            <a:prstGeom prst="rect">
              <a:avLst/>
            </a:prstGeom>
            <a:noFill/>
            <a:effectLst/>
          </p:spPr>
          <p:txBody>
            <a:bodyPr wrap="square" rtlCol="0">
              <a:spAutoFit/>
            </a:bodyPr>
            <a:lstStyle/>
            <a:p>
              <a:pPr algn="ctr"/>
              <a:r>
                <a:rPr lang="en-US" sz="2800" b="1" cap="small" dirty="0" smtClean="0">
                  <a:solidFill>
                    <a:srgbClr val="FF0000"/>
                  </a:solidFill>
                  <a:latin typeface="+mj-lt"/>
                </a:rPr>
                <a:t>Sheriff-Protect</a:t>
              </a:r>
            </a:p>
          </p:txBody>
        </p:sp>
        <p:pic>
          <p:nvPicPr>
            <p:cNvPr id="11" name="Picture 10"/>
            <p:cNvPicPr>
              <a:picLocks noChangeAspect="1"/>
            </p:cNvPicPr>
            <p:nvPr/>
          </p:nvPicPr>
          <p:blipFill>
            <a:blip r:embed="rId3">
              <a:clrChange>
                <a:clrFrom>
                  <a:srgbClr val="FFFFFF"/>
                </a:clrFrom>
                <a:clrTo>
                  <a:srgbClr val="FFFFFF">
                    <a:alpha val="0"/>
                  </a:srgbClr>
                </a:clrTo>
              </a:clrChange>
            </a:blip>
            <a:srcRect b="8621"/>
            <a:stretch>
              <a:fillRect/>
            </a:stretch>
          </p:blipFill>
          <p:spPr>
            <a:xfrm>
              <a:off x="6476521" y="2265403"/>
              <a:ext cx="2591279" cy="2133600"/>
            </a:xfrm>
            <a:prstGeom prst="rect">
              <a:avLst/>
            </a:prstGeom>
          </p:spPr>
        </p:pic>
      </p:grpSp>
      <p:sp>
        <p:nvSpPr>
          <p:cNvPr id="12" name="TextBox 11"/>
          <p:cNvSpPr txBox="1"/>
          <p:nvPr/>
        </p:nvSpPr>
        <p:spPr>
          <a:xfrm>
            <a:off x="4862541" y="1752600"/>
            <a:ext cx="1462059" cy="3170099"/>
          </a:xfrm>
          <a:prstGeom prst="rect">
            <a:avLst/>
          </a:prstGeom>
          <a:noFill/>
        </p:spPr>
        <p:txBody>
          <a:bodyPr wrap="none" rtlCol="0">
            <a:spAutoFit/>
          </a:bodyPr>
          <a:lstStyle/>
          <a:p>
            <a:r>
              <a:rPr lang="en-US" sz="20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en-US" sz="200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nvGrpSpPr>
          <p:cNvPr id="22" name="Group 21"/>
          <p:cNvGrpSpPr/>
          <p:nvPr/>
        </p:nvGrpSpPr>
        <p:grpSpPr>
          <a:xfrm>
            <a:off x="228600" y="1905000"/>
            <a:ext cx="2286000" cy="3229689"/>
            <a:chOff x="228600" y="1905000"/>
            <a:chExt cx="2286000" cy="3229689"/>
          </a:xfrm>
        </p:grpSpPr>
        <p:sp>
          <p:nvSpPr>
            <p:cNvPr id="6" name="TextBox 5"/>
            <p:cNvSpPr txBox="1"/>
            <p:nvPr/>
          </p:nvSpPr>
          <p:spPr>
            <a:xfrm>
              <a:off x="228600" y="4611469"/>
              <a:ext cx="2286000" cy="523220"/>
            </a:xfrm>
            <a:prstGeom prst="rect">
              <a:avLst/>
            </a:prstGeom>
            <a:noFill/>
            <a:effectLst/>
          </p:spPr>
          <p:txBody>
            <a:bodyPr wrap="square" rtlCol="0">
              <a:spAutoFit/>
            </a:bodyPr>
            <a:lstStyle/>
            <a:p>
              <a:r>
                <a:rPr lang="en-US" sz="2800" b="1" cap="small" dirty="0" smtClean="0">
                  <a:solidFill>
                    <a:srgbClr val="FF0000"/>
                  </a:solidFill>
                  <a:latin typeface="+mj-lt"/>
                </a:rPr>
                <a:t>Sheriff-Detect</a:t>
              </a:r>
            </a:p>
          </p:txBody>
        </p:sp>
        <p:pic>
          <p:nvPicPr>
            <p:cNvPr id="21" name="Picture 20"/>
            <p:cNvPicPr>
              <a:picLocks noChangeAspect="1"/>
            </p:cNvPicPr>
            <p:nvPr/>
          </p:nvPicPr>
          <p:blipFill>
            <a:blip r:embed="rId4"/>
            <a:stretch>
              <a:fillRect/>
            </a:stretch>
          </p:blipFill>
          <p:spPr>
            <a:xfrm>
              <a:off x="304800" y="1905000"/>
              <a:ext cx="2133600" cy="27432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hart 3"/>
          <p:cNvGraphicFramePr>
            <a:graphicFrameLocks noGrp="1"/>
          </p:cNvGraphicFramePr>
          <p:nvPr/>
        </p:nvGraphicFramePr>
        <p:xfrm>
          <a:off x="0" y="3048000"/>
          <a:ext cx="8991600"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Grp="1"/>
          </p:cNvGraphicFramePr>
          <p:nvPr/>
        </p:nvGraphicFramePr>
        <p:xfrm>
          <a:off x="0" y="0"/>
          <a:ext cx="9144000" cy="33528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1381016" y="533400"/>
            <a:ext cx="509399" cy="400110"/>
          </a:xfrm>
          <a:prstGeom prst="rect">
            <a:avLst/>
          </a:prstGeom>
          <a:solidFill>
            <a:schemeClr val="bg1"/>
          </a:solidFill>
        </p:spPr>
        <p:txBody>
          <a:bodyPr wrap="none" rtlCol="0">
            <a:spAutoFit/>
          </a:bodyPr>
          <a:lstStyle/>
          <a:p>
            <a:r>
              <a:rPr lang="en-US" sz="2000" dirty="0" smtClean="0"/>
              <a:t>8.2</a:t>
            </a:r>
            <a:endParaRPr lang="en-US" sz="2000" dirty="0"/>
          </a:p>
        </p:txBody>
      </p:sp>
      <p:sp>
        <p:nvSpPr>
          <p:cNvPr id="10" name="TextBox 9"/>
          <p:cNvSpPr txBox="1"/>
          <p:nvPr/>
        </p:nvSpPr>
        <p:spPr>
          <a:xfrm>
            <a:off x="2514600" y="552510"/>
            <a:ext cx="639393" cy="400110"/>
          </a:xfrm>
          <a:prstGeom prst="rect">
            <a:avLst/>
          </a:prstGeom>
          <a:solidFill>
            <a:schemeClr val="bg1"/>
          </a:solidFill>
        </p:spPr>
        <p:txBody>
          <a:bodyPr wrap="none" rtlCol="0">
            <a:spAutoFit/>
          </a:bodyPr>
          <a:lstStyle/>
          <a:p>
            <a:r>
              <a:rPr lang="en-US" sz="2000" dirty="0" smtClean="0"/>
              <a:t>11.4</a:t>
            </a:r>
            <a:endParaRPr lang="en-US" sz="2000" dirty="0"/>
          </a:p>
        </p:txBody>
      </p:sp>
      <p:sp>
        <p:nvSpPr>
          <p:cNvPr id="11" name="Up-Down Arrow 10"/>
          <p:cNvSpPr/>
          <p:nvPr/>
        </p:nvSpPr>
        <p:spPr>
          <a:xfrm>
            <a:off x="1447800" y="2057400"/>
            <a:ext cx="304800" cy="20574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Down Arrow 11"/>
          <p:cNvSpPr/>
          <p:nvPr/>
        </p:nvSpPr>
        <p:spPr>
          <a:xfrm>
            <a:off x="2667000" y="1981200"/>
            <a:ext cx="304800" cy="17526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8351137" y="3881735"/>
            <a:ext cx="810413" cy="523220"/>
          </a:xfrm>
          <a:prstGeom prst="rect">
            <a:avLst/>
          </a:prstGeom>
          <a:noFill/>
        </p:spPr>
        <p:txBody>
          <a:bodyPr wrap="none" rtlCol="0">
            <a:spAutoFit/>
          </a:bodyPr>
          <a:lstStyle/>
          <a:p>
            <a:r>
              <a:rPr lang="en-US" sz="2800" b="1" dirty="0" smtClean="0">
                <a:solidFill>
                  <a:srgbClr val="00AA00"/>
                </a:solidFill>
              </a:rPr>
              <a:t>13%</a:t>
            </a:r>
            <a:endParaRPr lang="en-US" sz="2800" b="1" dirty="0">
              <a:solidFill>
                <a:srgbClr val="00AA00"/>
              </a:solidFill>
            </a:endParaRPr>
          </a:p>
        </p:txBody>
      </p:sp>
      <p:grpSp>
        <p:nvGrpSpPr>
          <p:cNvPr id="22" name="Group 21"/>
          <p:cNvGrpSpPr/>
          <p:nvPr/>
        </p:nvGrpSpPr>
        <p:grpSpPr>
          <a:xfrm>
            <a:off x="3201424" y="1828801"/>
            <a:ext cx="3732776" cy="3380109"/>
            <a:chOff x="3201424" y="1828801"/>
            <a:chExt cx="3732776" cy="3380109"/>
          </a:xfrm>
        </p:grpSpPr>
        <p:pic>
          <p:nvPicPr>
            <p:cNvPr id="15" name="Picture 14"/>
            <p:cNvPicPr>
              <a:picLocks noChangeAspect="1"/>
            </p:cNvPicPr>
            <p:nvPr/>
          </p:nvPicPr>
          <p:blipFill>
            <a:blip r:embed="rId5">
              <a:clrChange>
                <a:clrFrom>
                  <a:srgbClr val="FFFFFF"/>
                </a:clrFrom>
                <a:clrTo>
                  <a:srgbClr val="FFFFFF">
                    <a:alpha val="0"/>
                  </a:srgbClr>
                </a:clrTo>
              </a:clrChange>
            </a:blip>
            <a:srcRect b="8621"/>
            <a:stretch>
              <a:fillRect/>
            </a:stretch>
          </p:blipFill>
          <p:spPr>
            <a:xfrm>
              <a:off x="4342921" y="1828801"/>
              <a:ext cx="2591279" cy="2133600"/>
            </a:xfrm>
            <a:prstGeom prst="rect">
              <a:avLst/>
            </a:prstGeom>
          </p:spPr>
        </p:pic>
        <p:grpSp>
          <p:nvGrpSpPr>
            <p:cNvPr id="21" name="Group 20"/>
            <p:cNvGrpSpPr/>
            <p:nvPr/>
          </p:nvGrpSpPr>
          <p:grpSpPr>
            <a:xfrm>
              <a:off x="3201424" y="3429000"/>
              <a:ext cx="3607502" cy="1779910"/>
              <a:chOff x="3201424" y="3429000"/>
              <a:chExt cx="3607502" cy="1779910"/>
            </a:xfrm>
          </p:grpSpPr>
          <p:sp>
            <p:nvSpPr>
              <p:cNvPr id="16" name="Down Arrow 15"/>
              <p:cNvSpPr/>
              <p:nvPr/>
            </p:nvSpPr>
            <p:spPr>
              <a:xfrm rot="1764984" flipH="1">
                <a:off x="4443101" y="3429000"/>
                <a:ext cx="318601" cy="1779910"/>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20808590" flipH="1">
                <a:off x="5510531" y="3489896"/>
                <a:ext cx="318601" cy="906170"/>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rot="20048038" flipH="1">
                <a:off x="6490325" y="3537684"/>
                <a:ext cx="318601" cy="1182229"/>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rot="2870899" flipH="1">
                <a:off x="3746151" y="3315544"/>
                <a:ext cx="318601" cy="1408055"/>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414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8" name="TextBox 547"/>
          <p:cNvSpPr txBox="1"/>
          <p:nvPr/>
        </p:nvSpPr>
        <p:spPr>
          <a:xfrm>
            <a:off x="1132597" y="4567535"/>
            <a:ext cx="7231667" cy="461665"/>
          </a:xfrm>
          <a:prstGeom prst="rect">
            <a:avLst/>
          </a:prstGeom>
          <a:noFill/>
          <a:ln w="28575">
            <a:solidFill>
              <a:schemeClr val="tx1"/>
            </a:solidFill>
          </a:ln>
        </p:spPr>
        <p:txBody>
          <a:bodyPr wrap="none" rtlCol="0">
            <a:spAutoFit/>
          </a:bodyPr>
          <a:lstStyle/>
          <a:p>
            <a:r>
              <a:rPr lang="en-US" sz="2400" dirty="0" smtClean="0">
                <a:latin typeface="Lucida Console" pitchFamily="49" charset="0"/>
              </a:rPr>
              <a:t>% </a:t>
            </a:r>
            <a:r>
              <a:rPr lang="en-US" sz="2400" b="1" dirty="0" smtClean="0">
                <a:latin typeface="Lucida Console" pitchFamily="49" charset="0"/>
              </a:rPr>
              <a:t>g++ </a:t>
            </a:r>
            <a:r>
              <a:rPr lang="en-US" sz="2400" dirty="0" smtClean="0">
                <a:latin typeface="Lucida Console" pitchFamily="49" charset="0"/>
              </a:rPr>
              <a:t>myprog.cpp </a:t>
            </a:r>
            <a:r>
              <a:rPr lang="en-US" sz="2400" b="1" dirty="0" smtClean="0">
                <a:latin typeface="Lucida Console" pitchFamily="49" charset="0"/>
              </a:rPr>
              <a:t>–</a:t>
            </a:r>
            <a:r>
              <a:rPr lang="en-US" sz="2400" b="1" dirty="0" err="1" smtClean="0">
                <a:solidFill>
                  <a:srgbClr val="0070C0"/>
                </a:solidFill>
                <a:latin typeface="Lucida Console" pitchFamily="49" charset="0"/>
              </a:rPr>
              <a:t>lsheriff</a:t>
            </a:r>
            <a:r>
              <a:rPr lang="en-US" sz="2400" b="1" dirty="0" smtClean="0">
                <a:latin typeface="Lucida Console" pitchFamily="49" charset="0"/>
              </a:rPr>
              <a:t>  </a:t>
            </a:r>
            <a:r>
              <a:rPr lang="en-US" sz="2400" dirty="0" smtClean="0">
                <a:latin typeface="Lucida Console" pitchFamily="49" charset="0"/>
              </a:rPr>
              <a:t>–o </a:t>
            </a:r>
            <a:r>
              <a:rPr lang="en-US" sz="2400" dirty="0" err="1" smtClean="0">
                <a:latin typeface="Lucida Console" pitchFamily="49" charset="0"/>
              </a:rPr>
              <a:t>myprog</a:t>
            </a:r>
            <a:endParaRPr lang="en-US" sz="2400" dirty="0">
              <a:latin typeface="Lucida Console" pitchFamily="49" charset="0"/>
            </a:endParaRPr>
          </a:p>
        </p:txBody>
      </p:sp>
      <p:grpSp>
        <p:nvGrpSpPr>
          <p:cNvPr id="5" name="Group 4"/>
          <p:cNvGrpSpPr/>
          <p:nvPr/>
        </p:nvGrpSpPr>
        <p:grpSpPr>
          <a:xfrm>
            <a:off x="5029200" y="1600200"/>
            <a:ext cx="2514600" cy="2362200"/>
            <a:chOff x="6619463" y="2650141"/>
            <a:chExt cx="2017467" cy="2203939"/>
          </a:xfrm>
        </p:grpSpPr>
        <p:pic>
          <p:nvPicPr>
            <p:cNvPr id="6" name="Picture 5"/>
            <p:cNvPicPr>
              <a:picLocks noChangeAspect="1"/>
            </p:cNvPicPr>
            <p:nvPr/>
          </p:nvPicPr>
          <p:blipFill>
            <a:blip r:embed="rId2">
              <a:clrChange>
                <a:clrFrom>
                  <a:srgbClr val="FFFFFF"/>
                </a:clrFrom>
                <a:clrTo>
                  <a:srgbClr val="FFFFFF">
                    <a:alpha val="0"/>
                  </a:srgbClr>
                </a:clrTo>
              </a:clrChange>
            </a:blip>
            <a:srcRect b="8621"/>
            <a:stretch>
              <a:fillRect/>
            </a:stretch>
          </p:blipFill>
          <p:spPr>
            <a:xfrm>
              <a:off x="6619463" y="2650141"/>
              <a:ext cx="1956332" cy="1688597"/>
            </a:xfrm>
            <a:prstGeom prst="rect">
              <a:avLst/>
            </a:prstGeom>
          </p:spPr>
        </p:pic>
        <p:sp>
          <p:nvSpPr>
            <p:cNvPr id="7" name="TextBox 6"/>
            <p:cNvSpPr txBox="1"/>
            <p:nvPr/>
          </p:nvSpPr>
          <p:spPr>
            <a:xfrm>
              <a:off x="6619463" y="4356416"/>
              <a:ext cx="2017467" cy="497664"/>
            </a:xfrm>
            <a:prstGeom prst="rect">
              <a:avLst/>
            </a:prstGeom>
            <a:noFill/>
          </p:spPr>
          <p:txBody>
            <a:bodyPr wrap="square" rtlCol="0">
              <a:spAutoFit/>
            </a:bodyPr>
            <a:lstStyle/>
            <a:p>
              <a:r>
                <a:rPr lang="en-US" sz="2800" b="1" cap="small" dirty="0" smtClean="0">
                  <a:solidFill>
                    <a:srgbClr val="FF0000"/>
                  </a:solidFill>
                </a:rPr>
                <a:t>Sheriff</a:t>
              </a:r>
              <a:r>
                <a:rPr lang="en-US" sz="2800" b="1" dirty="0" smtClean="0">
                  <a:solidFill>
                    <a:srgbClr val="FF0000"/>
                  </a:solidFill>
                </a:rPr>
                <a:t>-</a:t>
              </a:r>
              <a:r>
                <a:rPr lang="en-US" sz="2800" b="1" cap="small" dirty="0" smtClean="0">
                  <a:solidFill>
                    <a:srgbClr val="FF0000"/>
                  </a:solidFill>
                </a:rPr>
                <a:t>Protect</a:t>
              </a:r>
            </a:p>
          </p:txBody>
        </p:sp>
      </p:grpSp>
      <p:grpSp>
        <p:nvGrpSpPr>
          <p:cNvPr id="8" name="Group 7"/>
          <p:cNvGrpSpPr/>
          <p:nvPr/>
        </p:nvGrpSpPr>
        <p:grpSpPr>
          <a:xfrm>
            <a:off x="1408692" y="1649287"/>
            <a:ext cx="2248908" cy="2283378"/>
            <a:chOff x="152400" y="1371600"/>
            <a:chExt cx="1144694" cy="1679319"/>
          </a:xfrm>
        </p:grpSpPr>
        <p:sp>
          <p:nvSpPr>
            <p:cNvPr id="9" name="TextBox 8"/>
            <p:cNvSpPr txBox="1"/>
            <p:nvPr/>
          </p:nvSpPr>
          <p:spPr>
            <a:xfrm>
              <a:off x="153462" y="2666115"/>
              <a:ext cx="1143632" cy="384804"/>
            </a:xfrm>
            <a:prstGeom prst="rect">
              <a:avLst/>
            </a:prstGeom>
            <a:noFill/>
            <a:effectLst/>
          </p:spPr>
          <p:txBody>
            <a:bodyPr wrap="square" rtlCol="0">
              <a:spAutoFit/>
            </a:bodyPr>
            <a:lstStyle/>
            <a:p>
              <a:r>
                <a:rPr lang="en-US" sz="2800" b="1" cap="small" dirty="0" smtClean="0">
                  <a:solidFill>
                    <a:srgbClr val="FF0000"/>
                  </a:solidFill>
                  <a:latin typeface="+mj-lt"/>
                </a:rPr>
                <a:t>Sheriff-Detect</a:t>
              </a:r>
            </a:p>
          </p:txBody>
        </p:sp>
        <p:pic>
          <p:nvPicPr>
            <p:cNvPr id="10" name="Picture 9"/>
            <p:cNvPicPr>
              <a:picLocks noChangeAspect="1"/>
            </p:cNvPicPr>
            <p:nvPr/>
          </p:nvPicPr>
          <p:blipFill>
            <a:blip r:embed="rId3"/>
            <a:stretch>
              <a:fillRect/>
            </a:stretch>
          </p:blipFill>
          <p:spPr>
            <a:xfrm>
              <a:off x="152400" y="1371600"/>
              <a:ext cx="1066800" cy="1371600"/>
            </a:xfrm>
            <a:prstGeom prst="rect">
              <a:avLst/>
            </a:prstGeom>
          </p:spPr>
        </p:pic>
      </p:grpSp>
      <p:sp>
        <p:nvSpPr>
          <p:cNvPr id="11" name="Title 45"/>
          <p:cNvSpPr txBox="1">
            <a:spLocks/>
          </p:cNvSpPr>
          <p:nvPr/>
        </p:nvSpPr>
        <p:spPr>
          <a:xfrm>
            <a:off x="457200" y="304800"/>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small" spc="0" normalizeH="0" baseline="0" noProof="0" dirty="0" smtClean="0">
                <a:ln>
                  <a:noFill/>
                </a:ln>
                <a:solidFill>
                  <a:schemeClr val="tx1"/>
                </a:solidFill>
                <a:effectLst/>
                <a:uLnTx/>
                <a:uFillTx/>
                <a:latin typeface="+mj-lt"/>
                <a:ea typeface="+mj-ea"/>
                <a:cs typeface="+mj-cs"/>
              </a:rPr>
              <a:t>Sheriff</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library:  easy to use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39937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animBg="1"/>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6" name="Group 35"/>
          <p:cNvGrpSpPr/>
          <p:nvPr/>
        </p:nvGrpSpPr>
        <p:grpSpPr>
          <a:xfrm>
            <a:off x="1295400" y="1697601"/>
            <a:ext cx="1981200" cy="1066800"/>
            <a:chOff x="1600200" y="1524000"/>
            <a:chExt cx="1981200" cy="1066800"/>
          </a:xfrm>
        </p:grpSpPr>
        <p:sp>
          <p:nvSpPr>
            <p:cNvPr id="30" name="Rectangle 29"/>
            <p:cNvSpPr/>
            <p:nvPr/>
          </p:nvSpPr>
          <p:spPr>
            <a:xfrm>
              <a:off x="1600200" y="1524000"/>
              <a:ext cx="1981200" cy="533400"/>
            </a:xfrm>
            <a:prstGeom prst="rect">
              <a:avLst/>
            </a:prstGeom>
            <a:solidFill>
              <a:schemeClr val="bg1">
                <a:lumMod val="7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o</a:t>
              </a:r>
              <a:r>
                <a:rPr lang="en-US" sz="2000" b="1" dirty="0" smtClean="0">
                  <a:solidFill>
                    <a:schemeClr val="tx1"/>
                  </a:solidFill>
                </a:rPr>
                <a:t>riginal program</a:t>
              </a:r>
              <a:endParaRPr lang="en-US" sz="2000" b="1" dirty="0">
                <a:solidFill>
                  <a:schemeClr val="tx1"/>
                </a:solidFill>
              </a:endParaRPr>
            </a:p>
          </p:txBody>
        </p:sp>
        <p:sp>
          <p:nvSpPr>
            <p:cNvPr id="31" name="Rounded Rectangle 30"/>
            <p:cNvSpPr/>
            <p:nvPr/>
          </p:nvSpPr>
          <p:spPr>
            <a:xfrm>
              <a:off x="1600200" y="2049303"/>
              <a:ext cx="1981200" cy="541497"/>
            </a:xfrm>
            <a:prstGeom prst="roundRect">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rPr>
                <a:t>S</a:t>
              </a:r>
              <a:r>
                <a:rPr lang="en-US" sz="2000" b="1" cap="small" dirty="0" smtClean="0">
                  <a:solidFill>
                    <a:srgbClr val="000000"/>
                  </a:solidFill>
                </a:rPr>
                <a:t>heriff</a:t>
              </a:r>
              <a:r>
                <a:rPr lang="en-US" sz="2000" b="1" dirty="0" smtClean="0">
                  <a:solidFill>
                    <a:srgbClr val="000000"/>
                  </a:solidFill>
                </a:rPr>
                <a:t>-</a:t>
              </a:r>
              <a:r>
                <a:rPr lang="en-US" sz="2000" b="1" cap="small" dirty="0" smtClean="0">
                  <a:solidFill>
                    <a:srgbClr val="000000"/>
                  </a:solidFill>
                </a:rPr>
                <a:t>Detect</a:t>
              </a:r>
              <a:endParaRPr lang="en-US" sz="2000" b="1" cap="small" dirty="0">
                <a:solidFill>
                  <a:srgbClr val="000000"/>
                </a:solidFill>
              </a:endParaRPr>
            </a:p>
          </p:txBody>
        </p:sp>
      </p:grpSp>
      <p:grpSp>
        <p:nvGrpSpPr>
          <p:cNvPr id="32" name="Group 31"/>
          <p:cNvGrpSpPr/>
          <p:nvPr/>
        </p:nvGrpSpPr>
        <p:grpSpPr>
          <a:xfrm>
            <a:off x="1219200" y="4593201"/>
            <a:ext cx="2057400" cy="1066800"/>
            <a:chOff x="1524000" y="4648200"/>
            <a:chExt cx="2057400" cy="1066800"/>
          </a:xfrm>
        </p:grpSpPr>
        <p:sp>
          <p:nvSpPr>
            <p:cNvPr id="39" name="Rectangle 38"/>
            <p:cNvSpPr/>
            <p:nvPr/>
          </p:nvSpPr>
          <p:spPr>
            <a:xfrm>
              <a:off x="1524000" y="4648200"/>
              <a:ext cx="2057400" cy="533400"/>
            </a:xfrm>
            <a:prstGeom prst="rect">
              <a:avLst/>
            </a:prstGeom>
            <a:solidFill>
              <a:schemeClr val="bg1">
                <a:lumMod val="7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o</a:t>
              </a:r>
              <a:r>
                <a:rPr lang="en-US" sz="2000" b="1" dirty="0" smtClean="0">
                  <a:solidFill>
                    <a:schemeClr val="tx1"/>
                  </a:solidFill>
                </a:rPr>
                <a:t>riginal program</a:t>
              </a:r>
              <a:endParaRPr lang="en-US" sz="2000" b="1" dirty="0">
                <a:solidFill>
                  <a:schemeClr val="tx1"/>
                </a:solidFill>
              </a:endParaRPr>
            </a:p>
          </p:txBody>
        </p:sp>
        <p:sp>
          <p:nvSpPr>
            <p:cNvPr id="40" name="Rounded Rectangle 39"/>
            <p:cNvSpPr/>
            <p:nvPr/>
          </p:nvSpPr>
          <p:spPr>
            <a:xfrm>
              <a:off x="1524000" y="5173503"/>
              <a:ext cx="2057400" cy="541497"/>
            </a:xfrm>
            <a:prstGeom prst="roundRect">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libpthread</a:t>
              </a:r>
              <a:endParaRPr lang="en-US" sz="2000" b="1" cap="small" dirty="0">
                <a:solidFill>
                  <a:srgbClr val="000000"/>
                </a:solidFill>
              </a:endParaRPr>
            </a:p>
          </p:txBody>
        </p:sp>
      </p:grpSp>
      <p:grpSp>
        <p:nvGrpSpPr>
          <p:cNvPr id="28" name="Group 27"/>
          <p:cNvGrpSpPr/>
          <p:nvPr/>
        </p:nvGrpSpPr>
        <p:grpSpPr>
          <a:xfrm>
            <a:off x="5486400" y="1697601"/>
            <a:ext cx="2133600" cy="1066800"/>
            <a:chOff x="6019800" y="1524000"/>
            <a:chExt cx="2133600" cy="1066800"/>
          </a:xfrm>
        </p:grpSpPr>
        <p:sp>
          <p:nvSpPr>
            <p:cNvPr id="41" name="Rectangle 40"/>
            <p:cNvSpPr/>
            <p:nvPr/>
          </p:nvSpPr>
          <p:spPr>
            <a:xfrm>
              <a:off x="6019800" y="1524000"/>
              <a:ext cx="2133600" cy="533400"/>
            </a:xfrm>
            <a:prstGeom prst="rect">
              <a:avLst/>
            </a:prstGeom>
            <a:solidFill>
              <a:schemeClr val="bg1">
                <a:lumMod val="7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modified program</a:t>
              </a:r>
              <a:endParaRPr lang="en-US" sz="2000" b="1" dirty="0">
                <a:solidFill>
                  <a:schemeClr val="tx1"/>
                </a:solidFill>
              </a:endParaRPr>
            </a:p>
          </p:txBody>
        </p:sp>
        <p:sp>
          <p:nvSpPr>
            <p:cNvPr id="42" name="Rounded Rectangle 41"/>
            <p:cNvSpPr/>
            <p:nvPr/>
          </p:nvSpPr>
          <p:spPr>
            <a:xfrm>
              <a:off x="6019800" y="2049303"/>
              <a:ext cx="2133600" cy="541497"/>
            </a:xfrm>
            <a:prstGeom prst="roundRect">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libpthread</a:t>
              </a:r>
              <a:endParaRPr lang="en-US" sz="2000" b="1" cap="small" dirty="0">
                <a:solidFill>
                  <a:srgbClr val="000000"/>
                </a:solidFill>
              </a:endParaRPr>
            </a:p>
          </p:txBody>
        </p:sp>
      </p:grpSp>
      <p:grpSp>
        <p:nvGrpSpPr>
          <p:cNvPr id="33" name="Group 32"/>
          <p:cNvGrpSpPr/>
          <p:nvPr/>
        </p:nvGrpSpPr>
        <p:grpSpPr>
          <a:xfrm>
            <a:off x="5562600" y="4593201"/>
            <a:ext cx="1981200" cy="1066800"/>
            <a:chOff x="5181600" y="4648200"/>
            <a:chExt cx="1981200" cy="1066800"/>
          </a:xfrm>
        </p:grpSpPr>
        <p:sp>
          <p:nvSpPr>
            <p:cNvPr id="43" name="Rectangle 42"/>
            <p:cNvSpPr/>
            <p:nvPr/>
          </p:nvSpPr>
          <p:spPr>
            <a:xfrm>
              <a:off x="5181600" y="4648200"/>
              <a:ext cx="1981200" cy="533400"/>
            </a:xfrm>
            <a:prstGeom prst="rect">
              <a:avLst/>
            </a:prstGeom>
            <a:solidFill>
              <a:schemeClr val="bg1">
                <a:lumMod val="7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o</a:t>
              </a:r>
              <a:r>
                <a:rPr lang="en-US" sz="2000" b="1" dirty="0" smtClean="0">
                  <a:solidFill>
                    <a:schemeClr val="tx1"/>
                  </a:solidFill>
                </a:rPr>
                <a:t>riginal program</a:t>
              </a:r>
              <a:endParaRPr lang="en-US" sz="2000" b="1" dirty="0">
                <a:solidFill>
                  <a:schemeClr val="tx1"/>
                </a:solidFill>
              </a:endParaRPr>
            </a:p>
          </p:txBody>
        </p:sp>
        <p:sp>
          <p:nvSpPr>
            <p:cNvPr id="44" name="Rounded Rectangle 43"/>
            <p:cNvSpPr/>
            <p:nvPr/>
          </p:nvSpPr>
          <p:spPr>
            <a:xfrm>
              <a:off x="5181600" y="5173503"/>
              <a:ext cx="1981200" cy="541497"/>
            </a:xfrm>
            <a:prstGeom prst="roundRect">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rPr>
                <a:t>S</a:t>
              </a:r>
              <a:r>
                <a:rPr lang="en-US" sz="2000" b="1" cap="small" dirty="0" smtClean="0">
                  <a:solidFill>
                    <a:srgbClr val="000000"/>
                  </a:solidFill>
                </a:rPr>
                <a:t>heriff</a:t>
              </a:r>
              <a:r>
                <a:rPr lang="en-US" sz="2000" b="1" dirty="0" smtClean="0">
                  <a:solidFill>
                    <a:srgbClr val="000000"/>
                  </a:solidFill>
                </a:rPr>
                <a:t>-</a:t>
              </a:r>
              <a:r>
                <a:rPr lang="en-US" sz="2000" b="1" cap="small" dirty="0" smtClean="0">
                  <a:solidFill>
                    <a:srgbClr val="000000"/>
                  </a:solidFill>
                </a:rPr>
                <a:t>Protect</a:t>
              </a:r>
              <a:endParaRPr lang="en-US" sz="2000" b="1" cap="small" dirty="0">
                <a:solidFill>
                  <a:srgbClr val="000000"/>
                </a:solidFill>
              </a:endParaRPr>
            </a:p>
          </p:txBody>
        </p:sp>
      </p:grpSp>
      <p:grpSp>
        <p:nvGrpSpPr>
          <p:cNvPr id="29" name="Group 28"/>
          <p:cNvGrpSpPr/>
          <p:nvPr/>
        </p:nvGrpSpPr>
        <p:grpSpPr>
          <a:xfrm>
            <a:off x="1752600" y="2764401"/>
            <a:ext cx="533400" cy="1828800"/>
            <a:chOff x="2133601" y="2667000"/>
            <a:chExt cx="533400" cy="1828800"/>
          </a:xfrm>
        </p:grpSpPr>
        <p:cxnSp>
          <p:nvCxnSpPr>
            <p:cNvPr id="49" name="Straight Arrow Connector 48"/>
            <p:cNvCxnSpPr>
              <a:stCxn id="31" idx="2"/>
              <a:endCxn id="39" idx="0"/>
            </p:cNvCxnSpPr>
            <p:nvPr/>
          </p:nvCxnSpPr>
          <p:spPr>
            <a:xfrm rot="5400000">
              <a:off x="1733551" y="3562350"/>
              <a:ext cx="18288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rot="16200000">
              <a:off x="1403867" y="3396735"/>
              <a:ext cx="1828799" cy="369332"/>
            </a:xfrm>
            <a:prstGeom prst="rect">
              <a:avLst/>
            </a:prstGeom>
            <a:noFill/>
            <a:effectLst/>
          </p:spPr>
          <p:txBody>
            <a:bodyPr vert="horz" wrap="square" rtlCol="0">
              <a:spAutoFit/>
            </a:bodyPr>
            <a:lstStyle/>
            <a:p>
              <a:pPr algn="ctr">
                <a:spcAft>
                  <a:spcPts val="1200"/>
                </a:spcAft>
              </a:pPr>
              <a:r>
                <a:rPr lang="en-US" i="1" dirty="0" smtClean="0"/>
                <a:t>No false sharing</a:t>
              </a:r>
            </a:p>
          </p:txBody>
        </p:sp>
      </p:grpSp>
      <p:pic>
        <p:nvPicPr>
          <p:cNvPr id="23" name="Picture 22"/>
          <p:cNvPicPr>
            <a:picLocks noChangeAspect="1"/>
          </p:cNvPicPr>
          <p:nvPr/>
        </p:nvPicPr>
        <p:blipFill>
          <a:blip r:embed="rId3"/>
          <a:stretch>
            <a:fillRect/>
          </a:stretch>
        </p:blipFill>
        <p:spPr>
          <a:xfrm>
            <a:off x="4343400" y="2764401"/>
            <a:ext cx="1447800" cy="1447800"/>
          </a:xfrm>
          <a:prstGeom prst="rect">
            <a:avLst/>
          </a:prstGeom>
        </p:spPr>
      </p:pic>
      <p:grpSp>
        <p:nvGrpSpPr>
          <p:cNvPr id="35" name="Group 34"/>
          <p:cNvGrpSpPr/>
          <p:nvPr/>
        </p:nvGrpSpPr>
        <p:grpSpPr>
          <a:xfrm>
            <a:off x="5486400" y="2743200"/>
            <a:ext cx="2590800" cy="1828800"/>
            <a:chOff x="5486400" y="1959999"/>
            <a:chExt cx="2590800" cy="1828800"/>
          </a:xfrm>
        </p:grpSpPr>
        <p:cxnSp>
          <p:nvCxnSpPr>
            <p:cNvPr id="18" name="Straight Arrow Connector 17"/>
            <p:cNvCxnSpPr/>
            <p:nvPr/>
          </p:nvCxnSpPr>
          <p:spPr>
            <a:xfrm rot="5400000">
              <a:off x="5639594" y="2873605"/>
              <a:ext cx="1828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486400" y="2286000"/>
              <a:ext cx="2590800" cy="646331"/>
            </a:xfrm>
            <a:prstGeom prst="rect">
              <a:avLst/>
            </a:prstGeom>
            <a:noFill/>
            <a:effectLst/>
          </p:spPr>
          <p:txBody>
            <a:bodyPr wrap="square" rtlCol="0">
              <a:spAutoFit/>
            </a:bodyPr>
            <a:lstStyle/>
            <a:p>
              <a:pPr algn="ctr"/>
              <a:r>
                <a:rPr lang="en-US" i="1" dirty="0" smtClean="0"/>
                <a:t>Degrade performance</a:t>
              </a:r>
            </a:p>
            <a:p>
              <a:pPr algn="ctr"/>
              <a:r>
                <a:rPr lang="en-US" i="1" dirty="0" smtClean="0"/>
                <a:t> too much memory</a:t>
              </a:r>
            </a:p>
          </p:txBody>
        </p:sp>
      </p:grpSp>
      <p:grpSp>
        <p:nvGrpSpPr>
          <p:cNvPr id="34" name="Group 33"/>
          <p:cNvGrpSpPr/>
          <p:nvPr/>
        </p:nvGrpSpPr>
        <p:grpSpPr>
          <a:xfrm>
            <a:off x="2286000" y="2764401"/>
            <a:ext cx="3276600" cy="2095500"/>
            <a:chOff x="2590800" y="2590800"/>
            <a:chExt cx="3276600" cy="2095500"/>
          </a:xfrm>
        </p:grpSpPr>
        <p:sp>
          <p:nvSpPr>
            <p:cNvPr id="22" name="TextBox 21"/>
            <p:cNvSpPr txBox="1"/>
            <p:nvPr/>
          </p:nvSpPr>
          <p:spPr>
            <a:xfrm>
              <a:off x="2830661" y="2895600"/>
              <a:ext cx="1665139" cy="646331"/>
            </a:xfrm>
            <a:prstGeom prst="rect">
              <a:avLst/>
            </a:prstGeom>
            <a:noFill/>
            <a:effectLst/>
          </p:spPr>
          <p:txBody>
            <a:bodyPr wrap="none" rtlCol="0">
              <a:spAutoFit/>
            </a:bodyPr>
            <a:lstStyle/>
            <a:p>
              <a:pPr algn="ctr"/>
              <a:r>
                <a:rPr lang="en-US" i="1" dirty="0" smtClean="0"/>
                <a:t>No source code</a:t>
              </a:r>
            </a:p>
            <a:p>
              <a:pPr algn="ctr"/>
              <a:r>
                <a:rPr lang="en-US" i="1" dirty="0" smtClean="0"/>
                <a:t>No time </a:t>
              </a:r>
            </a:p>
          </p:txBody>
        </p:sp>
        <p:cxnSp>
          <p:nvCxnSpPr>
            <p:cNvPr id="11" name="Straight Arrow Connector 10"/>
            <p:cNvCxnSpPr>
              <a:stCxn id="31" idx="2"/>
              <a:endCxn id="43" idx="1"/>
            </p:cNvCxnSpPr>
            <p:nvPr/>
          </p:nvCxnSpPr>
          <p:spPr>
            <a:xfrm rot="16200000" flipH="1">
              <a:off x="3181350" y="2000250"/>
              <a:ext cx="2095500" cy="3276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3048000" y="2154801"/>
            <a:ext cx="2514600" cy="646331"/>
            <a:chOff x="3352800" y="1981200"/>
            <a:chExt cx="2514600" cy="646331"/>
          </a:xfrm>
        </p:grpSpPr>
        <p:cxnSp>
          <p:nvCxnSpPr>
            <p:cNvPr id="9" name="Straight Arrow Connector 8"/>
            <p:cNvCxnSpPr>
              <a:stCxn id="31" idx="3"/>
              <a:endCxn id="42" idx="1"/>
            </p:cNvCxnSpPr>
            <p:nvPr/>
          </p:nvCxnSpPr>
          <p:spPr>
            <a:xfrm>
              <a:off x="3581400" y="2396252"/>
              <a:ext cx="2209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352800" y="1981200"/>
              <a:ext cx="2514600" cy="646331"/>
            </a:xfrm>
            <a:prstGeom prst="rect">
              <a:avLst/>
            </a:prstGeom>
            <a:noFill/>
            <a:effectLst/>
          </p:spPr>
          <p:txBody>
            <a:bodyPr wrap="square" rtlCol="0">
              <a:spAutoFit/>
            </a:bodyPr>
            <a:lstStyle/>
            <a:p>
              <a:pPr algn="ctr"/>
              <a:r>
                <a:rPr lang="en-US" i="1" dirty="0" smtClean="0"/>
                <a:t>padding, alignment</a:t>
              </a:r>
            </a:p>
            <a:p>
              <a:pPr algn="ctr"/>
              <a:r>
                <a:rPr lang="en-US" i="1" dirty="0" smtClean="0"/>
                <a:t>local variables </a:t>
              </a:r>
            </a:p>
          </p:txBody>
        </p:sp>
      </p:grpSp>
      <p:grpSp>
        <p:nvGrpSpPr>
          <p:cNvPr id="73" name="Group 72"/>
          <p:cNvGrpSpPr/>
          <p:nvPr/>
        </p:nvGrpSpPr>
        <p:grpSpPr>
          <a:xfrm>
            <a:off x="7696199" y="3907401"/>
            <a:ext cx="1232966" cy="1807599"/>
            <a:chOff x="6619464" y="2403904"/>
            <a:chExt cx="1650655" cy="2436453"/>
          </a:xfrm>
        </p:grpSpPr>
        <p:pic>
          <p:nvPicPr>
            <p:cNvPr id="74" name="Picture 73"/>
            <p:cNvPicPr>
              <a:picLocks noChangeAspect="1"/>
            </p:cNvPicPr>
            <p:nvPr/>
          </p:nvPicPr>
          <p:blipFill>
            <a:blip r:embed="rId4">
              <a:clrChange>
                <a:clrFrom>
                  <a:srgbClr val="FFFFFF"/>
                </a:clrFrom>
                <a:clrTo>
                  <a:srgbClr val="FFFFFF">
                    <a:alpha val="0"/>
                  </a:srgbClr>
                </a:clrTo>
              </a:clrChange>
            </a:blip>
            <a:srcRect b="8621"/>
            <a:stretch>
              <a:fillRect/>
            </a:stretch>
          </p:blipFill>
          <p:spPr>
            <a:xfrm>
              <a:off x="6619464" y="2403904"/>
              <a:ext cx="1650655" cy="1543853"/>
            </a:xfrm>
            <a:prstGeom prst="rect">
              <a:avLst/>
            </a:prstGeom>
          </p:spPr>
        </p:pic>
        <p:sp>
          <p:nvSpPr>
            <p:cNvPr id="75" name="TextBox 74"/>
            <p:cNvSpPr txBox="1"/>
            <p:nvPr/>
          </p:nvSpPr>
          <p:spPr>
            <a:xfrm>
              <a:off x="6665617" y="3886201"/>
              <a:ext cx="1586071" cy="954156"/>
            </a:xfrm>
            <a:prstGeom prst="rect">
              <a:avLst/>
            </a:prstGeom>
            <a:noFill/>
          </p:spPr>
          <p:txBody>
            <a:bodyPr wrap="square" rtlCol="0">
              <a:spAutoFit/>
            </a:bodyPr>
            <a:lstStyle/>
            <a:p>
              <a:r>
                <a:rPr lang="en-US" sz="2000" b="1" cap="small" dirty="0" smtClean="0">
                  <a:solidFill>
                    <a:srgbClr val="FF0000"/>
                  </a:solidFill>
                </a:rPr>
                <a:t>Sheriff</a:t>
              </a:r>
              <a:r>
                <a:rPr lang="en-US" sz="2000" b="1" dirty="0" smtClean="0">
                  <a:solidFill>
                    <a:srgbClr val="FF0000"/>
                  </a:solidFill>
                </a:rPr>
                <a:t>-</a:t>
              </a:r>
            </a:p>
            <a:p>
              <a:r>
                <a:rPr lang="en-US" sz="2000" b="1" cap="small" dirty="0" smtClean="0">
                  <a:solidFill>
                    <a:srgbClr val="FF0000"/>
                  </a:solidFill>
                </a:rPr>
                <a:t>Protect</a:t>
              </a:r>
            </a:p>
          </p:txBody>
        </p:sp>
      </p:grpSp>
      <p:sp>
        <p:nvSpPr>
          <p:cNvPr id="51" name="Title 45"/>
          <p:cNvSpPr>
            <a:spLocks noGrp="1"/>
          </p:cNvSpPr>
          <p:nvPr>
            <p:ph type="title"/>
          </p:nvPr>
        </p:nvSpPr>
        <p:spPr>
          <a:xfrm>
            <a:off x="457200" y="274638"/>
            <a:ext cx="8229600" cy="1143000"/>
          </a:xfrm>
        </p:spPr>
        <p:txBody>
          <a:bodyPr>
            <a:normAutofit/>
          </a:bodyPr>
          <a:lstStyle/>
          <a:p>
            <a:r>
              <a:rPr lang="en-US" dirty="0" smtClean="0"/>
              <a:t>Workflow: using </a:t>
            </a:r>
            <a:r>
              <a:rPr lang="en-US" cap="small" dirty="0" smtClean="0"/>
              <a:t>Sheriff</a:t>
            </a:r>
            <a:endParaRPr lang="en-US" dirty="0"/>
          </a:p>
        </p:txBody>
      </p:sp>
      <p:grpSp>
        <p:nvGrpSpPr>
          <p:cNvPr id="59" name="Group 58"/>
          <p:cNvGrpSpPr/>
          <p:nvPr/>
        </p:nvGrpSpPr>
        <p:grpSpPr>
          <a:xfrm>
            <a:off x="152400" y="1371600"/>
            <a:ext cx="1105908" cy="2002401"/>
            <a:chOff x="152400" y="1371600"/>
            <a:chExt cx="1105908" cy="2002401"/>
          </a:xfrm>
        </p:grpSpPr>
        <p:sp>
          <p:nvSpPr>
            <p:cNvPr id="46" name="TextBox 45"/>
            <p:cNvSpPr txBox="1"/>
            <p:nvPr/>
          </p:nvSpPr>
          <p:spPr>
            <a:xfrm>
              <a:off x="153462" y="2666115"/>
              <a:ext cx="1104846" cy="707886"/>
            </a:xfrm>
            <a:prstGeom prst="rect">
              <a:avLst/>
            </a:prstGeom>
            <a:noFill/>
            <a:effectLst/>
          </p:spPr>
          <p:txBody>
            <a:bodyPr wrap="square" rtlCol="0">
              <a:spAutoFit/>
            </a:bodyPr>
            <a:lstStyle/>
            <a:p>
              <a:r>
                <a:rPr lang="en-US" sz="2000" b="1" cap="small" dirty="0" smtClean="0">
                  <a:solidFill>
                    <a:srgbClr val="FF0000"/>
                  </a:solidFill>
                  <a:latin typeface="+mj-lt"/>
                </a:rPr>
                <a:t>Sheriff-Detect</a:t>
              </a:r>
            </a:p>
          </p:txBody>
        </p:sp>
        <p:pic>
          <p:nvPicPr>
            <p:cNvPr id="58" name="Picture 57"/>
            <p:cNvPicPr>
              <a:picLocks noChangeAspect="1"/>
            </p:cNvPicPr>
            <p:nvPr/>
          </p:nvPicPr>
          <p:blipFill>
            <a:blip r:embed="rId5"/>
            <a:stretch>
              <a:fillRect/>
            </a:stretch>
          </p:blipFill>
          <p:spPr>
            <a:xfrm>
              <a:off x="152400" y="1371600"/>
              <a:ext cx="1066800" cy="13716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33600" y="990600"/>
            <a:ext cx="5029200" cy="50292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F2CF57B-3F9B-49A8-9924-F8C3CD7EAD44}"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hart 3"/>
          <p:cNvGraphicFramePr>
            <a:graphicFrameLocks noGrp="1"/>
          </p:cNvGraphicFramePr>
          <p:nvPr/>
        </p:nvGraphicFramePr>
        <p:xfrm>
          <a:off x="0" y="3048000"/>
          <a:ext cx="8991600"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Grp="1"/>
          </p:cNvGraphicFramePr>
          <p:nvPr/>
        </p:nvGraphicFramePr>
        <p:xfrm>
          <a:off x="0" y="0"/>
          <a:ext cx="9144000" cy="33528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1381016" y="533400"/>
            <a:ext cx="509399" cy="400110"/>
          </a:xfrm>
          <a:prstGeom prst="rect">
            <a:avLst/>
          </a:prstGeom>
          <a:solidFill>
            <a:schemeClr val="bg1"/>
          </a:solidFill>
        </p:spPr>
        <p:txBody>
          <a:bodyPr wrap="none" rtlCol="0">
            <a:spAutoFit/>
          </a:bodyPr>
          <a:lstStyle/>
          <a:p>
            <a:r>
              <a:rPr lang="en-US" sz="2000" dirty="0" smtClean="0"/>
              <a:t>8.2</a:t>
            </a:r>
            <a:endParaRPr lang="en-US" sz="2000" dirty="0"/>
          </a:p>
        </p:txBody>
      </p:sp>
      <p:sp>
        <p:nvSpPr>
          <p:cNvPr id="10" name="TextBox 9"/>
          <p:cNvSpPr txBox="1"/>
          <p:nvPr/>
        </p:nvSpPr>
        <p:spPr>
          <a:xfrm>
            <a:off x="2514600" y="552510"/>
            <a:ext cx="639393" cy="400110"/>
          </a:xfrm>
          <a:prstGeom prst="rect">
            <a:avLst/>
          </a:prstGeom>
          <a:solidFill>
            <a:schemeClr val="bg1"/>
          </a:solidFill>
        </p:spPr>
        <p:txBody>
          <a:bodyPr wrap="none" rtlCol="0">
            <a:spAutoFit/>
          </a:bodyPr>
          <a:lstStyle/>
          <a:p>
            <a:r>
              <a:rPr lang="en-US" sz="2000" dirty="0" smtClean="0"/>
              <a:t>11.4</a:t>
            </a:r>
            <a:endParaRPr lang="en-US" sz="2000" dirty="0"/>
          </a:p>
        </p:txBody>
      </p:sp>
      <p:sp>
        <p:nvSpPr>
          <p:cNvPr id="11" name="Up-Down Arrow 10"/>
          <p:cNvSpPr/>
          <p:nvPr/>
        </p:nvSpPr>
        <p:spPr>
          <a:xfrm>
            <a:off x="1447800" y="2057400"/>
            <a:ext cx="304800" cy="20574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Down Arrow 11"/>
          <p:cNvSpPr/>
          <p:nvPr/>
        </p:nvSpPr>
        <p:spPr>
          <a:xfrm>
            <a:off x="2667000" y="1981200"/>
            <a:ext cx="304800" cy="17526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8351137" y="3881735"/>
            <a:ext cx="810413" cy="523220"/>
          </a:xfrm>
          <a:prstGeom prst="rect">
            <a:avLst/>
          </a:prstGeom>
          <a:noFill/>
        </p:spPr>
        <p:txBody>
          <a:bodyPr wrap="none" rtlCol="0">
            <a:spAutoFit/>
          </a:bodyPr>
          <a:lstStyle/>
          <a:p>
            <a:r>
              <a:rPr lang="en-US" sz="2800" b="1" dirty="0" smtClean="0">
                <a:solidFill>
                  <a:srgbClr val="00AA00"/>
                </a:solidFill>
              </a:rPr>
              <a:t>13%</a:t>
            </a:r>
            <a:endParaRPr lang="en-US" sz="2800" b="1" dirty="0">
              <a:solidFill>
                <a:srgbClr val="00AA00"/>
              </a:solidFill>
            </a:endParaRPr>
          </a:p>
        </p:txBody>
      </p:sp>
      <p:pic>
        <p:nvPicPr>
          <p:cNvPr id="15" name="Picture 14"/>
          <p:cNvPicPr>
            <a:picLocks noChangeAspect="1"/>
          </p:cNvPicPr>
          <p:nvPr/>
        </p:nvPicPr>
        <p:blipFill>
          <a:blip r:embed="rId5">
            <a:clrChange>
              <a:clrFrom>
                <a:srgbClr val="FFFFFF"/>
              </a:clrFrom>
              <a:clrTo>
                <a:srgbClr val="FFFFFF">
                  <a:alpha val="0"/>
                </a:srgbClr>
              </a:clrTo>
            </a:clrChange>
          </a:blip>
          <a:srcRect b="8621"/>
          <a:stretch>
            <a:fillRect/>
          </a:stretch>
        </p:blipFill>
        <p:spPr>
          <a:xfrm>
            <a:off x="4342921" y="1828801"/>
            <a:ext cx="2591279" cy="2133600"/>
          </a:xfrm>
          <a:prstGeom prst="rect">
            <a:avLst/>
          </a:prstGeom>
        </p:spPr>
      </p:pic>
      <p:grpSp>
        <p:nvGrpSpPr>
          <p:cNvPr id="2" name="Group 18"/>
          <p:cNvGrpSpPr/>
          <p:nvPr/>
        </p:nvGrpSpPr>
        <p:grpSpPr>
          <a:xfrm>
            <a:off x="4443101" y="3429000"/>
            <a:ext cx="2365825" cy="1779910"/>
            <a:chOff x="4443101" y="3621102"/>
            <a:chExt cx="2365825" cy="1779910"/>
          </a:xfrm>
        </p:grpSpPr>
        <p:sp>
          <p:nvSpPr>
            <p:cNvPr id="16" name="Down Arrow 15"/>
            <p:cNvSpPr/>
            <p:nvPr/>
          </p:nvSpPr>
          <p:spPr>
            <a:xfrm rot="1764984" flipH="1">
              <a:off x="4443101" y="3621102"/>
              <a:ext cx="318601" cy="1779910"/>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20808590" flipH="1">
              <a:off x="5510531" y="3681998"/>
              <a:ext cx="318601" cy="906170"/>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rot="20048038" flipH="1">
              <a:off x="6490325" y="3729786"/>
              <a:ext cx="318601" cy="1182229"/>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414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6" name="Chart 5"/>
          <p:cNvGraphicFramePr/>
          <p:nvPr/>
        </p:nvGraphicFramePr>
        <p:xfrm>
          <a:off x="4114800" y="1905000"/>
          <a:ext cx="5029200" cy="27305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4"/>
          <p:cNvSpPr>
            <a:spLocks noGrp="1"/>
          </p:cNvSpPr>
          <p:nvPr>
            <p:ph type="title"/>
          </p:nvPr>
        </p:nvSpPr>
        <p:spPr>
          <a:xfrm>
            <a:off x="457200" y="274638"/>
            <a:ext cx="8229600" cy="1143000"/>
          </a:xfrm>
        </p:spPr>
        <p:txBody>
          <a:bodyPr>
            <a:normAutofit/>
          </a:bodyPr>
          <a:lstStyle/>
          <a:p>
            <a:r>
              <a:rPr lang="en-US" dirty="0" smtClean="0"/>
              <a:t>Reality is awful</a:t>
            </a:r>
            <a:endParaRPr lang="en-US" dirty="0"/>
          </a:p>
        </p:txBody>
      </p:sp>
      <p:sp>
        <p:nvSpPr>
          <p:cNvPr id="8" name="TextBox 7"/>
          <p:cNvSpPr txBox="1"/>
          <p:nvPr/>
        </p:nvSpPr>
        <p:spPr>
          <a:xfrm>
            <a:off x="457201" y="2209800"/>
            <a:ext cx="3657600" cy="2362200"/>
          </a:xfrm>
          <a:prstGeom prst="rect">
            <a:avLst/>
          </a:prstGeom>
          <a:solidFill>
            <a:schemeClr val="tx2">
              <a:lumMod val="40000"/>
              <a:lumOff val="60000"/>
            </a:schemeClr>
          </a:solidFill>
        </p:spPr>
        <p:txBody>
          <a:bodyPr wrap="square" rtlCol="0">
            <a:spAutoFit/>
          </a:bodyPr>
          <a:lstStyle/>
          <a:p>
            <a:r>
              <a:rPr lang="en-US" sz="2400" b="1" dirty="0" err="1" smtClean="0"/>
              <a:t>int</a:t>
            </a:r>
            <a:r>
              <a:rPr lang="en-US" sz="2400" b="1" dirty="0" smtClean="0"/>
              <a:t> count[8]; //Global array</a:t>
            </a:r>
          </a:p>
          <a:p>
            <a:endParaRPr lang="en-US" sz="2400" b="1" dirty="0" smtClean="0"/>
          </a:p>
          <a:p>
            <a:r>
              <a:rPr lang="en-US" sz="2400" b="1" dirty="0" err="1" smtClean="0"/>
              <a:t>thread_func(int</a:t>
            </a:r>
            <a:r>
              <a:rPr lang="en-US" sz="2400" b="1" dirty="0" smtClean="0"/>
              <a:t> id) {</a:t>
            </a:r>
          </a:p>
          <a:p>
            <a:r>
              <a:rPr lang="en-US" sz="2400" b="1" dirty="0" smtClean="0"/>
              <a:t>    </a:t>
            </a:r>
            <a:r>
              <a:rPr lang="en-US" sz="2400" b="1" dirty="0" err="1" smtClean="0"/>
              <a:t>for(i</a:t>
            </a:r>
            <a:r>
              <a:rPr lang="en-US" sz="2400" b="1" dirty="0" smtClean="0"/>
              <a:t> = 0; </a:t>
            </a:r>
            <a:r>
              <a:rPr lang="en-US" sz="2400" b="1" dirty="0" err="1" smtClean="0"/>
              <a:t>i</a:t>
            </a:r>
            <a:r>
              <a:rPr lang="en-US" sz="2400" b="1" dirty="0" smtClean="0"/>
              <a:t> &lt; M; </a:t>
            </a:r>
            <a:r>
              <a:rPr lang="en-US" sz="2400" b="1" dirty="0" err="1" smtClean="0"/>
              <a:t>i</a:t>
            </a:r>
            <a:r>
              <a:rPr lang="en-US" sz="2400" b="1" dirty="0" smtClean="0"/>
              <a:t>++)</a:t>
            </a:r>
          </a:p>
          <a:p>
            <a:r>
              <a:rPr lang="en-US" sz="2400" b="1" dirty="0" smtClean="0"/>
              <a:t>        </a:t>
            </a:r>
            <a:r>
              <a:rPr lang="en-US" sz="2400" b="1" dirty="0" err="1" smtClean="0"/>
              <a:t>count[id</a:t>
            </a:r>
            <a:r>
              <a:rPr lang="en-US" sz="2400" b="1" dirty="0" smtClean="0"/>
              <a:t>]++;</a:t>
            </a:r>
          </a:p>
          <a:p>
            <a:r>
              <a:rPr lang="en-US" sz="2400" b="1" dirty="0" smtClean="0"/>
              <a:t>}</a:t>
            </a:r>
            <a:endParaRPr lang="en-US" sz="2400" b="1" dirty="0"/>
          </a:p>
        </p:txBody>
      </p:sp>
      <p:sp>
        <p:nvSpPr>
          <p:cNvPr id="5" name="TextBox 4"/>
          <p:cNvSpPr txBox="1"/>
          <p:nvPr/>
        </p:nvSpPr>
        <p:spPr>
          <a:xfrm>
            <a:off x="990600" y="3733800"/>
            <a:ext cx="1799629" cy="461665"/>
          </a:xfrm>
          <a:prstGeom prst="rect">
            <a:avLst/>
          </a:prstGeom>
          <a:solidFill>
            <a:schemeClr val="accent3">
              <a:lumMod val="60000"/>
              <a:lumOff val="40000"/>
            </a:schemeClr>
          </a:solidFill>
        </p:spPr>
        <p:txBody>
          <a:bodyPr wrap="none" rtlCol="0">
            <a:spAutoFit/>
          </a:bodyPr>
          <a:lstStyle/>
          <a:p>
            <a:r>
              <a:rPr lang="en-US" b="1" dirty="0" smtClean="0"/>
              <a:t> </a:t>
            </a:r>
            <a:r>
              <a:rPr lang="en-US" sz="2400" b="1" dirty="0" err="1" smtClean="0">
                <a:solidFill>
                  <a:srgbClr val="FF0000"/>
                </a:solidFill>
              </a:rPr>
              <a:t>count[id</a:t>
            </a:r>
            <a:r>
              <a:rPr lang="en-US" sz="2400" b="1" dirty="0" smtClean="0">
                <a:solidFill>
                  <a:srgbClr val="FF0000"/>
                </a:solidFill>
              </a:rPr>
              <a:t>]++;</a:t>
            </a:r>
            <a:endParaRPr lang="en-US" sz="2400" b="1" dirty="0"/>
          </a:p>
        </p:txBody>
      </p:sp>
      <p:sp>
        <p:nvSpPr>
          <p:cNvPr id="7" name="TextBox 6"/>
          <p:cNvSpPr txBox="1"/>
          <p:nvPr/>
        </p:nvSpPr>
        <p:spPr>
          <a:xfrm>
            <a:off x="8100882" y="2209800"/>
            <a:ext cx="585918" cy="400110"/>
          </a:xfrm>
          <a:prstGeom prst="rect">
            <a:avLst/>
          </a:prstGeom>
          <a:noFill/>
        </p:spPr>
        <p:txBody>
          <a:bodyPr wrap="none" rtlCol="0">
            <a:spAutoFit/>
          </a:bodyPr>
          <a:lstStyle/>
          <a:p>
            <a:r>
              <a:rPr lang="en-US" sz="2000" b="1" dirty="0" smtClean="0"/>
              <a:t>13X</a:t>
            </a:r>
            <a:endParaRPr lang="en-US" sz="2000" b="1" dirty="0"/>
          </a:p>
        </p:txBody>
      </p:sp>
      <p:sp>
        <p:nvSpPr>
          <p:cNvPr id="9" name="TextBox 8"/>
          <p:cNvSpPr txBox="1"/>
          <p:nvPr/>
        </p:nvSpPr>
        <p:spPr>
          <a:xfrm>
            <a:off x="2604583" y="5410200"/>
            <a:ext cx="3948617" cy="523220"/>
          </a:xfrm>
          <a:prstGeom prst="rect">
            <a:avLst/>
          </a:prstGeom>
          <a:noFill/>
        </p:spPr>
        <p:txBody>
          <a:bodyPr wrap="none" rtlCol="0">
            <a:spAutoFit/>
          </a:bodyPr>
          <a:lstStyle/>
          <a:p>
            <a:r>
              <a:rPr lang="en-US" sz="2800" b="1" dirty="0" smtClean="0">
                <a:solidFill>
                  <a:srgbClr val="008000"/>
                </a:solidFill>
              </a:rPr>
              <a:t>False sharing kills scaling</a:t>
            </a:r>
            <a:endParaRPr lang="en-US" sz="2800" b="1"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5" grpId="0" animBg="1"/>
      <p:bldP spid="7" grpId="0"/>
      <p:bldP spid="9" grpId="0"/>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 false positives?</a:t>
            </a:r>
            <a:endParaRPr lang="en-US" dirty="0"/>
          </a:p>
        </p:txBody>
      </p:sp>
      <p:sp>
        <p:nvSpPr>
          <p:cNvPr id="3" name="Content Placeholder 2"/>
          <p:cNvSpPr>
            <a:spLocks noGrp="1"/>
          </p:cNvSpPr>
          <p:nvPr>
            <p:ph idx="1"/>
          </p:nvPr>
        </p:nvSpPr>
        <p:spPr/>
        <p:txBody>
          <a:bodyPr/>
          <a:lstStyle/>
          <a:p>
            <a:pPr marL="514350" indent="-514350">
              <a:buAutoNum type="arabicParenBoth"/>
            </a:pPr>
            <a:r>
              <a:rPr lang="en-US" dirty="0" smtClean="0"/>
              <a:t>actual interleaved writes (performance problem)</a:t>
            </a:r>
          </a:p>
          <a:p>
            <a:pPr marL="514350" indent="-514350">
              <a:buAutoNum type="arabicParenBoth"/>
            </a:pPr>
            <a:r>
              <a:rPr lang="en-US" dirty="0" smtClean="0"/>
              <a:t>Word status – not true sharing</a:t>
            </a:r>
          </a:p>
          <a:p>
            <a:pPr>
              <a:buNone/>
            </a:pPr>
            <a:r>
              <a:rPr lang="en-US" dirty="0" smtClean="0"/>
              <a:t>(3) Avoid heap re-usage problems </a:t>
            </a:r>
          </a:p>
          <a:p>
            <a:pPr>
              <a:buNone/>
            </a:pPr>
            <a:r>
              <a:rPr lang="en-US" dirty="0" smtClean="0"/>
              <a:t>(4) The results of our experiment helps to exemplify the results. </a:t>
            </a:r>
            <a:endParaRPr lang="en-US" dirty="0"/>
          </a:p>
        </p:txBody>
      </p:sp>
      <p:sp>
        <p:nvSpPr>
          <p:cNvPr id="4" name="Slide Number Placeholder 3"/>
          <p:cNvSpPr>
            <a:spLocks noGrp="1"/>
          </p:cNvSpPr>
          <p:nvPr>
            <p:ph type="sldNum" sz="quarter" idx="12"/>
          </p:nvPr>
        </p:nvSpPr>
        <p:spPr/>
        <p:txBody>
          <a:bodyPr/>
          <a:lstStyle/>
          <a:p>
            <a:pPr>
              <a:defRPr/>
            </a:pPr>
            <a:fld id="{5F2CF57B-3F9B-49A8-9924-F8C3CD7EAD44}"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Optimizations</a:t>
            </a:r>
            <a:endParaRPr lang="en-US" dirty="0"/>
          </a:p>
        </p:txBody>
      </p:sp>
      <p:sp>
        <p:nvSpPr>
          <p:cNvPr id="3" name="Content Placeholder 2"/>
          <p:cNvSpPr>
            <a:spLocks noGrp="1"/>
          </p:cNvSpPr>
          <p:nvPr>
            <p:ph idx="1"/>
          </p:nvPr>
        </p:nvSpPr>
        <p:spPr>
          <a:xfrm>
            <a:off x="457200" y="1905000"/>
            <a:ext cx="8229600" cy="762000"/>
          </a:xfrm>
        </p:spPr>
        <p:txBody>
          <a:bodyPr/>
          <a:lstStyle/>
          <a:p>
            <a:r>
              <a:rPr lang="en-US" b="1" dirty="0" smtClean="0"/>
              <a:t>Isolate small heap objects and </a:t>
            </a:r>
            <a:r>
              <a:rPr lang="en-US" b="1" dirty="0" err="1" smtClean="0"/>
              <a:t>globals</a:t>
            </a:r>
            <a:endParaRPr lang="en-US" b="1" dirty="0" smtClean="0"/>
          </a:p>
          <a:p>
            <a:endParaRPr lang="en-US" dirty="0" smtClean="0"/>
          </a:p>
        </p:txBody>
      </p:sp>
      <p:sp>
        <p:nvSpPr>
          <p:cNvPr id="4" name="Slide Number Placeholder 3"/>
          <p:cNvSpPr>
            <a:spLocks noGrp="1"/>
          </p:cNvSpPr>
          <p:nvPr>
            <p:ph type="sldNum" sz="quarter" idx="12"/>
          </p:nvPr>
        </p:nvSpPr>
        <p:spPr/>
        <p:txBody>
          <a:bodyPr/>
          <a:lstStyle/>
          <a:p>
            <a:pPr>
              <a:defRPr/>
            </a:pPr>
            <a:fld id="{5F2CF57B-3F9B-49A8-9924-F8C3CD7EAD44}" type="slidenum">
              <a:rPr lang="en-US" smtClean="0"/>
              <a:pPr>
                <a:defRPr/>
              </a:pPr>
              <a:t>31</a:t>
            </a:fld>
            <a:endParaRPr lang="en-US"/>
          </a:p>
        </p:txBody>
      </p:sp>
      <p:sp>
        <p:nvSpPr>
          <p:cNvPr id="6" name="Content Placeholder 2"/>
          <p:cNvSpPr txBox="1">
            <a:spLocks/>
          </p:cNvSpPr>
          <p:nvPr/>
        </p:nvSpPr>
        <p:spPr>
          <a:xfrm>
            <a:off x="457200" y="3322637"/>
            <a:ext cx="8229600" cy="16303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Adaptive false sharing prevention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Protect on long transaction only</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p:cNvPicPr>
            <a:picLocks noChangeAspect="1"/>
          </p:cNvPicPr>
          <p:nvPr/>
        </p:nvPicPr>
        <p:blipFill>
          <a:blip r:embed="rId3">
            <a:clrChange>
              <a:clrFrom>
                <a:srgbClr val="FFFFFF"/>
              </a:clrFrom>
              <a:clrTo>
                <a:srgbClr val="FFFFFF">
                  <a:alpha val="0"/>
                </a:srgbClr>
              </a:clrTo>
            </a:clrChange>
          </a:blip>
          <a:srcRect b="8621"/>
          <a:stretch>
            <a:fillRect/>
          </a:stretch>
        </p:blipFill>
        <p:spPr>
          <a:xfrm>
            <a:off x="0" y="1"/>
            <a:ext cx="1600200" cy="12192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Optimizations</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Find sharing pages: </a:t>
            </a:r>
          </a:p>
          <a:p>
            <a:pPr>
              <a:buNone/>
            </a:pPr>
            <a:r>
              <a:rPr lang="en-US" dirty="0" smtClean="0"/>
              <a:t>    false sharing objects </a:t>
            </a:r>
            <a:r>
              <a:rPr lang="en-US" dirty="0" err="1" smtClean="0">
                <a:sym typeface="Wingdings"/>
              </a:rPr>
              <a:t></a:t>
            </a:r>
            <a:r>
              <a:rPr lang="en-US" dirty="0" smtClean="0">
                <a:sym typeface="Wingdings"/>
              </a:rPr>
              <a:t> shared page</a:t>
            </a:r>
            <a:endParaRPr lang="en-US" dirty="0" smtClean="0"/>
          </a:p>
          <a:p>
            <a:pPr>
              <a:buNone/>
            </a:pPr>
            <a:endParaRPr lang="en-US" dirty="0" smtClean="0"/>
          </a:p>
          <a:p>
            <a:r>
              <a:rPr lang="en-US" dirty="0" smtClean="0"/>
              <a:t>Reduce overhead</a:t>
            </a:r>
          </a:p>
          <a:p>
            <a:pPr lvl="1"/>
            <a:r>
              <a:rPr lang="en-US" dirty="0" smtClean="0"/>
              <a:t>Using sampling</a:t>
            </a:r>
          </a:p>
          <a:p>
            <a:pPr lvl="1"/>
            <a:r>
              <a:rPr lang="en-US" dirty="0" smtClean="0"/>
              <a:t>Sampling only for long transactions ( &gt; 5ms)</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5F2CF57B-3F9B-49A8-9924-F8C3CD7EAD44}" type="slidenum">
              <a:rPr lang="en-US" smtClean="0"/>
              <a:pPr>
                <a:defRPr/>
              </a:pPr>
              <a:t>32</a:t>
            </a:fld>
            <a:endParaRPr lang="en-US"/>
          </a:p>
        </p:txBody>
      </p:sp>
      <p:pic>
        <p:nvPicPr>
          <p:cNvPr id="5" name="Picture 4"/>
          <p:cNvPicPr>
            <a:picLocks noChangeAspect="1"/>
          </p:cNvPicPr>
          <p:nvPr/>
        </p:nvPicPr>
        <p:blipFill>
          <a:blip r:embed="rId3"/>
          <a:stretch>
            <a:fillRect/>
          </a:stretch>
        </p:blipFill>
        <p:spPr>
          <a:xfrm>
            <a:off x="0" y="0"/>
            <a:ext cx="1447800" cy="147844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 name="Rectangle 79"/>
          <p:cNvSpPr/>
          <p:nvPr/>
        </p:nvSpPr>
        <p:spPr>
          <a:xfrm>
            <a:off x="1676400" y="2281535"/>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FF0000"/>
                </a:solidFill>
              </a:rPr>
              <a:t>Thread 1</a:t>
            </a:r>
            <a:endParaRPr lang="en-US" sz="2400" b="1" dirty="0">
              <a:solidFill>
                <a:srgbClr val="FF0000"/>
              </a:solidFill>
            </a:endParaRPr>
          </a:p>
        </p:txBody>
      </p:sp>
      <p:sp>
        <p:nvSpPr>
          <p:cNvPr id="81" name="Rectangle 80"/>
          <p:cNvSpPr/>
          <p:nvPr/>
        </p:nvSpPr>
        <p:spPr>
          <a:xfrm>
            <a:off x="3581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4" name="Rectangle 83"/>
          <p:cNvSpPr/>
          <p:nvPr/>
        </p:nvSpPr>
        <p:spPr>
          <a:xfrm>
            <a:off x="5486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5" name="Rectangle 84"/>
          <p:cNvSpPr/>
          <p:nvPr/>
        </p:nvSpPr>
        <p:spPr>
          <a:xfrm>
            <a:off x="5867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6" name="Rectangle 85"/>
          <p:cNvSpPr/>
          <p:nvPr/>
        </p:nvSpPr>
        <p:spPr>
          <a:xfrm>
            <a:off x="6248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7" name="Rectangle 86"/>
          <p:cNvSpPr/>
          <p:nvPr/>
        </p:nvSpPr>
        <p:spPr>
          <a:xfrm>
            <a:off x="6629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8" name="TextBox 87"/>
          <p:cNvSpPr txBox="1"/>
          <p:nvPr/>
        </p:nvSpPr>
        <p:spPr>
          <a:xfrm>
            <a:off x="273760" y="4872335"/>
            <a:ext cx="2012240" cy="461665"/>
          </a:xfrm>
          <a:prstGeom prst="rect">
            <a:avLst/>
          </a:prstGeom>
          <a:noFill/>
        </p:spPr>
        <p:txBody>
          <a:bodyPr wrap="none" rtlCol="0">
            <a:spAutoFit/>
          </a:bodyPr>
          <a:lstStyle/>
          <a:p>
            <a:r>
              <a:rPr lang="en-US" sz="2400" b="1" dirty="0" smtClean="0"/>
              <a:t>Main Memory</a:t>
            </a:r>
            <a:endParaRPr lang="en-US" sz="2400" b="1" dirty="0"/>
          </a:p>
        </p:txBody>
      </p:sp>
      <p:sp>
        <p:nvSpPr>
          <p:cNvPr id="91" name="Rectangle 90"/>
          <p:cNvSpPr/>
          <p:nvPr/>
        </p:nvSpPr>
        <p:spPr>
          <a:xfrm>
            <a:off x="1371600" y="2099131"/>
            <a:ext cx="23622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1988903" y="1600200"/>
            <a:ext cx="1135297" cy="523220"/>
          </a:xfrm>
          <a:prstGeom prst="rect">
            <a:avLst/>
          </a:prstGeom>
          <a:noFill/>
        </p:spPr>
        <p:txBody>
          <a:bodyPr wrap="none" rtlCol="0">
            <a:spAutoFit/>
          </a:bodyPr>
          <a:lstStyle/>
          <a:p>
            <a:r>
              <a:rPr lang="en-US" sz="2800" b="1" dirty="0" smtClean="0"/>
              <a:t>Core 1</a:t>
            </a:r>
            <a:endParaRPr lang="en-US" sz="2800" b="1" dirty="0"/>
          </a:p>
        </p:txBody>
      </p:sp>
      <p:grpSp>
        <p:nvGrpSpPr>
          <p:cNvPr id="3" name="Group 41"/>
          <p:cNvGrpSpPr/>
          <p:nvPr/>
        </p:nvGrpSpPr>
        <p:grpSpPr>
          <a:xfrm>
            <a:off x="1752600" y="3242131"/>
            <a:ext cx="1524000" cy="334804"/>
            <a:chOff x="1752600" y="3505200"/>
            <a:chExt cx="1524000" cy="334804"/>
          </a:xfrm>
        </p:grpSpPr>
        <p:sp>
          <p:nvSpPr>
            <p:cNvPr id="89" name="Rectangle 88"/>
            <p:cNvSpPr/>
            <p:nvPr/>
          </p:nvSpPr>
          <p:spPr>
            <a:xfrm>
              <a:off x="17526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0" name="Rectangle 89"/>
            <p:cNvSpPr/>
            <p:nvPr/>
          </p:nvSpPr>
          <p:spPr>
            <a:xfrm>
              <a:off x="2133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5" name="Rectangle 94"/>
            <p:cNvSpPr/>
            <p:nvPr/>
          </p:nvSpPr>
          <p:spPr>
            <a:xfrm>
              <a:off x="2514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6" name="Rectangle 95"/>
            <p:cNvSpPr/>
            <p:nvPr/>
          </p:nvSpPr>
          <p:spPr>
            <a:xfrm>
              <a:off x="2895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97" name="Rectangle 96"/>
          <p:cNvSpPr/>
          <p:nvPr/>
        </p:nvSpPr>
        <p:spPr>
          <a:xfrm>
            <a:off x="2819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8" name="Rectangle 97"/>
          <p:cNvSpPr/>
          <p:nvPr/>
        </p:nvSpPr>
        <p:spPr>
          <a:xfrm>
            <a:off x="3200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9" name="Rectangle 98"/>
          <p:cNvSpPr/>
          <p:nvPr/>
        </p:nvSpPr>
        <p:spPr>
          <a:xfrm>
            <a:off x="2438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5" name="Group 40"/>
          <p:cNvGrpSpPr/>
          <p:nvPr/>
        </p:nvGrpSpPr>
        <p:grpSpPr>
          <a:xfrm>
            <a:off x="3962400" y="4918531"/>
            <a:ext cx="1524000" cy="334804"/>
            <a:chOff x="3962400" y="5227796"/>
            <a:chExt cx="1524000" cy="334804"/>
          </a:xfrm>
        </p:grpSpPr>
        <p:sp>
          <p:nvSpPr>
            <p:cNvPr id="82" name="Rectangle 81"/>
            <p:cNvSpPr/>
            <p:nvPr/>
          </p:nvSpPr>
          <p:spPr>
            <a:xfrm>
              <a:off x="3962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3" name="Rectangle 82"/>
            <p:cNvSpPr/>
            <p:nvPr/>
          </p:nvSpPr>
          <p:spPr>
            <a:xfrm>
              <a:off x="4343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0" name="Rectangle 99"/>
            <p:cNvSpPr/>
            <p:nvPr/>
          </p:nvSpPr>
          <p:spPr>
            <a:xfrm>
              <a:off x="4724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1" name="Rectangle 100"/>
            <p:cNvSpPr/>
            <p:nvPr/>
          </p:nvSpPr>
          <p:spPr>
            <a:xfrm>
              <a:off x="5105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02" name="Rectangle 101"/>
          <p:cNvSpPr/>
          <p:nvPr/>
        </p:nvSpPr>
        <p:spPr>
          <a:xfrm>
            <a:off x="5638800" y="2281535"/>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0000FF"/>
                </a:solidFill>
              </a:rPr>
              <a:t>Thread 2</a:t>
            </a:r>
            <a:endParaRPr lang="en-US" sz="2400" b="1" dirty="0">
              <a:solidFill>
                <a:srgbClr val="0000FF"/>
              </a:solidFill>
            </a:endParaRPr>
          </a:p>
        </p:txBody>
      </p:sp>
      <p:sp>
        <p:nvSpPr>
          <p:cNvPr id="104" name="Rectangle 103"/>
          <p:cNvSpPr/>
          <p:nvPr/>
        </p:nvSpPr>
        <p:spPr>
          <a:xfrm>
            <a:off x="5334000" y="2099131"/>
            <a:ext cx="23622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5943600" y="1534180"/>
            <a:ext cx="1135297" cy="523220"/>
          </a:xfrm>
          <a:prstGeom prst="rect">
            <a:avLst/>
          </a:prstGeom>
          <a:noFill/>
        </p:spPr>
        <p:txBody>
          <a:bodyPr wrap="none" rtlCol="0">
            <a:spAutoFit/>
          </a:bodyPr>
          <a:lstStyle/>
          <a:p>
            <a:r>
              <a:rPr lang="en-US" sz="2800" b="1" dirty="0" smtClean="0"/>
              <a:t>Core 2</a:t>
            </a:r>
            <a:endParaRPr lang="en-US" sz="2800" b="1" dirty="0"/>
          </a:p>
        </p:txBody>
      </p:sp>
      <p:grpSp>
        <p:nvGrpSpPr>
          <p:cNvPr id="6" name="Group 42"/>
          <p:cNvGrpSpPr/>
          <p:nvPr/>
        </p:nvGrpSpPr>
        <p:grpSpPr>
          <a:xfrm>
            <a:off x="5715000" y="3195935"/>
            <a:ext cx="1524000" cy="334804"/>
            <a:chOff x="5715000" y="3505200"/>
            <a:chExt cx="1524000" cy="334804"/>
          </a:xfrm>
        </p:grpSpPr>
        <p:sp>
          <p:nvSpPr>
            <p:cNvPr id="103" name="Rectangle 102"/>
            <p:cNvSpPr/>
            <p:nvPr/>
          </p:nvSpPr>
          <p:spPr>
            <a:xfrm>
              <a:off x="6096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7" name="Rectangle 106"/>
            <p:cNvSpPr/>
            <p:nvPr/>
          </p:nvSpPr>
          <p:spPr>
            <a:xfrm>
              <a:off x="6477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8" name="Rectangle 107"/>
            <p:cNvSpPr/>
            <p:nvPr/>
          </p:nvSpPr>
          <p:spPr>
            <a:xfrm>
              <a:off x="68580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9" name="Rectangle 108"/>
            <p:cNvSpPr/>
            <p:nvPr/>
          </p:nvSpPr>
          <p:spPr>
            <a:xfrm>
              <a:off x="5715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11" name="TextBox 110"/>
          <p:cNvSpPr txBox="1"/>
          <p:nvPr/>
        </p:nvSpPr>
        <p:spPr>
          <a:xfrm>
            <a:off x="3048000" y="3512403"/>
            <a:ext cx="762000" cy="369332"/>
          </a:xfrm>
          <a:prstGeom prst="rect">
            <a:avLst/>
          </a:prstGeom>
          <a:noFill/>
        </p:spPr>
        <p:txBody>
          <a:bodyPr wrap="square" rtlCol="0">
            <a:spAutoFit/>
          </a:bodyPr>
          <a:lstStyle/>
          <a:p>
            <a:r>
              <a:rPr lang="en-US" dirty="0" smtClean="0"/>
              <a:t>Cache </a:t>
            </a:r>
            <a:endParaRPr lang="en-US" dirty="0"/>
          </a:p>
        </p:txBody>
      </p:sp>
      <p:sp>
        <p:nvSpPr>
          <p:cNvPr id="112" name="TextBox 111"/>
          <p:cNvSpPr txBox="1"/>
          <p:nvPr/>
        </p:nvSpPr>
        <p:spPr>
          <a:xfrm>
            <a:off x="7010400" y="3512403"/>
            <a:ext cx="762000" cy="369332"/>
          </a:xfrm>
          <a:prstGeom prst="rect">
            <a:avLst/>
          </a:prstGeom>
          <a:noFill/>
        </p:spPr>
        <p:txBody>
          <a:bodyPr wrap="square" rtlCol="0">
            <a:spAutoFit/>
          </a:bodyPr>
          <a:lstStyle/>
          <a:p>
            <a:r>
              <a:rPr lang="en-US" dirty="0" smtClean="0"/>
              <a:t>Cache </a:t>
            </a:r>
            <a:endParaRPr lang="en-US" dirty="0"/>
          </a:p>
        </p:txBody>
      </p:sp>
      <p:grpSp>
        <p:nvGrpSpPr>
          <p:cNvPr id="7" name="Group 54"/>
          <p:cNvGrpSpPr/>
          <p:nvPr/>
        </p:nvGrpSpPr>
        <p:grpSpPr>
          <a:xfrm>
            <a:off x="3276600" y="2967335"/>
            <a:ext cx="2438400" cy="382588"/>
            <a:chOff x="3276600" y="3276600"/>
            <a:chExt cx="2438400" cy="382588"/>
          </a:xfrm>
        </p:grpSpPr>
        <p:cxnSp>
          <p:nvCxnSpPr>
            <p:cNvPr id="48" name="Straight Connector 47"/>
            <p:cNvCxnSpPr/>
            <p:nvPr/>
          </p:nvCxnSpPr>
          <p:spPr>
            <a:xfrm>
              <a:off x="3276600" y="3657600"/>
              <a:ext cx="2438400" cy="1588"/>
            </a:xfrm>
            <a:prstGeom prst="line">
              <a:avLst/>
            </a:prstGeom>
            <a:ln w="635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962400" y="3276600"/>
              <a:ext cx="1097063" cy="369332"/>
            </a:xfrm>
            <a:prstGeom prst="rect">
              <a:avLst/>
            </a:prstGeom>
            <a:noFill/>
          </p:spPr>
          <p:txBody>
            <a:bodyPr wrap="none" rtlCol="0">
              <a:spAutoFit/>
            </a:bodyPr>
            <a:lstStyle/>
            <a:p>
              <a:r>
                <a:rPr lang="en-US" dirty="0" smtClean="0"/>
                <a:t>Invalidate</a:t>
              </a:r>
              <a:endParaRPr lang="en-US" dirty="0"/>
            </a:p>
          </p:txBody>
        </p:sp>
      </p:grpSp>
      <p:sp>
        <p:nvSpPr>
          <p:cNvPr id="44" name="Bent-Up Arrow 43"/>
          <p:cNvSpPr/>
          <p:nvPr/>
        </p:nvSpPr>
        <p:spPr>
          <a:xfrm flipH="1">
            <a:off x="2286000" y="3576935"/>
            <a:ext cx="1676400" cy="1600200"/>
          </a:xfrm>
          <a:prstGeom prst="bentUpArrow">
            <a:avLst>
              <a:gd name="adj1" fmla="val 13842"/>
              <a:gd name="adj2" fmla="val 19444"/>
              <a:gd name="adj3" fmla="val 247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Bent-Up Arrow 46"/>
          <p:cNvSpPr/>
          <p:nvPr/>
        </p:nvSpPr>
        <p:spPr>
          <a:xfrm>
            <a:off x="5486400" y="3576935"/>
            <a:ext cx="1295400" cy="1600200"/>
          </a:xfrm>
          <a:prstGeom prst="bentUpArrow">
            <a:avLst>
              <a:gd name="adj1" fmla="val 17280"/>
              <a:gd name="adj2" fmla="val 25000"/>
              <a:gd name="adj3" fmla="val 239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752600" y="3242131"/>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cxnSp>
        <p:nvCxnSpPr>
          <p:cNvPr id="50" name="Straight Connector 49"/>
          <p:cNvCxnSpPr/>
          <p:nvPr/>
        </p:nvCxnSpPr>
        <p:spPr>
          <a:xfrm rot="5400000">
            <a:off x="1760950" y="3049789"/>
            <a:ext cx="438912" cy="1588"/>
          </a:xfrm>
          <a:prstGeom prst="line">
            <a:avLst/>
          </a:prstGeom>
          <a:ln w="63500">
            <a:solidFill>
              <a:srgbClr val="FF0000"/>
            </a:solidFill>
            <a:tailEnd type="triangle"/>
          </a:ln>
          <a:effectLst>
            <a:outerShdw blurRad="40000" dist="20000" dir="5400000" rotWithShape="0">
              <a:srgbClr val="FF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43" name="Title 4"/>
          <p:cNvSpPr>
            <a:spLocks noGrp="1"/>
          </p:cNvSpPr>
          <p:nvPr>
            <p:ph type="title"/>
          </p:nvPr>
        </p:nvSpPr>
        <p:spPr>
          <a:xfrm>
            <a:off x="457200" y="274638"/>
            <a:ext cx="8229600" cy="1143000"/>
          </a:xfrm>
        </p:spPr>
        <p:txBody>
          <a:bodyPr>
            <a:normAutofit fontScale="90000"/>
          </a:bodyPr>
          <a:lstStyle/>
          <a:p>
            <a:r>
              <a:rPr lang="en-US" dirty="0" smtClean="0"/>
              <a:t>F</a:t>
            </a:r>
            <a:r>
              <a:rPr lang="en-US" dirty="0" smtClean="0"/>
              <a:t>alse sharing = performance problem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49"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 name="Rectangle 79"/>
          <p:cNvSpPr/>
          <p:nvPr/>
        </p:nvSpPr>
        <p:spPr>
          <a:xfrm>
            <a:off x="1676400" y="22860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FF0000"/>
                </a:solidFill>
              </a:rPr>
              <a:t>Thread 1</a:t>
            </a:r>
            <a:endParaRPr lang="en-US" sz="2400" b="1" dirty="0">
              <a:solidFill>
                <a:srgbClr val="FF0000"/>
              </a:solidFill>
            </a:endParaRPr>
          </a:p>
        </p:txBody>
      </p:sp>
      <p:sp>
        <p:nvSpPr>
          <p:cNvPr id="81" name="Rectangle 80"/>
          <p:cNvSpPr/>
          <p:nvPr/>
        </p:nvSpPr>
        <p:spPr>
          <a:xfrm>
            <a:off x="3581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4" name="Rectangle 83"/>
          <p:cNvSpPr/>
          <p:nvPr/>
        </p:nvSpPr>
        <p:spPr>
          <a:xfrm>
            <a:off x="5486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5" name="Rectangle 84"/>
          <p:cNvSpPr/>
          <p:nvPr/>
        </p:nvSpPr>
        <p:spPr>
          <a:xfrm>
            <a:off x="5867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6" name="Rectangle 85"/>
          <p:cNvSpPr/>
          <p:nvPr/>
        </p:nvSpPr>
        <p:spPr>
          <a:xfrm>
            <a:off x="6248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7" name="Rectangle 86"/>
          <p:cNvSpPr/>
          <p:nvPr/>
        </p:nvSpPr>
        <p:spPr>
          <a:xfrm>
            <a:off x="6629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1" name="Rectangle 90"/>
          <p:cNvSpPr/>
          <p:nvPr/>
        </p:nvSpPr>
        <p:spPr>
          <a:xfrm>
            <a:off x="1371600" y="2103596"/>
            <a:ext cx="23622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41"/>
          <p:cNvGrpSpPr/>
          <p:nvPr/>
        </p:nvGrpSpPr>
        <p:grpSpPr>
          <a:xfrm>
            <a:off x="1752600" y="3246596"/>
            <a:ext cx="1524000" cy="334804"/>
            <a:chOff x="1752600" y="3505200"/>
            <a:chExt cx="1524000" cy="334804"/>
          </a:xfrm>
        </p:grpSpPr>
        <p:sp>
          <p:nvSpPr>
            <p:cNvPr id="89" name="Rectangle 88"/>
            <p:cNvSpPr/>
            <p:nvPr/>
          </p:nvSpPr>
          <p:spPr>
            <a:xfrm>
              <a:off x="17526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0" name="Rectangle 89"/>
            <p:cNvSpPr/>
            <p:nvPr/>
          </p:nvSpPr>
          <p:spPr>
            <a:xfrm>
              <a:off x="2133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5" name="Rectangle 94"/>
            <p:cNvSpPr/>
            <p:nvPr/>
          </p:nvSpPr>
          <p:spPr>
            <a:xfrm>
              <a:off x="2514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6" name="Rectangle 95"/>
            <p:cNvSpPr/>
            <p:nvPr/>
          </p:nvSpPr>
          <p:spPr>
            <a:xfrm>
              <a:off x="2895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97" name="Rectangle 96"/>
          <p:cNvSpPr/>
          <p:nvPr/>
        </p:nvSpPr>
        <p:spPr>
          <a:xfrm>
            <a:off x="2819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8" name="Rectangle 97"/>
          <p:cNvSpPr/>
          <p:nvPr/>
        </p:nvSpPr>
        <p:spPr>
          <a:xfrm>
            <a:off x="3200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9" name="Rectangle 98"/>
          <p:cNvSpPr/>
          <p:nvPr/>
        </p:nvSpPr>
        <p:spPr>
          <a:xfrm>
            <a:off x="2438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5" name="Group 40"/>
          <p:cNvGrpSpPr/>
          <p:nvPr/>
        </p:nvGrpSpPr>
        <p:grpSpPr>
          <a:xfrm>
            <a:off x="3962400" y="4922996"/>
            <a:ext cx="1524000" cy="334804"/>
            <a:chOff x="3962400" y="5227796"/>
            <a:chExt cx="1524000" cy="334804"/>
          </a:xfrm>
        </p:grpSpPr>
        <p:sp>
          <p:nvSpPr>
            <p:cNvPr id="82" name="Rectangle 81"/>
            <p:cNvSpPr/>
            <p:nvPr/>
          </p:nvSpPr>
          <p:spPr>
            <a:xfrm>
              <a:off x="3962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3" name="Rectangle 82"/>
            <p:cNvSpPr/>
            <p:nvPr/>
          </p:nvSpPr>
          <p:spPr>
            <a:xfrm>
              <a:off x="4343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0" name="Rectangle 99"/>
            <p:cNvSpPr/>
            <p:nvPr/>
          </p:nvSpPr>
          <p:spPr>
            <a:xfrm>
              <a:off x="4724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1" name="Rectangle 100"/>
            <p:cNvSpPr/>
            <p:nvPr/>
          </p:nvSpPr>
          <p:spPr>
            <a:xfrm>
              <a:off x="5105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02" name="Rectangle 101"/>
          <p:cNvSpPr/>
          <p:nvPr/>
        </p:nvSpPr>
        <p:spPr>
          <a:xfrm>
            <a:off x="5638800" y="22860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0000FF"/>
                </a:solidFill>
              </a:rPr>
              <a:t>Thread 2</a:t>
            </a:r>
            <a:endParaRPr lang="en-US" sz="2400" b="1" dirty="0">
              <a:solidFill>
                <a:srgbClr val="0000FF"/>
              </a:solidFill>
            </a:endParaRPr>
          </a:p>
        </p:txBody>
      </p:sp>
      <p:sp>
        <p:nvSpPr>
          <p:cNvPr id="104" name="Rectangle 103"/>
          <p:cNvSpPr/>
          <p:nvPr/>
        </p:nvSpPr>
        <p:spPr>
          <a:xfrm>
            <a:off x="5334000" y="2103596"/>
            <a:ext cx="23622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42"/>
          <p:cNvGrpSpPr/>
          <p:nvPr/>
        </p:nvGrpSpPr>
        <p:grpSpPr>
          <a:xfrm>
            <a:off x="5715000" y="3200400"/>
            <a:ext cx="1524000" cy="334804"/>
            <a:chOff x="5715000" y="3505200"/>
            <a:chExt cx="1524000" cy="334804"/>
          </a:xfrm>
        </p:grpSpPr>
        <p:sp>
          <p:nvSpPr>
            <p:cNvPr id="103" name="Rectangle 102"/>
            <p:cNvSpPr/>
            <p:nvPr/>
          </p:nvSpPr>
          <p:spPr>
            <a:xfrm>
              <a:off x="6096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7" name="Rectangle 106"/>
            <p:cNvSpPr/>
            <p:nvPr/>
          </p:nvSpPr>
          <p:spPr>
            <a:xfrm>
              <a:off x="6477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8" name="Rectangle 107"/>
            <p:cNvSpPr/>
            <p:nvPr/>
          </p:nvSpPr>
          <p:spPr>
            <a:xfrm>
              <a:off x="68580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9" name="Rectangle 108"/>
            <p:cNvSpPr/>
            <p:nvPr/>
          </p:nvSpPr>
          <p:spPr>
            <a:xfrm>
              <a:off x="5715000" y="3505200"/>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11" name="TextBox 110"/>
          <p:cNvSpPr txBox="1"/>
          <p:nvPr/>
        </p:nvSpPr>
        <p:spPr>
          <a:xfrm>
            <a:off x="3048000" y="3516868"/>
            <a:ext cx="762000" cy="369332"/>
          </a:xfrm>
          <a:prstGeom prst="rect">
            <a:avLst/>
          </a:prstGeom>
          <a:noFill/>
        </p:spPr>
        <p:txBody>
          <a:bodyPr wrap="square" rtlCol="0">
            <a:spAutoFit/>
          </a:bodyPr>
          <a:lstStyle/>
          <a:p>
            <a:r>
              <a:rPr lang="en-US" dirty="0" smtClean="0"/>
              <a:t>Cache </a:t>
            </a:r>
            <a:endParaRPr lang="en-US" dirty="0"/>
          </a:p>
        </p:txBody>
      </p:sp>
      <p:sp>
        <p:nvSpPr>
          <p:cNvPr id="112" name="TextBox 111"/>
          <p:cNvSpPr txBox="1"/>
          <p:nvPr/>
        </p:nvSpPr>
        <p:spPr>
          <a:xfrm>
            <a:off x="7010400" y="3516868"/>
            <a:ext cx="762000" cy="369332"/>
          </a:xfrm>
          <a:prstGeom prst="rect">
            <a:avLst/>
          </a:prstGeom>
          <a:noFill/>
        </p:spPr>
        <p:txBody>
          <a:bodyPr wrap="square" rtlCol="0">
            <a:spAutoFit/>
          </a:bodyPr>
          <a:lstStyle/>
          <a:p>
            <a:r>
              <a:rPr lang="en-US" dirty="0" smtClean="0"/>
              <a:t>Cache </a:t>
            </a:r>
            <a:endParaRPr lang="en-US" dirty="0"/>
          </a:p>
        </p:txBody>
      </p:sp>
      <p:sp>
        <p:nvSpPr>
          <p:cNvPr id="47" name="Bent-Up Arrow 46"/>
          <p:cNvSpPr/>
          <p:nvPr/>
        </p:nvSpPr>
        <p:spPr>
          <a:xfrm>
            <a:off x="5486400" y="3581400"/>
            <a:ext cx="1295400" cy="1600200"/>
          </a:xfrm>
          <a:prstGeom prst="bentUpArrow">
            <a:avLst>
              <a:gd name="adj1" fmla="val 17280"/>
              <a:gd name="adj2" fmla="val 25000"/>
              <a:gd name="adj3" fmla="val 239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752600" y="3246596"/>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7" name="Group 54"/>
          <p:cNvGrpSpPr/>
          <p:nvPr/>
        </p:nvGrpSpPr>
        <p:grpSpPr>
          <a:xfrm>
            <a:off x="3276600" y="3046412"/>
            <a:ext cx="2438400" cy="382588"/>
            <a:chOff x="3276600" y="3276600"/>
            <a:chExt cx="2438400" cy="382588"/>
          </a:xfrm>
        </p:grpSpPr>
        <p:cxnSp>
          <p:nvCxnSpPr>
            <p:cNvPr id="51" name="Straight Connector 50"/>
            <p:cNvCxnSpPr/>
            <p:nvPr/>
          </p:nvCxnSpPr>
          <p:spPr>
            <a:xfrm>
              <a:off x="3276600" y="3657600"/>
              <a:ext cx="2438400" cy="1588"/>
            </a:xfrm>
            <a:prstGeom prst="line">
              <a:avLst/>
            </a:prstGeom>
            <a:ln w="63500">
              <a:solidFill>
                <a:schemeClr val="accent3">
                  <a:lumMod val="50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3962400" y="3276600"/>
              <a:ext cx="1097063" cy="369332"/>
            </a:xfrm>
            <a:prstGeom prst="rect">
              <a:avLst/>
            </a:prstGeom>
            <a:noFill/>
          </p:spPr>
          <p:txBody>
            <a:bodyPr wrap="none" rtlCol="0">
              <a:spAutoFit/>
            </a:bodyPr>
            <a:lstStyle/>
            <a:p>
              <a:r>
                <a:rPr lang="en-US" dirty="0" smtClean="0"/>
                <a:t>Invalidate</a:t>
              </a:r>
              <a:endParaRPr lang="en-US" dirty="0"/>
            </a:p>
          </p:txBody>
        </p:sp>
      </p:grpSp>
      <p:sp>
        <p:nvSpPr>
          <p:cNvPr id="55" name="Down Arrow 54"/>
          <p:cNvSpPr/>
          <p:nvPr/>
        </p:nvSpPr>
        <p:spPr>
          <a:xfrm rot="18424928">
            <a:off x="2628638" y="3167050"/>
            <a:ext cx="605352" cy="2497485"/>
          </a:xfrm>
          <a:prstGeom prst="downArrow">
            <a:avLst>
              <a:gd name="adj1" fmla="val 47566"/>
              <a:gd name="adj2" fmla="val 5312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56" name="Rectangle 55"/>
          <p:cNvSpPr/>
          <p:nvPr/>
        </p:nvSpPr>
        <p:spPr>
          <a:xfrm>
            <a:off x="3962400" y="4922996"/>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cxnSp>
        <p:nvCxnSpPr>
          <p:cNvPr id="58" name="Straight Connector 57"/>
          <p:cNvCxnSpPr/>
          <p:nvPr/>
        </p:nvCxnSpPr>
        <p:spPr>
          <a:xfrm rot="5400000">
            <a:off x="6896894" y="3009900"/>
            <a:ext cx="381000" cy="1588"/>
          </a:xfrm>
          <a:prstGeom prst="line">
            <a:avLst/>
          </a:prstGeom>
          <a:ln w="63500">
            <a:solidFill>
              <a:srgbClr val="0000FF"/>
            </a:solidFill>
            <a:tailEnd type="triangle"/>
          </a:ln>
        </p:spPr>
        <p:style>
          <a:lnRef idx="2">
            <a:schemeClr val="accent1"/>
          </a:lnRef>
          <a:fillRef idx="0">
            <a:schemeClr val="accent1"/>
          </a:fillRef>
          <a:effectRef idx="1">
            <a:schemeClr val="accent1"/>
          </a:effectRef>
          <a:fontRef idx="minor">
            <a:schemeClr val="tx1"/>
          </a:fontRef>
        </p:style>
      </p:cxnSp>
      <p:grpSp>
        <p:nvGrpSpPr>
          <p:cNvPr id="8" name="Group 42"/>
          <p:cNvGrpSpPr/>
          <p:nvPr/>
        </p:nvGrpSpPr>
        <p:grpSpPr>
          <a:xfrm>
            <a:off x="5715000" y="3200400"/>
            <a:ext cx="1524000" cy="334804"/>
            <a:chOff x="5715000" y="3505200"/>
            <a:chExt cx="1524000" cy="334804"/>
          </a:xfrm>
        </p:grpSpPr>
        <p:sp>
          <p:nvSpPr>
            <p:cNvPr id="60" name="Rectangle 59"/>
            <p:cNvSpPr/>
            <p:nvPr/>
          </p:nvSpPr>
          <p:spPr>
            <a:xfrm>
              <a:off x="6096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1" name="Rectangle 60"/>
            <p:cNvSpPr/>
            <p:nvPr/>
          </p:nvSpPr>
          <p:spPr>
            <a:xfrm>
              <a:off x="6477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2" name="Rectangle 61"/>
            <p:cNvSpPr/>
            <p:nvPr/>
          </p:nvSpPr>
          <p:spPr>
            <a:xfrm>
              <a:off x="6858000" y="3505200"/>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3" name="Rectangle 62"/>
            <p:cNvSpPr/>
            <p:nvPr/>
          </p:nvSpPr>
          <p:spPr>
            <a:xfrm>
              <a:off x="5715000" y="3505200"/>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64" name="TextBox 63"/>
          <p:cNvSpPr txBox="1"/>
          <p:nvPr/>
        </p:nvSpPr>
        <p:spPr>
          <a:xfrm>
            <a:off x="1066800" y="5410200"/>
            <a:ext cx="6842939" cy="523220"/>
          </a:xfrm>
          <a:prstGeom prst="rect">
            <a:avLst/>
          </a:prstGeom>
          <a:noFill/>
        </p:spPr>
        <p:txBody>
          <a:bodyPr wrap="none" rtlCol="0">
            <a:spAutoFit/>
          </a:bodyPr>
          <a:lstStyle/>
          <a:p>
            <a:r>
              <a:rPr lang="en-US" sz="2800" b="1" dirty="0" smtClean="0">
                <a:solidFill>
                  <a:srgbClr val="008000"/>
                </a:solidFill>
              </a:rPr>
              <a:t>Interleaved writes cause cache invalidations</a:t>
            </a:r>
            <a:endParaRPr lang="en-US" sz="2800" b="1" dirty="0">
              <a:solidFill>
                <a:srgbClr val="008000"/>
              </a:solidFill>
            </a:endParaRPr>
          </a:p>
        </p:txBody>
      </p:sp>
      <p:sp>
        <p:nvSpPr>
          <p:cNvPr id="65" name="TextBox 64"/>
          <p:cNvSpPr txBox="1"/>
          <p:nvPr/>
        </p:nvSpPr>
        <p:spPr>
          <a:xfrm>
            <a:off x="273760" y="4876800"/>
            <a:ext cx="2012240" cy="461665"/>
          </a:xfrm>
          <a:prstGeom prst="rect">
            <a:avLst/>
          </a:prstGeom>
          <a:noFill/>
        </p:spPr>
        <p:txBody>
          <a:bodyPr wrap="none" rtlCol="0">
            <a:spAutoFit/>
          </a:bodyPr>
          <a:lstStyle/>
          <a:p>
            <a:r>
              <a:rPr lang="en-US" sz="2400" b="1" dirty="0" smtClean="0"/>
              <a:t>Main Memory</a:t>
            </a:r>
            <a:endParaRPr lang="en-US" sz="2400" b="1" dirty="0"/>
          </a:p>
        </p:txBody>
      </p:sp>
      <p:sp>
        <p:nvSpPr>
          <p:cNvPr id="54" name="TextBox 53"/>
          <p:cNvSpPr txBox="1"/>
          <p:nvPr/>
        </p:nvSpPr>
        <p:spPr>
          <a:xfrm>
            <a:off x="1988903" y="1600200"/>
            <a:ext cx="1135297" cy="523220"/>
          </a:xfrm>
          <a:prstGeom prst="rect">
            <a:avLst/>
          </a:prstGeom>
          <a:noFill/>
        </p:spPr>
        <p:txBody>
          <a:bodyPr wrap="none" rtlCol="0">
            <a:spAutoFit/>
          </a:bodyPr>
          <a:lstStyle/>
          <a:p>
            <a:r>
              <a:rPr lang="en-US" sz="2800" b="1" dirty="0" smtClean="0"/>
              <a:t>Core 1</a:t>
            </a:r>
            <a:endParaRPr lang="en-US" sz="2800" b="1" dirty="0"/>
          </a:p>
        </p:txBody>
      </p:sp>
      <p:sp>
        <p:nvSpPr>
          <p:cNvPr id="57" name="TextBox 56"/>
          <p:cNvSpPr txBox="1"/>
          <p:nvPr/>
        </p:nvSpPr>
        <p:spPr>
          <a:xfrm>
            <a:off x="5943600" y="1534180"/>
            <a:ext cx="1135297" cy="523220"/>
          </a:xfrm>
          <a:prstGeom prst="rect">
            <a:avLst/>
          </a:prstGeom>
          <a:noFill/>
        </p:spPr>
        <p:txBody>
          <a:bodyPr wrap="none" rtlCol="0">
            <a:spAutoFit/>
          </a:bodyPr>
          <a:lstStyle/>
          <a:p>
            <a:r>
              <a:rPr lang="en-US" sz="2800" b="1" dirty="0" smtClean="0"/>
              <a:t>Core 2</a:t>
            </a:r>
            <a:endParaRPr lang="en-US" sz="2800" b="1" dirty="0"/>
          </a:p>
        </p:txBody>
      </p:sp>
      <p:grpSp>
        <p:nvGrpSpPr>
          <p:cNvPr id="59" name="Group 58"/>
          <p:cNvGrpSpPr/>
          <p:nvPr/>
        </p:nvGrpSpPr>
        <p:grpSpPr>
          <a:xfrm>
            <a:off x="7696200" y="3886200"/>
            <a:ext cx="1601284" cy="1219200"/>
            <a:chOff x="4533492" y="2895600"/>
            <a:chExt cx="1205250" cy="609600"/>
          </a:xfrm>
        </p:grpSpPr>
        <p:sp>
          <p:nvSpPr>
            <p:cNvPr id="66" name="Right Brace 65"/>
            <p:cNvSpPr/>
            <p:nvPr/>
          </p:nvSpPr>
          <p:spPr>
            <a:xfrm>
              <a:off x="4533492" y="2895600"/>
              <a:ext cx="304800" cy="609600"/>
            </a:xfrm>
            <a:prstGeom prst="rightBrace">
              <a:avLst>
                <a:gd name="adj1" fmla="val 22222"/>
                <a:gd name="adj2" fmla="val 50000"/>
              </a:avLst>
            </a:prstGeom>
            <a:ln w="508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7" name="TextBox 66"/>
            <p:cNvSpPr txBox="1"/>
            <p:nvPr/>
          </p:nvSpPr>
          <p:spPr>
            <a:xfrm>
              <a:off x="4762908" y="2913847"/>
              <a:ext cx="975834" cy="477054"/>
            </a:xfrm>
            <a:prstGeom prst="rect">
              <a:avLst/>
            </a:prstGeom>
            <a:noFill/>
          </p:spPr>
          <p:txBody>
            <a:bodyPr wrap="square" rtlCol="0">
              <a:spAutoFit/>
            </a:bodyPr>
            <a:lstStyle/>
            <a:p>
              <a:r>
                <a:rPr lang="en-US" sz="2800" b="1" dirty="0" smtClean="0">
                  <a:solidFill>
                    <a:srgbClr val="FF0000"/>
                  </a:solidFill>
                </a:rPr>
                <a:t>20X</a:t>
              </a:r>
            </a:p>
            <a:p>
              <a:r>
                <a:rPr lang="en-US" sz="2800" b="1" dirty="0" smtClean="0">
                  <a:solidFill>
                    <a:srgbClr val="FF0000"/>
                  </a:solidFill>
                </a:rPr>
                <a:t>slower</a:t>
              </a:r>
              <a:endParaRPr lang="en-US" sz="2800" b="1" dirty="0">
                <a:solidFill>
                  <a:srgbClr val="FF0000"/>
                </a:solidFill>
              </a:endParaRPr>
            </a:p>
          </p:txBody>
        </p:sp>
      </p:grpSp>
      <p:sp>
        <p:nvSpPr>
          <p:cNvPr id="69" name="Title 4"/>
          <p:cNvSpPr>
            <a:spLocks noGrp="1"/>
          </p:cNvSpPr>
          <p:nvPr>
            <p:ph type="title"/>
          </p:nvPr>
        </p:nvSpPr>
        <p:spPr>
          <a:xfrm>
            <a:off x="457200" y="274638"/>
            <a:ext cx="8229600" cy="1143000"/>
          </a:xfrm>
        </p:spPr>
        <p:txBody>
          <a:bodyPr>
            <a:normAutofit fontScale="90000"/>
          </a:bodyPr>
          <a:lstStyle/>
          <a:p>
            <a:r>
              <a:rPr lang="en-US" dirty="0" smtClean="0"/>
              <a:t>F</a:t>
            </a:r>
            <a:r>
              <a:rPr lang="en-US" dirty="0" smtClean="0"/>
              <a:t>alse sharing = performance problem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23" presetID="1" presetClass="exit" presetSubtype="0" fill="hold"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55" grpId="0" animBg="1"/>
      <p:bldP spid="64"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95400" y="1219201"/>
            <a:ext cx="6629400" cy="5638800"/>
          </a:xfrm>
          <a:prstGeom prst="rect">
            <a:avLst/>
          </a:prstGeom>
          <a:solidFill>
            <a:srgbClr val="002060">
              <a:alpha val="77000"/>
            </a:srgbClr>
          </a:solidFill>
          <a:effectLst/>
        </p:spPr>
        <p:txBody>
          <a:bodyPr wrap="square" rtlCol="0">
            <a:spAutoFit/>
          </a:bodyPr>
          <a:lstStyle/>
          <a:p>
            <a:r>
              <a:rPr lang="en-US" sz="2800" dirty="0" smtClean="0">
                <a:solidFill>
                  <a:schemeClr val="bg1"/>
                </a:solidFill>
                <a:latin typeface="Georgia" pitchFamily="18" charset="0"/>
              </a:rPr>
              <a:t>me = 1;</a:t>
            </a:r>
          </a:p>
          <a:p>
            <a:r>
              <a:rPr lang="en-US" sz="2800" dirty="0" smtClean="0">
                <a:solidFill>
                  <a:schemeClr val="bg1"/>
                </a:solidFill>
                <a:latin typeface="Georgia" pitchFamily="18" charset="0"/>
              </a:rPr>
              <a:t>you = 1; </a:t>
            </a:r>
            <a:r>
              <a:rPr lang="en-US" sz="2800" i="1" dirty="0" smtClean="0">
                <a:solidFill>
                  <a:schemeClr val="bg1"/>
                </a:solidFill>
                <a:latin typeface="Georgia" pitchFamily="18" charset="0"/>
              </a:rPr>
              <a:t>// </a:t>
            </a:r>
            <a:r>
              <a:rPr lang="en-US" sz="2800" i="1" dirty="0" err="1" smtClean="0">
                <a:solidFill>
                  <a:schemeClr val="bg1"/>
                </a:solidFill>
                <a:latin typeface="Georgia" pitchFamily="18" charset="0"/>
              </a:rPr>
              <a:t>globals</a:t>
            </a:r>
            <a:endParaRPr lang="en-US" sz="2800" i="1" dirty="0" smtClean="0">
              <a:solidFill>
                <a:schemeClr val="bg1"/>
              </a:solidFill>
              <a:latin typeface="Georgia" pitchFamily="18" charset="0"/>
            </a:endParaRPr>
          </a:p>
          <a:p>
            <a:endParaRPr lang="en-US" sz="2400" dirty="0" smtClean="0">
              <a:solidFill>
                <a:schemeClr val="bg1"/>
              </a:solidFill>
              <a:latin typeface="Georgia" pitchFamily="18" charset="0"/>
            </a:endParaRPr>
          </a:p>
          <a:p>
            <a:r>
              <a:rPr lang="en-US" sz="2800" dirty="0" smtClean="0">
                <a:solidFill>
                  <a:schemeClr val="bg1"/>
                </a:solidFill>
                <a:latin typeface="Georgia" pitchFamily="18" charset="0"/>
              </a:rPr>
              <a:t>me = new </a:t>
            </a:r>
            <a:r>
              <a:rPr lang="en-US" sz="2800" dirty="0" err="1" smtClean="0">
                <a:solidFill>
                  <a:schemeClr val="bg1"/>
                </a:solidFill>
                <a:latin typeface="Georgia" pitchFamily="18" charset="0"/>
              </a:rPr>
              <a:t>Foo</a:t>
            </a:r>
            <a:r>
              <a:rPr lang="en-US" sz="2800" dirty="0" smtClean="0">
                <a:solidFill>
                  <a:schemeClr val="bg1"/>
                </a:solidFill>
                <a:latin typeface="Georgia" pitchFamily="18" charset="0"/>
              </a:rPr>
              <a:t>;</a:t>
            </a:r>
          </a:p>
          <a:p>
            <a:r>
              <a:rPr lang="en-US" sz="2800" dirty="0" smtClean="0">
                <a:solidFill>
                  <a:schemeClr val="bg1"/>
                </a:solidFill>
                <a:latin typeface="Georgia" pitchFamily="18" charset="0"/>
              </a:rPr>
              <a:t>you = new Bar; // </a:t>
            </a:r>
            <a:r>
              <a:rPr lang="en-US" sz="2800" i="1" dirty="0" smtClean="0">
                <a:solidFill>
                  <a:schemeClr val="bg1"/>
                </a:solidFill>
                <a:latin typeface="Georgia" pitchFamily="18" charset="0"/>
              </a:rPr>
              <a:t>heap</a:t>
            </a:r>
            <a:endParaRPr lang="en-US" sz="2800" dirty="0" smtClean="0">
              <a:solidFill>
                <a:schemeClr val="bg1"/>
              </a:solidFill>
              <a:latin typeface="Georgia" pitchFamily="18" charset="0"/>
            </a:endParaRPr>
          </a:p>
          <a:p>
            <a:endParaRPr lang="en-US" sz="2400" dirty="0" smtClean="0">
              <a:solidFill>
                <a:schemeClr val="bg1"/>
              </a:solidFill>
              <a:latin typeface="Georgia" pitchFamily="18" charset="0"/>
            </a:endParaRPr>
          </a:p>
          <a:p>
            <a:r>
              <a:rPr lang="en-US" sz="2800" dirty="0" smtClean="0">
                <a:solidFill>
                  <a:schemeClr val="bg1"/>
                </a:solidFill>
                <a:latin typeface="Georgia" pitchFamily="18" charset="0"/>
              </a:rPr>
              <a:t>class X {</a:t>
            </a:r>
          </a:p>
          <a:p>
            <a:r>
              <a:rPr lang="en-US" sz="2800" dirty="0" smtClean="0">
                <a:solidFill>
                  <a:schemeClr val="bg1"/>
                </a:solidFill>
                <a:latin typeface="Georgia" pitchFamily="18" charset="0"/>
              </a:rPr>
              <a:t>  </a:t>
            </a:r>
            <a:r>
              <a:rPr lang="en-US" sz="2800" dirty="0" err="1" smtClean="0">
                <a:solidFill>
                  <a:schemeClr val="bg1"/>
                </a:solidFill>
                <a:latin typeface="Georgia" pitchFamily="18" charset="0"/>
              </a:rPr>
              <a:t>int</a:t>
            </a:r>
            <a:r>
              <a:rPr lang="en-US" sz="2800" dirty="0" smtClean="0">
                <a:solidFill>
                  <a:schemeClr val="bg1"/>
                </a:solidFill>
                <a:latin typeface="Georgia" pitchFamily="18" charset="0"/>
              </a:rPr>
              <a:t> me;</a:t>
            </a:r>
          </a:p>
          <a:p>
            <a:r>
              <a:rPr lang="en-US" sz="2800" dirty="0" smtClean="0">
                <a:solidFill>
                  <a:schemeClr val="bg1"/>
                </a:solidFill>
                <a:latin typeface="Georgia" pitchFamily="18" charset="0"/>
              </a:rPr>
              <a:t>  </a:t>
            </a:r>
            <a:r>
              <a:rPr lang="en-US" sz="2800" dirty="0" err="1" smtClean="0">
                <a:solidFill>
                  <a:schemeClr val="bg1"/>
                </a:solidFill>
                <a:latin typeface="Georgia" pitchFamily="18" charset="0"/>
              </a:rPr>
              <a:t>int</a:t>
            </a:r>
            <a:r>
              <a:rPr lang="en-US" sz="2800" dirty="0" smtClean="0">
                <a:solidFill>
                  <a:schemeClr val="bg1"/>
                </a:solidFill>
                <a:latin typeface="Georgia" pitchFamily="18" charset="0"/>
              </a:rPr>
              <a:t> you;</a:t>
            </a:r>
          </a:p>
          <a:p>
            <a:r>
              <a:rPr lang="en-US" sz="2800" dirty="0" smtClean="0">
                <a:solidFill>
                  <a:schemeClr val="bg1"/>
                </a:solidFill>
                <a:latin typeface="Georgia" pitchFamily="18" charset="0"/>
              </a:rPr>
              <a:t>}; </a:t>
            </a:r>
            <a:r>
              <a:rPr lang="en-US" sz="2800" i="1" dirty="0" smtClean="0">
                <a:solidFill>
                  <a:schemeClr val="bg1"/>
                </a:solidFill>
                <a:latin typeface="Georgia" pitchFamily="18" charset="0"/>
              </a:rPr>
              <a:t>// fields</a:t>
            </a:r>
            <a:endParaRPr lang="en-US" sz="2800" dirty="0" smtClean="0">
              <a:solidFill>
                <a:schemeClr val="bg1"/>
              </a:solidFill>
              <a:latin typeface="Georgia" pitchFamily="18" charset="0"/>
            </a:endParaRPr>
          </a:p>
          <a:p>
            <a:endParaRPr lang="en-US" sz="2400" dirty="0" smtClean="0">
              <a:solidFill>
                <a:schemeClr val="bg1"/>
              </a:solidFill>
              <a:latin typeface="Georgia" pitchFamily="18" charset="0"/>
            </a:endParaRPr>
          </a:p>
          <a:p>
            <a:r>
              <a:rPr lang="en-US" sz="2800" dirty="0" err="1" smtClean="0">
                <a:solidFill>
                  <a:schemeClr val="bg1"/>
                </a:solidFill>
                <a:latin typeface="Georgia" pitchFamily="18" charset="0"/>
              </a:rPr>
              <a:t>arr[me</a:t>
            </a:r>
            <a:r>
              <a:rPr lang="en-US" sz="2800" dirty="0" smtClean="0">
                <a:solidFill>
                  <a:schemeClr val="bg1"/>
                </a:solidFill>
                <a:latin typeface="Georgia" pitchFamily="18" charset="0"/>
              </a:rPr>
              <a:t>] = 12;</a:t>
            </a:r>
          </a:p>
          <a:p>
            <a:r>
              <a:rPr lang="en-US" sz="2800" dirty="0" err="1" smtClean="0">
                <a:solidFill>
                  <a:schemeClr val="bg1"/>
                </a:solidFill>
                <a:latin typeface="Georgia" pitchFamily="18" charset="0"/>
              </a:rPr>
              <a:t>arr[you</a:t>
            </a:r>
            <a:r>
              <a:rPr lang="en-US" sz="2800" dirty="0" smtClean="0">
                <a:solidFill>
                  <a:schemeClr val="bg1"/>
                </a:solidFill>
                <a:latin typeface="Georgia" pitchFamily="18" charset="0"/>
              </a:rPr>
              <a:t>] = 13; // </a:t>
            </a:r>
            <a:r>
              <a:rPr lang="en-US" sz="2800" i="1" dirty="0" smtClean="0">
                <a:solidFill>
                  <a:schemeClr val="bg1"/>
                </a:solidFill>
                <a:latin typeface="Georgia" pitchFamily="18" charset="0"/>
              </a:rPr>
              <a:t>array indices</a:t>
            </a:r>
          </a:p>
        </p:txBody>
      </p:sp>
      <p:sp>
        <p:nvSpPr>
          <p:cNvPr id="5" name="Rectangle 4"/>
          <p:cNvSpPr/>
          <p:nvPr/>
        </p:nvSpPr>
        <p:spPr>
          <a:xfrm>
            <a:off x="1295400" y="1295400"/>
            <a:ext cx="3276600" cy="914400"/>
          </a:xfrm>
          <a:prstGeom prst="rect">
            <a:avLst/>
          </a:prstGeom>
          <a:solidFill>
            <a:schemeClr val="accent3">
              <a:lumMod val="75000"/>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295400" y="2514600"/>
            <a:ext cx="4267200" cy="990600"/>
          </a:xfrm>
          <a:prstGeom prst="rect">
            <a:avLst/>
          </a:prstGeom>
          <a:solidFill>
            <a:schemeClr val="accent3">
              <a:lumMod val="75000"/>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295400" y="3733800"/>
            <a:ext cx="2362200" cy="1737360"/>
          </a:xfrm>
          <a:prstGeom prst="rect">
            <a:avLst/>
          </a:prstGeom>
          <a:solidFill>
            <a:schemeClr val="accent3">
              <a:lumMod val="75000"/>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295400" y="5867400"/>
            <a:ext cx="5715000" cy="914400"/>
          </a:xfrm>
          <a:prstGeom prst="rect">
            <a:avLst/>
          </a:prstGeom>
          <a:solidFill>
            <a:schemeClr val="accent3">
              <a:lumMod val="75000"/>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4"/>
          <p:cNvSpPr>
            <a:spLocks noGrp="1"/>
          </p:cNvSpPr>
          <p:nvPr>
            <p:ph type="title"/>
          </p:nvPr>
        </p:nvSpPr>
        <p:spPr>
          <a:xfrm>
            <a:off x="457200" y="152400"/>
            <a:ext cx="8229600" cy="1143000"/>
          </a:xfrm>
        </p:spPr>
        <p:txBody>
          <a:bodyPr>
            <a:normAutofit/>
          </a:bodyPr>
          <a:lstStyle/>
          <a:p>
            <a:r>
              <a:rPr lang="en-US" dirty="0" smtClean="0"/>
              <a:t>False sharing is invisible</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74090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Title 4"/>
          <p:cNvSpPr>
            <a:spLocks noGrp="1"/>
          </p:cNvSpPr>
          <p:nvPr>
            <p:ph type="title"/>
          </p:nvPr>
        </p:nvSpPr>
        <p:spPr>
          <a:xfrm>
            <a:off x="457200" y="152400"/>
            <a:ext cx="8229600" cy="1371600"/>
          </a:xfrm>
        </p:spPr>
        <p:txBody>
          <a:bodyPr>
            <a:normAutofit fontScale="90000"/>
          </a:bodyPr>
          <a:lstStyle/>
          <a:p>
            <a:r>
              <a:rPr lang="en-US" dirty="0" smtClean="0"/>
              <a:t>False sharing detector: </a:t>
            </a:r>
            <a:br>
              <a:rPr lang="en-US" dirty="0" smtClean="0"/>
            </a:br>
            <a:r>
              <a:rPr lang="en-US" dirty="0" smtClean="0"/>
              <a:t>instrument every memory access</a:t>
            </a:r>
            <a:endParaRPr lang="en-US" dirty="0"/>
          </a:p>
        </p:txBody>
      </p:sp>
      <p:sp>
        <p:nvSpPr>
          <p:cNvPr id="10" name="Content Placeholder 2"/>
          <p:cNvSpPr>
            <a:spLocks noGrp="1"/>
          </p:cNvSpPr>
          <p:nvPr>
            <p:ph idx="1"/>
          </p:nvPr>
        </p:nvSpPr>
        <p:spPr>
          <a:xfrm>
            <a:off x="457200" y="1981200"/>
            <a:ext cx="8229600" cy="1828800"/>
          </a:xfrm>
        </p:spPr>
        <p:txBody>
          <a:bodyPr>
            <a:normAutofit fontScale="85000" lnSpcReduction="20000"/>
          </a:bodyPr>
          <a:lstStyle/>
          <a:p>
            <a:pPr>
              <a:buNone/>
            </a:pPr>
            <a:r>
              <a:rPr lang="en-US" sz="3765" dirty="0" smtClean="0"/>
              <a:t>Related works:</a:t>
            </a:r>
          </a:p>
          <a:p>
            <a:r>
              <a:rPr lang="en-US" dirty="0" err="1" smtClean="0"/>
              <a:t>S.M.Gunther</a:t>
            </a:r>
            <a:r>
              <a:rPr lang="en-US" dirty="0" smtClean="0"/>
              <a:t> </a:t>
            </a:r>
            <a:r>
              <a:rPr lang="en-US" dirty="0" err="1" smtClean="0"/>
              <a:t>et.al</a:t>
            </a:r>
            <a:r>
              <a:rPr lang="en-US" dirty="0" smtClean="0"/>
              <a:t>. WBIA 2009.  </a:t>
            </a:r>
          </a:p>
          <a:p>
            <a:r>
              <a:rPr lang="en-US" dirty="0" err="1" smtClean="0"/>
              <a:t>C.Liu</a:t>
            </a:r>
            <a:r>
              <a:rPr lang="en-US" dirty="0" smtClean="0"/>
              <a:t>. Master thesis 2009.</a:t>
            </a:r>
          </a:p>
          <a:p>
            <a:r>
              <a:rPr lang="en-US" dirty="0" err="1" smtClean="0"/>
              <a:t>Q.Zhao</a:t>
            </a:r>
            <a:r>
              <a:rPr lang="en-US" dirty="0" smtClean="0"/>
              <a:t> </a:t>
            </a:r>
            <a:r>
              <a:rPr lang="en-US" dirty="0" err="1" smtClean="0"/>
              <a:t>et.al</a:t>
            </a:r>
            <a:r>
              <a:rPr lang="en-US" dirty="0" smtClean="0"/>
              <a:t>. VEE2011. </a:t>
            </a:r>
          </a:p>
          <a:p>
            <a:pPr lvl="1"/>
            <a:endParaRPr lang="en-US" dirty="0" smtClean="0"/>
          </a:p>
          <a:p>
            <a:endParaRPr lang="en-US" dirty="0"/>
          </a:p>
        </p:txBody>
      </p:sp>
      <p:sp>
        <p:nvSpPr>
          <p:cNvPr id="12" name="Content Placeholder 2"/>
          <p:cNvSpPr txBox="1">
            <a:spLocks/>
          </p:cNvSpPr>
          <p:nvPr/>
        </p:nvSpPr>
        <p:spPr>
          <a:xfrm>
            <a:off x="457200" y="4419600"/>
            <a:ext cx="8229600" cy="1828800"/>
          </a:xfrm>
          <a:prstGeom prst="rect">
            <a:avLst/>
          </a:prstGeom>
          <a:solidFill>
            <a:schemeClr val="accent3">
              <a:lumMod val="60000"/>
              <a:lumOff val="40000"/>
            </a:schemeClr>
          </a:solidFill>
        </p:spPr>
        <p:txBody>
          <a:bodyPr vert="horz" lIns="91440" tIns="45720" rIns="91440" bIns="45720" rtlCol="0">
            <a:normAutofit fontScale="92500" lnSpcReduction="10000"/>
          </a:bodyPr>
          <a:lstStyle/>
          <a:p>
            <a:pPr marL="514350" indent="-514350" defTabSz="457200">
              <a:spcBef>
                <a:spcPct val="20000"/>
              </a:spcBef>
            </a:pPr>
            <a:r>
              <a:rPr kumimoji="0" lang="en-US" sz="2800" b="1" i="0" u="none" strike="noStrike" kern="1200" cap="none" spc="0" normalizeH="0" baseline="0" noProof="0" dirty="0" smtClean="0">
                <a:ln>
                  <a:noFill/>
                </a:ln>
                <a:solidFill>
                  <a:srgbClr val="FF0000"/>
                </a:solidFill>
                <a:effectLst/>
                <a:uLnTx/>
                <a:uFillTx/>
                <a:latin typeface="+mn-lt"/>
                <a:ea typeface="+mn-ea"/>
                <a:cs typeface="+mn-cs"/>
              </a:rPr>
              <a:t>Shortcomings:</a:t>
            </a:r>
          </a:p>
          <a:p>
            <a:pPr marL="971550" marR="0" lvl="1" indent="-514350" algn="l" defTabSz="457200" rtl="0" eaLnBrk="1" fontAlgn="auto" latinLnBrk="0" hangingPunct="1">
              <a:lnSpc>
                <a:spcPct val="100000"/>
              </a:lnSpc>
              <a:spcBef>
                <a:spcPct val="20000"/>
              </a:spcBef>
              <a:spcAft>
                <a:spcPts val="0"/>
              </a:spcAft>
              <a:buClrTx/>
              <a:buSzTx/>
              <a:buFont typeface="+mj-lt"/>
              <a:buAutoNum type="arabicPeriod"/>
              <a:tabLst/>
              <a:defRPr/>
            </a:pPr>
            <a:r>
              <a:rPr kumimoji="0" lang="en-US" sz="2800" b="0" i="0" u="none" strike="noStrike" kern="1200" cap="none" spc="0" normalizeH="0" baseline="0" noProof="0" dirty="0" smtClean="0">
                <a:ln>
                  <a:noFill/>
                </a:ln>
                <a:solidFill>
                  <a:srgbClr val="FF0000"/>
                </a:solidFill>
                <a:effectLst/>
                <a:uLnTx/>
                <a:uFillTx/>
                <a:latin typeface="+mn-lt"/>
                <a:ea typeface="+mn-ea"/>
                <a:cs typeface="+mn-cs"/>
              </a:rPr>
              <a:t>Slow</a:t>
            </a:r>
            <a:endParaRPr kumimoji="0" lang="en-US" sz="2800" b="0" i="0" u="none" strike="noStrike" kern="1200" cap="none" spc="0" normalizeH="0" noProof="0" dirty="0" smtClean="0">
              <a:ln>
                <a:noFill/>
              </a:ln>
              <a:solidFill>
                <a:srgbClr val="FF0000"/>
              </a:solidFill>
              <a:effectLst/>
              <a:uLnTx/>
              <a:uFillTx/>
              <a:latin typeface="+mn-lt"/>
              <a:ea typeface="+mn-ea"/>
              <a:cs typeface="+mn-cs"/>
            </a:endParaRP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r>
              <a:rPr lang="en-US" sz="2800" dirty="0" smtClean="0">
                <a:solidFill>
                  <a:srgbClr val="FF0000"/>
                </a:solidFill>
              </a:rPr>
              <a:t>N</a:t>
            </a:r>
            <a:r>
              <a:rPr kumimoji="0" lang="en-US" sz="2800" b="0" i="0" u="none" strike="noStrike" kern="1200" cap="none" spc="0" normalizeH="0" noProof="0" dirty="0" err="1" smtClean="0">
                <a:ln>
                  <a:noFill/>
                </a:ln>
                <a:solidFill>
                  <a:srgbClr val="FF0000"/>
                </a:solidFill>
                <a:effectLst/>
                <a:uLnTx/>
                <a:uFillTx/>
                <a:latin typeface="+mn-lt"/>
                <a:ea typeface="+mn-ea"/>
                <a:cs typeface="+mn-cs"/>
              </a:rPr>
              <a:t>o</a:t>
            </a:r>
            <a:r>
              <a:rPr lang="en-US" sz="2800" dirty="0" smtClean="0">
                <a:solidFill>
                  <a:srgbClr val="FF0000"/>
                </a:solidFill>
              </a:rPr>
              <a:t> </a:t>
            </a:r>
            <a:r>
              <a:rPr kumimoji="0" lang="en-US" sz="2800" b="0" i="0" u="none" strike="noStrike" kern="1200" cap="none" spc="0" normalizeH="0" noProof="0" dirty="0" smtClean="0">
                <a:ln>
                  <a:noFill/>
                </a:ln>
                <a:solidFill>
                  <a:srgbClr val="FF0000"/>
                </a:solidFill>
                <a:effectLst/>
                <a:uLnTx/>
                <a:uFillTx/>
                <a:latin typeface="+mn-lt"/>
                <a:ea typeface="+mn-ea"/>
                <a:cs typeface="+mn-cs"/>
              </a:rPr>
              <a:t>actionable output</a:t>
            </a: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r>
              <a:rPr lang="en-US" sz="2800" dirty="0" smtClean="0">
                <a:solidFill>
                  <a:srgbClr val="FF0000"/>
                </a:solidFill>
              </a:rPr>
              <a:t>False positives</a:t>
            </a:r>
            <a:endParaRPr kumimoji="0" lang="en-US" sz="2800" b="0" i="0" u="none" strike="noStrike" kern="1200" cap="none" spc="0" normalizeH="0" noProof="0" dirty="0" smtClean="0">
              <a:ln>
                <a:noFill/>
              </a:ln>
              <a:solidFill>
                <a:srgbClr val="FF0000"/>
              </a:solidFill>
              <a:effectLst/>
              <a:uLnTx/>
              <a:uFillTx/>
              <a:latin typeface="+mn-lt"/>
              <a:ea typeface="+mn-ea"/>
              <a:cs typeface="+mn-cs"/>
            </a:endParaRP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endParaRPr kumimoji="0" lang="en-US"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74090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1"/>
          <p:cNvSpPr>
            <a:spLocks noGrp="1"/>
          </p:cNvSpPr>
          <p:nvPr>
            <p:ph type="title"/>
          </p:nvPr>
        </p:nvSpPr>
        <p:spPr>
          <a:xfrm>
            <a:off x="533400" y="5257800"/>
            <a:ext cx="8229600" cy="655638"/>
          </a:xfrm>
        </p:spPr>
        <p:txBody>
          <a:bodyPr>
            <a:normAutofit/>
          </a:bodyPr>
          <a:lstStyle/>
          <a:p>
            <a:r>
              <a:rPr lang="en-US" sz="3600" dirty="0" smtClean="0"/>
              <a:t>+ 850 lines…</a:t>
            </a:r>
            <a:endParaRPr lang="en-US" sz="3600" dirty="0"/>
          </a:p>
        </p:txBody>
      </p:sp>
      <p:sp>
        <p:nvSpPr>
          <p:cNvPr id="7" name="Title 1"/>
          <p:cNvSpPr txBox="1">
            <a:spLocks/>
          </p:cNvSpPr>
          <p:nvPr/>
        </p:nvSpPr>
        <p:spPr>
          <a:xfrm>
            <a:off x="533400" y="274638"/>
            <a:ext cx="8229600" cy="1143000"/>
          </a:xfrm>
          <a:prstGeom prst="rect">
            <a:avLst/>
          </a:prstGeom>
        </p:spPr>
        <p:txBody>
          <a:bodyPr vert="horz" lIns="91440" tIns="45720" rIns="91440" bIns="45720" rtlCol="0" anchor="ctr">
            <a:normAutofit fontScale="92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False sharing detector: state of the art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7" descr="wordcount.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0" y="1523999"/>
            <a:ext cx="9220200" cy="3657601"/>
          </a:xfrm>
          <a:prstGeom prst="rect">
            <a:avLst/>
          </a:prstGeom>
        </p:spPr>
      </p:pic>
      <p:pic>
        <p:nvPicPr>
          <p:cNvPr id="6" name="Picture 5"/>
          <p:cNvPicPr>
            <a:picLocks noChangeAspect="1"/>
          </p:cNvPicPr>
          <p:nvPr/>
        </p:nvPicPr>
        <p:blipFill>
          <a:blip r:embed="rId5" cstate="screen">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xt>
            </a:extLst>
          </a:blip>
          <a:stretch>
            <a:fillRect/>
          </a:stretch>
        </p:blipFill>
        <p:spPr>
          <a:xfrm>
            <a:off x="7696200" y="5334000"/>
            <a:ext cx="1166114" cy="1083078"/>
          </a:xfrm>
          <a:prstGeom prst="rect">
            <a:avLst/>
          </a:prstGeom>
        </p:spPr>
      </p:pic>
      <p:sp>
        <p:nvSpPr>
          <p:cNvPr id="11" name="TextBox 10"/>
          <p:cNvSpPr txBox="1"/>
          <p:nvPr/>
        </p:nvSpPr>
        <p:spPr>
          <a:xfrm>
            <a:off x="8001000" y="6172200"/>
            <a:ext cx="868288" cy="523220"/>
          </a:xfrm>
          <a:prstGeom prst="rect">
            <a:avLst/>
          </a:prstGeom>
          <a:noFill/>
        </p:spPr>
        <p:txBody>
          <a:bodyPr wrap="square" rtlCol="0">
            <a:spAutoFit/>
          </a:bodyPr>
          <a:lstStyle/>
          <a:p>
            <a:r>
              <a:rPr lang="en-US" sz="2800" dirty="0" smtClean="0">
                <a:solidFill>
                  <a:schemeClr val="tx2">
                    <a:lumMod val="75000"/>
                  </a:schemeClr>
                </a:solidFill>
              </a:rPr>
              <a:t>PTU</a:t>
            </a:r>
            <a:endParaRPr lang="en-US" sz="2800" dirty="0">
              <a:solidFill>
                <a:schemeClr val="tx2">
                  <a:lumMod val="75000"/>
                </a:schemeClr>
              </a:solidFill>
            </a:endParaRPr>
          </a:p>
        </p:txBody>
      </p:sp>
      <p:sp>
        <p:nvSpPr>
          <p:cNvPr id="10" name="Oval 9"/>
          <p:cNvSpPr/>
          <p:nvPr/>
        </p:nvSpPr>
        <p:spPr>
          <a:xfrm>
            <a:off x="685800" y="3124200"/>
            <a:ext cx="1219200" cy="533400"/>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solidFill>
                <a:srgbClr val="FF0000"/>
              </a:solidFill>
            </a:endParaRPr>
          </a:p>
        </p:txBody>
      </p:sp>
      <p:sp>
        <p:nvSpPr>
          <p:cNvPr id="12" name="Content Placeholder 2"/>
          <p:cNvSpPr txBox="1">
            <a:spLocks/>
          </p:cNvSpPr>
          <p:nvPr/>
        </p:nvSpPr>
        <p:spPr>
          <a:xfrm>
            <a:off x="1219200" y="5334000"/>
            <a:ext cx="5715000" cy="1447800"/>
          </a:xfrm>
          <a:prstGeom prst="rect">
            <a:avLst/>
          </a:prstGeom>
          <a:solidFill>
            <a:schemeClr val="accent3">
              <a:lumMod val="60000"/>
              <a:lumOff val="40000"/>
            </a:schemeClr>
          </a:solidFill>
        </p:spPr>
        <p:txBody>
          <a:bodyPr vert="horz" lIns="91440" tIns="45720" rIns="91440" bIns="45720" rtlCol="0">
            <a:normAutofit lnSpcReduction="10000"/>
          </a:bodyPr>
          <a:lstStyle/>
          <a:p>
            <a:pPr marL="514350" indent="-514350" defTabSz="457200">
              <a:spcBef>
                <a:spcPct val="20000"/>
              </a:spcBef>
            </a:pPr>
            <a:r>
              <a:rPr kumimoji="0" lang="en-US" sz="2800" b="1" i="0" u="none" strike="noStrike" kern="1200" cap="none" spc="0" normalizeH="0" baseline="0" noProof="0" dirty="0" smtClean="0">
                <a:ln>
                  <a:noFill/>
                </a:ln>
                <a:solidFill>
                  <a:srgbClr val="FF0000"/>
                </a:solidFill>
                <a:effectLst/>
                <a:uLnTx/>
                <a:uFillTx/>
                <a:latin typeface="+mn-lt"/>
                <a:ea typeface="+mn-ea"/>
                <a:cs typeface="+mn-cs"/>
              </a:rPr>
              <a:t>Shortcomings:</a:t>
            </a: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r>
              <a:rPr lang="en-US" sz="2800" dirty="0" smtClean="0">
                <a:solidFill>
                  <a:srgbClr val="FF0000"/>
                </a:solidFill>
              </a:rPr>
              <a:t>Imprecise</a:t>
            </a:r>
            <a:endParaRPr kumimoji="0" lang="en-US" sz="2800" b="0" i="0" u="none" strike="noStrike" kern="1200" cap="none" spc="0" normalizeH="0" noProof="0" dirty="0" smtClean="0">
              <a:ln>
                <a:noFill/>
              </a:ln>
              <a:solidFill>
                <a:srgbClr val="FF0000"/>
              </a:solidFill>
              <a:effectLst/>
              <a:uLnTx/>
              <a:uFillTx/>
              <a:latin typeface="+mn-lt"/>
              <a:ea typeface="+mn-ea"/>
              <a:cs typeface="+mn-cs"/>
            </a:endParaRP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r>
              <a:rPr lang="en-US" sz="2800" dirty="0" smtClean="0">
                <a:solidFill>
                  <a:srgbClr val="FF0000"/>
                </a:solidFill>
              </a:rPr>
              <a:t>Too many false positives</a:t>
            </a:r>
            <a:endParaRPr kumimoji="0" lang="en-US" sz="2800" b="0" i="0" u="none" strike="noStrike" kern="1200" cap="none" spc="0" normalizeH="0" noProof="0" dirty="0" smtClean="0">
              <a:ln>
                <a:noFill/>
              </a:ln>
              <a:solidFill>
                <a:srgbClr val="FF0000"/>
              </a:solidFill>
              <a:effectLst/>
              <a:uLnTx/>
              <a:uFillTx/>
              <a:latin typeface="+mn-lt"/>
              <a:ea typeface="+mn-ea"/>
              <a:cs typeface="+mn-cs"/>
            </a:endParaRP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endParaRPr kumimoji="0" lang="en-US"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4482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extBox 8"/>
          <p:cNvSpPr txBox="1"/>
          <p:nvPr/>
        </p:nvSpPr>
        <p:spPr>
          <a:xfrm>
            <a:off x="3962400" y="914400"/>
            <a:ext cx="4419600" cy="646331"/>
          </a:xfrm>
          <a:prstGeom prst="rect">
            <a:avLst/>
          </a:prstGeom>
          <a:noFill/>
          <a:effectLst/>
        </p:spPr>
        <p:txBody>
          <a:bodyPr wrap="square" rtlCol="0">
            <a:spAutoFit/>
          </a:bodyPr>
          <a:lstStyle/>
          <a:p>
            <a:r>
              <a:rPr lang="en-US" sz="3600" b="1" dirty="0" smtClean="0">
                <a:solidFill>
                  <a:srgbClr val="00AA00"/>
                </a:solidFill>
                <a:latin typeface="+mj-lt"/>
              </a:rPr>
              <a:t>No false positives</a:t>
            </a:r>
          </a:p>
        </p:txBody>
      </p:sp>
      <p:sp>
        <p:nvSpPr>
          <p:cNvPr id="13" name="TextBox 12"/>
          <p:cNvSpPr txBox="1"/>
          <p:nvPr/>
        </p:nvSpPr>
        <p:spPr>
          <a:xfrm>
            <a:off x="3962400" y="2209800"/>
            <a:ext cx="5181600" cy="646331"/>
          </a:xfrm>
          <a:prstGeom prst="rect">
            <a:avLst/>
          </a:prstGeom>
          <a:noFill/>
          <a:effectLst/>
        </p:spPr>
        <p:txBody>
          <a:bodyPr wrap="square" rtlCol="0">
            <a:spAutoFit/>
          </a:bodyPr>
          <a:lstStyle/>
          <a:p>
            <a:r>
              <a:rPr lang="en-US" sz="3600" b="1" dirty="0" smtClean="0">
                <a:solidFill>
                  <a:srgbClr val="00AA00"/>
                </a:solidFill>
                <a:latin typeface="+mj-lt"/>
              </a:rPr>
              <a:t>Actionable output</a:t>
            </a:r>
          </a:p>
        </p:txBody>
      </p:sp>
      <p:sp>
        <p:nvSpPr>
          <p:cNvPr id="17" name="TextBox 16"/>
          <p:cNvSpPr txBox="1"/>
          <p:nvPr/>
        </p:nvSpPr>
        <p:spPr>
          <a:xfrm>
            <a:off x="3962400" y="1563469"/>
            <a:ext cx="5029200" cy="646331"/>
          </a:xfrm>
          <a:prstGeom prst="rect">
            <a:avLst/>
          </a:prstGeom>
          <a:noFill/>
          <a:effectLst/>
        </p:spPr>
        <p:txBody>
          <a:bodyPr wrap="square" rtlCol="0">
            <a:spAutoFit/>
          </a:bodyPr>
          <a:lstStyle/>
          <a:p>
            <a:r>
              <a:rPr lang="en-US" sz="3600" b="1" dirty="0" smtClean="0">
                <a:solidFill>
                  <a:srgbClr val="00AA00"/>
                </a:solidFill>
                <a:latin typeface="+mj-lt"/>
              </a:rPr>
              <a:t>Efficient (</a:t>
            </a:r>
            <a:r>
              <a:rPr lang="en-US" sz="3600" b="1" dirty="0" smtClean="0">
                <a:solidFill>
                  <a:srgbClr val="00AA00"/>
                </a:solidFill>
                <a:latin typeface="+mj-lt"/>
              </a:rPr>
              <a:t>20%</a:t>
            </a:r>
            <a:r>
              <a:rPr lang="en-US" sz="3600" b="1" dirty="0" smtClean="0">
                <a:solidFill>
                  <a:srgbClr val="00AA00"/>
                </a:solidFill>
                <a:latin typeface="+mj-lt"/>
              </a:rPr>
              <a:t>)</a:t>
            </a:r>
          </a:p>
        </p:txBody>
      </p:sp>
      <p:sp>
        <p:nvSpPr>
          <p:cNvPr id="11" name="TextBox 10"/>
          <p:cNvSpPr txBox="1"/>
          <p:nvPr/>
        </p:nvSpPr>
        <p:spPr>
          <a:xfrm>
            <a:off x="647700" y="3429000"/>
            <a:ext cx="3238500" cy="646331"/>
          </a:xfrm>
          <a:prstGeom prst="rect">
            <a:avLst/>
          </a:prstGeom>
          <a:noFill/>
          <a:effectLst/>
        </p:spPr>
        <p:txBody>
          <a:bodyPr wrap="square" rtlCol="0">
            <a:spAutoFit/>
          </a:bodyPr>
          <a:lstStyle/>
          <a:p>
            <a:r>
              <a:rPr lang="en-US" sz="3600" b="1" cap="small" dirty="0" smtClean="0">
                <a:solidFill>
                  <a:srgbClr val="FF0000"/>
                </a:solidFill>
                <a:latin typeface="+mj-lt"/>
              </a:rPr>
              <a:t>Sheriff-Detect</a:t>
            </a:r>
          </a:p>
        </p:txBody>
      </p:sp>
      <p:sp>
        <p:nvSpPr>
          <p:cNvPr id="14" name="TextBox 13"/>
          <p:cNvSpPr txBox="1"/>
          <p:nvPr/>
        </p:nvSpPr>
        <p:spPr>
          <a:xfrm>
            <a:off x="4038600" y="2895600"/>
            <a:ext cx="4876800" cy="3539431"/>
          </a:xfrm>
          <a:prstGeom prst="rect">
            <a:avLst/>
          </a:prstGeom>
          <a:solidFill>
            <a:schemeClr val="tx1"/>
          </a:solidFill>
        </p:spPr>
        <p:txBody>
          <a:bodyPr wrap="square" rtlCol="0">
            <a:spAutoFit/>
          </a:bodyPr>
          <a:lstStyle/>
          <a:p>
            <a:r>
              <a:rPr lang="en-US" sz="2800" dirty="0" smtClean="0">
                <a:solidFill>
                  <a:srgbClr val="00FF00"/>
                </a:solidFill>
              </a:rPr>
              <a:t>Object has 13767 interleaving writes.</a:t>
            </a:r>
          </a:p>
          <a:p>
            <a:endParaRPr lang="en-US" sz="2800" dirty="0" smtClean="0">
              <a:solidFill>
                <a:srgbClr val="00FF00"/>
              </a:solidFill>
            </a:endParaRPr>
          </a:p>
          <a:p>
            <a:r>
              <a:rPr lang="en-US" sz="2800" dirty="0" smtClean="0">
                <a:solidFill>
                  <a:srgbClr val="00FF00"/>
                </a:solidFill>
              </a:rPr>
              <a:t>The object starts at 0xd5c8e160, length 32. </a:t>
            </a:r>
          </a:p>
          <a:p>
            <a:r>
              <a:rPr lang="en-US" sz="2800" dirty="0" smtClean="0">
                <a:solidFill>
                  <a:srgbClr val="00FF00"/>
                </a:solidFill>
              </a:rPr>
              <a:t>Allocation call stack:</a:t>
            </a:r>
          </a:p>
          <a:p>
            <a:r>
              <a:rPr lang="en-US" sz="2800" dirty="0" smtClean="0">
                <a:solidFill>
                  <a:srgbClr val="00FF00"/>
                </a:solidFill>
              </a:rPr>
              <a:t>   0: </a:t>
            </a:r>
            <a:r>
              <a:rPr lang="en-US" sz="2800" dirty="0" err="1" smtClean="0">
                <a:solidFill>
                  <a:srgbClr val="00FF00"/>
                </a:solidFill>
              </a:rPr>
              <a:t>word_count.c</a:t>
            </a:r>
            <a:r>
              <a:rPr lang="en-US" sz="2800" dirty="0" smtClean="0">
                <a:solidFill>
                  <a:srgbClr val="00FF00"/>
                </a:solidFill>
              </a:rPr>
              <a:t>: 136</a:t>
            </a:r>
          </a:p>
          <a:p>
            <a:r>
              <a:rPr lang="en-US" sz="2800" dirty="0" smtClean="0">
                <a:solidFill>
                  <a:srgbClr val="00FF00"/>
                </a:solidFill>
              </a:rPr>
              <a:t>   1: </a:t>
            </a:r>
            <a:r>
              <a:rPr lang="en-US" sz="2800" dirty="0" err="1" smtClean="0">
                <a:solidFill>
                  <a:srgbClr val="00FF00"/>
                </a:solidFill>
              </a:rPr>
              <a:t>word_count.c</a:t>
            </a:r>
            <a:r>
              <a:rPr lang="en-US" sz="2800" dirty="0" smtClean="0">
                <a:solidFill>
                  <a:srgbClr val="00FF00"/>
                </a:solidFill>
              </a:rPr>
              <a:t>: 444</a:t>
            </a:r>
            <a:endParaRPr lang="en-US" sz="2800" dirty="0">
              <a:solidFill>
                <a:srgbClr val="00FF00"/>
              </a:solidFill>
            </a:endParaRPr>
          </a:p>
        </p:txBody>
      </p:sp>
      <p:pic>
        <p:nvPicPr>
          <p:cNvPr id="15" name="Picture 14"/>
          <p:cNvPicPr>
            <a:picLocks noChangeAspect="1"/>
          </p:cNvPicPr>
          <p:nvPr/>
        </p:nvPicPr>
        <p:blipFill>
          <a:blip r:embed="rId3"/>
          <a:stretch>
            <a:fillRect/>
          </a:stretch>
        </p:blipFill>
        <p:spPr>
          <a:xfrm>
            <a:off x="685800" y="457200"/>
            <a:ext cx="2667000" cy="29718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5569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7" grpId="0"/>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Slide Master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lide Master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lide Master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Slide Master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lide Master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lide Master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lide Master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55357</TotalTime>
  <Words>2030</Words>
  <Application>Microsoft Macintosh PowerPoint</Application>
  <PresentationFormat>On-screen Show (4:3)</PresentationFormat>
  <Paragraphs>405</Paragraphs>
  <Slides>32</Slides>
  <Notes>23</Notes>
  <HiddenSlides>0</HiddenSlides>
  <MMClips>0</MMClips>
  <ScaleCrop>false</ScaleCrop>
  <HeadingPairs>
    <vt:vector size="4" baseType="variant">
      <vt:variant>
        <vt:lpstr>Design Template</vt:lpstr>
      </vt:variant>
      <vt:variant>
        <vt:i4>2</vt:i4>
      </vt:variant>
      <vt:variant>
        <vt:lpstr>Slide Titles</vt:lpstr>
      </vt:variant>
      <vt:variant>
        <vt:i4>32</vt:i4>
      </vt:variant>
    </vt:vector>
  </HeadingPairs>
  <TitlesOfParts>
    <vt:vector size="34" baseType="lpstr">
      <vt:lpstr>Slide Master</vt:lpstr>
      <vt:lpstr>Office Theme</vt:lpstr>
      <vt:lpstr>Sheriff: Precise Detection &amp; Automatic Mitigation of False Sharing</vt:lpstr>
      <vt:lpstr> Multi-core: expectation is awesome</vt:lpstr>
      <vt:lpstr>Reality is awful</vt:lpstr>
      <vt:lpstr>False sharing = performance problem</vt:lpstr>
      <vt:lpstr>False sharing = performance problem</vt:lpstr>
      <vt:lpstr>False sharing is invisible</vt:lpstr>
      <vt:lpstr>False sharing detector:  instrument every memory access</vt:lpstr>
      <vt:lpstr>+ 850 lines…</vt:lpstr>
      <vt:lpstr>Slide 9</vt:lpstr>
      <vt:lpstr>Slide 10</vt:lpstr>
      <vt:lpstr>Slide 11</vt:lpstr>
      <vt:lpstr>Sheriff: isolated execution</vt:lpstr>
      <vt:lpstr>Sheriff: isolated execution</vt:lpstr>
      <vt:lpstr>Snapshot and diffing: local changes</vt:lpstr>
      <vt:lpstr>Sheriff-Detect:  Find false sharing at commit points</vt:lpstr>
      <vt:lpstr>Output: PTU vs. Sheriff-Detect  </vt:lpstr>
      <vt:lpstr>Slide 17</vt:lpstr>
      <vt:lpstr>Slide 18</vt:lpstr>
      <vt:lpstr>Example case study: linear_regression</vt:lpstr>
      <vt:lpstr>Sheriff-Detect performance</vt:lpstr>
      <vt:lpstr>Slide 21</vt:lpstr>
      <vt:lpstr>Slide 22</vt:lpstr>
      <vt:lpstr>Basis of Sheriff-Protect</vt:lpstr>
      <vt:lpstr>Slide 24</vt:lpstr>
      <vt:lpstr>Slide 25</vt:lpstr>
      <vt:lpstr>Workflow: using Sheriff</vt:lpstr>
      <vt:lpstr>Slide 27</vt:lpstr>
      <vt:lpstr>Slide 28</vt:lpstr>
      <vt:lpstr>Slide 29</vt:lpstr>
      <vt:lpstr>Why no false positives?</vt:lpstr>
      <vt:lpstr>Key Optimizations</vt:lpstr>
      <vt:lpstr>Key Optimizations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emery</dc:creator>
  <cp:lastModifiedBy>Tongping Liu</cp:lastModifiedBy>
  <cp:revision>1140</cp:revision>
  <dcterms:created xsi:type="dcterms:W3CDTF">2011-10-24T22:39:22Z</dcterms:created>
  <dcterms:modified xsi:type="dcterms:W3CDTF">2011-10-25T00:04:07Z</dcterms:modified>
</cp:coreProperties>
</file>