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1B59"/>
    <a:srgbClr val="FF8A3B"/>
    <a:srgbClr val="99CCFF"/>
    <a:srgbClr val="FFFFCC"/>
    <a:srgbClr val="0066CC"/>
    <a:srgbClr val="5F298B"/>
    <a:srgbClr val="CCFFCC"/>
    <a:srgbClr val="FF5757"/>
    <a:srgbClr val="336699"/>
    <a:srgbClr val="00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081" autoAdjust="0"/>
  </p:normalViewPr>
  <p:slideViewPr>
    <p:cSldViewPr>
      <p:cViewPr varScale="1">
        <p:scale>
          <a:sx n="85" d="100"/>
          <a:sy n="85" d="100"/>
        </p:scale>
        <p:origin x="-1192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09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D401-5EB0-4A38-8CC4-08C36F3CE96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F550B-FA3A-4DC7-9B72-B798C651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3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AFBF-3BD2-4042-84B3-82D505AA6916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99DFD-408D-4C1A-852A-AC2B3D333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886200"/>
            <a:ext cx="57912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  <a:alpha val="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GSRC_logo_2009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743200"/>
            <a:ext cx="3352800" cy="3352800"/>
          </a:xfrm>
          <a:prstGeom prst="rect">
            <a:avLst/>
          </a:prstGeom>
        </p:spPr>
      </p:pic>
      <p:pic>
        <p:nvPicPr>
          <p:cNvPr id="12" name="Picture 35" descr="src_fcrp_logo_mi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753100"/>
            <a:ext cx="2971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gradFill flip="none" rotWithShape="1">
            <a:gsLst>
              <a:gs pos="0">
                <a:srgbClr val="371751">
                  <a:shade val="30000"/>
                  <a:satMod val="115000"/>
                  <a:alpha val="50000"/>
                </a:srgbClr>
              </a:gs>
              <a:gs pos="50000">
                <a:srgbClr val="371751">
                  <a:shade val="67500"/>
                  <a:satMod val="115000"/>
                </a:srgbClr>
              </a:gs>
              <a:gs pos="100000">
                <a:srgbClr val="37175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990600"/>
            <a:ext cx="5791200" cy="147002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131C-9C47-48D8-B779-21F9C36BE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371751">
                  <a:shade val="30000"/>
                  <a:satMod val="115000"/>
                  <a:alpha val="50000"/>
                </a:srgbClr>
              </a:gs>
              <a:gs pos="50000">
                <a:srgbClr val="371751">
                  <a:shade val="67500"/>
                  <a:satMod val="115000"/>
                </a:srgbClr>
              </a:gs>
              <a:gs pos="100000">
                <a:srgbClr val="37175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928"/>
            <a:ext cx="8229600" cy="4525963"/>
          </a:xfrm>
        </p:spPr>
        <p:txBody>
          <a:bodyPr/>
          <a:lstStyle>
            <a:lvl1pPr>
              <a:buSzPct val="75000"/>
              <a:buFont typeface="Wingdings" pitchFamily="2" charset="2"/>
              <a:buChar char="q"/>
              <a:defRPr sz="3200">
                <a:effectLst/>
              </a:defRPr>
            </a:lvl1pPr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1936" y="6400800"/>
            <a:ext cx="1600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 descr="GSRC_logo_2009_notex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5562600"/>
            <a:ext cx="1524000" cy="1524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762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111A4E76-D16C-4E94-AAE7-CBB66118CDC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543800" y="64928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sz="1200" smtClean="0">
                <a:solidFill>
                  <a:prstClr val="black"/>
                </a:solidFill>
              </a:rPr>
              <a:t>www.gigascale.org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371751">
                  <a:shade val="30000"/>
                  <a:satMod val="115000"/>
                  <a:alpha val="50000"/>
                </a:srgbClr>
              </a:gs>
              <a:gs pos="50000">
                <a:srgbClr val="371751">
                  <a:shade val="67500"/>
                  <a:satMod val="115000"/>
                </a:srgbClr>
              </a:gs>
              <a:gs pos="100000">
                <a:srgbClr val="37175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43928"/>
            <a:ext cx="8229600" cy="4525963"/>
          </a:xfrm>
        </p:spPr>
        <p:txBody>
          <a:bodyPr/>
          <a:lstStyle>
            <a:lvl1pPr>
              <a:buSzPct val="75000"/>
              <a:buFont typeface="Wingdings" pitchFamily="2" charset="2"/>
              <a:buChar char="q"/>
              <a:defRPr sz="3200">
                <a:effectLst/>
              </a:defRPr>
            </a:lvl1pPr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1A4E76-D16C-4E94-AAE7-CBB66118CDC9}" type="slidenum">
              <a:rPr lang="en-US" sz="12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543800" y="64928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sz="1200" smtClean="0">
                <a:solidFill>
                  <a:prstClr val="black"/>
                </a:solidFill>
              </a:rPr>
              <a:t>www.gigascale.org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0" name="Picture 9" descr="GSRC_logo_2009_notex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55626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LockDown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Protecting Against Failure &amp; Attack </a:t>
            </a:r>
            <a:r>
              <a:rPr lang="en-US" sz="2000" dirty="0" smtClean="0"/>
              <a:t>[PI Berger]</a:t>
            </a:r>
            <a:endParaRPr lang="en-US" sz="2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1542676" cy="685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i="1" dirty="0" smtClean="0"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Problem:</a:t>
            </a:r>
            <a:endParaRPr lang="en-US" sz="2400" dirty="0"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3200400"/>
            <a:ext cx="2895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Approach: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23622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en-US" sz="2400" b="1" i="1" dirty="0" smtClean="0"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09800" y="53340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1371600"/>
            <a:ext cx="758412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3E1B59"/>
                </a:solidFill>
              </a:rPr>
              <a:t> C/</a:t>
            </a:r>
            <a:r>
              <a:rPr lang="en-US" sz="2000" b="1" dirty="0" smtClean="0">
                <a:solidFill>
                  <a:srgbClr val="3E1B59"/>
                </a:solidFill>
              </a:rPr>
              <a:t>C+</a:t>
            </a:r>
            <a:r>
              <a:rPr lang="en-US" sz="2000" b="1" dirty="0" smtClean="0">
                <a:solidFill>
                  <a:srgbClr val="3E1B59"/>
                </a:solidFill>
              </a:rPr>
              <a:t>+/Objective-C software at risk from bugs, attac</a:t>
            </a:r>
            <a:r>
              <a:rPr lang="en-US" sz="2000" b="1" dirty="0" smtClean="0">
                <a:solidFill>
                  <a:srgbClr val="3E1B59"/>
                </a:solidFill>
              </a:rPr>
              <a:t>k, privacy leaks…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Overhead of protection (e.g., bounds-checking) too high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Not realistic to rewrite code in safe languages</a:t>
            </a:r>
            <a:endParaRPr lang="en-US" sz="2000" b="1" dirty="0" smtClean="0">
              <a:solidFill>
                <a:srgbClr val="3E1B59"/>
              </a:solidFill>
            </a:endParaRPr>
          </a:p>
          <a:p>
            <a:endParaRPr lang="en-US" sz="2000" b="1" i="1" dirty="0">
              <a:solidFill>
                <a:srgbClr val="3E1B5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387263"/>
            <a:ext cx="504497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3E1B59"/>
                </a:solidFill>
              </a:rPr>
              <a:t> Low overhead protection against all exploits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Zero or very minor code changes</a:t>
            </a:r>
            <a:endParaRPr lang="en-US" sz="2000" b="1" dirty="0" smtClean="0">
              <a:solidFill>
                <a:srgbClr val="3E1B59"/>
              </a:solidFill>
            </a:endParaRPr>
          </a:p>
          <a:p>
            <a:endParaRPr lang="en-US" sz="2000" b="1" i="1" dirty="0">
              <a:solidFill>
                <a:srgbClr val="3E1B59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0"/>
            <a:ext cx="1964134" cy="248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6648" b="83490"/>
          <a:stretch/>
        </p:blipFill>
        <p:spPr>
          <a:xfrm>
            <a:off x="0" y="3276600"/>
            <a:ext cx="1981199" cy="2915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86000" y="3699808"/>
            <a:ext cx="3810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E1B59"/>
                </a:solidFill>
              </a:rPr>
              <a:t>“Microkernel” / “Instant Chrome”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L</a:t>
            </a:r>
            <a:r>
              <a:rPr lang="en-US" sz="2000" b="1" dirty="0" smtClean="0">
                <a:solidFill>
                  <a:srgbClr val="3E1B59"/>
                </a:solidFill>
              </a:rPr>
              <a:t>ibraries</a:t>
            </a: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in</a:t>
            </a:r>
            <a:r>
              <a:rPr lang="en-US" sz="2000" b="1" dirty="0" smtClean="0">
                <a:solidFill>
                  <a:srgbClr val="3E1B59"/>
                </a:solidFill>
              </a:rPr>
              <a:t> separate processes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Shadow </a:t>
            </a:r>
            <a:r>
              <a:rPr lang="en-US" sz="2000" b="1" i="1" dirty="0" smtClean="0">
                <a:solidFill>
                  <a:srgbClr val="3E1B59"/>
                </a:solidFill>
              </a:rPr>
              <a:t>virtual </a:t>
            </a:r>
            <a:r>
              <a:rPr lang="en-US" sz="2000" b="1" dirty="0" smtClean="0">
                <a:solidFill>
                  <a:srgbClr val="3E1B59"/>
                </a:solidFill>
              </a:rPr>
              <a:t>memory sharing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No access to memory not</a:t>
            </a:r>
            <a:br>
              <a:rPr lang="en-US" sz="2000" b="1" dirty="0" smtClean="0">
                <a:solidFill>
                  <a:srgbClr val="3E1B59"/>
                </a:solidFill>
              </a:rPr>
            </a:br>
            <a:r>
              <a:rPr lang="en-US" sz="2000" b="1" dirty="0" smtClean="0">
                <a:solidFill>
                  <a:srgbClr val="3E1B59"/>
                </a:solidFill>
              </a:rPr>
              <a:t>  </a:t>
            </a:r>
            <a:r>
              <a:rPr lang="en-US" sz="2000" b="1" dirty="0" smtClean="0">
                <a:solidFill>
                  <a:srgbClr val="3E1B59"/>
                </a:solidFill>
              </a:rPr>
              <a:t>reachable through </a:t>
            </a:r>
            <a:r>
              <a:rPr lang="en-US" sz="2000" b="1" dirty="0" smtClean="0">
                <a:solidFill>
                  <a:srgbClr val="3E1B59"/>
                </a:solidFill>
              </a:rPr>
              <a:t>parameters</a:t>
            </a:r>
            <a:endParaRPr lang="en-US" sz="2000" b="1" dirty="0" smtClean="0">
              <a:solidFill>
                <a:srgbClr val="3E1B59"/>
              </a:solidFill>
            </a:endParaRPr>
          </a:p>
          <a:p>
            <a:endParaRPr lang="en-US" sz="2000" b="1" i="1" dirty="0">
              <a:solidFill>
                <a:srgbClr val="3E1B5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5689937"/>
            <a:ext cx="505779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3E1B59"/>
                </a:solidFill>
              </a:rPr>
              <a:t> Prevents security exploits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3E1B59"/>
                </a:solidFill>
              </a:rPr>
              <a:t> Crash-resistant (restart crashed libraries)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Zero overhead </a:t>
            </a:r>
            <a:r>
              <a:rPr lang="en-US" sz="2000" b="1" dirty="0" smtClean="0">
                <a:solidFill>
                  <a:srgbClr val="3E1B59"/>
                </a:solidFill>
              </a:rPr>
              <a:t>except at boundary crossings</a:t>
            </a:r>
            <a:endParaRPr lang="en-US" sz="2000" b="1" i="1" dirty="0">
              <a:solidFill>
                <a:srgbClr val="3E1B59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248400" y="2819400"/>
            <a:ext cx="1376438" cy="3189867"/>
            <a:chOff x="6248400" y="2971800"/>
            <a:chExt cx="1376438" cy="3189867"/>
          </a:xfrm>
        </p:grpSpPr>
        <p:sp>
          <p:nvSpPr>
            <p:cNvPr id="74" name="TextBox 466"/>
            <p:cNvSpPr txBox="1">
              <a:spLocks noChangeArrowheads="1"/>
            </p:cNvSpPr>
            <p:nvPr/>
          </p:nvSpPr>
          <p:spPr bwMode="auto">
            <a:xfrm>
              <a:off x="6477000" y="2971800"/>
              <a:ext cx="858855" cy="45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Cambria" pitchFamily="18" charset="0"/>
                  <a:cs typeface="Arial" charset="0"/>
                </a:rPr>
                <a:t>libpdf</a:t>
              </a:r>
              <a:r>
                <a:rPr lang="en-US" sz="1600" dirty="0">
                  <a:solidFill>
                    <a:srgbClr val="000000"/>
                  </a:solidFill>
                  <a:latin typeface="Cambria" pitchFamily="18" charset="0"/>
                  <a:cs typeface="Arial" charset="0"/>
                </a:rPr>
                <a:t>::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ambria" pitchFamily="18" charset="0"/>
                  <a:cs typeface="Arial" charset="0"/>
                </a:rPr>
                <a:t>f(          , …)</a:t>
              </a:r>
            </a:p>
          </p:txBody>
        </p:sp>
        <p:sp>
          <p:nvSpPr>
            <p:cNvPr id="75" name="Rectangle 467"/>
            <p:cNvSpPr>
              <a:spLocks noChangeArrowheads="1"/>
            </p:cNvSpPr>
            <p:nvPr/>
          </p:nvSpPr>
          <p:spPr bwMode="auto">
            <a:xfrm>
              <a:off x="6705600" y="3307977"/>
              <a:ext cx="281771" cy="1745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248400" y="3528481"/>
              <a:ext cx="1376438" cy="2633186"/>
              <a:chOff x="4114800" y="2285999"/>
              <a:chExt cx="1752600" cy="3352800"/>
            </a:xfrm>
          </p:grpSpPr>
          <p:sp>
            <p:nvSpPr>
              <p:cNvPr id="63" name="Rectangle 95"/>
              <p:cNvSpPr>
                <a:spLocks noChangeArrowheads="1"/>
              </p:cNvSpPr>
              <p:nvPr/>
            </p:nvSpPr>
            <p:spPr bwMode="auto">
              <a:xfrm>
                <a:off x="4114800" y="2285999"/>
                <a:ext cx="1752600" cy="3352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64" name="Rectangle 95"/>
              <p:cNvSpPr>
                <a:spLocks noChangeArrowheads="1"/>
              </p:cNvSpPr>
              <p:nvPr/>
            </p:nvSpPr>
            <p:spPr bwMode="auto">
              <a:xfrm>
                <a:off x="4191000" y="2362200"/>
                <a:ext cx="1601788" cy="15271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65" name="Oval 89"/>
              <p:cNvSpPr>
                <a:spLocks noChangeArrowheads="1"/>
              </p:cNvSpPr>
              <p:nvPr/>
            </p:nvSpPr>
            <p:spPr bwMode="auto">
              <a:xfrm>
                <a:off x="5259388" y="3022600"/>
                <a:ext cx="217488" cy="2206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66" name="Oval 88"/>
              <p:cNvSpPr>
                <a:spLocks noChangeArrowheads="1"/>
              </p:cNvSpPr>
              <p:nvPr/>
            </p:nvSpPr>
            <p:spPr bwMode="auto">
              <a:xfrm>
                <a:off x="4773613" y="3457575"/>
                <a:ext cx="217488" cy="2206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67" name="Oval 87"/>
              <p:cNvSpPr>
                <a:spLocks noChangeArrowheads="1"/>
              </p:cNvSpPr>
              <p:nvPr/>
            </p:nvSpPr>
            <p:spPr bwMode="auto">
              <a:xfrm>
                <a:off x="4337050" y="3457575"/>
                <a:ext cx="217488" cy="2206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68" name="Line 85"/>
              <p:cNvSpPr>
                <a:spLocks noChangeShapeType="1"/>
              </p:cNvSpPr>
              <p:nvPr/>
            </p:nvSpPr>
            <p:spPr bwMode="auto">
              <a:xfrm flipV="1">
                <a:off x="4929188" y="2797175"/>
                <a:ext cx="111125" cy="19685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69" name="Line 84"/>
              <p:cNvSpPr>
                <a:spLocks noChangeShapeType="1"/>
              </p:cNvSpPr>
              <p:nvPr/>
            </p:nvSpPr>
            <p:spPr bwMode="auto">
              <a:xfrm flipH="1">
                <a:off x="4554538" y="3568699"/>
                <a:ext cx="219075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70" name="Line 83"/>
              <p:cNvSpPr>
                <a:spLocks noChangeShapeType="1"/>
              </p:cNvSpPr>
              <p:nvPr/>
            </p:nvSpPr>
            <p:spPr bwMode="auto">
              <a:xfrm>
                <a:off x="4881563" y="3236912"/>
                <a:ext cx="0" cy="220662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71" name="Oval 6"/>
              <p:cNvSpPr>
                <a:spLocks noChangeArrowheads="1"/>
              </p:cNvSpPr>
              <p:nvPr/>
            </p:nvSpPr>
            <p:spPr bwMode="auto">
              <a:xfrm>
                <a:off x="5040313" y="2644775"/>
                <a:ext cx="219075" cy="2206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72" name="Line 85"/>
              <p:cNvSpPr>
                <a:spLocks noChangeShapeType="1"/>
              </p:cNvSpPr>
              <p:nvPr/>
            </p:nvSpPr>
            <p:spPr bwMode="auto">
              <a:xfrm>
                <a:off x="5227638" y="2825750"/>
                <a:ext cx="109538" cy="19685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73" name="Rectangle 465"/>
              <p:cNvSpPr>
                <a:spLocks noChangeArrowheads="1"/>
              </p:cNvSpPr>
              <p:nvPr/>
            </p:nvSpPr>
            <p:spPr bwMode="auto">
              <a:xfrm>
                <a:off x="4775200" y="3013075"/>
                <a:ext cx="265113" cy="2079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7701038" y="3048000"/>
            <a:ext cx="1376438" cy="2937986"/>
            <a:chOff x="2209800" y="1897902"/>
            <a:chExt cx="1752600" cy="3740898"/>
          </a:xfrm>
        </p:grpSpPr>
        <p:sp>
          <p:nvSpPr>
            <p:cNvPr id="77" name="Rectangle 95"/>
            <p:cNvSpPr>
              <a:spLocks noChangeArrowheads="1"/>
            </p:cNvSpPr>
            <p:nvPr/>
          </p:nvSpPr>
          <p:spPr bwMode="auto">
            <a:xfrm>
              <a:off x="2209800" y="2286000"/>
              <a:ext cx="1752600" cy="33528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8" name="Rectangle 95"/>
            <p:cNvSpPr>
              <a:spLocks noChangeArrowheads="1"/>
            </p:cNvSpPr>
            <p:nvPr/>
          </p:nvSpPr>
          <p:spPr bwMode="auto">
            <a:xfrm>
              <a:off x="2286000" y="2362200"/>
              <a:ext cx="1601788" cy="152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9" name="Oval 91"/>
            <p:cNvSpPr>
              <a:spLocks noChangeArrowheads="1"/>
            </p:cNvSpPr>
            <p:nvPr/>
          </p:nvSpPr>
          <p:spPr bwMode="auto">
            <a:xfrm>
              <a:off x="2432050" y="2797175"/>
              <a:ext cx="217488" cy="220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80" name="Oval 90"/>
            <p:cNvSpPr>
              <a:spLocks noChangeArrowheads="1"/>
            </p:cNvSpPr>
            <p:nvPr/>
          </p:nvSpPr>
          <p:spPr bwMode="auto">
            <a:xfrm>
              <a:off x="2649538" y="2797175"/>
              <a:ext cx="219075" cy="220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81" name="Oval 89"/>
            <p:cNvSpPr>
              <a:spLocks noChangeArrowheads="1"/>
            </p:cNvSpPr>
            <p:nvPr/>
          </p:nvSpPr>
          <p:spPr bwMode="auto">
            <a:xfrm>
              <a:off x="3354388" y="3022600"/>
              <a:ext cx="217488" cy="2206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2868613" y="3457575"/>
              <a:ext cx="217488" cy="2206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83" name="Oval 87"/>
            <p:cNvSpPr>
              <a:spLocks noChangeArrowheads="1"/>
            </p:cNvSpPr>
            <p:nvPr/>
          </p:nvSpPr>
          <p:spPr bwMode="auto">
            <a:xfrm>
              <a:off x="2432050" y="3457575"/>
              <a:ext cx="217488" cy="2206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84" name="Oval 86"/>
            <p:cNvSpPr>
              <a:spLocks noChangeArrowheads="1"/>
            </p:cNvSpPr>
            <p:nvPr/>
          </p:nvSpPr>
          <p:spPr bwMode="auto">
            <a:xfrm>
              <a:off x="3086100" y="3457575"/>
              <a:ext cx="219075" cy="220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 flipV="1">
              <a:off x="3024188" y="2797175"/>
              <a:ext cx="111125" cy="19685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 flipH="1">
              <a:off x="2649538" y="3568699"/>
              <a:ext cx="219075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87" name="Line 83"/>
            <p:cNvSpPr>
              <a:spLocks noChangeShapeType="1"/>
            </p:cNvSpPr>
            <p:nvPr/>
          </p:nvSpPr>
          <p:spPr bwMode="auto">
            <a:xfrm>
              <a:off x="2976563" y="3236912"/>
              <a:ext cx="0" cy="22066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88" name="Oval 71"/>
            <p:cNvSpPr>
              <a:spLocks noChangeArrowheads="1"/>
            </p:cNvSpPr>
            <p:nvPr/>
          </p:nvSpPr>
          <p:spPr bwMode="auto">
            <a:xfrm>
              <a:off x="2432050" y="3017837"/>
              <a:ext cx="217488" cy="2190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89" name="Oval 70"/>
            <p:cNvSpPr>
              <a:spLocks noChangeArrowheads="1"/>
            </p:cNvSpPr>
            <p:nvPr/>
          </p:nvSpPr>
          <p:spPr bwMode="auto">
            <a:xfrm>
              <a:off x="3522663" y="3457575"/>
              <a:ext cx="219075" cy="220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135313" y="2644775"/>
              <a:ext cx="219075" cy="2206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91" name="Line 85"/>
            <p:cNvSpPr>
              <a:spLocks noChangeShapeType="1"/>
            </p:cNvSpPr>
            <p:nvPr/>
          </p:nvSpPr>
          <p:spPr bwMode="auto">
            <a:xfrm>
              <a:off x="3322638" y="2825750"/>
              <a:ext cx="109538" cy="19685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92" name="Rectangle 465"/>
            <p:cNvSpPr>
              <a:spLocks noChangeArrowheads="1"/>
            </p:cNvSpPr>
            <p:nvPr/>
          </p:nvSpPr>
          <p:spPr bwMode="auto">
            <a:xfrm>
              <a:off x="2870200" y="3013075"/>
              <a:ext cx="265113" cy="2079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93" name="Rectangle 95"/>
            <p:cNvSpPr>
              <a:spLocks noChangeArrowheads="1"/>
            </p:cNvSpPr>
            <p:nvPr/>
          </p:nvSpPr>
          <p:spPr bwMode="auto">
            <a:xfrm>
              <a:off x="2286000" y="4035425"/>
              <a:ext cx="1601788" cy="1527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94" name="Oval 89"/>
            <p:cNvSpPr>
              <a:spLocks noChangeArrowheads="1"/>
            </p:cNvSpPr>
            <p:nvPr/>
          </p:nvSpPr>
          <p:spPr bwMode="auto">
            <a:xfrm>
              <a:off x="3354388" y="4695825"/>
              <a:ext cx="217488" cy="2206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95" name="Oval 88"/>
            <p:cNvSpPr>
              <a:spLocks noChangeArrowheads="1"/>
            </p:cNvSpPr>
            <p:nvPr/>
          </p:nvSpPr>
          <p:spPr bwMode="auto">
            <a:xfrm>
              <a:off x="2868613" y="5130800"/>
              <a:ext cx="217488" cy="2206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96" name="Oval 87"/>
            <p:cNvSpPr>
              <a:spLocks noChangeArrowheads="1"/>
            </p:cNvSpPr>
            <p:nvPr/>
          </p:nvSpPr>
          <p:spPr bwMode="auto">
            <a:xfrm>
              <a:off x="2432050" y="5130800"/>
              <a:ext cx="217488" cy="2206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97" name="Line 85"/>
            <p:cNvSpPr>
              <a:spLocks noChangeShapeType="1"/>
            </p:cNvSpPr>
            <p:nvPr/>
          </p:nvSpPr>
          <p:spPr bwMode="auto">
            <a:xfrm flipV="1">
              <a:off x="3024188" y="4470400"/>
              <a:ext cx="111125" cy="19685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98" name="Line 84"/>
            <p:cNvSpPr>
              <a:spLocks noChangeShapeType="1"/>
            </p:cNvSpPr>
            <p:nvPr/>
          </p:nvSpPr>
          <p:spPr bwMode="auto">
            <a:xfrm flipH="1">
              <a:off x="2649538" y="5241924"/>
              <a:ext cx="219075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>
              <a:off x="2976563" y="4910137"/>
              <a:ext cx="0" cy="22066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3135313" y="4318000"/>
              <a:ext cx="219075" cy="2206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>
              <a:off x="3322638" y="4498975"/>
              <a:ext cx="109538" cy="19685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102" name="Rectangle 465"/>
            <p:cNvSpPr>
              <a:spLocks noChangeArrowheads="1"/>
            </p:cNvSpPr>
            <p:nvPr/>
          </p:nvSpPr>
          <p:spPr bwMode="auto">
            <a:xfrm>
              <a:off x="2870200" y="4686300"/>
              <a:ext cx="265113" cy="2079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103" name="TextBox 15"/>
            <p:cNvSpPr txBox="1">
              <a:spLocks noChangeArrowheads="1"/>
            </p:cNvSpPr>
            <p:nvPr/>
          </p:nvSpPr>
          <p:spPr bwMode="auto">
            <a:xfrm>
              <a:off x="2591738" y="1897902"/>
              <a:ext cx="9316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mbria" pitchFamily="18" charset="0"/>
                </a:rPr>
                <a:t>main()</a:t>
              </a:r>
            </a:p>
          </p:txBody>
        </p:sp>
      </p:grpSp>
      <p:sp>
        <p:nvSpPr>
          <p:cNvPr id="104" name="Striped Right Arrow 103"/>
          <p:cNvSpPr/>
          <p:nvPr/>
        </p:nvSpPr>
        <p:spPr>
          <a:xfrm rot="2595553">
            <a:off x="7097856" y="4511274"/>
            <a:ext cx="1124543" cy="478761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virtual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124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LockDown: Protecting Against Failure &amp; Attack [PI Berger]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nverma</dc:creator>
  <cp:lastModifiedBy>Emery Berger</cp:lastModifiedBy>
  <cp:revision>56</cp:revision>
  <dcterms:created xsi:type="dcterms:W3CDTF">2010-09-14T20:01:38Z</dcterms:created>
  <dcterms:modified xsi:type="dcterms:W3CDTF">2012-10-11T15:48:32Z</dcterms:modified>
</cp:coreProperties>
</file>