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66" r:id="rId2"/>
    <p:sldId id="286" r:id="rId3"/>
    <p:sldId id="28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1B59"/>
    <a:srgbClr val="FF8A3B"/>
    <a:srgbClr val="99CCFF"/>
    <a:srgbClr val="FFFFCC"/>
    <a:srgbClr val="0066CC"/>
    <a:srgbClr val="5F298B"/>
    <a:srgbClr val="CCFFCC"/>
    <a:srgbClr val="FF5757"/>
    <a:srgbClr val="336699"/>
    <a:srgbClr val="00C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081" autoAdjust="0"/>
  </p:normalViewPr>
  <p:slideViewPr>
    <p:cSldViewPr>
      <p:cViewPr varScale="1">
        <p:scale>
          <a:sx n="85" d="100"/>
          <a:sy n="85" d="100"/>
        </p:scale>
        <p:origin x="-1192" y="-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209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Hard%20Disk:Users:charlie:Dropbox:Research:Dthreads:paper:fig:overhe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842093175853"/>
          <c:y val="0.0503855199918192"/>
          <c:w val="0.824588473315835"/>
          <c:h val="0.652199404128538"/>
        </c:manualLayout>
      </c:layout>
      <c:barChart>
        <c:barDir val="col"/>
        <c:grouping val="clustered"/>
        <c:varyColors val="0"/>
        <c:ser>
          <c:idx val="3"/>
          <c:order val="0"/>
          <c:tx>
            <c:strRef>
              <c:f>overhead!$C$1</c:f>
              <c:strCache>
                <c:ptCount val="1"/>
                <c:pt idx="0">
                  <c:v>dthreads</c:v>
                </c:pt>
              </c:strCache>
            </c:strRef>
          </c:tx>
          <c:spPr>
            <a:solidFill>
              <a:srgbClr val="008000"/>
            </a:solidFill>
            <a:ln>
              <a:noFill/>
            </a:ln>
            <a:effectLst/>
          </c:spPr>
          <c:invertIfNegative val="0"/>
          <c:cat>
            <c:strRef>
              <c:f>overhead!$A$2:$A$19</c:f>
              <c:strCache>
                <c:ptCount val="18"/>
                <c:pt idx="0">
                  <c:v>PHOENIX</c:v>
                </c:pt>
                <c:pt idx="1">
                  <c:v>histogram</c:v>
                </c:pt>
                <c:pt idx="2">
                  <c:v>kmeans</c:v>
                </c:pt>
                <c:pt idx="3">
                  <c:v>linear_regression</c:v>
                </c:pt>
                <c:pt idx="4">
                  <c:v>matrix_multiply</c:v>
                </c:pt>
                <c:pt idx="5">
                  <c:v>pca</c:v>
                </c:pt>
                <c:pt idx="6">
                  <c:v>reverse_index</c:v>
                </c:pt>
                <c:pt idx="7">
                  <c:v>string_match</c:v>
                </c:pt>
                <c:pt idx="8">
                  <c:v>word_count</c:v>
                </c:pt>
                <c:pt idx="9">
                  <c:v>PARSEC</c:v>
                </c:pt>
                <c:pt idx="10">
                  <c:v>blackscholes</c:v>
                </c:pt>
                <c:pt idx="11">
                  <c:v>canneal</c:v>
                </c:pt>
                <c:pt idx="12">
                  <c:v>dedup</c:v>
                </c:pt>
                <c:pt idx="13">
                  <c:v>ferret</c:v>
                </c:pt>
                <c:pt idx="14">
                  <c:v>streamcluster</c:v>
                </c:pt>
                <c:pt idx="15">
                  <c:v>swaptions</c:v>
                </c:pt>
                <c:pt idx="17">
                  <c:v>hmean</c:v>
                </c:pt>
              </c:strCache>
            </c:strRef>
          </c:cat>
          <c:val>
            <c:numRef>
              <c:f>overhead!$C$2:$C$19</c:f>
              <c:numCache>
                <c:formatCode>0.00</c:formatCode>
                <c:ptCount val="18"/>
                <c:pt idx="1">
                  <c:v>0.475213675213411</c:v>
                </c:pt>
                <c:pt idx="2">
                  <c:v>1.054706049956845</c:v>
                </c:pt>
                <c:pt idx="3">
                  <c:v>0.139032552487997</c:v>
                </c:pt>
                <c:pt idx="4">
                  <c:v>1.001552895498248</c:v>
                </c:pt>
                <c:pt idx="5">
                  <c:v>1.04088107877448</c:v>
                </c:pt>
                <c:pt idx="6">
                  <c:v>2.92592592588938</c:v>
                </c:pt>
                <c:pt idx="7">
                  <c:v>0.625637005136019</c:v>
                </c:pt>
                <c:pt idx="8">
                  <c:v>1.10514414920853</c:v>
                </c:pt>
                <c:pt idx="10">
                  <c:v>0.984031936112926</c:v>
                </c:pt>
                <c:pt idx="11">
                  <c:v>3.714405762304922</c:v>
                </c:pt>
                <c:pt idx="12">
                  <c:v>3.379101900014992</c:v>
                </c:pt>
                <c:pt idx="13">
                  <c:v>2.322178711285155</c:v>
                </c:pt>
                <c:pt idx="14">
                  <c:v>1.35463258784482</c:v>
                </c:pt>
                <c:pt idx="15">
                  <c:v>0.948502994031138</c:v>
                </c:pt>
                <c:pt idx="17">
                  <c:v>0.742559772961321</c:v>
                </c:pt>
              </c:numCache>
            </c:numRef>
          </c:val>
        </c:ser>
        <c:ser>
          <c:idx val="4"/>
          <c:order val="1"/>
          <c:tx>
            <c:strRef>
              <c:f>overhead!$D$1</c:f>
              <c:strCache>
                <c:ptCount val="1"/>
                <c:pt idx="0">
                  <c:v>pthreads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overhead!$A$2:$A$19</c:f>
              <c:strCache>
                <c:ptCount val="18"/>
                <c:pt idx="0">
                  <c:v>PHOENIX</c:v>
                </c:pt>
                <c:pt idx="1">
                  <c:v>histogram</c:v>
                </c:pt>
                <c:pt idx="2">
                  <c:v>kmeans</c:v>
                </c:pt>
                <c:pt idx="3">
                  <c:v>linear_regression</c:v>
                </c:pt>
                <c:pt idx="4">
                  <c:v>matrix_multiply</c:v>
                </c:pt>
                <c:pt idx="5">
                  <c:v>pca</c:v>
                </c:pt>
                <c:pt idx="6">
                  <c:v>reverse_index</c:v>
                </c:pt>
                <c:pt idx="7">
                  <c:v>string_match</c:v>
                </c:pt>
                <c:pt idx="8">
                  <c:v>word_count</c:v>
                </c:pt>
                <c:pt idx="9">
                  <c:v>PARSEC</c:v>
                </c:pt>
                <c:pt idx="10">
                  <c:v>blackscholes</c:v>
                </c:pt>
                <c:pt idx="11">
                  <c:v>canneal</c:v>
                </c:pt>
                <c:pt idx="12">
                  <c:v>dedup</c:v>
                </c:pt>
                <c:pt idx="13">
                  <c:v>ferret</c:v>
                </c:pt>
                <c:pt idx="14">
                  <c:v>streamcluster</c:v>
                </c:pt>
                <c:pt idx="15">
                  <c:v>swaptions</c:v>
                </c:pt>
                <c:pt idx="17">
                  <c:v>hmean</c:v>
                </c:pt>
              </c:strCache>
            </c:strRef>
          </c:cat>
          <c:val>
            <c:numRef>
              <c:f>overhead!$D$2:$D$19</c:f>
              <c:numCache>
                <c:formatCode>0.00</c:formatCode>
                <c:ptCount val="18"/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7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axId val="-2125195432"/>
        <c:axId val="-2125427672"/>
      </c:barChart>
      <c:catAx>
        <c:axId val="-2125195432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5427672"/>
        <c:crosses val="autoZero"/>
        <c:auto val="1"/>
        <c:lblAlgn val="ctr"/>
        <c:lblOffset val="75"/>
        <c:tickLblSkip val="1"/>
        <c:tickMarkSkip val="1"/>
        <c:noMultiLvlLbl val="0"/>
      </c:catAx>
      <c:valAx>
        <c:axId val="-2125427672"/>
        <c:scaling>
          <c:orientation val="minMax"/>
          <c:max val="1.4"/>
          <c:min val="0.0"/>
        </c:scaling>
        <c:delete val="0"/>
        <c:axPos val="l"/>
        <c:majorGridlines>
          <c:spPr>
            <a:ln w="9525">
              <a:solidFill>
                <a:schemeClr val="tx1">
                  <a:lumMod val="50000"/>
                  <a:lumOff val="50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1400" i="1" dirty="0" smtClean="0">
                    <a:solidFill>
                      <a:srgbClr val="3366FF"/>
                    </a:solidFill>
                    <a:latin typeface="Calibri"/>
                    <a:cs typeface="Calibri"/>
                  </a:rPr>
                  <a:t>normalized runtime</a:t>
                </a:r>
                <a:endParaRPr lang="en-US" sz="1400" i="1" dirty="0">
                  <a:solidFill>
                    <a:srgbClr val="3366FF"/>
                  </a:solidFill>
                  <a:latin typeface="Calibri"/>
                  <a:cs typeface="Calibri"/>
                </a:endParaRPr>
              </a:p>
            </c:rich>
          </c:tx>
          <c:layout>
            <c:manualLayout>
              <c:xMode val="edge"/>
              <c:yMode val="edge"/>
              <c:x val="0.0108319599584936"/>
              <c:y val="0.142830651603332"/>
            </c:manualLayout>
          </c:layout>
          <c:overlay val="0"/>
        </c:title>
        <c:numFmt formatCode="0" sourceLinked="0"/>
        <c:majorTickMark val="none"/>
        <c:minorTickMark val="none"/>
        <c:tickLblPos val="none"/>
        <c:crossAx val="-2125195432"/>
        <c:crossesAt val="1.0"/>
        <c:crossBetween val="between"/>
        <c:majorUnit val="1.0"/>
      </c:valAx>
    </c:plotArea>
    <c:legend>
      <c:legendPos val="b"/>
      <c:legendEntry>
        <c:idx val="0"/>
        <c:txPr>
          <a:bodyPr/>
          <a:lstStyle/>
          <a:p>
            <a:pPr>
              <a:defRPr sz="1600" b="1">
                <a:latin typeface="Calibri"/>
                <a:cs typeface="Calibri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600" b="1">
                <a:latin typeface="Calibri"/>
                <a:cs typeface="Calibri"/>
              </a:defRPr>
            </a:pPr>
            <a:endParaRPr lang="en-US"/>
          </a:p>
        </c:txPr>
      </c:legendEntry>
      <c:layout>
        <c:manualLayout>
          <c:xMode val="edge"/>
          <c:yMode val="edge"/>
          <c:x val="0.214924978127734"/>
          <c:y val="0.78755550826417"/>
          <c:w val="0.642131124234471"/>
          <c:h val="0.212025253600057"/>
        </c:manualLayout>
      </c:layout>
      <c:overlay val="0"/>
      <c:txPr>
        <a:bodyPr/>
        <a:lstStyle/>
        <a:p>
          <a:pPr>
            <a:defRPr sz="16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600">
          <a:latin typeface="+mn-lt"/>
          <a:cs typeface="Times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BD401-5EB0-4A38-8CC4-08C36F3CE964}" type="datetimeFigureOut">
              <a:rPr lang="en-US" smtClean="0"/>
              <a:pPr/>
              <a:t>10/7/12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F550B-FA3A-4DC7-9B72-B798C651D9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73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4AFBF-3BD2-4042-84B3-82D505AA6916}" type="datetimeFigureOut">
              <a:rPr lang="en-US" smtClean="0"/>
              <a:pPr/>
              <a:t>10/7/12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99DFD-408D-4C1A-852A-AC2B3D3332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1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3886200"/>
            <a:ext cx="57912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352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  <a:alpha val="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4E76-D16C-4E94-AAE7-CBB66118CD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GSRC_logo_2009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743200"/>
            <a:ext cx="3352800" cy="3352800"/>
          </a:xfrm>
          <a:prstGeom prst="rect">
            <a:avLst/>
          </a:prstGeom>
        </p:spPr>
      </p:pic>
      <p:pic>
        <p:nvPicPr>
          <p:cNvPr id="12" name="Picture 35" descr="src_fcrp_logo_mi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5753100"/>
            <a:ext cx="29718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gradFill flip="none" rotWithShape="1">
            <a:gsLst>
              <a:gs pos="0">
                <a:srgbClr val="371751">
                  <a:shade val="30000"/>
                  <a:satMod val="115000"/>
                  <a:alpha val="50000"/>
                </a:srgbClr>
              </a:gs>
              <a:gs pos="50000">
                <a:srgbClr val="371751">
                  <a:shade val="67500"/>
                  <a:satMod val="115000"/>
                </a:srgbClr>
              </a:gs>
              <a:gs pos="100000">
                <a:srgbClr val="371751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990600"/>
            <a:ext cx="5791200" cy="147002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4E76-D16C-4E94-AAE7-CBB66118CD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4E76-D16C-4E94-AAE7-CBB66118CD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131C-9C47-48D8-B779-21F9C36BE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371751">
                  <a:shade val="30000"/>
                  <a:satMod val="115000"/>
                  <a:alpha val="50000"/>
                </a:srgbClr>
              </a:gs>
              <a:gs pos="50000">
                <a:srgbClr val="371751">
                  <a:shade val="67500"/>
                  <a:satMod val="115000"/>
                </a:srgbClr>
              </a:gs>
              <a:gs pos="100000">
                <a:srgbClr val="371751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3928"/>
            <a:ext cx="8229600" cy="4525963"/>
          </a:xfrm>
        </p:spPr>
        <p:txBody>
          <a:bodyPr/>
          <a:lstStyle>
            <a:lvl1pPr>
              <a:buSzPct val="75000"/>
              <a:buFont typeface="Wingdings" pitchFamily="2" charset="2"/>
              <a:buChar char="q"/>
              <a:defRPr sz="3200">
                <a:effectLst/>
              </a:defRPr>
            </a:lvl1pPr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61936" y="6400800"/>
            <a:ext cx="1600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" name="Picture 8" descr="GSRC_logo_2009_notext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5562600"/>
            <a:ext cx="1524000" cy="1524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7620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111A4E76-D16C-4E94-AAE7-CBB66118CDC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7543800" y="64928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>
              <a:defRPr/>
            </a:pPr>
            <a:r>
              <a:rPr lang="en-US" sz="1200" smtClean="0">
                <a:solidFill>
                  <a:prstClr val="black"/>
                </a:solidFill>
              </a:rPr>
              <a:t>www.gigascale.org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4E76-D16C-4E94-AAE7-CBB66118CD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4E76-D16C-4E94-AAE7-CBB66118CD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4E76-D16C-4E94-AAE7-CBB66118CD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4E76-D16C-4E94-AAE7-CBB66118CD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371751">
                  <a:shade val="30000"/>
                  <a:satMod val="115000"/>
                  <a:alpha val="50000"/>
                </a:srgbClr>
              </a:gs>
              <a:gs pos="50000">
                <a:srgbClr val="371751">
                  <a:shade val="67500"/>
                  <a:satMod val="115000"/>
                </a:srgbClr>
              </a:gs>
              <a:gs pos="100000">
                <a:srgbClr val="371751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43928"/>
            <a:ext cx="8229600" cy="4525963"/>
          </a:xfrm>
        </p:spPr>
        <p:txBody>
          <a:bodyPr/>
          <a:lstStyle>
            <a:lvl1pPr>
              <a:buSzPct val="75000"/>
              <a:buFont typeface="Wingdings" pitchFamily="2" charset="2"/>
              <a:buChar char="q"/>
              <a:defRPr sz="3200">
                <a:effectLst/>
              </a:defRPr>
            </a:lvl1pPr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11A4E76-D16C-4E94-AAE7-CBB66118CDC9}" type="slidenum">
              <a:rPr lang="en-US" sz="120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543800" y="64928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>
              <a:defRPr/>
            </a:pPr>
            <a:r>
              <a:rPr lang="en-US" sz="1200" smtClean="0">
                <a:solidFill>
                  <a:prstClr val="black"/>
                </a:solidFill>
              </a:rPr>
              <a:t>www.gigascale.org</a:t>
            </a:r>
            <a:endParaRPr lang="en-US" sz="1200" dirty="0">
              <a:solidFill>
                <a:prstClr val="black"/>
              </a:solidFill>
            </a:endParaRPr>
          </a:p>
        </p:txBody>
      </p:sp>
      <p:pic>
        <p:nvPicPr>
          <p:cNvPr id="10" name="Picture 9" descr="GSRC_logo_2009_notext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5562600"/>
            <a:ext cx="1524000" cy="152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4E76-D16C-4E94-AAE7-CBB66118CD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4E76-D16C-4E94-AAE7-CBB66118CD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A4E76-D16C-4E94-AAE7-CBB66118CD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 smtClean="0"/>
              <a:t>DieHarder</a:t>
            </a:r>
            <a:r>
              <a:rPr lang="en-US" sz="3200" b="1" dirty="0" smtClean="0"/>
              <a:t>: Securing </a:t>
            </a:r>
            <a:r>
              <a:rPr lang="en-US" sz="3200" dirty="0" smtClean="0"/>
              <a:t>Applications</a:t>
            </a:r>
            <a:br>
              <a:rPr lang="en-US" sz="3200" dirty="0" smtClean="0"/>
            </a:br>
            <a:r>
              <a:rPr lang="en-US" sz="3200" dirty="0" smtClean="0"/>
              <a:t>Against Heap Attacks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1295400" y="1270337"/>
            <a:ext cx="78406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i="1" dirty="0" smtClean="0">
                <a:solidFill>
                  <a:srgbClr val="3E1B59"/>
                </a:solidFill>
              </a:rPr>
              <a:t> </a:t>
            </a:r>
            <a:r>
              <a:rPr lang="en-US" sz="2000" b="1" dirty="0" smtClean="0">
                <a:solidFill>
                  <a:srgbClr val="3E1B59"/>
                </a:solidFill>
              </a:rPr>
              <a:t>Make legacy C/C++ software resilient against security </a:t>
            </a:r>
            <a:r>
              <a:rPr lang="en-US" sz="2000" b="1" dirty="0" smtClean="0">
                <a:solidFill>
                  <a:srgbClr val="3E1B59"/>
                </a:solidFill>
              </a:rPr>
              <a:t>attacks and bugs</a:t>
            </a:r>
            <a:endParaRPr lang="en-US" sz="2000" b="1" dirty="0" smtClean="0">
              <a:solidFill>
                <a:srgbClr val="3E1B59"/>
              </a:solidFill>
            </a:endParaRPr>
          </a:p>
          <a:p>
            <a:endParaRPr lang="en-US" sz="2000" b="1" i="1" dirty="0">
              <a:solidFill>
                <a:srgbClr val="3E1B59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34000" y="7620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 smtClean="0">
                <a:solidFill>
                  <a:schemeClr val="bg1"/>
                </a:solidFill>
              </a:rPr>
              <a:t>PI: Berger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92" name="Rectangle 3"/>
          <p:cNvSpPr>
            <a:spLocks noGrp="1" noChangeArrowheads="1"/>
          </p:cNvSpPr>
          <p:nvPr>
            <p:ph idx="1"/>
          </p:nvPr>
        </p:nvSpPr>
        <p:spPr>
          <a:xfrm>
            <a:off x="514724" y="1237874"/>
            <a:ext cx="1219200" cy="685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b="1" i="1" dirty="0" smtClean="0">
                <a:solidFill>
                  <a:srgbClr val="3E1B5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Goal:</a:t>
            </a:r>
            <a:endParaRPr lang="en-US" sz="2400" dirty="0">
              <a:solidFill>
                <a:srgbClr val="3E1B5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2600"/>
            <a:ext cx="2812752" cy="4191000"/>
          </a:xfrm>
          <a:prstGeom prst="rect">
            <a:avLst/>
          </a:prstGeom>
        </p:spPr>
      </p:pic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3124200" y="1713748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3E1B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Approach: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E1B5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72000" y="1752600"/>
            <a:ext cx="4532010" cy="16312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i="1" dirty="0" smtClean="0">
                <a:solidFill>
                  <a:srgbClr val="3E1B59"/>
                </a:solidFill>
              </a:rPr>
              <a:t> </a:t>
            </a:r>
            <a:r>
              <a:rPr lang="en-US" sz="2000" b="1" dirty="0" smtClean="0">
                <a:solidFill>
                  <a:srgbClr val="3E1B59"/>
                </a:solidFill>
              </a:rPr>
              <a:t>Keep vulnerable parts of heap</a:t>
            </a:r>
            <a:br>
              <a:rPr lang="en-US" sz="2000" b="1" dirty="0" smtClean="0">
                <a:solidFill>
                  <a:srgbClr val="3E1B59"/>
                </a:solidFill>
              </a:rPr>
            </a:br>
            <a:r>
              <a:rPr lang="en-US" sz="2000" b="1" dirty="0" smtClean="0">
                <a:solidFill>
                  <a:srgbClr val="3E1B59"/>
                </a:solidFill>
              </a:rPr>
              <a:t>   out of reach</a:t>
            </a:r>
          </a:p>
          <a:p>
            <a:pPr>
              <a:buFont typeface="Arial" pitchFamily="34" charset="0"/>
              <a:buChar char="•"/>
            </a:pPr>
            <a:r>
              <a:rPr lang="en-US" sz="2000" b="1" i="1" dirty="0" smtClean="0">
                <a:solidFill>
                  <a:srgbClr val="3E1B59"/>
                </a:solidFill>
              </a:rPr>
              <a:t> </a:t>
            </a:r>
            <a:r>
              <a:rPr lang="en-US" sz="2000" b="1" dirty="0" smtClean="0">
                <a:solidFill>
                  <a:srgbClr val="3E1B59"/>
                </a:solidFill>
              </a:rPr>
              <a:t>Sparse </a:t>
            </a:r>
            <a:r>
              <a:rPr lang="en-US" sz="2000" b="1" dirty="0" smtClean="0">
                <a:solidFill>
                  <a:srgbClr val="3E1B59"/>
                </a:solidFill>
              </a:rPr>
              <a:t>structure </a:t>
            </a:r>
            <a:r>
              <a:rPr lang="en-US" sz="2000" b="1" dirty="0" smtClean="0">
                <a:solidFill>
                  <a:srgbClr val="3E1B59"/>
                </a:solidFill>
              </a:rPr>
              <a:t>“</a:t>
            </a:r>
            <a:r>
              <a:rPr lang="en-US" sz="2000" b="1" dirty="0" smtClean="0">
                <a:solidFill>
                  <a:srgbClr val="3E1B59"/>
                </a:solidFill>
              </a:rPr>
              <a:t>catches” </a:t>
            </a:r>
            <a:r>
              <a:rPr lang="en-US" sz="2000" b="1" dirty="0" smtClean="0">
                <a:solidFill>
                  <a:srgbClr val="3E1B59"/>
                </a:solidFill>
              </a:rPr>
              <a:t>attacks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3E1B59"/>
                </a:solidFill>
              </a:rPr>
              <a:t> Randomized placement + reuse render</a:t>
            </a:r>
            <a:br>
              <a:rPr lang="en-US" sz="2000" b="1" dirty="0" smtClean="0">
                <a:solidFill>
                  <a:srgbClr val="3E1B59"/>
                </a:solidFill>
              </a:rPr>
            </a:br>
            <a:r>
              <a:rPr lang="en-US" sz="2000" b="1" dirty="0" smtClean="0">
                <a:solidFill>
                  <a:srgbClr val="3E1B59"/>
                </a:solidFill>
              </a:rPr>
              <a:t>   heap unpredictable </a:t>
            </a:r>
            <a:endParaRPr lang="en-US" sz="2000" b="1" i="1" dirty="0">
              <a:solidFill>
                <a:srgbClr val="3E1B59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3364706" y="3657600"/>
            <a:ext cx="2414588" cy="304800"/>
            <a:chOff x="3681412" y="3886200"/>
            <a:chExt cx="2414588" cy="304800"/>
          </a:xfrm>
        </p:grpSpPr>
        <p:sp>
          <p:nvSpPr>
            <p:cNvPr id="43" name="Rectangle 70"/>
            <p:cNvSpPr>
              <a:spLocks noChangeArrowheads="1"/>
            </p:cNvSpPr>
            <p:nvPr/>
          </p:nvSpPr>
          <p:spPr bwMode="auto">
            <a:xfrm>
              <a:off x="3981450" y="38862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b="1">
                <a:latin typeface="Helvetica"/>
                <a:cs typeface="Helvetica"/>
              </a:endParaRPr>
            </a:p>
          </p:txBody>
        </p:sp>
        <p:sp>
          <p:nvSpPr>
            <p:cNvPr id="55" name="Rectangle 70"/>
            <p:cNvSpPr>
              <a:spLocks noChangeArrowheads="1"/>
            </p:cNvSpPr>
            <p:nvPr/>
          </p:nvSpPr>
          <p:spPr bwMode="auto">
            <a:xfrm>
              <a:off x="4283075" y="38862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b="1">
                <a:latin typeface="Helvetica"/>
                <a:cs typeface="Helvetica"/>
              </a:endParaRPr>
            </a:p>
          </p:txBody>
        </p:sp>
        <p:sp>
          <p:nvSpPr>
            <p:cNvPr id="56" name="Rectangle 70"/>
            <p:cNvSpPr>
              <a:spLocks noChangeArrowheads="1"/>
            </p:cNvSpPr>
            <p:nvPr/>
          </p:nvSpPr>
          <p:spPr bwMode="auto">
            <a:xfrm>
              <a:off x="5189537" y="38862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b="1">
                <a:latin typeface="Helvetica"/>
                <a:cs typeface="Helvetica"/>
              </a:endParaRPr>
            </a:p>
          </p:txBody>
        </p:sp>
        <p:sp>
          <p:nvSpPr>
            <p:cNvPr id="57" name="Rectangle 70"/>
            <p:cNvSpPr>
              <a:spLocks noChangeArrowheads="1"/>
            </p:cNvSpPr>
            <p:nvPr/>
          </p:nvSpPr>
          <p:spPr bwMode="auto">
            <a:xfrm>
              <a:off x="5489575" y="38862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b="1">
                <a:latin typeface="Helvetica"/>
                <a:cs typeface="Helvetica"/>
              </a:endParaRPr>
            </a:p>
          </p:txBody>
        </p:sp>
        <p:sp>
          <p:nvSpPr>
            <p:cNvPr id="58" name="Rectangle 70"/>
            <p:cNvSpPr>
              <a:spLocks noChangeArrowheads="1"/>
            </p:cNvSpPr>
            <p:nvPr/>
          </p:nvSpPr>
          <p:spPr bwMode="auto">
            <a:xfrm>
              <a:off x="3681412" y="3886200"/>
              <a:ext cx="3048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59" name="Rectangle 70"/>
            <p:cNvSpPr>
              <a:spLocks noChangeArrowheads="1"/>
            </p:cNvSpPr>
            <p:nvPr/>
          </p:nvSpPr>
          <p:spPr bwMode="auto">
            <a:xfrm>
              <a:off x="4583112" y="3886200"/>
              <a:ext cx="304800" cy="304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2</a:t>
              </a:r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60" name="Rectangle 70"/>
            <p:cNvSpPr>
              <a:spLocks noChangeArrowheads="1"/>
            </p:cNvSpPr>
            <p:nvPr/>
          </p:nvSpPr>
          <p:spPr bwMode="auto">
            <a:xfrm>
              <a:off x="4887912" y="3886200"/>
              <a:ext cx="3048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61" name="Rectangle 70"/>
            <p:cNvSpPr>
              <a:spLocks noChangeArrowheads="1"/>
            </p:cNvSpPr>
            <p:nvPr/>
          </p:nvSpPr>
          <p:spPr bwMode="auto">
            <a:xfrm>
              <a:off x="5791200" y="3886200"/>
              <a:ext cx="304800" cy="304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80" name="Rectangle 70"/>
            <p:cNvSpPr>
              <a:spLocks noChangeArrowheads="1"/>
            </p:cNvSpPr>
            <p:nvPr/>
          </p:nvSpPr>
          <p:spPr bwMode="auto">
            <a:xfrm>
              <a:off x="3986212" y="3886200"/>
              <a:ext cx="304800" cy="304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</a:t>
              </a:r>
              <a:endParaRPr lang="en-US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81" name="Rectangle 70"/>
            <p:cNvSpPr>
              <a:spLocks noChangeArrowheads="1"/>
            </p:cNvSpPr>
            <p:nvPr/>
          </p:nvSpPr>
          <p:spPr bwMode="auto">
            <a:xfrm>
              <a:off x="4291012" y="3886200"/>
              <a:ext cx="3048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82" name="Rectangle 70"/>
            <p:cNvSpPr>
              <a:spLocks noChangeArrowheads="1"/>
            </p:cNvSpPr>
            <p:nvPr/>
          </p:nvSpPr>
          <p:spPr bwMode="auto">
            <a:xfrm>
              <a:off x="5193542" y="3886200"/>
              <a:ext cx="304800" cy="304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83" name="Rectangle 70"/>
            <p:cNvSpPr>
              <a:spLocks noChangeArrowheads="1"/>
            </p:cNvSpPr>
            <p:nvPr/>
          </p:nvSpPr>
          <p:spPr bwMode="auto">
            <a:xfrm>
              <a:off x="5498342" y="3886200"/>
              <a:ext cx="3048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b="1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84" name="Rectangle 70"/>
            <p:cNvSpPr>
              <a:spLocks noChangeArrowheads="1"/>
            </p:cNvSpPr>
            <p:nvPr/>
          </p:nvSpPr>
          <p:spPr bwMode="auto">
            <a:xfrm>
              <a:off x="5193542" y="3886200"/>
              <a:ext cx="304800" cy="304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3</a:t>
              </a:r>
              <a:endParaRPr lang="en-US" b="1" dirty="0">
                <a:latin typeface="Helvetica"/>
                <a:cs typeface="Helvetica"/>
              </a:endParaRPr>
            </a:p>
          </p:txBody>
        </p:sp>
      </p:grpSp>
      <p:pic>
        <p:nvPicPr>
          <p:cNvPr id="85" name="Picture 8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3200" y="4648200"/>
            <a:ext cx="4953000" cy="2514600"/>
          </a:xfrm>
          <a:prstGeom prst="rect">
            <a:avLst/>
          </a:prstGeom>
        </p:spPr>
      </p:pic>
      <p:sp>
        <p:nvSpPr>
          <p:cNvPr id="89" name="Down Arrow 88"/>
          <p:cNvSpPr/>
          <p:nvPr/>
        </p:nvSpPr>
        <p:spPr>
          <a:xfrm>
            <a:off x="4572000" y="4191000"/>
            <a:ext cx="381000" cy="609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3"/>
          <p:cNvSpPr txBox="1">
            <a:spLocks noChangeArrowheads="1"/>
          </p:cNvSpPr>
          <p:nvPr/>
        </p:nvSpPr>
        <p:spPr>
          <a:xfrm>
            <a:off x="5791200" y="33528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3E1B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Results: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E1B5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867400" y="3733800"/>
            <a:ext cx="3236784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i="1" dirty="0" smtClean="0">
                <a:solidFill>
                  <a:srgbClr val="3E1B59"/>
                </a:solidFill>
              </a:rPr>
              <a:t> </a:t>
            </a:r>
            <a:r>
              <a:rPr lang="en-US" sz="2000" b="1" dirty="0" smtClean="0">
                <a:solidFill>
                  <a:srgbClr val="3E1B59"/>
                </a:solidFill>
              </a:rPr>
              <a:t>Greatly enhanced security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solidFill>
                  <a:srgbClr val="3E1B59"/>
                </a:solidFill>
              </a:rPr>
              <a:t> </a:t>
            </a:r>
            <a:r>
              <a:rPr lang="en-US" sz="2000" b="1" dirty="0" smtClean="0">
                <a:solidFill>
                  <a:srgbClr val="3E1B59"/>
                </a:solidFill>
              </a:rPr>
              <a:t>Low overhead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 Inspired security hardening</a:t>
            </a:r>
            <a:br>
              <a:rPr lang="en-US" sz="2000" b="1" dirty="0" smtClean="0">
                <a:solidFill>
                  <a:srgbClr val="FF0000"/>
                </a:solidFill>
              </a:rPr>
            </a:br>
            <a:r>
              <a:rPr lang="en-US" sz="2000" b="1" dirty="0" smtClean="0">
                <a:solidFill>
                  <a:srgbClr val="FF0000"/>
                </a:solidFill>
              </a:rPr>
              <a:t>features in Windows 8 heap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34" grpId="0"/>
      <p:bldP spid="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 smtClean="0"/>
              <a:t>Dthreads</a:t>
            </a:r>
            <a:r>
              <a:rPr lang="en-US" sz="3200" b="1" dirty="0" smtClean="0"/>
              <a:t>: Resilience Against Concurrency Bugs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1295400" y="1270337"/>
            <a:ext cx="718658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i="1" dirty="0" smtClean="0">
                <a:solidFill>
                  <a:srgbClr val="3E1B59"/>
                </a:solidFill>
              </a:rPr>
              <a:t> </a:t>
            </a:r>
            <a:r>
              <a:rPr lang="en-US" sz="2000" b="1" dirty="0" smtClean="0">
                <a:solidFill>
                  <a:srgbClr val="3E1B59"/>
                </a:solidFill>
              </a:rPr>
              <a:t>Make </a:t>
            </a:r>
            <a:r>
              <a:rPr lang="en-US" sz="2000" b="1" dirty="0" smtClean="0">
                <a:solidFill>
                  <a:srgbClr val="3E1B59"/>
                </a:solidFill>
              </a:rPr>
              <a:t>C</a:t>
            </a:r>
            <a:r>
              <a:rPr lang="en-US" sz="2000" b="1" dirty="0" smtClean="0">
                <a:solidFill>
                  <a:srgbClr val="3E1B59"/>
                </a:solidFill>
              </a:rPr>
              <a:t>/C++ software resilient </a:t>
            </a:r>
            <a:r>
              <a:rPr lang="en-US" sz="2000" b="1" dirty="0" smtClean="0">
                <a:solidFill>
                  <a:srgbClr val="3E1B59"/>
                </a:solidFill>
              </a:rPr>
              <a:t>to concurrency errors (e.g., races)</a:t>
            </a:r>
            <a:endParaRPr lang="en-US" sz="2000" b="1" dirty="0" smtClean="0">
              <a:solidFill>
                <a:srgbClr val="3E1B59"/>
              </a:solidFill>
            </a:endParaRPr>
          </a:p>
          <a:p>
            <a:endParaRPr lang="en-US" sz="2000" b="1" i="1" dirty="0">
              <a:solidFill>
                <a:srgbClr val="3E1B59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34000" y="7620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 smtClean="0">
                <a:solidFill>
                  <a:schemeClr val="bg1"/>
                </a:solidFill>
              </a:rPr>
              <a:t>PI: Berger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92" name="Rectangle 3"/>
          <p:cNvSpPr>
            <a:spLocks noGrp="1" noChangeArrowheads="1"/>
          </p:cNvSpPr>
          <p:nvPr>
            <p:ph idx="1"/>
          </p:nvPr>
        </p:nvSpPr>
        <p:spPr>
          <a:xfrm>
            <a:off x="514724" y="1237874"/>
            <a:ext cx="1219200" cy="685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b="1" i="1" dirty="0" smtClean="0">
                <a:solidFill>
                  <a:srgbClr val="3E1B5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Goal:</a:t>
            </a:r>
            <a:endParaRPr lang="en-US" sz="2400" dirty="0">
              <a:solidFill>
                <a:srgbClr val="3E1B5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533400" y="18288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3E1B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Approach: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E1B5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81200" y="1828800"/>
            <a:ext cx="6442789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i="1" dirty="0" smtClean="0">
                <a:solidFill>
                  <a:srgbClr val="3E1B59"/>
                </a:solidFill>
              </a:rPr>
              <a:t> </a:t>
            </a:r>
            <a:r>
              <a:rPr lang="en-US" sz="2000" b="1" i="1" dirty="0" smtClean="0">
                <a:solidFill>
                  <a:srgbClr val="3E1B59"/>
                </a:solidFill>
              </a:rPr>
              <a:t>No code modifications: just new library</a:t>
            </a:r>
          </a:p>
          <a:p>
            <a:pPr>
              <a:buFont typeface="Arial" pitchFamily="34" charset="0"/>
              <a:buChar char="•"/>
            </a:pPr>
            <a:r>
              <a:rPr lang="en-US" sz="2000" b="1" i="1" dirty="0">
                <a:solidFill>
                  <a:srgbClr val="3E1B59"/>
                </a:solidFill>
              </a:rPr>
              <a:t> </a:t>
            </a:r>
            <a:r>
              <a:rPr lang="en-US" sz="2000" b="1" dirty="0" smtClean="0">
                <a:solidFill>
                  <a:srgbClr val="3E1B59"/>
                </a:solidFill>
              </a:rPr>
              <a:t>Separate threads into processes: isolation</a:t>
            </a:r>
            <a:endParaRPr lang="en-US" sz="2000" b="1" dirty="0" smtClean="0">
              <a:solidFill>
                <a:srgbClr val="3E1B59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i="1" dirty="0" smtClean="0">
                <a:solidFill>
                  <a:srgbClr val="3E1B59"/>
                </a:solidFill>
              </a:rPr>
              <a:t> </a:t>
            </a:r>
            <a:r>
              <a:rPr lang="en-US" sz="2000" b="1" dirty="0" smtClean="0">
                <a:solidFill>
                  <a:srgbClr val="3E1B59"/>
                </a:solidFill>
              </a:rPr>
              <a:t>Update state only when necessary: prevents false sharing</a:t>
            </a:r>
            <a:endParaRPr lang="en-US" sz="2000" b="1" dirty="0" smtClean="0">
              <a:solidFill>
                <a:srgbClr val="3E1B59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3E1B59"/>
                </a:solidFill>
              </a:rPr>
              <a:t> </a:t>
            </a:r>
            <a:r>
              <a:rPr lang="en-US" sz="2000" b="1" dirty="0" smtClean="0">
                <a:solidFill>
                  <a:srgbClr val="3E1B59"/>
                </a:solidFill>
              </a:rPr>
              <a:t>Deterministically apply updates = no races!</a:t>
            </a:r>
            <a:endParaRPr lang="en-US" sz="2000" b="1" i="1" dirty="0">
              <a:solidFill>
                <a:srgbClr val="3E1B59"/>
              </a:solidFill>
            </a:endParaRPr>
          </a:p>
        </p:txBody>
      </p:sp>
      <p:sp>
        <p:nvSpPr>
          <p:cNvPr id="90" name="Rectangle 3"/>
          <p:cNvSpPr txBox="1">
            <a:spLocks noChangeArrowheads="1"/>
          </p:cNvSpPr>
          <p:nvPr/>
        </p:nvSpPr>
        <p:spPr>
          <a:xfrm>
            <a:off x="304800" y="5144596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3E1B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Results: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E1B5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81000" y="5525596"/>
            <a:ext cx="41148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i="1" dirty="0" smtClean="0"/>
              <a:t> </a:t>
            </a:r>
            <a:r>
              <a:rPr lang="en-US" sz="2000" b="1" dirty="0" smtClean="0"/>
              <a:t>No races, repeatable execution</a:t>
            </a: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Repeatable runs simplify debugging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Low overhead: can be </a:t>
            </a:r>
            <a:r>
              <a:rPr lang="en-US" sz="2000" b="1" i="1" dirty="0" smtClean="0"/>
              <a:t>faster</a:t>
            </a:r>
            <a:br>
              <a:rPr lang="en-US" sz="2000" b="1" i="1" dirty="0" smtClean="0"/>
            </a:br>
            <a:r>
              <a:rPr lang="en-US" sz="2000" b="1" i="1" dirty="0" smtClean="0"/>
              <a:t>than </a:t>
            </a:r>
            <a:r>
              <a:rPr lang="en-US" sz="2000" b="1" i="1" dirty="0" err="1" smtClean="0"/>
              <a:t>pthreads</a:t>
            </a:r>
            <a:endParaRPr lang="en-US" sz="2000" b="1" dirty="0"/>
          </a:p>
        </p:txBody>
      </p: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307520"/>
              </p:ext>
            </p:extLst>
          </p:nvPr>
        </p:nvGraphicFramePr>
        <p:xfrm>
          <a:off x="4419600" y="5130800"/>
          <a:ext cx="3276600" cy="175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981200" y="3048000"/>
            <a:ext cx="5867400" cy="2209800"/>
            <a:chOff x="0" y="1066800"/>
            <a:chExt cx="10744200" cy="4216400"/>
          </a:xfrm>
        </p:grpSpPr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6540500" y="3683000"/>
              <a:ext cx="1072356" cy="1066800"/>
              <a:chOff x="3263900" y="2895600"/>
              <a:chExt cx="2476500" cy="2463800"/>
            </a:xfrm>
          </p:grpSpPr>
          <p:pic>
            <p:nvPicPr>
              <p:cNvPr id="29" name="Picture 79" descr="4160269609_53319a41c2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6600" y="2895600"/>
                <a:ext cx="2438400" cy="2438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Oval 80"/>
              <p:cNvSpPr>
                <a:spLocks noChangeArrowheads="1"/>
              </p:cNvSpPr>
              <p:nvPr/>
            </p:nvSpPr>
            <p:spPr bwMode="auto">
              <a:xfrm>
                <a:off x="3263900" y="2908300"/>
                <a:ext cx="2476500" cy="2451100"/>
              </a:xfrm>
              <a:prstGeom prst="ellipse">
                <a:avLst/>
              </a:prstGeom>
              <a:noFill/>
              <a:ln w="2540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5715000" y="2616200"/>
              <a:ext cx="1072356" cy="1066800"/>
              <a:chOff x="3263900" y="2895600"/>
              <a:chExt cx="2476500" cy="2463800"/>
            </a:xfrm>
          </p:grpSpPr>
          <p:pic>
            <p:nvPicPr>
              <p:cNvPr id="35" name="Picture 79" descr="4160269609_53319a41c2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6600" y="2895600"/>
                <a:ext cx="2438400" cy="2438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Oval 80"/>
              <p:cNvSpPr>
                <a:spLocks noChangeArrowheads="1"/>
              </p:cNvSpPr>
              <p:nvPr/>
            </p:nvSpPr>
            <p:spPr bwMode="auto">
              <a:xfrm>
                <a:off x="3263900" y="2908300"/>
                <a:ext cx="2476500" cy="2451100"/>
              </a:xfrm>
              <a:prstGeom prst="ellipse">
                <a:avLst/>
              </a:prstGeom>
              <a:noFill/>
              <a:ln w="2540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5029200" y="1524000"/>
              <a:ext cx="1072356" cy="1066800"/>
              <a:chOff x="3263900" y="2895600"/>
              <a:chExt cx="2476500" cy="2463800"/>
            </a:xfrm>
          </p:grpSpPr>
          <p:pic>
            <p:nvPicPr>
              <p:cNvPr id="39" name="Picture 79" descr="4160269609_53319a41c2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6600" y="2895600"/>
                <a:ext cx="2438400" cy="2438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Oval 80"/>
              <p:cNvSpPr>
                <a:spLocks noChangeArrowheads="1"/>
              </p:cNvSpPr>
              <p:nvPr/>
            </p:nvSpPr>
            <p:spPr bwMode="auto">
              <a:xfrm>
                <a:off x="3263900" y="2908300"/>
                <a:ext cx="2476500" cy="2451100"/>
              </a:xfrm>
              <a:prstGeom prst="ellipse">
                <a:avLst/>
              </a:prstGeom>
              <a:noFill/>
              <a:ln w="2540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41" name="Picture 40" descr="lock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2900" y="4114800"/>
              <a:ext cx="990600" cy="1163456"/>
            </a:xfrm>
            <a:prstGeom prst="rect">
              <a:avLst/>
            </a:prstGeom>
          </p:spPr>
        </p:pic>
        <p:pic>
          <p:nvPicPr>
            <p:cNvPr id="42" name="Picture 41" descr="lock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800" y="2971800"/>
              <a:ext cx="990600" cy="1163456"/>
            </a:xfrm>
            <a:prstGeom prst="rect">
              <a:avLst/>
            </a:prstGeom>
          </p:spPr>
        </p:pic>
        <p:pic>
          <p:nvPicPr>
            <p:cNvPr id="44" name="Picture 43" descr="lock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300" y="1905000"/>
              <a:ext cx="990600" cy="116345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0" y="2362200"/>
              <a:ext cx="1828800" cy="561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“Thread” 1</a:t>
              </a:r>
              <a:endParaRPr 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0" y="3424534"/>
              <a:ext cx="1828800" cy="561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“Thread” 2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0" y="4491334"/>
              <a:ext cx="1828800" cy="561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“Thread” 3</a:t>
              </a:r>
              <a:endParaRPr lang="en-US" sz="1400" dirty="0"/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>
              <a:off x="1828800" y="2159000"/>
              <a:ext cx="0" cy="3124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Straight Arrow Connector 48"/>
            <p:cNvCxnSpPr>
              <a:stCxn id="45" idx="3"/>
            </p:cNvCxnSpPr>
            <p:nvPr/>
          </p:nvCxnSpPr>
          <p:spPr bwMode="auto">
            <a:xfrm flipV="1">
              <a:off x="1828800" y="2593033"/>
              <a:ext cx="1828800" cy="498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1828800" y="3657600"/>
              <a:ext cx="12192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1828800" y="4724400"/>
              <a:ext cx="24384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5054600" y="2159000"/>
              <a:ext cx="0" cy="3124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3" name="Straight Arrow Connector 52"/>
            <p:cNvCxnSpPr/>
            <p:nvPr/>
          </p:nvCxnSpPr>
          <p:spPr bwMode="auto">
            <a:xfrm>
              <a:off x="5067300" y="2590800"/>
              <a:ext cx="8763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5943600" y="3657600"/>
              <a:ext cx="8763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6807200" y="4724400"/>
              <a:ext cx="8763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7696200" y="2159000"/>
              <a:ext cx="0" cy="3124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7696200" y="2590800"/>
              <a:ext cx="17526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7696200" y="3657600"/>
              <a:ext cx="17526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/>
            <p:cNvCxnSpPr/>
            <p:nvPr/>
          </p:nvCxnSpPr>
          <p:spPr bwMode="auto">
            <a:xfrm>
              <a:off x="7696200" y="4724400"/>
              <a:ext cx="17526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7" name="TextBox 66"/>
            <p:cNvSpPr txBox="1"/>
            <p:nvPr/>
          </p:nvSpPr>
          <p:spPr>
            <a:xfrm>
              <a:off x="1905001" y="1066800"/>
              <a:ext cx="3048001" cy="842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latin typeface="Calibri"/>
                  <a:cs typeface="Calibri"/>
                </a:rPr>
                <a:t>Parallel</a:t>
              </a:r>
              <a:endParaRPr lang="en-US" sz="2400" i="1" dirty="0">
                <a:latin typeface="Calibri"/>
                <a:cs typeface="Calibri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76800" y="1066800"/>
              <a:ext cx="3048001" cy="842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latin typeface="Calibri"/>
                  <a:cs typeface="Calibri"/>
                </a:rPr>
                <a:t>Serial</a:t>
              </a:r>
              <a:endParaRPr lang="en-US" sz="2400" i="1" dirty="0">
                <a:latin typeface="Calibri"/>
                <a:cs typeface="Calibri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96199" y="1066800"/>
              <a:ext cx="3048001" cy="842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latin typeface="Calibri"/>
                  <a:cs typeface="Calibri"/>
                </a:rPr>
                <a:t>Parallel</a:t>
              </a:r>
              <a:endParaRPr lang="en-US" sz="2400" i="1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77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34" grpId="0"/>
      <p:bldP spid="91" grpId="0"/>
      <p:bldGraphic spid="2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Sheriff: Detecting &amp; Eliminating False Sharing</a:t>
            </a:r>
            <a:endParaRPr lang="en-US" sz="3200" dirty="0"/>
          </a:p>
        </p:txBody>
      </p:sp>
      <p:sp>
        <p:nvSpPr>
          <p:cNvPr id="88" name="TextBox 87"/>
          <p:cNvSpPr txBox="1"/>
          <p:nvPr/>
        </p:nvSpPr>
        <p:spPr>
          <a:xfrm>
            <a:off x="1767289" y="1273314"/>
            <a:ext cx="741741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i="1" dirty="0" smtClean="0">
                <a:solidFill>
                  <a:srgbClr val="3E1B59"/>
                </a:solidFill>
              </a:rPr>
              <a:t> </a:t>
            </a:r>
            <a:r>
              <a:rPr lang="en-US" sz="2000" b="1" dirty="0" smtClean="0">
                <a:solidFill>
                  <a:srgbClr val="3E1B59"/>
                </a:solidFill>
              </a:rPr>
              <a:t>False sharing silently degrades performance of multithreaded apps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34000" y="7620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 smtClean="0">
                <a:solidFill>
                  <a:schemeClr val="bg1"/>
                </a:solidFill>
              </a:rPr>
              <a:t>PI: Berger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92" name="Rectangle 3"/>
          <p:cNvSpPr>
            <a:spLocks noGrp="1" noChangeArrowheads="1"/>
          </p:cNvSpPr>
          <p:nvPr>
            <p:ph idx="1"/>
          </p:nvPr>
        </p:nvSpPr>
        <p:spPr>
          <a:xfrm>
            <a:off x="514724" y="1237874"/>
            <a:ext cx="1542676" cy="685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b="1" i="1" dirty="0" smtClean="0">
                <a:solidFill>
                  <a:srgbClr val="3E1B5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Problem:</a:t>
            </a:r>
            <a:endParaRPr lang="en-US" sz="2400" dirty="0">
              <a:solidFill>
                <a:srgbClr val="3E1B5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768855" y="28956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3E1B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Approach: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E1B5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930851" y="5486400"/>
            <a:ext cx="5993949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i="1" dirty="0" smtClean="0">
                <a:solidFill>
                  <a:srgbClr val="3E1B59"/>
                </a:solidFill>
              </a:rPr>
              <a:t> </a:t>
            </a:r>
            <a:r>
              <a:rPr lang="en-US" sz="2000" b="1" dirty="0" smtClean="0">
                <a:solidFill>
                  <a:srgbClr val="3E1B59"/>
                </a:solidFill>
              </a:rPr>
              <a:t>Low average overhead (&lt; 10%)</a:t>
            </a:r>
          </a:p>
          <a:p>
            <a:pPr>
              <a:buFont typeface="Arial" pitchFamily="34" charset="0"/>
              <a:buChar char="•"/>
            </a:pPr>
            <a:r>
              <a:rPr lang="en-US" sz="2000" b="1" i="1" dirty="0" smtClean="0">
                <a:solidFill>
                  <a:srgbClr val="3E1B59"/>
                </a:solidFill>
              </a:rPr>
              <a:t> </a:t>
            </a:r>
            <a:r>
              <a:rPr lang="en-US" sz="2000" b="1" dirty="0" smtClean="0">
                <a:solidFill>
                  <a:srgbClr val="3E1B59"/>
                </a:solidFill>
              </a:rPr>
              <a:t>Speeds up one benchmark by 10x!</a:t>
            </a:r>
          </a:p>
          <a:p>
            <a:pPr>
              <a:buFont typeface="Arial" pitchFamily="34" charset="0"/>
              <a:buChar char="•"/>
            </a:pPr>
            <a:r>
              <a:rPr lang="en-US" sz="2000" b="1" i="1" dirty="0" smtClean="0">
                <a:solidFill>
                  <a:srgbClr val="3E1B59"/>
                </a:solidFill>
              </a:rPr>
              <a:t> </a:t>
            </a:r>
            <a:r>
              <a:rPr lang="en-US" sz="2000" b="1" dirty="0" smtClean="0">
                <a:solidFill>
                  <a:srgbClr val="3E1B59"/>
                </a:solidFill>
              </a:rPr>
              <a:t>Locates false sharing precisely, with no false positives</a:t>
            </a:r>
            <a:endParaRPr lang="en-US" sz="2000" b="1" i="1" dirty="0">
              <a:solidFill>
                <a:srgbClr val="3E1B59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667000"/>
            <a:ext cx="2133600" cy="2133600"/>
          </a:xfrm>
          <a:prstGeom prst="rect">
            <a:avLst/>
          </a:prstGeom>
        </p:spPr>
      </p:pic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845415" y="22098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lang="en-US" sz="2400" b="1" i="1" dirty="0" smtClean="0">
                <a:solidFill>
                  <a:srgbClr val="3E1B5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Goal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3E1B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E1B5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57600" y="2266890"/>
            <a:ext cx="364715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3E1B59"/>
                </a:solidFill>
              </a:rPr>
              <a:t> Detect or </a:t>
            </a:r>
            <a:r>
              <a:rPr lang="en-US" sz="2000" b="1" i="1" dirty="0" smtClean="0">
                <a:solidFill>
                  <a:srgbClr val="3E1B59"/>
                </a:solidFill>
              </a:rPr>
              <a:t>prevent </a:t>
            </a:r>
            <a:r>
              <a:rPr lang="en-US" sz="2000" b="1" dirty="0" smtClean="0">
                <a:solidFill>
                  <a:srgbClr val="3E1B59"/>
                </a:solidFill>
              </a:rPr>
              <a:t>false sharing!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92655" y="3352800"/>
            <a:ext cx="4070345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i="1" dirty="0" smtClean="0">
                <a:solidFill>
                  <a:srgbClr val="3E1B59"/>
                </a:solidFill>
              </a:rPr>
              <a:t> </a:t>
            </a:r>
            <a:r>
              <a:rPr lang="en-US" sz="2000" b="1" dirty="0" smtClean="0">
                <a:solidFill>
                  <a:srgbClr val="3E1B59"/>
                </a:solidFill>
              </a:rPr>
              <a:t>Runtime system replacing </a:t>
            </a:r>
            <a:r>
              <a:rPr lang="en-US" sz="2000" b="1" i="1" dirty="0" err="1" smtClean="0">
                <a:solidFill>
                  <a:srgbClr val="3E1B59"/>
                </a:solidFill>
              </a:rPr>
              <a:t>pthreads</a:t>
            </a:r>
            <a:endParaRPr lang="en-US" sz="2000" b="1" dirty="0" smtClean="0">
              <a:solidFill>
                <a:srgbClr val="3E1B59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3E1B59"/>
                </a:solidFill>
              </a:rPr>
              <a:t> Transforms threads to processes;</a:t>
            </a:r>
            <a:r>
              <a:rPr lang="en-US" sz="2000" b="1" i="1" dirty="0" smtClean="0">
                <a:solidFill>
                  <a:srgbClr val="3E1B59"/>
                </a:solidFill>
              </a:rPr>
              <a:t/>
            </a:r>
            <a:br>
              <a:rPr lang="en-US" sz="2000" b="1" i="1" dirty="0" smtClean="0">
                <a:solidFill>
                  <a:srgbClr val="3E1B59"/>
                </a:solidFill>
              </a:rPr>
            </a:br>
            <a:r>
              <a:rPr lang="en-US" sz="2000" b="1" i="1" dirty="0" smtClean="0">
                <a:solidFill>
                  <a:srgbClr val="3E1B59"/>
                </a:solidFill>
              </a:rPr>
              <a:t>   </a:t>
            </a:r>
            <a:r>
              <a:rPr lang="en-US" sz="2000" b="1" dirty="0" smtClean="0">
                <a:solidFill>
                  <a:srgbClr val="3E1B59"/>
                </a:solidFill>
              </a:rPr>
              <a:t>merges isolated updates</a:t>
            </a:r>
          </a:p>
        </p:txBody>
      </p:sp>
      <p:pic>
        <p:nvPicPr>
          <p:cNvPr id="62" name="Picture 61" descr="false-shar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2600"/>
            <a:ext cx="2819400" cy="3142726"/>
          </a:xfrm>
          <a:prstGeom prst="rect">
            <a:avLst/>
          </a:prstGeom>
        </p:spPr>
      </p:pic>
      <p:sp>
        <p:nvSpPr>
          <p:cNvPr id="66" name="Rectangle 3"/>
          <p:cNvSpPr txBox="1">
            <a:spLocks noChangeArrowheads="1"/>
          </p:cNvSpPr>
          <p:nvPr/>
        </p:nvSpPr>
        <p:spPr>
          <a:xfrm>
            <a:off x="1961123" y="51054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3E1B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Results: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E1B5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7" name="Picture 34" descr="performance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4572000"/>
            <a:ext cx="2971800" cy="1537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1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0000"/>
    </a:hlink>
    <a:folHlink>
      <a:srgbClr val="B2B2B2"/>
    </a:folHlink>
  </a:clrScheme>
  <a:fontScheme name="Blank Presentation">
    <a:majorFont>
      <a:latin typeface="Georgia"/>
      <a:ea typeface="ＭＳ Ｐゴシック"/>
      <a:cs typeface=""/>
    </a:majorFont>
    <a:minorFont>
      <a:latin typeface="Verdana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221</Words>
  <Application>Microsoft Macintosh PowerPoint</Application>
  <PresentationFormat>On-screen Show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DieHarder: Securing Applications Against Heap Attacks</vt:lpstr>
      <vt:lpstr>Dthreads: Resilience Against Concurrency Bugs</vt:lpstr>
      <vt:lpstr>Sheriff: Detecting &amp; Eliminating False Sharing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nverma</dc:creator>
  <cp:lastModifiedBy>Emery Berger</cp:lastModifiedBy>
  <cp:revision>51</cp:revision>
  <dcterms:created xsi:type="dcterms:W3CDTF">2010-09-14T20:01:38Z</dcterms:created>
  <dcterms:modified xsi:type="dcterms:W3CDTF">2012-10-07T17:28:55Z</dcterms:modified>
</cp:coreProperties>
</file>