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6pPr>
    <a:lvl7pPr marL="1316736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138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21" d="100"/>
          <a:sy n="21" d="100"/>
        </p:scale>
        <p:origin x="18" y="288"/>
      </p:cViewPr>
      <p:guideLst>
        <p:guide orient="horz" pos="10368"/>
        <p:guide pos="138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ster templ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685800"/>
            <a:ext cx="43891200" cy="4800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7"/>
          <p:cNvSpPr>
            <a:spLocks noGrp="1"/>
          </p:cNvSpPr>
          <p:nvPr userDrawn="1">
            <p:ph sz="quarter" idx="10"/>
          </p:nvPr>
        </p:nvSpPr>
        <p:spPr>
          <a:xfrm>
            <a:off x="29413200" y="30861000"/>
            <a:ext cx="13844016" cy="1219200"/>
          </a:xfrm>
          <a:prstGeom prst="rect">
            <a:avLst/>
          </a:prstGeom>
          <a:ln>
            <a:noFill/>
            <a:prstDash val="sysDot"/>
          </a:ln>
        </p:spPr>
        <p:txBody>
          <a:bodyPr anchor="ctr"/>
          <a:lstStyle>
            <a:lvl1pPr>
              <a:buFont typeface="Arial" pitchFamily="34" charset="0"/>
              <a:buChar char="•"/>
              <a:defRPr sz="9600" baseline="0"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algn="ctr">
              <a:buNone/>
            </a:pPr>
            <a:r>
              <a:rPr lang="en-US" sz="5200"/>
              <a:t>Click to edit Master text styles</a:t>
            </a:r>
          </a:p>
        </p:txBody>
      </p:sp>
      <p:sp>
        <p:nvSpPr>
          <p:cNvPr id="17" name="Content Placeholder 9"/>
          <p:cNvSpPr>
            <a:spLocks noGrp="1"/>
          </p:cNvSpPr>
          <p:nvPr userDrawn="1">
            <p:ph sz="quarter" idx="11"/>
          </p:nvPr>
        </p:nvSpPr>
        <p:spPr>
          <a:xfrm>
            <a:off x="29413200" y="5471160"/>
            <a:ext cx="13844016" cy="16550640"/>
          </a:xfrm>
          <a:prstGeom prst="rect">
            <a:avLst/>
          </a:prstGeom>
          <a:ln>
            <a:noFill/>
            <a:prstDash val="sysDot"/>
          </a:ln>
        </p:spPr>
        <p:txBody>
          <a:bodyPr/>
          <a:lstStyle>
            <a:lvl1pPr algn="ctr">
              <a:buNone/>
              <a:defRPr sz="60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0" name="Content Placeholder 7"/>
          <p:cNvSpPr>
            <a:spLocks noGrp="1"/>
          </p:cNvSpPr>
          <p:nvPr userDrawn="1">
            <p:ph sz="quarter" idx="12"/>
          </p:nvPr>
        </p:nvSpPr>
        <p:spPr>
          <a:xfrm>
            <a:off x="29413200" y="27432000"/>
            <a:ext cx="13844016" cy="3200400"/>
          </a:xfrm>
          <a:prstGeom prst="rect">
            <a:avLst/>
          </a:prstGeom>
          <a:ln>
            <a:noFill/>
            <a:prstDash val="sysDot"/>
          </a:ln>
        </p:spPr>
        <p:txBody>
          <a:bodyPr anchor="ctr"/>
          <a:lstStyle>
            <a:lvl1pPr>
              <a:buFont typeface="Arial" pitchFamily="34" charset="0"/>
              <a:buChar char="•"/>
              <a:defRPr sz="9600" baseline="0"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algn="ctr">
              <a:buNone/>
            </a:pPr>
            <a:r>
              <a:rPr lang="en-US" sz="5200"/>
              <a:t>Click to edit Master text styles</a:t>
            </a:r>
          </a:p>
        </p:txBody>
      </p:sp>
      <p:sp>
        <p:nvSpPr>
          <p:cNvPr id="21" name="Content Placeholder 7"/>
          <p:cNvSpPr>
            <a:spLocks noGrp="1"/>
          </p:cNvSpPr>
          <p:nvPr userDrawn="1">
            <p:ph sz="quarter" idx="13"/>
          </p:nvPr>
        </p:nvSpPr>
        <p:spPr>
          <a:xfrm>
            <a:off x="29413200" y="22326600"/>
            <a:ext cx="13844016" cy="4873752"/>
          </a:xfrm>
          <a:prstGeom prst="rect">
            <a:avLst/>
          </a:prstGeom>
          <a:ln>
            <a:noFill/>
            <a:prstDash val="sysDot"/>
          </a:ln>
        </p:spPr>
        <p:txBody>
          <a:bodyPr anchor="ctr"/>
          <a:lstStyle>
            <a:lvl1pPr>
              <a:buFont typeface="Arial" pitchFamily="34" charset="0"/>
              <a:buChar char="•"/>
              <a:defRPr sz="9600" baseline="0"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algn="ctr">
              <a:buNone/>
            </a:pPr>
            <a:r>
              <a:rPr lang="en-US" sz="5200"/>
              <a:t>Click to edit Master text styles</a:t>
            </a:r>
          </a:p>
        </p:txBody>
      </p:sp>
      <p:sp>
        <p:nvSpPr>
          <p:cNvPr id="22" name="Content Placeholder 9"/>
          <p:cNvSpPr>
            <a:spLocks noGrp="1"/>
          </p:cNvSpPr>
          <p:nvPr userDrawn="1">
            <p:ph sz="quarter" idx="14"/>
          </p:nvPr>
        </p:nvSpPr>
        <p:spPr>
          <a:xfrm>
            <a:off x="15049500" y="5486400"/>
            <a:ext cx="13844016" cy="26773632"/>
          </a:xfrm>
          <a:prstGeom prst="rect">
            <a:avLst/>
          </a:prstGeom>
          <a:ln>
            <a:noFill/>
            <a:prstDash val="sysDot"/>
          </a:ln>
        </p:spPr>
        <p:txBody>
          <a:bodyPr/>
          <a:lstStyle>
            <a:lvl1pPr algn="ctr">
              <a:buNone/>
              <a:defRPr sz="60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Content Placeholder 9"/>
          <p:cNvSpPr>
            <a:spLocks noGrp="1"/>
          </p:cNvSpPr>
          <p:nvPr userDrawn="1">
            <p:ph sz="quarter" idx="15"/>
          </p:nvPr>
        </p:nvSpPr>
        <p:spPr>
          <a:xfrm>
            <a:off x="685800" y="5486400"/>
            <a:ext cx="13844016" cy="26773632"/>
          </a:xfrm>
          <a:prstGeom prst="rect">
            <a:avLst/>
          </a:prstGeom>
          <a:ln>
            <a:noFill/>
            <a:prstDash val="sysDot"/>
          </a:ln>
        </p:spPr>
        <p:txBody>
          <a:bodyPr/>
          <a:lstStyle>
            <a:lvl1pPr algn="ctr">
              <a:buNone/>
              <a:defRPr sz="60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12" name="Picture 11" descr="wsu_logo_transp_eecs.ti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305" y="1030357"/>
            <a:ext cx="8951895" cy="38862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12115800"/>
            <a:ext cx="40614600" cy="10210800"/>
          </a:xfrm>
          <a:prstGeom prst="rect">
            <a:avLst/>
          </a:prstGeom>
        </p:spPr>
        <p:txBody>
          <a:bodyPr vert="horz" lIns="438912" tIns="219456" rIns="438912" bIns="219456" rtlCol="0" anchor="ctr">
            <a:normAutofit/>
          </a:bodyPr>
          <a:lstStyle/>
          <a:p>
            <a:r>
              <a:rPr lang="en-US" dirty="0"/>
              <a:t>Sr. Design Template for Poster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4389120" rtl="0" eaLnBrk="1" latinLnBrk="0" hangingPunct="1">
        <a:spcBef>
          <a:spcPct val="0"/>
        </a:spcBef>
        <a:buNone/>
        <a:defRPr sz="21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45920" indent="-1645920" algn="l" defTabSz="4389120" rtl="0" eaLnBrk="1" latinLnBrk="0" hangingPunct="1">
        <a:spcBef>
          <a:spcPct val="20000"/>
        </a:spcBef>
        <a:buFont typeface="Arial" pitchFamily="34" charset="0"/>
        <a:buChar char="•"/>
        <a:defRPr sz="15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6160" indent="-1371600" algn="l" defTabSz="4389120" rtl="0" eaLnBrk="1" latinLnBrk="0" hangingPunct="1">
        <a:spcBef>
          <a:spcPct val="20000"/>
        </a:spcBef>
        <a:buFont typeface="Arial" pitchFamily="34" charset="0"/>
        <a:buChar char="–"/>
        <a:defRPr sz="134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spcBef>
          <a:spcPct val="20000"/>
        </a:spcBef>
        <a:buFont typeface="Arial" pitchFamily="34" charset="0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spcBef>
          <a:spcPct val="20000"/>
        </a:spcBef>
        <a:buFont typeface="Arial" pitchFamily="34" charset="0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685800"/>
            <a:ext cx="43891200" cy="4800600"/>
          </a:xfrm>
        </p:spPr>
        <p:txBody>
          <a:bodyPr>
            <a:normAutofit/>
          </a:bodyPr>
          <a:lstStyle/>
          <a:p>
            <a:r>
              <a:rPr lang="en-US" sz="8900" b="1" dirty="0"/>
              <a:t>PICA Survey &amp; Mobile Self Monitoring System</a:t>
            </a:r>
            <a:br>
              <a:rPr lang="en-US" sz="8900" b="1" dirty="0"/>
            </a:br>
            <a:r>
              <a:rPr lang="en-US" sz="5500" dirty="0"/>
              <a:t>Sponsor: WSU Psychology Clinic</a:t>
            </a:r>
            <a:br>
              <a:rPr lang="en-US" sz="5500" dirty="0"/>
            </a:br>
            <a:r>
              <a:rPr lang="en-US" sz="5500" dirty="0"/>
              <a:t>Mentors: Dr. Walter Scott and Belinda Lin</a:t>
            </a:r>
            <a:br>
              <a:rPr lang="en-US" sz="5500" dirty="0"/>
            </a:br>
            <a:r>
              <a:rPr lang="en-US" sz="5500" dirty="0"/>
              <a:t>Jiaming Chu, Christian Manangan, Shaylin Smith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85800"/>
            <a:ext cx="43891200" cy="4800600"/>
          </a:xfrm>
          <a:prstGeom prst="rect">
            <a:avLst/>
          </a:prstGeom>
        </p:spPr>
        <p:txBody>
          <a:bodyPr vert="horz" lIns="438912" tIns="219456" rIns="438912" bIns="219456" rtlCol="0" anchor="ctr">
            <a:normAutofit/>
          </a:bodyPr>
          <a:lstStyle>
            <a:lvl1pPr>
              <a:defRPr/>
            </a:lvl1pPr>
          </a:lstStyle>
          <a:p>
            <a:pPr marL="0" marR="0" lvl="0" indent="0" algn="ctr" defTabSz="438912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11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5" name="Content Placeholder 9"/>
          <p:cNvSpPr txBox="1">
            <a:spLocks/>
          </p:cNvSpPr>
          <p:nvPr/>
        </p:nvSpPr>
        <p:spPr>
          <a:xfrm>
            <a:off x="15049500" y="5257800"/>
            <a:ext cx="13844016" cy="267462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  <a:prstDash val="sysDot"/>
          </a:ln>
        </p:spPr>
        <p:txBody>
          <a:bodyPr/>
          <a:lstStyle>
            <a:lvl1pPr algn="ctr">
              <a:buNone/>
              <a:defRPr/>
            </a:lvl1pPr>
          </a:lstStyle>
          <a:p>
            <a:pPr marL="1645920" marR="0" lvl="0" indent="-1645920" algn="ctr" defTabSz="43891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60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1645920" marR="0" lvl="0" indent="-1645920" algn="ctr" defTabSz="43891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6000" b="1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Features/Functionality</a:t>
            </a:r>
          </a:p>
          <a:p>
            <a:pPr marL="1645920" marR="0" lvl="0" indent="-1645920" algn="ctr" defTabSz="43891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0" i="0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Automatic</a:t>
            </a:r>
            <a:r>
              <a:rPr lang="en-US" sz="6000" dirty="0">
                <a:latin typeface="+mj-lt"/>
              </a:rPr>
              <a:t>ally sends PICA results report to user’s email</a:t>
            </a:r>
          </a:p>
          <a:p>
            <a:pPr marL="1645920" marR="0" lvl="0" indent="-1645920" algn="ctr" defTabSz="43891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0" i="0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Allow users to opt in for certain parts of the assessment</a:t>
            </a:r>
          </a:p>
          <a:p>
            <a:pPr marL="1645920" marR="0" lvl="0" indent="-1645920" algn="ctr" defTabSz="43891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6000" i="0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Allow edits to the emotional situations in the mobile app</a:t>
            </a:r>
          </a:p>
          <a:p>
            <a:pPr marL="1645920" marR="0" lvl="0" indent="-1645920" algn="ctr" defTabSz="43891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6000" i="0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18" name="Content Placeholder 9"/>
          <p:cNvSpPr txBox="1">
            <a:spLocks/>
          </p:cNvSpPr>
          <p:nvPr/>
        </p:nvSpPr>
        <p:spPr>
          <a:xfrm>
            <a:off x="685800" y="5257800"/>
            <a:ext cx="13844016" cy="2677477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  <a:prstDash val="sysDot"/>
          </a:ln>
        </p:spPr>
        <p:txBody>
          <a:bodyPr/>
          <a:lstStyle>
            <a:lvl1pPr algn="ctr">
              <a:buNone/>
              <a:defRPr/>
            </a:lvl1pPr>
          </a:lstStyle>
          <a:p>
            <a:pPr marL="1645920" marR="0" lvl="0" indent="-1645920" algn="ctr" defTabSz="43891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sz="6000" b="1" u="sng" dirty="0">
              <a:latin typeface="+mj-lt"/>
            </a:endParaRPr>
          </a:p>
          <a:p>
            <a:pPr marL="1645920" marR="0" lvl="0" indent="-1645920" algn="ctr" defTabSz="43891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6000" b="1" u="sng" dirty="0">
                <a:latin typeface="+mj-lt"/>
              </a:rPr>
              <a:t>Abstract</a:t>
            </a:r>
          </a:p>
          <a:p>
            <a:pPr marL="857250" marR="0" lvl="0" indent="-857250" algn="ctr" defTabSz="43891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6000" dirty="0">
              <a:latin typeface="+mj-lt"/>
            </a:endParaRPr>
          </a:p>
          <a:p>
            <a:pPr marR="0" lvl="0" algn="ctr" defTabSz="43891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6000" dirty="0">
              <a:latin typeface="+mj-lt"/>
            </a:endParaRPr>
          </a:p>
          <a:p>
            <a:pPr marR="0" lvl="0" algn="ctr" defTabSz="43891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6000" dirty="0">
              <a:latin typeface="+mj-lt"/>
            </a:endParaRPr>
          </a:p>
          <a:p>
            <a:pPr marR="0" lvl="0" algn="ctr" defTabSz="43891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6000" dirty="0">
              <a:latin typeface="+mj-lt"/>
            </a:endParaRPr>
          </a:p>
          <a:p>
            <a:pPr marR="0" lvl="0" algn="ctr" defTabSz="43891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6000" dirty="0">
              <a:latin typeface="+mj-lt"/>
            </a:endParaRPr>
          </a:p>
          <a:p>
            <a:pPr marR="0" lvl="0" algn="ctr" defTabSz="43891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6000" dirty="0">
              <a:latin typeface="+mj-lt"/>
            </a:endParaRPr>
          </a:p>
          <a:p>
            <a:pPr marR="0" lvl="0" algn="ctr" defTabSz="43891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6000" dirty="0">
              <a:latin typeface="+mj-lt"/>
            </a:endParaRPr>
          </a:p>
          <a:p>
            <a:pPr marR="0" lvl="0" algn="ctr" defTabSz="43891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6000" dirty="0">
              <a:latin typeface="+mj-lt"/>
            </a:endParaRPr>
          </a:p>
          <a:p>
            <a:pPr marR="0" lvl="0" algn="ctr" defTabSz="43891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6000" b="1" u="sng" dirty="0">
                <a:latin typeface="+mj-lt"/>
              </a:rPr>
              <a:t>Solution</a:t>
            </a:r>
          </a:p>
          <a:p>
            <a:pPr marR="0" lvl="0" algn="ctr" defTabSz="43891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6000" i="0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R="0" lvl="0" algn="ctr" defTabSz="43891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60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1645920" marR="0" lvl="0" indent="-1645920" algn="ctr" defTabSz="43891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6000" dirty="0">
              <a:latin typeface="+mj-lt"/>
            </a:endParaRPr>
          </a:p>
          <a:p>
            <a:pPr marR="0" lvl="0" algn="ctr" defTabSz="43891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6000" dirty="0">
              <a:latin typeface="+mj-lt"/>
            </a:endParaRPr>
          </a:p>
        </p:txBody>
      </p:sp>
      <p:sp>
        <p:nvSpPr>
          <p:cNvPr id="26" name="Content Placeholder 7"/>
          <p:cNvSpPr>
            <a:spLocks noGrp="1"/>
          </p:cNvSpPr>
          <p:nvPr>
            <p:ph sz="quarter" idx="4294967295"/>
          </p:nvPr>
        </p:nvSpPr>
        <p:spPr>
          <a:xfrm>
            <a:off x="29422725" y="30861000"/>
            <a:ext cx="13844016" cy="12192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  <a:prstDash val="sysDot"/>
          </a:ln>
        </p:spPr>
        <p:txBody>
          <a:bodyPr anchor="ctr"/>
          <a:lstStyle>
            <a:lvl1pPr>
              <a:buFont typeface="Arial" pitchFamily="34" charset="0"/>
              <a:buChar char="•"/>
              <a:defRPr sz="9600" baseline="0"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algn="ctr">
              <a:buNone/>
            </a:pPr>
            <a:r>
              <a:rPr lang="en-US" sz="5200" b="1" dirty="0"/>
              <a:t>PICA Software Development Unit</a:t>
            </a:r>
          </a:p>
        </p:txBody>
      </p:sp>
      <p:sp>
        <p:nvSpPr>
          <p:cNvPr id="27" name="Content Placeholder 9"/>
          <p:cNvSpPr>
            <a:spLocks noGrp="1"/>
          </p:cNvSpPr>
          <p:nvPr>
            <p:ph sz="quarter" idx="4294967295"/>
          </p:nvPr>
        </p:nvSpPr>
        <p:spPr>
          <a:xfrm>
            <a:off x="29422725" y="5257800"/>
            <a:ext cx="13844016" cy="168402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  <a:prstDash val="sysDot"/>
          </a:ln>
        </p:spPr>
        <p:txBody>
          <a:bodyPr/>
          <a:lstStyle>
            <a:lvl1pPr algn="ctr">
              <a:buNone/>
              <a:defRPr sz="6000">
                <a:latin typeface="+mj-lt"/>
              </a:defRPr>
            </a:lvl1pPr>
          </a:lstStyle>
          <a:p>
            <a:pPr lvl="0"/>
            <a:endParaRPr lang="en-US" b="1" u="sng" dirty="0"/>
          </a:p>
          <a:p>
            <a:pPr lvl="0"/>
            <a:r>
              <a:rPr lang="en-US" b="1" u="sng" dirty="0"/>
              <a:t>Impact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dirty="0"/>
              <a:t>Allows doctors to better understand their patients and create stronger treatment plans</a:t>
            </a:r>
          </a:p>
          <a:p>
            <a:pPr lvl="0"/>
            <a:endParaRPr lang="en-US" b="1" u="sng" dirty="0"/>
          </a:p>
          <a:p>
            <a:pPr lvl="0"/>
            <a:r>
              <a:rPr lang="en-US" b="1" u="sng" dirty="0"/>
              <a:t>Future Work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dirty="0"/>
              <a:t>Create a more sophisticated clustering algorithm for emotional situations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dirty="0"/>
              <a:t>Integrate PICA into mobile app</a:t>
            </a:r>
          </a:p>
        </p:txBody>
      </p:sp>
      <p:sp>
        <p:nvSpPr>
          <p:cNvPr id="28" name="Content Placeholder 7"/>
          <p:cNvSpPr txBox="1">
            <a:spLocks/>
          </p:cNvSpPr>
          <p:nvPr/>
        </p:nvSpPr>
        <p:spPr>
          <a:xfrm>
            <a:off x="29422725" y="27432000"/>
            <a:ext cx="13844016" cy="32004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  <a:prstDash val="sysDot"/>
          </a:ln>
        </p:spPr>
        <p:txBody>
          <a:bodyPr anchor="ctr"/>
          <a:lstStyle>
            <a:lvl1pPr>
              <a:buFont typeface="Arial" pitchFamily="34" charset="0"/>
              <a:buChar char="•"/>
              <a:defRPr sz="9600" baseline="0"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marL="1645920" marR="0" lvl="0" indent="-1645920" algn="ctr" defTabSz="43891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5200" b="1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Acknowledgements</a:t>
            </a:r>
          </a:p>
          <a:p>
            <a:pPr marL="1645920" marR="0" lvl="0" indent="-1645920" algn="ctr" defTabSz="4389120" rtl="0" eaLnBrk="1" fontAlgn="auto" latinLnBrk="0" hangingPunct="1">
              <a:lnSpc>
                <a:spcPct val="2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5200" dirty="0"/>
              <a:t>Dr. Scott, Belinda Lin, Parteek Kumar</a:t>
            </a:r>
            <a:endParaRPr kumimoji="0" lang="en-US" sz="5200" i="0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29" name="Content Placeholder 7"/>
          <p:cNvSpPr txBox="1">
            <a:spLocks/>
          </p:cNvSpPr>
          <p:nvPr/>
        </p:nvSpPr>
        <p:spPr>
          <a:xfrm>
            <a:off x="29422725" y="22326600"/>
            <a:ext cx="13844016" cy="48768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  <a:prstDash val="sysDot"/>
          </a:ln>
        </p:spPr>
        <p:txBody>
          <a:bodyPr anchor="ctr"/>
          <a:lstStyle>
            <a:lvl1pPr>
              <a:buFont typeface="Arial" pitchFamily="34" charset="0"/>
              <a:buChar char="•"/>
              <a:defRPr sz="9600" baseline="0"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marL="1645920" marR="0" lvl="0" indent="-1645920" algn="ctr" defTabSz="43891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5200" b="1" u="sng" dirty="0"/>
              <a:t>Glossary</a:t>
            </a:r>
          </a:p>
          <a:p>
            <a:pPr marL="1645920" marR="0" lvl="0" indent="-1645920" algn="ctr" defTabSz="438912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5200" b="1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9686CB6-7FC1-53D7-C3A6-C919B4B5E7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57000" y="685800"/>
            <a:ext cx="4352774" cy="4343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rDesignPosterTemplate_FINAL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SrDesignPosterTemplate_FINAL</Template>
  <TotalTime>93</TotalTime>
  <Words>110</Words>
  <Application>Microsoft Office PowerPoint</Application>
  <PresentationFormat>Custom</PresentationFormat>
  <Paragraphs>30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SrDesignPosterTemplate_FINAL</vt:lpstr>
      <vt:lpstr>PICA Survey &amp; Mobile Self Monitoring System Sponsor: WSU Psychology Clinic Mentors: Dr. Walter Scott and Belinda Lin Jiaming Chu, Christian Manangan, Shaylin Smith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Smith, Shaylin Zhuo Yan</dc:creator>
  <cp:lastModifiedBy>Smith, Shaylin Zhuo Yan</cp:lastModifiedBy>
  <cp:revision>3</cp:revision>
  <dcterms:created xsi:type="dcterms:W3CDTF">2025-04-10T00:27:15Z</dcterms:created>
  <dcterms:modified xsi:type="dcterms:W3CDTF">2025-04-10T02:00:31Z</dcterms:modified>
</cp:coreProperties>
</file>