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24" d="100"/>
          <a:sy n="24" d="100"/>
        </p:scale>
        <p:origin x="108" y="1212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85800"/>
            <a:ext cx="43891200" cy="4800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7"/>
          <p:cNvSpPr>
            <a:spLocks noGrp="1"/>
          </p:cNvSpPr>
          <p:nvPr userDrawn="1">
            <p:ph sz="quarter" idx="10"/>
          </p:nvPr>
        </p:nvSpPr>
        <p:spPr>
          <a:xfrm>
            <a:off x="29413200" y="30861000"/>
            <a:ext cx="13844016" cy="1219200"/>
          </a:xfrm>
          <a:prstGeom prst="rect">
            <a:avLst/>
          </a:prstGeom>
          <a:ln>
            <a:noFill/>
            <a:prstDash val="sysDot"/>
          </a:ln>
        </p:spPr>
        <p:txBody>
          <a:bodyPr anchor="ctr"/>
          <a:lstStyle>
            <a:lvl1pPr>
              <a:buFont typeface="Arial" pitchFamily="34" charset="0"/>
              <a:buChar char="•"/>
              <a:defRPr sz="9600" baseline="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algn="ctr">
              <a:buNone/>
            </a:pPr>
            <a:r>
              <a:rPr lang="en-US" sz="5200"/>
              <a:t>Click to edit Master text styles</a:t>
            </a:r>
          </a:p>
        </p:txBody>
      </p:sp>
      <p:sp>
        <p:nvSpPr>
          <p:cNvPr id="17" name="Content Placeholder 9"/>
          <p:cNvSpPr>
            <a:spLocks noGrp="1"/>
          </p:cNvSpPr>
          <p:nvPr userDrawn="1">
            <p:ph sz="quarter" idx="11"/>
          </p:nvPr>
        </p:nvSpPr>
        <p:spPr>
          <a:xfrm>
            <a:off x="29413200" y="5471160"/>
            <a:ext cx="13844016" cy="16550640"/>
          </a:xfrm>
          <a:prstGeom prst="rect">
            <a:avLst/>
          </a:prstGeom>
          <a:ln>
            <a:noFill/>
            <a:prstDash val="sysDot"/>
          </a:ln>
        </p:spPr>
        <p:txBody>
          <a:bodyPr/>
          <a:lstStyle>
            <a:lvl1pPr algn="ctr">
              <a:buNone/>
              <a:defRPr sz="60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Content Placeholder 7"/>
          <p:cNvSpPr>
            <a:spLocks noGrp="1"/>
          </p:cNvSpPr>
          <p:nvPr userDrawn="1">
            <p:ph sz="quarter" idx="12"/>
          </p:nvPr>
        </p:nvSpPr>
        <p:spPr>
          <a:xfrm>
            <a:off x="29413200" y="27432000"/>
            <a:ext cx="13844016" cy="3200400"/>
          </a:xfrm>
          <a:prstGeom prst="rect">
            <a:avLst/>
          </a:prstGeom>
          <a:ln>
            <a:noFill/>
            <a:prstDash val="sysDot"/>
          </a:ln>
        </p:spPr>
        <p:txBody>
          <a:bodyPr anchor="ctr"/>
          <a:lstStyle>
            <a:lvl1pPr>
              <a:buFont typeface="Arial" pitchFamily="34" charset="0"/>
              <a:buChar char="•"/>
              <a:defRPr sz="9600" baseline="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algn="ctr">
              <a:buNone/>
            </a:pPr>
            <a:r>
              <a:rPr lang="en-US" sz="5200"/>
              <a:t>Click to edit Master text styles</a:t>
            </a:r>
          </a:p>
        </p:txBody>
      </p:sp>
      <p:sp>
        <p:nvSpPr>
          <p:cNvPr id="21" name="Content Placeholder 7"/>
          <p:cNvSpPr>
            <a:spLocks noGrp="1"/>
          </p:cNvSpPr>
          <p:nvPr userDrawn="1">
            <p:ph sz="quarter" idx="13"/>
          </p:nvPr>
        </p:nvSpPr>
        <p:spPr>
          <a:xfrm>
            <a:off x="29413200" y="22326600"/>
            <a:ext cx="13844016" cy="4873752"/>
          </a:xfrm>
          <a:prstGeom prst="rect">
            <a:avLst/>
          </a:prstGeom>
          <a:ln>
            <a:noFill/>
            <a:prstDash val="sysDot"/>
          </a:ln>
        </p:spPr>
        <p:txBody>
          <a:bodyPr anchor="ctr"/>
          <a:lstStyle>
            <a:lvl1pPr>
              <a:buFont typeface="Arial" pitchFamily="34" charset="0"/>
              <a:buChar char="•"/>
              <a:defRPr sz="9600" baseline="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algn="ctr">
              <a:buNone/>
            </a:pPr>
            <a:r>
              <a:rPr lang="en-US" sz="5200"/>
              <a:t>Click to edit Master text styles</a:t>
            </a:r>
          </a:p>
        </p:txBody>
      </p:sp>
      <p:sp>
        <p:nvSpPr>
          <p:cNvPr id="22" name="Content Placeholder 9"/>
          <p:cNvSpPr>
            <a:spLocks noGrp="1"/>
          </p:cNvSpPr>
          <p:nvPr userDrawn="1">
            <p:ph sz="quarter" idx="14"/>
          </p:nvPr>
        </p:nvSpPr>
        <p:spPr>
          <a:xfrm>
            <a:off x="15049500" y="5486400"/>
            <a:ext cx="13844016" cy="26773632"/>
          </a:xfrm>
          <a:prstGeom prst="rect">
            <a:avLst/>
          </a:prstGeom>
          <a:ln>
            <a:noFill/>
            <a:prstDash val="sysDot"/>
          </a:ln>
        </p:spPr>
        <p:txBody>
          <a:bodyPr/>
          <a:lstStyle>
            <a:lvl1pPr algn="ctr">
              <a:buNone/>
              <a:defRPr sz="60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9"/>
          <p:cNvSpPr>
            <a:spLocks noGrp="1"/>
          </p:cNvSpPr>
          <p:nvPr userDrawn="1">
            <p:ph sz="quarter" idx="15"/>
          </p:nvPr>
        </p:nvSpPr>
        <p:spPr>
          <a:xfrm>
            <a:off x="685800" y="5486400"/>
            <a:ext cx="13844016" cy="26773632"/>
          </a:xfrm>
          <a:prstGeom prst="rect">
            <a:avLst/>
          </a:prstGeom>
          <a:ln>
            <a:noFill/>
            <a:prstDash val="sysDot"/>
          </a:ln>
        </p:spPr>
        <p:txBody>
          <a:bodyPr/>
          <a:lstStyle>
            <a:lvl1pPr algn="ctr">
              <a:buNone/>
              <a:defRPr sz="60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2" name="Picture 11" descr="wsu_logo_transp_eecs.t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305" y="1030357"/>
            <a:ext cx="8951895" cy="38862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12115800"/>
            <a:ext cx="40614600" cy="102108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dirty="0"/>
              <a:t>Sr. Design Template for Poster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85800"/>
            <a:ext cx="43891200" cy="4800600"/>
          </a:xfrm>
        </p:spPr>
        <p:txBody>
          <a:bodyPr>
            <a:normAutofit/>
          </a:bodyPr>
          <a:lstStyle/>
          <a:p>
            <a:r>
              <a:rPr lang="en-US" sz="8900" b="1" dirty="0"/>
              <a:t>PICA Survey &amp; Mobile Self Monitoring System</a:t>
            </a:r>
            <a:br>
              <a:rPr lang="en-US" sz="8900" b="1" dirty="0"/>
            </a:br>
            <a:r>
              <a:rPr lang="en-US" sz="5500" dirty="0"/>
              <a:t>Sponsor: WSU Psychology Clinic</a:t>
            </a:r>
            <a:br>
              <a:rPr lang="en-US" sz="5500" dirty="0"/>
            </a:br>
            <a:r>
              <a:rPr lang="en-US" sz="5500" dirty="0"/>
              <a:t>Mentors: Dr. Walter Scott and Belinda Lin</a:t>
            </a:r>
            <a:br>
              <a:rPr lang="en-US" sz="5500" dirty="0"/>
            </a:br>
            <a:r>
              <a:rPr lang="en-US" sz="5500" dirty="0"/>
              <a:t>Jiaming Chu, Christian Manangan, Shaylin Smith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85800"/>
            <a:ext cx="43891200" cy="48006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438912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Content Placeholder 9"/>
          <p:cNvSpPr txBox="1">
            <a:spLocks/>
          </p:cNvSpPr>
          <p:nvPr/>
        </p:nvSpPr>
        <p:spPr>
          <a:xfrm>
            <a:off x="15049500" y="5257800"/>
            <a:ext cx="13844016" cy="118872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/>
          <a:lstStyle>
            <a:lvl1pPr algn="ctr">
              <a:buNone/>
              <a:defRPr/>
            </a:lvl1pPr>
          </a:lstStyle>
          <a:p>
            <a:pPr marR="0" lvl="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6000" b="1" u="sng" dirty="0">
              <a:latin typeface="+mj-lt"/>
            </a:endParaRPr>
          </a:p>
          <a:p>
            <a:pPr marR="0" lvl="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6000" b="1" u="sng" dirty="0">
                <a:latin typeface="+mj-lt"/>
              </a:rPr>
              <a:t>Solution</a:t>
            </a:r>
          </a:p>
          <a:p>
            <a:pPr marL="857250" marR="0" lvl="0" indent="-857250" algn="l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480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PICA (Person in Context Assessment) measures the personality structure of the user and utilizes Flask to produce the feedback report</a:t>
            </a:r>
          </a:p>
          <a:p>
            <a:pPr marL="857250" marR="0" lvl="0" indent="-857250" algn="l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480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Mobile app allows </a:t>
            </a:r>
            <a:r>
              <a:rPr lang="en-US" sz="4800" dirty="0">
                <a:latin typeface="+mj-lt"/>
              </a:rPr>
              <a:t>doctor to monitor the patient’s temperament as well as their daily emotional events</a:t>
            </a:r>
          </a:p>
          <a:p>
            <a:pPr marL="857250" marR="0" lvl="0" indent="-857250" algn="l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4800" dirty="0">
                <a:latin typeface="+mj-lt"/>
              </a:rPr>
              <a:t> App allows users to reflect if their situational “if” produces a coherent “then” pattern of thinking, feeling, and behaving.</a:t>
            </a:r>
          </a:p>
          <a:p>
            <a:pPr marL="857250" marR="0" lvl="0" indent="-857250" algn="l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480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The user can group each emotional event into categories</a:t>
            </a:r>
          </a:p>
        </p:txBody>
      </p:sp>
      <p:sp>
        <p:nvSpPr>
          <p:cNvPr id="18" name="Content Placeholder 9"/>
          <p:cNvSpPr txBox="1">
            <a:spLocks/>
          </p:cNvSpPr>
          <p:nvPr/>
        </p:nvSpPr>
        <p:spPr>
          <a:xfrm>
            <a:off x="685800" y="5257800"/>
            <a:ext cx="13844016" cy="92963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/>
          <a:lstStyle>
            <a:lvl1pPr algn="ctr">
              <a:buNone/>
              <a:defRPr/>
            </a:lvl1pPr>
          </a:lstStyle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6000" b="1" u="sng" dirty="0">
              <a:latin typeface="+mj-lt"/>
            </a:endParaRPr>
          </a:p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6000" b="1" u="sng" dirty="0">
                <a:latin typeface="+mj-lt"/>
              </a:rPr>
              <a:t>Abstract</a:t>
            </a:r>
          </a:p>
          <a:p>
            <a:pPr marL="857250" marR="0" lvl="0" indent="-857250" algn="l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4800" dirty="0">
                <a:latin typeface="+mj-lt"/>
              </a:rPr>
              <a:t>Digital solution to advance mental health treatment</a:t>
            </a:r>
          </a:p>
          <a:p>
            <a:pPr marL="857250" marR="0" lvl="0" indent="-857250" algn="l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4800" dirty="0">
                <a:latin typeface="+mj-lt"/>
              </a:rPr>
              <a:t>Tool to gather more data about how temperament affects treatment response</a:t>
            </a:r>
          </a:p>
          <a:p>
            <a:pPr marL="857250" marR="0" lvl="0" indent="-857250" algn="l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4800" dirty="0">
                <a:latin typeface="+mj-lt"/>
              </a:rPr>
              <a:t>Connects users’ personal reflections with actionable insights for clinicians</a:t>
            </a:r>
          </a:p>
          <a:p>
            <a:pPr marL="857250" marR="0" lvl="0" indent="-857250" algn="l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4800" dirty="0">
                <a:latin typeface="+mj-lt"/>
              </a:rPr>
              <a:t>Supports both in-person and remote monitoring of patient emotional patterns</a:t>
            </a:r>
          </a:p>
          <a:p>
            <a:pPr marL="857250" marR="0" lvl="0" indent="-85725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6000" dirty="0">
              <a:latin typeface="+mj-lt"/>
            </a:endParaRPr>
          </a:p>
          <a:p>
            <a:pPr marL="857250" marR="0" lvl="0" indent="-85725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6000" dirty="0">
              <a:latin typeface="+mj-lt"/>
            </a:endParaRPr>
          </a:p>
          <a:p>
            <a:pPr marL="857250" marR="0" lvl="0" indent="-85725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6000" dirty="0">
              <a:latin typeface="+mj-lt"/>
            </a:endParaRPr>
          </a:p>
          <a:p>
            <a:pPr marR="0" lvl="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6000" dirty="0">
              <a:latin typeface="+mj-lt"/>
            </a:endParaRPr>
          </a:p>
          <a:p>
            <a:pPr marR="0" lvl="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6000" dirty="0">
              <a:latin typeface="+mj-lt"/>
            </a:endParaRPr>
          </a:p>
          <a:p>
            <a:pPr marR="0" lvl="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60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6000" dirty="0">
              <a:latin typeface="+mj-lt"/>
            </a:endParaRPr>
          </a:p>
          <a:p>
            <a:pPr marR="0" lvl="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6000" dirty="0">
              <a:latin typeface="+mj-lt"/>
            </a:endParaRPr>
          </a:p>
        </p:txBody>
      </p:sp>
      <p:sp>
        <p:nvSpPr>
          <p:cNvPr id="26" name="Content Placeholder 7"/>
          <p:cNvSpPr>
            <a:spLocks noGrp="1"/>
          </p:cNvSpPr>
          <p:nvPr>
            <p:ph sz="quarter" idx="4294967295"/>
          </p:nvPr>
        </p:nvSpPr>
        <p:spPr>
          <a:xfrm>
            <a:off x="29422725" y="30861000"/>
            <a:ext cx="13844016" cy="12192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 anchor="ctr"/>
          <a:lstStyle>
            <a:lvl1pPr>
              <a:buFont typeface="Arial" pitchFamily="34" charset="0"/>
              <a:buChar char="•"/>
              <a:defRPr sz="9600" baseline="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algn="ctr">
              <a:buNone/>
            </a:pPr>
            <a:r>
              <a:rPr lang="en-US" sz="5200" b="1" dirty="0"/>
              <a:t>PICA Software Development Unit</a:t>
            </a:r>
          </a:p>
        </p:txBody>
      </p:sp>
      <p:sp>
        <p:nvSpPr>
          <p:cNvPr id="27" name="Content Placeholder 9"/>
          <p:cNvSpPr>
            <a:spLocks noGrp="1"/>
          </p:cNvSpPr>
          <p:nvPr>
            <p:ph sz="quarter" idx="4294967295"/>
          </p:nvPr>
        </p:nvSpPr>
        <p:spPr>
          <a:xfrm>
            <a:off x="29422725" y="5257800"/>
            <a:ext cx="13844016" cy="90677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/>
          <a:lstStyle>
            <a:lvl1pPr algn="ctr">
              <a:buNone/>
              <a:defRPr sz="6000">
                <a:latin typeface="+mj-lt"/>
              </a:defRPr>
            </a:lvl1pPr>
          </a:lstStyle>
          <a:p>
            <a:pPr lvl="0"/>
            <a:endParaRPr lang="en-US" b="1" u="sng" dirty="0"/>
          </a:p>
          <a:p>
            <a:pPr lvl="0"/>
            <a:r>
              <a:rPr lang="en-US" b="1" u="sng" dirty="0"/>
              <a:t>Impact</a:t>
            </a:r>
          </a:p>
          <a:p>
            <a:pPr lvl="0" algn="l">
              <a:buFont typeface="Arial" panose="020B0604020202020204" pitchFamily="34" charset="0"/>
              <a:buChar char="•"/>
            </a:pPr>
            <a:r>
              <a:rPr lang="en-US" sz="4800" dirty="0"/>
              <a:t>Allows doctors to better understand their patients and create stronger treatment plans</a:t>
            </a:r>
          </a:p>
          <a:p>
            <a:pPr lvl="0"/>
            <a:endParaRPr lang="en-US" b="1" u="sng" dirty="0"/>
          </a:p>
        </p:txBody>
      </p:sp>
      <p:sp>
        <p:nvSpPr>
          <p:cNvPr id="28" name="Content Placeholder 7"/>
          <p:cNvSpPr txBox="1">
            <a:spLocks/>
          </p:cNvSpPr>
          <p:nvPr/>
        </p:nvSpPr>
        <p:spPr>
          <a:xfrm>
            <a:off x="29422725" y="27432000"/>
            <a:ext cx="13844016" cy="32004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 anchor="ctr"/>
          <a:lstStyle>
            <a:lvl1pPr>
              <a:buFont typeface="Arial" pitchFamily="34" charset="0"/>
              <a:buChar char="•"/>
              <a:defRPr sz="9600" baseline="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52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Acknowledgements</a:t>
            </a:r>
          </a:p>
          <a:p>
            <a:pPr marL="1645920" marR="0" lvl="0" indent="-1645920" algn="ctr" defTabSz="438912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5200" dirty="0"/>
              <a:t>Dr. Scott, Belinda Lin, Parteek Kumar</a:t>
            </a:r>
            <a:endParaRPr kumimoji="0" lang="en-US" sz="520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686CB6-7FC1-53D7-C3A6-C919B4B5E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7000" y="685800"/>
            <a:ext cx="4352774" cy="4343400"/>
          </a:xfrm>
          <a:prstGeom prst="rect">
            <a:avLst/>
          </a:prstGeom>
        </p:spPr>
      </p:pic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3F18F802-1094-943C-EF17-5119965022D8}"/>
              </a:ext>
            </a:extLst>
          </p:cNvPr>
          <p:cNvSpPr txBox="1">
            <a:spLocks/>
          </p:cNvSpPr>
          <p:nvPr/>
        </p:nvSpPr>
        <p:spPr>
          <a:xfrm>
            <a:off x="685894" y="14859000"/>
            <a:ext cx="13844016" cy="115823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/>
          <a:lstStyle>
            <a:lvl1pPr algn="ctr">
              <a:buNone/>
              <a:defRPr/>
            </a:lvl1pPr>
          </a:lstStyle>
          <a:p>
            <a:pPr marR="0" lvl="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6000" dirty="0">
              <a:latin typeface="+mj-lt"/>
            </a:endParaRPr>
          </a:p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60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Features/Functionality</a:t>
            </a:r>
          </a:p>
          <a:p>
            <a:pPr marL="1645920" marR="0" lvl="0" indent="-1645920" algn="l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480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Automatic</a:t>
            </a:r>
            <a:r>
              <a:rPr lang="en-US" sz="4800" dirty="0">
                <a:latin typeface="+mj-lt"/>
              </a:rPr>
              <a:t>ally sends PICA results report to user’s email</a:t>
            </a:r>
          </a:p>
          <a:p>
            <a:pPr marL="1645920" marR="0" lvl="0" indent="-1645920" algn="l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480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Allow users to opt in for certain parts of the assessment</a:t>
            </a:r>
          </a:p>
          <a:p>
            <a:pPr marL="1645920" marR="0" lvl="0" indent="-1645920" algn="l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480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Supports full customization of emotional categories in-app, allowing users to rename, delete, merge</a:t>
            </a:r>
            <a:r>
              <a:rPr lang="en-US" sz="4800" dirty="0">
                <a:latin typeface="+mj-lt"/>
              </a:rPr>
              <a:t>, or move specific surveys between categories</a:t>
            </a:r>
            <a:endParaRPr kumimoji="0" lang="en-US" sz="480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1645920" marR="0" lvl="0" indent="-1645920" algn="l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480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Improved report layout for better understanding of results</a:t>
            </a:r>
          </a:p>
          <a:p>
            <a:pPr marR="0" lvl="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6000" dirty="0">
              <a:latin typeface="+mj-lt"/>
            </a:endParaRPr>
          </a:p>
          <a:p>
            <a:pPr marR="0" lvl="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6000" dirty="0">
              <a:latin typeface="+mj-lt"/>
            </a:endParaRPr>
          </a:p>
          <a:p>
            <a:pPr marR="0" lvl="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6000" dirty="0">
              <a:latin typeface="+mj-lt"/>
            </a:endParaRPr>
          </a:p>
          <a:p>
            <a:pPr marR="0" lvl="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60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6000" dirty="0">
              <a:latin typeface="+mj-lt"/>
            </a:endParaRPr>
          </a:p>
          <a:p>
            <a:pPr marR="0" lvl="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6000" dirty="0">
              <a:latin typeface="+mj-lt"/>
            </a:endParaRP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9375D6B0-6C11-9BC6-DC18-26603015D2EC}"/>
              </a:ext>
            </a:extLst>
          </p:cNvPr>
          <p:cNvSpPr txBox="1">
            <a:spLocks/>
          </p:cNvSpPr>
          <p:nvPr/>
        </p:nvSpPr>
        <p:spPr>
          <a:xfrm>
            <a:off x="29442603" y="14554199"/>
            <a:ext cx="13844016" cy="5334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/>
          <a:lstStyle>
            <a:lvl1pPr marL="1645920" indent="-1645920" algn="ctr" defTabSz="4389120" rtl="0" eaLnBrk="1" latinLnBrk="0" hangingPunct="1">
              <a:spcBef>
                <a:spcPct val="20000"/>
              </a:spcBef>
              <a:buFont typeface="Arial" pitchFamily="34" charset="0"/>
              <a:buNone/>
              <a:defRPr sz="6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3566160" indent="-1371600" algn="l" defTabSz="438912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u="sng" dirty="0"/>
          </a:p>
          <a:p>
            <a:r>
              <a:rPr lang="en-US" b="1" u="sng" dirty="0"/>
              <a:t>Future Work</a:t>
            </a:r>
          </a:p>
          <a:p>
            <a:pPr algn="l">
              <a:buFont typeface="Arial" pitchFamily="34" charset="0"/>
              <a:buChar char="•"/>
            </a:pPr>
            <a:r>
              <a:rPr lang="en-US" sz="4800" dirty="0"/>
              <a:t>Create a more sophisticated clustering algorithm for emotional situations</a:t>
            </a:r>
          </a:p>
          <a:p>
            <a:pPr algn="l">
              <a:buFont typeface="Arial" pitchFamily="34" charset="0"/>
              <a:buChar char="•"/>
            </a:pPr>
            <a:r>
              <a:rPr lang="en-US" sz="4800" dirty="0"/>
              <a:t>Integrate PICA into mobile app</a:t>
            </a: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FE0F88CC-4545-8F5E-9184-ECE80B816E9F}"/>
              </a:ext>
            </a:extLst>
          </p:cNvPr>
          <p:cNvSpPr txBox="1">
            <a:spLocks/>
          </p:cNvSpPr>
          <p:nvPr/>
        </p:nvSpPr>
        <p:spPr>
          <a:xfrm>
            <a:off x="624459" y="26746201"/>
            <a:ext cx="13844016" cy="53339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/>
          <a:lstStyle>
            <a:lvl1pPr algn="ctr">
              <a:buNone/>
              <a:defRPr/>
            </a:lvl1pPr>
          </a:lstStyle>
          <a:p>
            <a:pPr marR="0" lvl="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6000" dirty="0">
              <a:latin typeface="+mj-lt"/>
            </a:endParaRPr>
          </a:p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60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Technologies</a:t>
            </a:r>
          </a:p>
          <a:p>
            <a:pPr marL="1645920" marR="0" lvl="0" indent="-1645920" algn="l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4800" dirty="0">
                <a:latin typeface="+mj-lt"/>
              </a:rPr>
              <a:t>Hosted on PythonAnywhere</a:t>
            </a:r>
          </a:p>
          <a:p>
            <a:pPr marL="1645920" marR="0" lvl="0" indent="-1645920" algn="l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4800" dirty="0">
                <a:latin typeface="+mj-lt"/>
              </a:rPr>
              <a:t>Database: MongoDB Atlas</a:t>
            </a:r>
            <a:endParaRPr lang="en-US" sz="6000" dirty="0">
              <a:latin typeface="+mj-lt"/>
            </a:endParaRPr>
          </a:p>
          <a:p>
            <a:pPr marR="0" lvl="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6000" dirty="0">
              <a:latin typeface="+mj-lt"/>
            </a:endParaRPr>
          </a:p>
          <a:p>
            <a:pPr marR="0" lvl="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6000" dirty="0">
              <a:latin typeface="+mj-lt"/>
            </a:endParaRPr>
          </a:p>
          <a:p>
            <a:pPr marR="0" lvl="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60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6000" dirty="0">
              <a:latin typeface="+mj-lt"/>
            </a:endParaRPr>
          </a:p>
          <a:p>
            <a:pPr marR="0" lvl="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6000" dirty="0">
              <a:latin typeface="+mj-lt"/>
            </a:endParaRP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4385386A-23AE-B54D-3051-E5EC60BB62BC}"/>
              </a:ext>
            </a:extLst>
          </p:cNvPr>
          <p:cNvSpPr txBox="1">
            <a:spLocks/>
          </p:cNvSpPr>
          <p:nvPr/>
        </p:nvSpPr>
        <p:spPr>
          <a:xfrm>
            <a:off x="29442603" y="20116800"/>
            <a:ext cx="13844016" cy="70866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/>
          <a:lstStyle>
            <a:lvl1pPr marL="1645920" indent="-1645920" algn="ctr" defTabSz="4389120" rtl="0" eaLnBrk="1" latinLnBrk="0" hangingPunct="1">
              <a:spcBef>
                <a:spcPct val="20000"/>
              </a:spcBef>
              <a:buFont typeface="Arial" pitchFamily="34" charset="0"/>
              <a:buNone/>
              <a:defRPr sz="6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3566160" indent="-1371600" algn="l" defTabSz="438912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u="sng" dirty="0"/>
          </a:p>
          <a:p>
            <a:r>
              <a:rPr lang="en-US" b="1" u="sng" dirty="0"/>
              <a:t>Glossary</a:t>
            </a:r>
          </a:p>
          <a:p>
            <a:pPr algn="l">
              <a:buFont typeface="Arial" pitchFamily="34" charset="0"/>
              <a:buChar char="•"/>
            </a:pPr>
            <a:r>
              <a:rPr lang="en-US" sz="4800" dirty="0"/>
              <a:t>MongoDB Atlas: A cloud-based NoSQL database used to securely store survey and emotional pattern data</a:t>
            </a:r>
          </a:p>
          <a:p>
            <a:pPr algn="l">
              <a:buFont typeface="Arial" pitchFamily="34" charset="0"/>
              <a:buChar char="•"/>
            </a:pPr>
            <a:r>
              <a:rPr lang="en-US" sz="4800" dirty="0"/>
              <a:t>PythonAnywhere: A cloud platform used to host and deploy the web application</a:t>
            </a:r>
          </a:p>
          <a:p>
            <a:endParaRPr lang="en-US" b="1" u="sng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rDesignPosterTemplate_FIN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SrDesignPosterTemplate_FINAL</Template>
  <TotalTime>273</TotalTime>
  <Words>280</Words>
  <Application>Microsoft Office PowerPoint</Application>
  <PresentationFormat>Custom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SrDesignPosterTemplate_FINAL</vt:lpstr>
      <vt:lpstr>PICA Survey &amp; Mobile Self Monitoring System Sponsor: WSU Psychology Clinic Mentors: Dr. Walter Scott and Belinda Lin Jiaming Chu, Christian Manangan, Shaylin Smith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Smith, Shaylin Zhuo Yan</dc:creator>
  <cp:lastModifiedBy>Manangan, Christian Pol Cabiao</cp:lastModifiedBy>
  <cp:revision>6</cp:revision>
  <dcterms:created xsi:type="dcterms:W3CDTF">2025-04-10T00:27:15Z</dcterms:created>
  <dcterms:modified xsi:type="dcterms:W3CDTF">2025-04-10T23:28:58Z</dcterms:modified>
</cp:coreProperties>
</file>