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4C9"/>
    <a:srgbClr val="DC2CA1"/>
    <a:srgbClr val="D8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>
        <p:scale>
          <a:sx n="91" d="100"/>
          <a:sy n="91" d="100"/>
        </p:scale>
        <p:origin x="59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048-FF2C-3743-82D9-3A922FFE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200A-52BB-6547-84C2-6AA8F043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58F2-4A79-4A4C-BC0F-ED39FD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BE4-5967-B84E-BBB2-254D2D0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B6F9-DD15-3140-9CE9-5A0C881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2EB-7BD0-DD46-A7E5-9FBBD60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8F35-7E34-D447-B787-62512A8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2D-9C35-5F4E-8541-486A02E8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2AFE-8D59-6F48-B250-0369EB1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592A-6A04-1347-AA04-1A19225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35CB-74ED-ED4F-AC26-4CBB0EBE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95F9-0686-8946-8311-C40E0F2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92E4-7B24-9E4F-B759-03C9A9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AD6-FC32-8E44-8A8B-C5A2DC4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041-C5BA-B746-BCC3-328C7D5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33D-945D-0B4A-8858-B3BBF52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4B27-7C0F-594A-8B6F-C7C8C15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1A9-6FC5-7F49-845A-47123BF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14A-8120-5F4B-8726-923EF80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BCB-6543-BD4F-B047-C07B0DF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2C1-BCD1-8642-8603-2D25F52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2C5-8EAD-1647-831B-AE8CF5FC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EA9-6FD5-454B-B930-5EC9AC1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80BB-8BD9-604F-805C-1749ABB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83CE-A178-8B44-A95F-44B18416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D77-0D91-9B41-8F24-87B60C6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AE1-95D4-1D49-ADC8-2BA625C8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EF1A-E728-A84B-B2A4-5CB1537D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FC2-1C52-454D-9D6F-5FE96FC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A2E4-F7DE-A043-83F5-18FA670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A69-8FEC-6745-BAA3-408C198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678-5174-9341-9E52-28F79CE1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588-B1DC-864A-9D0C-4AF3B8A8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F582-1676-C149-BC86-CCB3F80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A37-1504-D942-9489-8A24D422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589E-3EA0-2547-9307-A1135E26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A3ED-C426-6E41-8B12-5333BB4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EC0-B933-9E4B-BEB6-588B772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28DA-C692-F54E-BA62-136865A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4D6-282F-BF49-8A6C-ABB9906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3076-047D-8146-ACDC-C23738C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E6D4-5293-BE4D-A0DA-52745B2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A5ED-7E61-D24E-A032-C727C47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383A-4724-834F-BCD4-59A0838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04F7-C98C-B341-B104-5AB2779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1D-9BFE-3A49-B9FB-DC6FD4B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4FA-088A-934E-BD84-D66498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38B2-F2D1-E240-ABB8-8C6EB3C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59E32-F67C-1A4B-9FB1-669955C7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79C2-8176-0E44-9BFF-0607A1E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E948-E203-A142-AA78-1B79379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32C-F76C-5D45-A919-BFAB113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4C4-EE87-1544-AB43-863D1C3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A8C-7DC2-AF44-8D81-99430F9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2B45-92BD-A147-B7C4-6F9D69C6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6DC4-F2AE-6B49-A621-34FF816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8095-FF1E-6B40-AC6D-2CDD554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C0EE-5F27-BB44-85A1-65B3295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5B1-21B6-134D-9D97-6160CE0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21D7-38B9-2342-AE61-50A793A3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B97-3982-0A4B-9743-123812F7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BA4-237C-B44E-BFA4-C7505F294036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441-794F-A44E-8C82-6B640F62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665-5911-C847-83F5-77E6F3A3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2F467-C94F-B74C-A606-72666D4F8B39}"/>
              </a:ext>
            </a:extLst>
          </p:cNvPr>
          <p:cNvSpPr/>
          <p:nvPr/>
        </p:nvSpPr>
        <p:spPr>
          <a:xfrm>
            <a:off x="306909" y="286014"/>
            <a:ext cx="2744809" cy="97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6A4FE2-612F-C94C-A351-C759DE38A709}"/>
              </a:ext>
            </a:extLst>
          </p:cNvPr>
          <p:cNvSpPr/>
          <p:nvPr/>
        </p:nvSpPr>
        <p:spPr>
          <a:xfrm>
            <a:off x="4523928" y="286014"/>
            <a:ext cx="2744809" cy="974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AzureSharedResource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A2E977-F7A7-B646-85C4-04D02C119D49}"/>
              </a:ext>
            </a:extLst>
          </p:cNvPr>
          <p:cNvSpPr/>
          <p:nvPr/>
        </p:nvSpPr>
        <p:spPr>
          <a:xfrm>
            <a:off x="8740947" y="286014"/>
            <a:ext cx="2744809" cy="974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C316F-E582-174A-BD13-CB49A52A6ADB}"/>
              </a:ext>
            </a:extLst>
          </p:cNvPr>
          <p:cNvSpPr txBox="1"/>
          <p:nvPr/>
        </p:nvSpPr>
        <p:spPr>
          <a:xfrm>
            <a:off x="306909" y="1438507"/>
            <a:ext cx="3451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On CapacityInterval, call GiveMe(Target)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5. On FlushInterval, query for Capacity()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CB64-651A-074A-8F34-2B5EE536A6F8}"/>
              </a:ext>
            </a:extLst>
          </p:cNvPr>
          <p:cNvSpPr txBox="1"/>
          <p:nvPr/>
        </p:nvSpPr>
        <p:spPr>
          <a:xfrm>
            <a:off x="4523928" y="1438506"/>
            <a:ext cx="3451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Determines number of partitions needed to fulfill request – no response</a:t>
            </a:r>
          </a:p>
          <a:p>
            <a:endParaRPr lang="en-US" sz="1600" dirty="0"/>
          </a:p>
          <a:p>
            <a:r>
              <a:rPr lang="en-US" sz="1600" dirty="0"/>
              <a:t>2. On Interval (when capacity needed)…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3. Attempt to get an exclusive lease on a blob (partition)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4. Raises capacity event</a:t>
            </a:r>
          </a:p>
          <a:p>
            <a:endParaRPr lang="en-US" sz="1600" dirty="0"/>
          </a:p>
          <a:p>
            <a:r>
              <a:rPr lang="en-US" sz="1600" dirty="0"/>
              <a:t>5. Returns the current Capacity (shared + reserved)</a:t>
            </a:r>
          </a:p>
          <a:p>
            <a:endParaRPr lang="en-US" sz="1600" dirty="0"/>
          </a:p>
          <a:p>
            <a:r>
              <a:rPr lang="en-US" sz="1600" dirty="0"/>
              <a:t>6. 15 seconds after a lease is obtained…</a:t>
            </a:r>
          </a:p>
          <a:p>
            <a:endParaRPr lang="en-US" sz="1600" dirty="0"/>
          </a:p>
          <a:p>
            <a:r>
              <a:rPr lang="en-US" sz="1600" dirty="0"/>
              <a:t>    7. The lease expires</a:t>
            </a:r>
          </a:p>
          <a:p>
            <a:endParaRPr lang="en-US" sz="1600" dirty="0"/>
          </a:p>
          <a:p>
            <a:r>
              <a:rPr lang="en-US" sz="1600" dirty="0"/>
              <a:t>    8. Raises capacity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F8F-89BB-8E4C-ADF1-3C9198410ADE}"/>
              </a:ext>
            </a:extLst>
          </p:cNvPr>
          <p:cNvSpPr txBox="1"/>
          <p:nvPr/>
        </p:nvSpPr>
        <p:spPr>
          <a:xfrm>
            <a:off x="8740948" y="1438506"/>
            <a:ext cx="3451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Provides the exclusive lease or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1179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DF34B-1D09-C24F-8782-B1B7D43D3EBA}"/>
              </a:ext>
            </a:extLst>
          </p:cNvPr>
          <p:cNvGrpSpPr/>
          <p:nvPr/>
        </p:nvGrpSpPr>
        <p:grpSpPr>
          <a:xfrm>
            <a:off x="814038" y="407019"/>
            <a:ext cx="8017728" cy="4282068"/>
            <a:chOff x="390293" y="245327"/>
            <a:chExt cx="5163014" cy="428206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90BB0B-0C4F-A541-9760-FCEAF54BD2E9}"/>
                </a:ext>
              </a:extLst>
            </p:cNvPr>
            <p:cNvSpPr/>
            <p:nvPr/>
          </p:nvSpPr>
          <p:spPr>
            <a:xfrm>
              <a:off x="390293" y="2453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7AB3DE-9BBF-8348-81F4-EC3FD45F97A8}"/>
                </a:ext>
              </a:extLst>
            </p:cNvPr>
            <p:cNvSpPr/>
            <p:nvPr/>
          </p:nvSpPr>
          <p:spPr>
            <a:xfrm>
              <a:off x="542693" y="3977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54F338-BCB1-9F4E-85AF-1D97DB21E6F8}"/>
                </a:ext>
              </a:extLst>
            </p:cNvPr>
            <p:cNvSpPr/>
            <p:nvPr/>
          </p:nvSpPr>
          <p:spPr>
            <a:xfrm>
              <a:off x="695093" y="5501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909E45-3AB5-0641-ABA6-B84298A06E80}"/>
                </a:ext>
              </a:extLst>
            </p:cNvPr>
            <p:cNvSpPr/>
            <p:nvPr/>
          </p:nvSpPr>
          <p:spPr>
            <a:xfrm>
              <a:off x="847493" y="7025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2183A-07E8-2A40-9831-2A6397CB3BF5}"/>
              </a:ext>
            </a:extLst>
          </p:cNvPr>
          <p:cNvGrpSpPr/>
          <p:nvPr/>
        </p:nvGrpSpPr>
        <p:grpSpPr>
          <a:xfrm>
            <a:off x="1862251" y="1182029"/>
            <a:ext cx="3757961" cy="1131849"/>
            <a:chOff x="1628078" y="1182029"/>
            <a:chExt cx="3757961" cy="1131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03A4B3-A11B-1B47-8AF7-36168C1FBA76}"/>
                </a:ext>
              </a:extLst>
            </p:cNvPr>
            <p:cNvSpPr/>
            <p:nvPr/>
          </p:nvSpPr>
          <p:spPr>
            <a:xfrm>
              <a:off x="1628078" y="1182029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Batcher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ED1D7D6-41BD-B04A-AAA3-20B47B5F4A3F}"/>
                </a:ext>
              </a:extLst>
            </p:cNvPr>
            <p:cNvSpPr/>
            <p:nvPr/>
          </p:nvSpPr>
          <p:spPr>
            <a:xfrm>
              <a:off x="2759926" y="1793485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00662-F4A0-E440-8D94-C85D0B85D5B2}"/>
              </a:ext>
            </a:extLst>
          </p:cNvPr>
          <p:cNvGrpSpPr/>
          <p:nvPr/>
        </p:nvGrpSpPr>
        <p:grpSpPr>
          <a:xfrm>
            <a:off x="1862250" y="2750633"/>
            <a:ext cx="3757962" cy="1131849"/>
            <a:chOff x="1628077" y="2750633"/>
            <a:chExt cx="3757962" cy="11318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2E90DC9-5B05-6846-BEE3-0B1AAC6CD85A}"/>
                </a:ext>
              </a:extLst>
            </p:cNvPr>
            <p:cNvSpPr/>
            <p:nvPr/>
          </p:nvSpPr>
          <p:spPr>
            <a:xfrm>
              <a:off x="1628077" y="2750633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 Batcher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C5F464-0E29-044B-8698-8A520F581E83}"/>
                </a:ext>
              </a:extLst>
            </p:cNvPr>
            <p:cNvSpPr/>
            <p:nvPr/>
          </p:nvSpPr>
          <p:spPr>
            <a:xfrm>
              <a:off x="2759926" y="3362089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346AD1-1E9F-3A48-B697-9D5792A26601}"/>
              </a:ext>
            </a:extLst>
          </p:cNvPr>
          <p:cNvSpPr/>
          <p:nvPr/>
        </p:nvSpPr>
        <p:spPr>
          <a:xfrm>
            <a:off x="6089793" y="1474746"/>
            <a:ext cx="2505308" cy="24514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C84935-2C38-AA4B-B471-1A1C4896E8D9}"/>
              </a:ext>
            </a:extLst>
          </p:cNvPr>
          <p:cNvSpPr/>
          <p:nvPr/>
        </p:nvSpPr>
        <p:spPr>
          <a:xfrm>
            <a:off x="6533338" y="2180061"/>
            <a:ext cx="1661532" cy="57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D29BB-984D-3B49-9AE4-A8AE1DBE4BAA}"/>
              </a:ext>
            </a:extLst>
          </p:cNvPr>
          <p:cNvSpPr/>
          <p:nvPr/>
        </p:nvSpPr>
        <p:spPr>
          <a:xfrm>
            <a:off x="6543245" y="2864005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2ADAB9-B4CE-E747-BF77-93F06DD2938D}"/>
              </a:ext>
            </a:extLst>
          </p:cNvPr>
          <p:cNvSpPr/>
          <p:nvPr/>
        </p:nvSpPr>
        <p:spPr>
          <a:xfrm>
            <a:off x="6996697" y="2861471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453329-B5BA-FF40-93BC-DADD347AF003}"/>
              </a:ext>
            </a:extLst>
          </p:cNvPr>
          <p:cNvSpPr/>
          <p:nvPr/>
        </p:nvSpPr>
        <p:spPr>
          <a:xfrm>
            <a:off x="7445156" y="2877057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A4B70B1-A0B9-E748-BA92-F41CC6394942}"/>
              </a:ext>
            </a:extLst>
          </p:cNvPr>
          <p:cNvSpPr/>
          <p:nvPr/>
        </p:nvSpPr>
        <p:spPr>
          <a:xfrm>
            <a:off x="10190955" y="407019"/>
            <a:ext cx="713678" cy="65792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C3DD7-ED28-854D-AD12-D2359B88DD0B}"/>
              </a:ext>
            </a:extLst>
          </p:cNvPr>
          <p:cNvCxnSpPr>
            <a:cxnSpLocks/>
          </p:cNvCxnSpPr>
          <p:nvPr/>
        </p:nvCxnSpPr>
        <p:spPr>
          <a:xfrm flipH="1">
            <a:off x="8298762" y="909899"/>
            <a:ext cx="1831695" cy="824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B8E8E-D51A-4246-9CCC-B9A0E77BC7FD}"/>
              </a:ext>
            </a:extLst>
          </p:cNvPr>
          <p:cNvSpPr txBox="1"/>
          <p:nvPr/>
        </p:nvSpPr>
        <p:spPr>
          <a:xfrm>
            <a:off x="6576320" y="15372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B02B6-ECAA-E246-92E6-EFD82079E91D}"/>
              </a:ext>
            </a:extLst>
          </p:cNvPr>
          <p:cNvSpPr/>
          <p:nvPr/>
        </p:nvSpPr>
        <p:spPr>
          <a:xfrm>
            <a:off x="6719820" y="3019446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8925B2-994D-BB41-B9AD-68BB3B8954B2}"/>
              </a:ext>
            </a:extLst>
          </p:cNvPr>
          <p:cNvSpPr/>
          <p:nvPr/>
        </p:nvSpPr>
        <p:spPr>
          <a:xfrm>
            <a:off x="7183132" y="302734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F5EC2-564F-CB44-A208-6D77F5758A31}"/>
              </a:ext>
            </a:extLst>
          </p:cNvPr>
          <p:cNvSpPr/>
          <p:nvPr/>
        </p:nvSpPr>
        <p:spPr>
          <a:xfrm>
            <a:off x="7658175" y="3034521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31E62-8423-7249-8856-4B69C3B25EE5}"/>
              </a:ext>
            </a:extLst>
          </p:cNvPr>
          <p:cNvSpPr/>
          <p:nvPr/>
        </p:nvSpPr>
        <p:spPr>
          <a:xfrm>
            <a:off x="9991069" y="120437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B291-8AB9-564F-8F20-438B2CAE3AA4}"/>
              </a:ext>
            </a:extLst>
          </p:cNvPr>
          <p:cNvSpPr/>
          <p:nvPr/>
        </p:nvSpPr>
        <p:spPr>
          <a:xfrm>
            <a:off x="10242508" y="1201123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5B9E8-9260-DA40-A026-637DD6C77BBE}"/>
              </a:ext>
            </a:extLst>
          </p:cNvPr>
          <p:cNvSpPr/>
          <p:nvPr/>
        </p:nvSpPr>
        <p:spPr>
          <a:xfrm>
            <a:off x="10516830" y="1208299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0125-C98B-D54E-ACA6-2AC8DE466017}"/>
              </a:ext>
            </a:extLst>
          </p:cNvPr>
          <p:cNvCxnSpPr>
            <a:cxnSpLocks/>
          </p:cNvCxnSpPr>
          <p:nvPr/>
        </p:nvCxnSpPr>
        <p:spPr>
          <a:xfrm flipH="1" flipV="1">
            <a:off x="2308302" y="2042404"/>
            <a:ext cx="4194923" cy="954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2AFFC-897F-544B-ABF1-B9498AFD5A02}"/>
              </a:ext>
            </a:extLst>
          </p:cNvPr>
          <p:cNvCxnSpPr>
            <a:cxnSpLocks/>
          </p:cNvCxnSpPr>
          <p:nvPr/>
        </p:nvCxnSpPr>
        <p:spPr>
          <a:xfrm>
            <a:off x="4884594" y="1541692"/>
            <a:ext cx="1658651" cy="659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33264-6F57-714A-A518-C00C12F2AC70}"/>
              </a:ext>
            </a:extLst>
          </p:cNvPr>
          <p:cNvSpPr txBox="1"/>
          <p:nvPr/>
        </p:nvSpPr>
        <p:spPr>
          <a:xfrm>
            <a:off x="4707260" y="426063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26515-F824-E54B-A3EC-C917B1F76124}"/>
              </a:ext>
            </a:extLst>
          </p:cNvPr>
          <p:cNvSpPr txBox="1"/>
          <p:nvPr/>
        </p:nvSpPr>
        <p:spPr>
          <a:xfrm>
            <a:off x="751867" y="4592442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Instances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9C45EE-8D74-E14A-92D7-E8E623422573}"/>
              </a:ext>
            </a:extLst>
          </p:cNvPr>
          <p:cNvSpPr/>
          <p:nvPr/>
        </p:nvSpPr>
        <p:spPr>
          <a:xfrm>
            <a:off x="8999034" y="4536687"/>
            <a:ext cx="2877015" cy="1953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EE9AB5-3DCF-B644-89D3-A2C0E4AC9F09}"/>
              </a:ext>
            </a:extLst>
          </p:cNvPr>
          <p:cNvSpPr/>
          <p:nvPr/>
        </p:nvSpPr>
        <p:spPr>
          <a:xfrm>
            <a:off x="7870049" y="4855319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(blob)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8F7F9B-24CA-1741-B7A4-5A02951BCDD7}"/>
              </a:ext>
            </a:extLst>
          </p:cNvPr>
          <p:cNvSpPr/>
          <p:nvPr/>
        </p:nvSpPr>
        <p:spPr>
          <a:xfrm>
            <a:off x="7856834" y="5372064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(blob)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91B3246-695A-7F4E-A992-22ADEF60CA90}"/>
              </a:ext>
            </a:extLst>
          </p:cNvPr>
          <p:cNvSpPr/>
          <p:nvPr/>
        </p:nvSpPr>
        <p:spPr>
          <a:xfrm>
            <a:off x="7850566" y="5886021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(blob)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86FADA-6365-CC42-A9AA-110253888243}"/>
              </a:ext>
            </a:extLst>
          </p:cNvPr>
          <p:cNvCxnSpPr>
            <a:cxnSpLocks/>
          </p:cNvCxnSpPr>
          <p:nvPr/>
        </p:nvCxnSpPr>
        <p:spPr>
          <a:xfrm>
            <a:off x="5427982" y="2353498"/>
            <a:ext cx="2400167" cy="26950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1611E9-D0D8-2C46-A88A-C2323DA3C8A4}"/>
              </a:ext>
            </a:extLst>
          </p:cNvPr>
          <p:cNvSpPr txBox="1"/>
          <p:nvPr/>
        </p:nvSpPr>
        <p:spPr>
          <a:xfrm>
            <a:off x="9109731" y="877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C7C70-A762-7D41-8DB1-B63446E73E27}"/>
              </a:ext>
            </a:extLst>
          </p:cNvPr>
          <p:cNvSpPr txBox="1"/>
          <p:nvPr/>
        </p:nvSpPr>
        <p:spPr>
          <a:xfrm>
            <a:off x="4872463" y="232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E791E-1CFD-4344-AEEB-D1D584C0A950}"/>
              </a:ext>
            </a:extLst>
          </p:cNvPr>
          <p:cNvSpPr txBox="1"/>
          <p:nvPr/>
        </p:nvSpPr>
        <p:spPr>
          <a:xfrm>
            <a:off x="7191604" y="4074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48625-DDF6-AF43-9141-5EA8991275DA}"/>
              </a:ext>
            </a:extLst>
          </p:cNvPr>
          <p:cNvSpPr txBox="1"/>
          <p:nvPr/>
        </p:nvSpPr>
        <p:spPr>
          <a:xfrm>
            <a:off x="5456918" y="141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5C3DF3-D21A-C14C-8558-48C005D4C789}"/>
              </a:ext>
            </a:extLst>
          </p:cNvPr>
          <p:cNvSpPr txBox="1"/>
          <p:nvPr/>
        </p:nvSpPr>
        <p:spPr>
          <a:xfrm>
            <a:off x="8988464" y="1589048"/>
            <a:ext cx="3037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 user sends 3 records to insert into Cosmos.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records are wrapped as Operations and sent to the appropriate Batcher.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AzureSharedResource leases partitions so that it can safely use capacity.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Batcher raises the batch back to the Watcher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770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18">
            <a:extLst>
              <a:ext uri="{FF2B5EF4-FFF2-40B4-BE49-F238E27FC236}">
                <a16:creationId xmlns:a16="http://schemas.microsoft.com/office/drawing/2014/main" id="{B209FF6A-1CB7-4F9F-BECE-E2B8F1C38E2D}"/>
              </a:ext>
            </a:extLst>
          </p:cNvPr>
          <p:cNvSpPr/>
          <p:nvPr/>
        </p:nvSpPr>
        <p:spPr>
          <a:xfrm rot="15300000">
            <a:off x="6736094" y="1008853"/>
            <a:ext cx="588579" cy="6639910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C001F5-2DFD-4188-993A-72E3F2FB693F}"/>
              </a:ext>
            </a:extLst>
          </p:cNvPr>
          <p:cNvCxnSpPr>
            <a:cxnSpLocks/>
            <a:stCxn id="23" idx="0"/>
            <a:endCxn id="53" idx="2"/>
          </p:cNvCxnSpPr>
          <p:nvPr/>
        </p:nvCxnSpPr>
        <p:spPr>
          <a:xfrm flipH="1" flipV="1">
            <a:off x="640022" y="2990956"/>
            <a:ext cx="2744309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CFD4E6-F083-45D2-A433-33A66BDA2C3E}"/>
              </a:ext>
            </a:extLst>
          </p:cNvPr>
          <p:cNvCxnSpPr>
            <a:cxnSpLocks/>
            <a:stCxn id="23" idx="0"/>
            <a:endCxn id="54" idx="2"/>
          </p:cNvCxnSpPr>
          <p:nvPr/>
        </p:nvCxnSpPr>
        <p:spPr>
          <a:xfrm flipH="1" flipV="1">
            <a:off x="975724" y="2990956"/>
            <a:ext cx="2408607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CF6D1-4BA4-4162-9218-3625BFAB9253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flipH="1" flipV="1">
            <a:off x="1304377" y="2995924"/>
            <a:ext cx="2079954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852353-0519-4230-85A4-C7F8A34C7136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1640079" y="2995924"/>
            <a:ext cx="1744252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4453F-0F3D-4F6C-9397-5A4E9B1B2DC6}"/>
              </a:ext>
            </a:extLst>
          </p:cNvPr>
          <p:cNvCxnSpPr>
            <a:cxnSpLocks/>
            <a:stCxn id="23" idx="0"/>
            <a:endCxn id="52" idx="2"/>
          </p:cNvCxnSpPr>
          <p:nvPr/>
        </p:nvCxnSpPr>
        <p:spPr>
          <a:xfrm flipH="1" flipV="1">
            <a:off x="1975677" y="2998531"/>
            <a:ext cx="1408654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21286-DD20-4104-8C9F-4C21C1C86E02}"/>
              </a:ext>
            </a:extLst>
          </p:cNvPr>
          <p:cNvCxnSpPr>
            <a:cxnSpLocks/>
            <a:stCxn id="23" idx="0"/>
            <a:endCxn id="49" idx="2"/>
          </p:cNvCxnSpPr>
          <p:nvPr/>
        </p:nvCxnSpPr>
        <p:spPr>
          <a:xfrm flipH="1" flipV="1">
            <a:off x="2307278" y="2998531"/>
            <a:ext cx="1077053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140B6F-2D48-48BE-8977-220427061A0E}"/>
              </a:ext>
            </a:extLst>
          </p:cNvPr>
          <p:cNvCxnSpPr>
            <a:cxnSpLocks/>
            <a:stCxn id="23" idx="0"/>
            <a:endCxn id="46" idx="2"/>
          </p:cNvCxnSpPr>
          <p:nvPr/>
        </p:nvCxnSpPr>
        <p:spPr>
          <a:xfrm flipH="1" flipV="1">
            <a:off x="2642980" y="2998531"/>
            <a:ext cx="741351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A61D-5061-4D62-B8AE-C5DDD8A17AAF}"/>
              </a:ext>
            </a:extLst>
          </p:cNvPr>
          <p:cNvCxnSpPr>
            <a:cxnSpLocks/>
            <a:stCxn id="23" idx="0"/>
            <a:endCxn id="47" idx="2"/>
          </p:cNvCxnSpPr>
          <p:nvPr/>
        </p:nvCxnSpPr>
        <p:spPr>
          <a:xfrm flipH="1" flipV="1">
            <a:off x="2978681" y="2998531"/>
            <a:ext cx="405650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3C886-9A9E-4585-9DEA-9718758A62BA}"/>
              </a:ext>
            </a:extLst>
          </p:cNvPr>
          <p:cNvCxnSpPr>
            <a:cxnSpLocks/>
            <a:stCxn id="23" idx="0"/>
            <a:endCxn id="48" idx="2"/>
          </p:cNvCxnSpPr>
          <p:nvPr/>
        </p:nvCxnSpPr>
        <p:spPr>
          <a:xfrm flipH="1" flipV="1">
            <a:off x="3314280" y="3001138"/>
            <a:ext cx="700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95298-0BEC-4857-BF34-0EE429D72828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flipV="1">
            <a:off x="3384331" y="3001138"/>
            <a:ext cx="261550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DDF1-2636-4EDD-9170-A50E264212E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flipV="1">
            <a:off x="3384331" y="3001138"/>
            <a:ext cx="5972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718C9C-7B80-4DA4-AB30-68C985AF3695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384331" y="3001138"/>
            <a:ext cx="932953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EC023-CCE4-4A61-82FA-3B7CE85E3AE5}"/>
              </a:ext>
            </a:extLst>
          </p:cNvPr>
          <p:cNvCxnSpPr>
            <a:cxnSpLocks/>
            <a:stCxn id="23" idx="0"/>
            <a:endCxn id="44" idx="2"/>
          </p:cNvCxnSpPr>
          <p:nvPr/>
        </p:nvCxnSpPr>
        <p:spPr>
          <a:xfrm flipV="1">
            <a:off x="3384331" y="3003745"/>
            <a:ext cx="1268551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8D925-F97D-47DF-9FA9-A47B9650F1F3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3384331" y="3003745"/>
            <a:ext cx="1600152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401EE3-FE1B-4945-8838-A3601434842F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V="1">
            <a:off x="3384331" y="3003745"/>
            <a:ext cx="1935854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2E7D7-8109-427A-BB64-1FA36A2234FC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3384331" y="3003745"/>
            <a:ext cx="2271555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49DAA-9066-4E9B-B574-1CA767605831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3384331" y="3006352"/>
            <a:ext cx="2607154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49B39B-5A69-4971-AE94-44B6CDFA0F4C}"/>
              </a:ext>
            </a:extLst>
          </p:cNvPr>
          <p:cNvCxnSpPr>
            <a:cxnSpLocks/>
            <a:stCxn id="23" idx="0"/>
            <a:endCxn id="37" idx="2"/>
          </p:cNvCxnSpPr>
          <p:nvPr/>
        </p:nvCxnSpPr>
        <p:spPr>
          <a:xfrm flipV="1">
            <a:off x="3384331" y="3006352"/>
            <a:ext cx="2938755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C310F792-EB2F-4712-8D9E-6BA942509EA5}"/>
              </a:ext>
            </a:extLst>
          </p:cNvPr>
          <p:cNvSpPr/>
          <p:nvPr/>
        </p:nvSpPr>
        <p:spPr>
          <a:xfrm>
            <a:off x="409903" y="5896303"/>
            <a:ext cx="11393214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Kubernetes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041F7D0D-23EC-411B-B68B-C7708D1F6BFC}"/>
              </a:ext>
            </a:extLst>
          </p:cNvPr>
          <p:cNvSpPr/>
          <p:nvPr/>
        </p:nvSpPr>
        <p:spPr>
          <a:xfrm>
            <a:off x="746234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0D6B6A1B-EC38-4F9C-ACA4-8C9EBCD95BE9}"/>
              </a:ext>
            </a:extLst>
          </p:cNvPr>
          <p:cNvSpPr/>
          <p:nvPr/>
        </p:nvSpPr>
        <p:spPr>
          <a:xfrm>
            <a:off x="2580289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FA59B42-DA0C-4301-843E-6B27314BA737}"/>
              </a:ext>
            </a:extLst>
          </p:cNvPr>
          <p:cNvSpPr/>
          <p:nvPr/>
        </p:nvSpPr>
        <p:spPr>
          <a:xfrm>
            <a:off x="4440620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9BE9BE4-6D96-423F-AA0B-A98F7C17E01F}"/>
              </a:ext>
            </a:extLst>
          </p:cNvPr>
          <p:cNvSpPr/>
          <p:nvPr/>
        </p:nvSpPr>
        <p:spPr>
          <a:xfrm>
            <a:off x="6274675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6" name="Can 11">
            <a:extLst>
              <a:ext uri="{FF2B5EF4-FFF2-40B4-BE49-F238E27FC236}">
                <a16:creationId xmlns:a16="http://schemas.microsoft.com/office/drawing/2014/main" id="{8921687A-5AC3-48A3-9A7A-4CD898A124CB}"/>
              </a:ext>
            </a:extLst>
          </p:cNvPr>
          <p:cNvSpPr/>
          <p:nvPr/>
        </p:nvSpPr>
        <p:spPr>
          <a:xfrm>
            <a:off x="10266399" y="2515583"/>
            <a:ext cx="1460938" cy="1639614"/>
          </a:xfrm>
          <a:prstGeom prst="can">
            <a:avLst/>
          </a:prstGeom>
          <a:solidFill>
            <a:srgbClr val="4A31CF"/>
          </a:solidFill>
          <a:ln w="12700" cap="flat" cmpd="sng" algn="ctr">
            <a:solidFill>
              <a:srgbClr val="4A31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Cosmos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26K RU</a:t>
            </a:r>
          </a:p>
        </p:txBody>
      </p:sp>
      <p:sp>
        <p:nvSpPr>
          <p:cNvPr id="27" name="Down Arrow 12">
            <a:extLst>
              <a:ext uri="{FF2B5EF4-FFF2-40B4-BE49-F238E27FC236}">
                <a16:creationId xmlns:a16="http://schemas.microsoft.com/office/drawing/2014/main" id="{411EE859-157F-4D85-8DF1-FE75DFA606F8}"/>
              </a:ext>
            </a:extLst>
          </p:cNvPr>
          <p:cNvSpPr/>
          <p:nvPr/>
        </p:nvSpPr>
        <p:spPr>
          <a:xfrm>
            <a:off x="3088755" y="3623417"/>
            <a:ext cx="588579" cy="1890548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Down Arrow 31">
            <a:extLst>
              <a:ext uri="{FF2B5EF4-FFF2-40B4-BE49-F238E27FC236}">
                <a16:creationId xmlns:a16="http://schemas.microsoft.com/office/drawing/2014/main" id="{3C86908B-A7F4-4F06-8627-884D91A6469D}"/>
              </a:ext>
            </a:extLst>
          </p:cNvPr>
          <p:cNvSpPr/>
          <p:nvPr/>
        </p:nvSpPr>
        <p:spPr>
          <a:xfrm>
            <a:off x="1253358" y="3574832"/>
            <a:ext cx="588579" cy="1890548"/>
          </a:xfrm>
          <a:prstGeom prst="downArrow">
            <a:avLst/>
          </a:prstGeom>
          <a:solidFill>
            <a:srgbClr val="F0F3F1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Curved Left Arrow 35">
            <a:extLst>
              <a:ext uri="{FF2B5EF4-FFF2-40B4-BE49-F238E27FC236}">
                <a16:creationId xmlns:a16="http://schemas.microsoft.com/office/drawing/2014/main" id="{0E5110DA-CA38-4170-A773-4295D7330B6E}"/>
              </a:ext>
            </a:extLst>
          </p:cNvPr>
          <p:cNvSpPr/>
          <p:nvPr/>
        </p:nvSpPr>
        <p:spPr>
          <a:xfrm>
            <a:off x="7205684" y="4204932"/>
            <a:ext cx="267336" cy="312166"/>
          </a:xfrm>
          <a:prstGeom prst="curvedLeftArrow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48FFBF3-2DC0-4026-BB4D-FA382BEB7FBE}"/>
              </a:ext>
            </a:extLst>
          </p:cNvPr>
          <p:cNvSpPr/>
          <p:nvPr/>
        </p:nvSpPr>
        <p:spPr>
          <a:xfrm>
            <a:off x="409903" y="1903821"/>
            <a:ext cx="6147875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Storage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449647-59AC-4460-B000-8DEC70444111}"/>
              </a:ext>
            </a:extLst>
          </p:cNvPr>
          <p:cNvGrpSpPr/>
          <p:nvPr/>
        </p:nvGrpSpPr>
        <p:grpSpPr>
          <a:xfrm>
            <a:off x="530777" y="2455453"/>
            <a:ext cx="5901554" cy="550899"/>
            <a:chOff x="-969852" y="1553917"/>
            <a:chExt cx="7381161" cy="1036509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D39E730F-F61F-4D57-A15C-1E6E41D56EE5}"/>
                </a:ext>
              </a:extLst>
            </p:cNvPr>
            <p:cNvSpPr/>
            <p:nvPr/>
          </p:nvSpPr>
          <p:spPr>
            <a:xfrm>
              <a:off x="6138040" y="158288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38" name="Rounded Rectangle 5">
              <a:extLst>
                <a:ext uri="{FF2B5EF4-FFF2-40B4-BE49-F238E27FC236}">
                  <a16:creationId xmlns:a16="http://schemas.microsoft.com/office/drawing/2014/main" id="{133C4B74-B998-4579-A46D-C07AB5F43C23}"/>
                </a:ext>
              </a:extLst>
            </p:cNvPr>
            <p:cNvSpPr/>
            <p:nvPr/>
          </p:nvSpPr>
          <p:spPr>
            <a:xfrm>
              <a:off x="4883697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14E57A9-CB4A-408E-8061-5A1548400520}"/>
                </a:ext>
              </a:extLst>
            </p:cNvPr>
            <p:cNvSpPr/>
            <p:nvPr/>
          </p:nvSpPr>
          <p:spPr>
            <a:xfrm>
              <a:off x="5303564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" name="Rounded Rectangle 9">
              <a:extLst>
                <a:ext uri="{FF2B5EF4-FFF2-40B4-BE49-F238E27FC236}">
                  <a16:creationId xmlns:a16="http://schemas.microsoft.com/office/drawing/2014/main" id="{2A38F8E5-A3B6-43A3-972F-A1757F06717B}"/>
                </a:ext>
              </a:extLst>
            </p:cNvPr>
            <p:cNvSpPr/>
            <p:nvPr/>
          </p:nvSpPr>
          <p:spPr>
            <a:xfrm>
              <a:off x="5723302" y="158288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1" name="Rounded Rectangle 13">
              <a:extLst>
                <a:ext uri="{FF2B5EF4-FFF2-40B4-BE49-F238E27FC236}">
                  <a16:creationId xmlns:a16="http://schemas.microsoft.com/office/drawing/2014/main" id="{9D520858-63F3-4F13-A403-D66839B0895F}"/>
                </a:ext>
              </a:extLst>
            </p:cNvPr>
            <p:cNvSpPr/>
            <p:nvPr/>
          </p:nvSpPr>
          <p:spPr>
            <a:xfrm>
              <a:off x="4463830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F38968F6-7C02-4D22-8C11-3B06C9CAD7D2}"/>
                </a:ext>
              </a:extLst>
            </p:cNvPr>
            <p:cNvSpPr/>
            <p:nvPr/>
          </p:nvSpPr>
          <p:spPr>
            <a:xfrm>
              <a:off x="3209487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8C213CE6-90A0-4D94-BB08-65C599721C7A}"/>
                </a:ext>
              </a:extLst>
            </p:cNvPr>
            <p:cNvSpPr/>
            <p:nvPr/>
          </p:nvSpPr>
          <p:spPr>
            <a:xfrm>
              <a:off x="3629354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35CFB4BF-18B0-4B8B-B2B5-03A0FA42EED3}"/>
                </a:ext>
              </a:extLst>
            </p:cNvPr>
            <p:cNvSpPr/>
            <p:nvPr/>
          </p:nvSpPr>
          <p:spPr>
            <a:xfrm>
              <a:off x="4049092" y="157797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5C7AED31-AF26-4C61-8246-6044A9E4B725}"/>
                </a:ext>
              </a:extLst>
            </p:cNvPr>
            <p:cNvSpPr/>
            <p:nvPr/>
          </p:nvSpPr>
          <p:spPr>
            <a:xfrm>
              <a:off x="2789620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6" name="Rounded Rectangle 47">
              <a:extLst>
                <a:ext uri="{FF2B5EF4-FFF2-40B4-BE49-F238E27FC236}">
                  <a16:creationId xmlns:a16="http://schemas.microsoft.com/office/drawing/2014/main" id="{172241C1-14DD-4405-9FEC-630681B80CDD}"/>
                </a:ext>
              </a:extLst>
            </p:cNvPr>
            <p:cNvSpPr/>
            <p:nvPr/>
          </p:nvSpPr>
          <p:spPr>
            <a:xfrm>
              <a:off x="1535277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" name="Rounded Rectangle 49">
              <a:extLst>
                <a:ext uri="{FF2B5EF4-FFF2-40B4-BE49-F238E27FC236}">
                  <a16:creationId xmlns:a16="http://schemas.microsoft.com/office/drawing/2014/main" id="{4FB7F429-603E-4336-98CB-A22D14F4D24C}"/>
                </a:ext>
              </a:extLst>
            </p:cNvPr>
            <p:cNvSpPr/>
            <p:nvPr/>
          </p:nvSpPr>
          <p:spPr>
            <a:xfrm>
              <a:off x="1955144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" name="Rounded Rectangle 51">
              <a:extLst>
                <a:ext uri="{FF2B5EF4-FFF2-40B4-BE49-F238E27FC236}">
                  <a16:creationId xmlns:a16="http://schemas.microsoft.com/office/drawing/2014/main" id="{EB034CA9-539F-4EC8-8ECD-156E526CF6B1}"/>
                </a:ext>
              </a:extLst>
            </p:cNvPr>
            <p:cNvSpPr/>
            <p:nvPr/>
          </p:nvSpPr>
          <p:spPr>
            <a:xfrm>
              <a:off x="2374882" y="157307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9" name="Rounded Rectangle 53">
              <a:extLst>
                <a:ext uri="{FF2B5EF4-FFF2-40B4-BE49-F238E27FC236}">
                  <a16:creationId xmlns:a16="http://schemas.microsoft.com/office/drawing/2014/main" id="{70B09830-C979-4B83-875F-553FB2F50DDF}"/>
                </a:ext>
              </a:extLst>
            </p:cNvPr>
            <p:cNvSpPr/>
            <p:nvPr/>
          </p:nvSpPr>
          <p:spPr>
            <a:xfrm>
              <a:off x="1115410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0" name="Rounded Rectangle 55">
              <a:extLst>
                <a:ext uri="{FF2B5EF4-FFF2-40B4-BE49-F238E27FC236}">
                  <a16:creationId xmlns:a16="http://schemas.microsoft.com/office/drawing/2014/main" id="{5643C346-1EA7-41C3-B0AE-A39E27E28520}"/>
                </a:ext>
              </a:extLst>
            </p:cNvPr>
            <p:cNvSpPr/>
            <p:nvPr/>
          </p:nvSpPr>
          <p:spPr>
            <a:xfrm>
              <a:off x="-138933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1" name="Rounded Rectangle 57">
              <a:extLst>
                <a:ext uri="{FF2B5EF4-FFF2-40B4-BE49-F238E27FC236}">
                  <a16:creationId xmlns:a16="http://schemas.microsoft.com/office/drawing/2014/main" id="{C9DA1842-8302-46C9-B877-C00440FF0D25}"/>
                </a:ext>
              </a:extLst>
            </p:cNvPr>
            <p:cNvSpPr/>
            <p:nvPr/>
          </p:nvSpPr>
          <p:spPr>
            <a:xfrm>
              <a:off x="280934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87B6953-4BDB-4F84-8F3E-64EEB4DCE88D}"/>
                </a:ext>
              </a:extLst>
            </p:cNvPr>
            <p:cNvSpPr/>
            <p:nvPr/>
          </p:nvSpPr>
          <p:spPr>
            <a:xfrm>
              <a:off x="700672" y="156816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3" name="Rounded Rectangle 61">
              <a:extLst>
                <a:ext uri="{FF2B5EF4-FFF2-40B4-BE49-F238E27FC236}">
                  <a16:creationId xmlns:a16="http://schemas.microsoft.com/office/drawing/2014/main" id="{0C534F96-9E7D-47F3-8A20-555624B51EF0}"/>
                </a:ext>
              </a:extLst>
            </p:cNvPr>
            <p:cNvSpPr/>
            <p:nvPr/>
          </p:nvSpPr>
          <p:spPr>
            <a:xfrm>
              <a:off x="-969852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4" name="Rounded Rectangle 63">
              <a:extLst>
                <a:ext uri="{FF2B5EF4-FFF2-40B4-BE49-F238E27FC236}">
                  <a16:creationId xmlns:a16="http://schemas.microsoft.com/office/drawing/2014/main" id="{A86C2BC1-8D72-44F4-B576-14EA77ABABA5}"/>
                </a:ext>
              </a:extLst>
            </p:cNvPr>
            <p:cNvSpPr/>
            <p:nvPr/>
          </p:nvSpPr>
          <p:spPr>
            <a:xfrm>
              <a:off x="-549985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5" name="Rounded Rectangle 142">
            <a:extLst>
              <a:ext uri="{FF2B5EF4-FFF2-40B4-BE49-F238E27FC236}">
                <a16:creationId xmlns:a16="http://schemas.microsoft.com/office/drawing/2014/main" id="{3A7D1D04-6995-4D6B-88BE-266BFF3DC66F}"/>
              </a:ext>
            </a:extLst>
          </p:cNvPr>
          <p:cNvSpPr/>
          <p:nvPr/>
        </p:nvSpPr>
        <p:spPr>
          <a:xfrm>
            <a:off x="2533735" y="4963251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6" name="Rounded Rectangle 144">
            <a:extLst>
              <a:ext uri="{FF2B5EF4-FFF2-40B4-BE49-F238E27FC236}">
                <a16:creationId xmlns:a16="http://schemas.microsoft.com/office/drawing/2014/main" id="{96A85C33-B8C5-4DB5-AABF-3E4D3200B86B}"/>
              </a:ext>
            </a:extLst>
          </p:cNvPr>
          <p:cNvSpPr/>
          <p:nvPr/>
        </p:nvSpPr>
        <p:spPr>
          <a:xfrm>
            <a:off x="709933" y="4957404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9129B418-F802-4394-B38D-C69DFF8B9229}"/>
              </a:ext>
            </a:extLst>
          </p:cNvPr>
          <p:cNvSpPr/>
          <p:nvPr/>
        </p:nvSpPr>
        <p:spPr>
          <a:xfrm>
            <a:off x="4402430" y="4983088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8" name="Rounded Rectangle 148">
            <a:extLst>
              <a:ext uri="{FF2B5EF4-FFF2-40B4-BE49-F238E27FC236}">
                <a16:creationId xmlns:a16="http://schemas.microsoft.com/office/drawing/2014/main" id="{81C105B8-B7F4-46A5-82D9-9DA856C43FF9}"/>
              </a:ext>
            </a:extLst>
          </p:cNvPr>
          <p:cNvSpPr/>
          <p:nvPr/>
        </p:nvSpPr>
        <p:spPr>
          <a:xfrm>
            <a:off x="6234745" y="4965345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D8B22A3-9EE7-457C-BC3A-6B6DFB73B8BC}"/>
              </a:ext>
            </a:extLst>
          </p:cNvPr>
          <p:cNvSpPr/>
          <p:nvPr/>
        </p:nvSpPr>
        <p:spPr>
          <a:xfrm>
            <a:off x="6511763" y="3826657"/>
            <a:ext cx="651641" cy="657081"/>
          </a:xfrm>
          <a:prstGeom prst="cub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1D6C9C-DCEB-4E1C-925E-8471B1E54789}"/>
              </a:ext>
            </a:extLst>
          </p:cNvPr>
          <p:cNvSpPr txBox="1"/>
          <p:nvPr/>
        </p:nvSpPr>
        <p:spPr>
          <a:xfrm>
            <a:off x="413543" y="418755"/>
            <a:ext cx="5861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Open sans"/>
              </a:rPr>
              <a:t>Reserved &amp; Shared Capacity 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/>
              </a:rPr>
              <a:t>- Reserved Capacity for each replica: 2K RU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/>
              </a:rPr>
              <a:t>- Shared Capacity: 18 partitions * 1K RU each = 18K RU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/>
              </a:rPr>
              <a:t>Cosmos Capacity: (4 replicas * 2K RU) + 18K RU = 26K RU</a:t>
            </a:r>
          </a:p>
        </p:txBody>
      </p:sp>
    </p:spTree>
    <p:extLst>
      <p:ext uri="{BB962C8B-B14F-4D97-AF65-F5344CB8AC3E}">
        <p14:creationId xmlns:p14="http://schemas.microsoft.com/office/powerpoint/2010/main" val="12667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8485</TotalTime>
  <Words>263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Lila Molyva</cp:lastModifiedBy>
  <cp:revision>10</cp:revision>
  <dcterms:created xsi:type="dcterms:W3CDTF">2020-12-16T15:59:55Z</dcterms:created>
  <dcterms:modified xsi:type="dcterms:W3CDTF">2021-04-09T13:20:49Z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2020-12-16T15:59:58Z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bee1c75b-5a84-4289-86d4-0000b7aec050</vt:lpwstr>
  </property>
  <property fmtid="{D5CDD505-2E9C-101B-9397-08002B2CF9AE}" pid="8" name="MSIP_Label_f42aa342-8706-4288-bd11-ebb85995028c_ContentBits">
    <vt:lpwstr>0</vt:lpwstr>
  </property>
</Properties>
</file>