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2" r:id="rId3"/>
    <p:sldId id="257" r:id="rId4"/>
    <p:sldId id="258" r:id="rId5"/>
    <p:sldId id="259" r:id="rId6"/>
    <p:sldId id="260" r:id="rId7"/>
    <p:sldId id="263" r:id="rId8"/>
    <p:sldId id="264" r:id="rId9"/>
    <p:sldId id="266" r:id="rId10"/>
    <p:sldId id="269" r:id="rId11"/>
    <p:sldId id="267" r:id="rId12"/>
    <p:sldId id="270" r:id="rId13"/>
    <p:sldId id="271"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8C302E1-7BC2-4B5D-A0CC-D4A8B8E1FD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a:extLst>
              <a:ext uri="{FF2B5EF4-FFF2-40B4-BE49-F238E27FC236}">
                <a16:creationId xmlns:a16="http://schemas.microsoft.com/office/drawing/2014/main" id="{3474CF73-3F3F-4734-A65E-6AE713B55E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2C67B-C551-4114-BB4B-773035E1BCF9}" type="datetimeFigureOut">
              <a:rPr lang="de-DE" smtClean="0"/>
              <a:t>03.01.2021</a:t>
            </a:fld>
            <a:endParaRPr lang="de-DE"/>
          </a:p>
        </p:txBody>
      </p:sp>
      <p:sp>
        <p:nvSpPr>
          <p:cNvPr id="4" name="Fußzeilenplatzhalter 3">
            <a:extLst>
              <a:ext uri="{FF2B5EF4-FFF2-40B4-BE49-F238E27FC236}">
                <a16:creationId xmlns:a16="http://schemas.microsoft.com/office/drawing/2014/main" id="{B92B0635-0D91-49EE-8CD6-490DCD3CDB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5" name="Foliennummernplatzhalter 4">
            <a:extLst>
              <a:ext uri="{FF2B5EF4-FFF2-40B4-BE49-F238E27FC236}">
                <a16:creationId xmlns:a16="http://schemas.microsoft.com/office/drawing/2014/main" id="{90C16F1A-DEB4-43B9-B7D6-8C3CEE7AC9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762891-1F51-45BD-ACAC-496DCA1244B0}" type="slidenum">
              <a:rPr lang="de-DE" smtClean="0"/>
              <a:t>‹Nr.›</a:t>
            </a:fld>
            <a:endParaRPr lang="de-DE"/>
          </a:p>
        </p:txBody>
      </p:sp>
    </p:spTree>
    <p:extLst>
      <p:ext uri="{BB962C8B-B14F-4D97-AF65-F5344CB8AC3E}">
        <p14:creationId xmlns:p14="http://schemas.microsoft.com/office/powerpoint/2010/main" val="8792173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de-DE"/>
              <a:t>asdfg asd</a:t>
            </a:r>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9C9A-FA26-4BE3-A5C2-2CB944E849DF}" type="datetimeFigureOut">
              <a:rPr lang="de-DE" smtClean="0"/>
              <a:t>03.01.2021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de-DE"/>
              <a:t>asdf asdf</a:t>
            </a:r>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22419-218A-4D3D-BDE3-A6FB6897522D}" type="slidenum">
              <a:rPr lang="de-DE" smtClean="0"/>
              <a:t>‹Nr.›</a:t>
            </a:fld>
            <a:endParaRPr lang="de-DE"/>
          </a:p>
        </p:txBody>
      </p:sp>
    </p:spTree>
    <p:extLst>
      <p:ext uri="{BB962C8B-B14F-4D97-AF65-F5344CB8AC3E}">
        <p14:creationId xmlns:p14="http://schemas.microsoft.com/office/powerpoint/2010/main" val="38793400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982E46-1759-4B4F-92F7-D425751942D6}"/>
              </a:ext>
            </a:extLst>
          </p:cNvPr>
          <p:cNvSpPr>
            <a:spLocks noGrp="1"/>
          </p:cNvSpPr>
          <p:nvPr>
            <p:ph type="ctrTitle"/>
          </p:nvPr>
        </p:nvSpPr>
        <p:spPr>
          <a:xfrm>
            <a:off x="1524000" y="1122363"/>
            <a:ext cx="9144000" cy="2387600"/>
          </a:xfrm>
        </p:spPr>
        <p:txBody>
          <a:bodyPr anchor="b"/>
          <a:lstStyle>
            <a:lvl1pPr algn="ctr">
              <a:defRPr sz="6000"/>
            </a:lvl1pPr>
          </a:lstStyle>
          <a:p>
            <a:r>
              <a:rPr lang="de-DE" dirty="0"/>
              <a:t>Mastertitelformat bearbeiten</a:t>
            </a:r>
          </a:p>
        </p:txBody>
      </p:sp>
      <p:sp>
        <p:nvSpPr>
          <p:cNvPr id="3" name="Untertitel 2">
            <a:extLst>
              <a:ext uri="{FF2B5EF4-FFF2-40B4-BE49-F238E27FC236}">
                <a16:creationId xmlns:a16="http://schemas.microsoft.com/office/drawing/2014/main" id="{26DC3DAB-47E4-405C-B8EC-FC7EC8AE0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FF24633-10B2-4DF2-BBC4-DE0262F600CB}"/>
              </a:ext>
            </a:extLst>
          </p:cNvPr>
          <p:cNvSpPr>
            <a:spLocks noGrp="1"/>
          </p:cNvSpPr>
          <p:nvPr>
            <p:ph type="dt" sz="half" idx="10"/>
          </p:nvPr>
        </p:nvSpPr>
        <p:spPr>
          <a:xfrm>
            <a:off x="9836034" y="6356346"/>
            <a:ext cx="1796935" cy="365125"/>
          </a:xfrm>
        </p:spPr>
        <p:txBody>
          <a:bodyPr/>
          <a:lstStyle/>
          <a:p>
            <a:fld id="{BD6664B8-6F99-46E9-88D7-590A7272AC83}" type="datetime1">
              <a:rPr lang="de-DE" smtClean="0"/>
              <a:pPr/>
              <a:t>03.01.2021</a:t>
            </a:fld>
            <a:endParaRPr lang="de-DE" dirty="0"/>
          </a:p>
        </p:txBody>
      </p:sp>
      <p:sp>
        <p:nvSpPr>
          <p:cNvPr id="6" name="Foliennummernplatzhalter 5">
            <a:extLst>
              <a:ext uri="{FF2B5EF4-FFF2-40B4-BE49-F238E27FC236}">
                <a16:creationId xmlns:a16="http://schemas.microsoft.com/office/drawing/2014/main" id="{8633F84E-76DC-415A-8FD7-FDF92C02B411}"/>
              </a:ext>
            </a:extLst>
          </p:cNvPr>
          <p:cNvSpPr>
            <a:spLocks noGrp="1"/>
          </p:cNvSpPr>
          <p:nvPr>
            <p:ph type="sldNum" sz="quarter" idx="12"/>
          </p:nvPr>
        </p:nvSpPr>
        <p:spPr>
          <a:xfrm>
            <a:off x="10115204" y="6356350"/>
            <a:ext cx="1238596" cy="365125"/>
          </a:xfrm>
        </p:spPr>
        <p:txBody>
          <a:bodyPr/>
          <a:lstStyle/>
          <a:p>
            <a:fld id="{2D4C594A-0DAD-48BB-BE3B-8241EF812AB5}" type="slidenum">
              <a:rPr lang="de-DE" smtClean="0"/>
              <a:t>‹Nr.›</a:t>
            </a:fld>
            <a:endParaRPr lang="de-DE"/>
          </a:p>
        </p:txBody>
      </p:sp>
      <p:sp>
        <p:nvSpPr>
          <p:cNvPr id="7" name="Fußzeilenplatzhalter 4">
            <a:extLst>
              <a:ext uri="{FF2B5EF4-FFF2-40B4-BE49-F238E27FC236}">
                <a16:creationId xmlns:a16="http://schemas.microsoft.com/office/drawing/2014/main" id="{BDB8F405-BBDC-40BE-9020-06A159A826DD}"/>
              </a:ext>
            </a:extLst>
          </p:cNvPr>
          <p:cNvSpPr txBox="1">
            <a:spLocks/>
          </p:cNvSpPr>
          <p:nvPr userDrawn="1"/>
        </p:nvSpPr>
        <p:spPr>
          <a:xfrm>
            <a:off x="838200" y="6356346"/>
            <a:ext cx="237744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GPM WiSe20 bei Prof. Dr. Isenberg</a:t>
            </a:r>
          </a:p>
        </p:txBody>
      </p:sp>
      <p:sp>
        <p:nvSpPr>
          <p:cNvPr id="8" name="Fußzeilenplatzhalter 4">
            <a:extLst>
              <a:ext uri="{FF2B5EF4-FFF2-40B4-BE49-F238E27FC236}">
                <a16:creationId xmlns:a16="http://schemas.microsoft.com/office/drawing/2014/main" id="{7DB6D1EC-B78D-489B-834C-41163341C1C2}"/>
              </a:ext>
            </a:extLst>
          </p:cNvPr>
          <p:cNvSpPr txBox="1">
            <a:spLocks/>
          </p:cNvSpPr>
          <p:nvPr userDrawn="1"/>
        </p:nvSpPr>
        <p:spPr>
          <a:xfrm>
            <a:off x="3873731" y="6356347"/>
            <a:ext cx="4444538"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Bolsch, Marc; Nöldeke, Heiko; Otto, Philipp; Roschkowski, Pascal</a:t>
            </a:r>
          </a:p>
        </p:txBody>
      </p:sp>
      <p:pic>
        <p:nvPicPr>
          <p:cNvPr id="10" name="Grafik 9" descr="Ein Bild, das Text enthält.&#10;&#10;Automatisch generierte Beschreibung">
            <a:extLst>
              <a:ext uri="{FF2B5EF4-FFF2-40B4-BE49-F238E27FC236}">
                <a16:creationId xmlns:a16="http://schemas.microsoft.com/office/drawing/2014/main" id="{DEE17E06-2151-47BF-A77E-BFA854CC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97127" y="0"/>
            <a:ext cx="2941746" cy="863156"/>
          </a:xfrm>
          <a:prstGeom prst="rect">
            <a:avLst/>
          </a:prstGeom>
        </p:spPr>
      </p:pic>
      <p:sp>
        <p:nvSpPr>
          <p:cNvPr id="5" name="Textfeld 4">
            <a:extLst>
              <a:ext uri="{FF2B5EF4-FFF2-40B4-BE49-F238E27FC236}">
                <a16:creationId xmlns:a16="http://schemas.microsoft.com/office/drawing/2014/main" id="{E1965BEA-1CBA-4E91-B1B0-F79B3DF64595}"/>
              </a:ext>
            </a:extLst>
          </p:cNvPr>
          <p:cNvSpPr txBox="1"/>
          <p:nvPr userDrawn="1"/>
        </p:nvSpPr>
        <p:spPr>
          <a:xfrm>
            <a:off x="9323468" y="6400408"/>
            <a:ext cx="466794" cy="276999"/>
          </a:xfrm>
          <a:prstGeom prst="rect">
            <a:avLst/>
          </a:prstGeom>
          <a:noFill/>
        </p:spPr>
        <p:txBody>
          <a:bodyPr wrap="none" rtlCol="0">
            <a:spAutoFit/>
          </a:bodyPr>
          <a:lstStyle/>
          <a:p>
            <a:r>
              <a:rPr lang="de-DE" sz="1200" kern="1200" dirty="0">
                <a:solidFill>
                  <a:schemeClr val="tx1">
                    <a:tint val="75000"/>
                  </a:schemeClr>
                </a:solidFill>
                <a:latin typeface="+mn-lt"/>
                <a:ea typeface="+mn-ea"/>
                <a:cs typeface="+mn-cs"/>
              </a:rPr>
              <a:t>V0.4</a:t>
            </a:r>
          </a:p>
        </p:txBody>
      </p:sp>
    </p:spTree>
    <p:extLst>
      <p:ext uri="{BB962C8B-B14F-4D97-AF65-F5344CB8AC3E}">
        <p14:creationId xmlns:p14="http://schemas.microsoft.com/office/powerpoint/2010/main" val="129589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8BB9E-8B51-4C60-A9A7-4696C3DC59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F185715-2FCE-4B50-A3A7-421645E28FD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E8C2954-0EA9-4423-8147-3034771ABF7C}"/>
              </a:ext>
            </a:extLst>
          </p:cNvPr>
          <p:cNvSpPr>
            <a:spLocks noGrp="1"/>
          </p:cNvSpPr>
          <p:nvPr>
            <p:ph type="dt" sz="half" idx="10"/>
          </p:nvPr>
        </p:nvSpPr>
        <p:spPr/>
        <p:txBody>
          <a:bodyPr/>
          <a:lstStyle/>
          <a:p>
            <a:fld id="{56EED089-B761-4547-B622-BA15B219B347}" type="datetime1">
              <a:rPr lang="de-DE" smtClean="0"/>
              <a:t>03.01.2021</a:t>
            </a:fld>
            <a:endParaRPr lang="de-DE"/>
          </a:p>
        </p:txBody>
      </p:sp>
      <p:sp>
        <p:nvSpPr>
          <p:cNvPr id="5" name="Fußzeilenplatzhalter 4">
            <a:extLst>
              <a:ext uri="{FF2B5EF4-FFF2-40B4-BE49-F238E27FC236}">
                <a16:creationId xmlns:a16="http://schemas.microsoft.com/office/drawing/2014/main" id="{D0F4D065-CBD5-4BC3-A3D3-82AD672E842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4420B894-0631-4811-8390-3A2A3F58EB95}"/>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2753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64B216C-FD77-45F3-99CD-DAB0F0F2FE2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4E27F61-FACF-4B6F-B0A4-D8216152F3E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BE0F6A9-8A82-4DF1-BB39-043A26AE3307}"/>
              </a:ext>
            </a:extLst>
          </p:cNvPr>
          <p:cNvSpPr>
            <a:spLocks noGrp="1"/>
          </p:cNvSpPr>
          <p:nvPr>
            <p:ph type="dt" sz="half" idx="10"/>
          </p:nvPr>
        </p:nvSpPr>
        <p:spPr/>
        <p:txBody>
          <a:bodyPr/>
          <a:lstStyle/>
          <a:p>
            <a:fld id="{182F02A4-668E-4288-B43D-8977D67783D7}" type="datetime1">
              <a:rPr lang="de-DE" smtClean="0"/>
              <a:t>03.01.2021</a:t>
            </a:fld>
            <a:endParaRPr lang="de-DE"/>
          </a:p>
        </p:txBody>
      </p:sp>
      <p:sp>
        <p:nvSpPr>
          <p:cNvPr id="5" name="Fußzeilenplatzhalter 4">
            <a:extLst>
              <a:ext uri="{FF2B5EF4-FFF2-40B4-BE49-F238E27FC236}">
                <a16:creationId xmlns:a16="http://schemas.microsoft.com/office/drawing/2014/main" id="{9045F5C2-11FB-4192-BDFA-3A322A8B68D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8DCDE98B-D148-437F-AD35-9FF888C2E3DF}"/>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405377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C6587F-E8D8-4CD3-9E0B-20CCBCB800B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3D08F3B-B862-4CE2-B886-5370C06DDC8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8E9A09-6CAA-46C3-A93B-2FD1CB14232D}"/>
              </a:ext>
            </a:extLst>
          </p:cNvPr>
          <p:cNvSpPr>
            <a:spLocks noGrp="1"/>
          </p:cNvSpPr>
          <p:nvPr>
            <p:ph type="dt" sz="half" idx="10"/>
          </p:nvPr>
        </p:nvSpPr>
        <p:spPr/>
        <p:txBody>
          <a:bodyPr/>
          <a:lstStyle/>
          <a:p>
            <a:fld id="{D051D121-2F98-4E5C-8353-0F3074D17C46}" type="datetime1">
              <a:rPr lang="de-DE" smtClean="0"/>
              <a:t>03.01.2021</a:t>
            </a:fld>
            <a:endParaRPr lang="de-DE"/>
          </a:p>
        </p:txBody>
      </p:sp>
      <p:sp>
        <p:nvSpPr>
          <p:cNvPr id="5" name="Fußzeilenplatzhalter 4">
            <a:extLst>
              <a:ext uri="{FF2B5EF4-FFF2-40B4-BE49-F238E27FC236}">
                <a16:creationId xmlns:a16="http://schemas.microsoft.com/office/drawing/2014/main" id="{7EC244AD-9EDF-4031-8255-F346FAFF8EE5}"/>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55CA5D1A-57B4-4F55-A8AC-8FDFDD73874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69906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F2794-4AA6-49ED-B9CC-EC46311CB4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91FDCEB-1F1B-4DDB-BEFB-99A918540D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2C019C48-7D58-40C2-89CC-23F467FF9921}"/>
              </a:ext>
            </a:extLst>
          </p:cNvPr>
          <p:cNvSpPr>
            <a:spLocks noGrp="1"/>
          </p:cNvSpPr>
          <p:nvPr>
            <p:ph type="dt" sz="half" idx="10"/>
          </p:nvPr>
        </p:nvSpPr>
        <p:spPr/>
        <p:txBody>
          <a:bodyPr/>
          <a:lstStyle/>
          <a:p>
            <a:fld id="{652FC317-3B8C-432F-9B25-139581C86B12}" type="datetime1">
              <a:rPr lang="de-DE" smtClean="0"/>
              <a:t>03.01.2021</a:t>
            </a:fld>
            <a:endParaRPr lang="de-DE"/>
          </a:p>
        </p:txBody>
      </p:sp>
      <p:sp>
        <p:nvSpPr>
          <p:cNvPr id="5" name="Fußzeilenplatzhalter 4">
            <a:extLst>
              <a:ext uri="{FF2B5EF4-FFF2-40B4-BE49-F238E27FC236}">
                <a16:creationId xmlns:a16="http://schemas.microsoft.com/office/drawing/2014/main" id="{C5F9FD33-FC5F-4031-9B78-36B87B284CB4}"/>
              </a:ext>
            </a:extLst>
          </p:cNvPr>
          <p:cNvSpPr>
            <a:spLocks noGrp="1"/>
          </p:cNvSpPr>
          <p:nvPr>
            <p:ph type="ftr" sz="quarter" idx="11"/>
          </p:nvPr>
        </p:nvSpPr>
        <p:spPr/>
        <p:txBody>
          <a:body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E0496A40-1C7F-47BF-ACB2-2A606EF33E8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0374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BD1F05-3886-407B-B457-2F36E175815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C4D3B9C-E50B-4B04-9DDA-5D7419884C8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8CC041B-772F-440A-9D4D-DC754D626A6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B5F5E690-8054-4A68-9A39-D491740DF571}"/>
              </a:ext>
            </a:extLst>
          </p:cNvPr>
          <p:cNvSpPr>
            <a:spLocks noGrp="1"/>
          </p:cNvSpPr>
          <p:nvPr>
            <p:ph type="dt" sz="half" idx="10"/>
          </p:nvPr>
        </p:nvSpPr>
        <p:spPr/>
        <p:txBody>
          <a:bodyPr/>
          <a:lstStyle/>
          <a:p>
            <a:fld id="{B8E74307-AA0E-44AC-B65A-4A796D65F1A1}" type="datetime1">
              <a:rPr lang="de-DE" smtClean="0"/>
              <a:t>03.01.2021</a:t>
            </a:fld>
            <a:endParaRPr lang="de-DE"/>
          </a:p>
        </p:txBody>
      </p:sp>
      <p:sp>
        <p:nvSpPr>
          <p:cNvPr id="6" name="Fußzeilenplatzhalter 5">
            <a:extLst>
              <a:ext uri="{FF2B5EF4-FFF2-40B4-BE49-F238E27FC236}">
                <a16:creationId xmlns:a16="http://schemas.microsoft.com/office/drawing/2014/main" id="{08DD3B0F-2330-44CE-9428-4D373B59E5B2}"/>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48C2FC1D-B37B-4286-8735-9D29D3DB8429}"/>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985901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63F415-1A57-4536-9CF2-2F137F949C0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9F21908-178B-4E9A-B1FC-316199B81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4B9D39D-C923-4ECB-BCA5-5FF6AA48084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691415D0-8E58-45E0-90A8-FB524BE8B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A4631E9-116F-4430-9206-AB27F00B096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CEABC5D-1D24-4E8C-9FF0-0D8E5666CE3A}"/>
              </a:ext>
            </a:extLst>
          </p:cNvPr>
          <p:cNvSpPr>
            <a:spLocks noGrp="1"/>
          </p:cNvSpPr>
          <p:nvPr>
            <p:ph type="dt" sz="half" idx="10"/>
          </p:nvPr>
        </p:nvSpPr>
        <p:spPr/>
        <p:txBody>
          <a:bodyPr/>
          <a:lstStyle/>
          <a:p>
            <a:fld id="{DACEB6CE-C667-4ED1-9A61-4940F98BD9A2}" type="datetime1">
              <a:rPr lang="de-DE" smtClean="0"/>
              <a:t>03.01.2021</a:t>
            </a:fld>
            <a:endParaRPr lang="de-DE"/>
          </a:p>
        </p:txBody>
      </p:sp>
      <p:sp>
        <p:nvSpPr>
          <p:cNvPr id="8" name="Fußzeilenplatzhalter 7">
            <a:extLst>
              <a:ext uri="{FF2B5EF4-FFF2-40B4-BE49-F238E27FC236}">
                <a16:creationId xmlns:a16="http://schemas.microsoft.com/office/drawing/2014/main" id="{AE11B488-C151-436A-88DC-97593C0D8B92}"/>
              </a:ext>
            </a:extLst>
          </p:cNvPr>
          <p:cNvSpPr>
            <a:spLocks noGrp="1"/>
          </p:cNvSpPr>
          <p:nvPr>
            <p:ph type="ftr" sz="quarter" idx="11"/>
          </p:nvPr>
        </p:nvSpPr>
        <p:spPr/>
        <p:txBody>
          <a:bodyPr/>
          <a:lstStyle/>
          <a:p>
            <a:r>
              <a:rPr lang="de-DE"/>
              <a:t>Heiko Nöldeke, Marc Bolsch, Pascal Roschkowski, Philipp Otto</a:t>
            </a:r>
          </a:p>
        </p:txBody>
      </p:sp>
      <p:sp>
        <p:nvSpPr>
          <p:cNvPr id="9" name="Foliennummernplatzhalter 8">
            <a:extLst>
              <a:ext uri="{FF2B5EF4-FFF2-40B4-BE49-F238E27FC236}">
                <a16:creationId xmlns:a16="http://schemas.microsoft.com/office/drawing/2014/main" id="{E65E42F8-24E8-41A1-9D92-3D5D885D2106}"/>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42429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21A88-FBE5-4EC8-9F5C-F884B2FC962F}"/>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27D7EB3-0B3B-4C60-A0C3-A83A16E63ED0}"/>
              </a:ext>
            </a:extLst>
          </p:cNvPr>
          <p:cNvSpPr>
            <a:spLocks noGrp="1"/>
          </p:cNvSpPr>
          <p:nvPr>
            <p:ph type="dt" sz="half" idx="10"/>
          </p:nvPr>
        </p:nvSpPr>
        <p:spPr/>
        <p:txBody>
          <a:bodyPr/>
          <a:lstStyle/>
          <a:p>
            <a:fld id="{72291ADE-AD19-4653-A0D4-D19A59F68538}" type="datetime1">
              <a:rPr lang="de-DE" smtClean="0"/>
              <a:t>03.01.2021</a:t>
            </a:fld>
            <a:endParaRPr lang="de-DE"/>
          </a:p>
        </p:txBody>
      </p:sp>
      <p:sp>
        <p:nvSpPr>
          <p:cNvPr id="4" name="Fußzeilenplatzhalter 3">
            <a:extLst>
              <a:ext uri="{FF2B5EF4-FFF2-40B4-BE49-F238E27FC236}">
                <a16:creationId xmlns:a16="http://schemas.microsoft.com/office/drawing/2014/main" id="{B9168218-96A0-42A2-A794-99F590461ACC}"/>
              </a:ext>
            </a:extLst>
          </p:cNvPr>
          <p:cNvSpPr>
            <a:spLocks noGrp="1"/>
          </p:cNvSpPr>
          <p:nvPr>
            <p:ph type="ftr" sz="quarter" idx="11"/>
          </p:nvPr>
        </p:nvSpPr>
        <p:spPr/>
        <p:txBody>
          <a:bodyPr/>
          <a:lstStyle/>
          <a:p>
            <a:r>
              <a:rPr lang="de-DE"/>
              <a:t>Heiko Nöldeke, Marc Bolsch, Pascal Roschkowski, Philipp Otto</a:t>
            </a:r>
          </a:p>
        </p:txBody>
      </p:sp>
      <p:sp>
        <p:nvSpPr>
          <p:cNvPr id="5" name="Foliennummernplatzhalter 4">
            <a:extLst>
              <a:ext uri="{FF2B5EF4-FFF2-40B4-BE49-F238E27FC236}">
                <a16:creationId xmlns:a16="http://schemas.microsoft.com/office/drawing/2014/main" id="{903E9042-0E22-4664-BFD9-D881B472DCB7}"/>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28025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DEE9531-04F9-4291-B048-2145DCFDBA8A}"/>
              </a:ext>
            </a:extLst>
          </p:cNvPr>
          <p:cNvSpPr>
            <a:spLocks noGrp="1"/>
          </p:cNvSpPr>
          <p:nvPr>
            <p:ph type="dt" sz="half" idx="10"/>
          </p:nvPr>
        </p:nvSpPr>
        <p:spPr/>
        <p:txBody>
          <a:bodyPr/>
          <a:lstStyle/>
          <a:p>
            <a:fld id="{10D2ED8B-448F-462B-9AC8-951B495911B8}" type="datetime1">
              <a:rPr lang="de-DE" smtClean="0"/>
              <a:t>03.01.2021</a:t>
            </a:fld>
            <a:endParaRPr lang="de-DE"/>
          </a:p>
        </p:txBody>
      </p:sp>
      <p:sp>
        <p:nvSpPr>
          <p:cNvPr id="3" name="Fußzeilenplatzhalter 2">
            <a:extLst>
              <a:ext uri="{FF2B5EF4-FFF2-40B4-BE49-F238E27FC236}">
                <a16:creationId xmlns:a16="http://schemas.microsoft.com/office/drawing/2014/main" id="{3D3FFF8E-C19B-44C1-8857-C98A391CA03A}"/>
              </a:ext>
            </a:extLst>
          </p:cNvPr>
          <p:cNvSpPr>
            <a:spLocks noGrp="1"/>
          </p:cNvSpPr>
          <p:nvPr>
            <p:ph type="ftr" sz="quarter" idx="11"/>
          </p:nvPr>
        </p:nvSpPr>
        <p:spPr/>
        <p:txBody>
          <a:bodyPr/>
          <a:lstStyle/>
          <a:p>
            <a:r>
              <a:rPr lang="de-DE"/>
              <a:t>Heiko Nöldeke, Marc Bolsch, Pascal Roschkowski, Philipp Otto</a:t>
            </a:r>
          </a:p>
        </p:txBody>
      </p:sp>
      <p:sp>
        <p:nvSpPr>
          <p:cNvPr id="4" name="Foliennummernplatzhalter 3">
            <a:extLst>
              <a:ext uri="{FF2B5EF4-FFF2-40B4-BE49-F238E27FC236}">
                <a16:creationId xmlns:a16="http://schemas.microsoft.com/office/drawing/2014/main" id="{90D4DF27-1D9D-40E5-98F2-F426C6A6FC94}"/>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721273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58E9D-0812-47F6-A163-AD29CABD186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92EFC03-B6CD-4392-9A11-B55AD9CC2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5DCDC2-1563-41D5-8502-153667311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68F55B-0D8E-44CD-A706-03CDFED0577D}"/>
              </a:ext>
            </a:extLst>
          </p:cNvPr>
          <p:cNvSpPr>
            <a:spLocks noGrp="1"/>
          </p:cNvSpPr>
          <p:nvPr>
            <p:ph type="dt" sz="half" idx="10"/>
          </p:nvPr>
        </p:nvSpPr>
        <p:spPr/>
        <p:txBody>
          <a:bodyPr/>
          <a:lstStyle/>
          <a:p>
            <a:fld id="{5A557F32-CB30-4338-9D48-7407960BC3CC}" type="datetime1">
              <a:rPr lang="de-DE" smtClean="0"/>
              <a:t>03.01.2021</a:t>
            </a:fld>
            <a:endParaRPr lang="de-DE"/>
          </a:p>
        </p:txBody>
      </p:sp>
      <p:sp>
        <p:nvSpPr>
          <p:cNvPr id="6" name="Fußzeilenplatzhalter 5">
            <a:extLst>
              <a:ext uri="{FF2B5EF4-FFF2-40B4-BE49-F238E27FC236}">
                <a16:creationId xmlns:a16="http://schemas.microsoft.com/office/drawing/2014/main" id="{C79EE9A1-5DDE-41B0-96A1-1A2602FD6EEC}"/>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AE340ED9-A77A-4316-99CA-084CA488A068}"/>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19757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3BE47-DDF3-4FB4-9E1F-CDBB26664D2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4D8B4F0-D10C-4215-A172-A9D078A92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15457DF-37A3-4A1F-BE5E-C22E013DD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CF3276D-13AC-4FA4-BEAE-B52D19EA41AE}"/>
              </a:ext>
            </a:extLst>
          </p:cNvPr>
          <p:cNvSpPr>
            <a:spLocks noGrp="1"/>
          </p:cNvSpPr>
          <p:nvPr>
            <p:ph type="dt" sz="half" idx="10"/>
          </p:nvPr>
        </p:nvSpPr>
        <p:spPr/>
        <p:txBody>
          <a:bodyPr/>
          <a:lstStyle/>
          <a:p>
            <a:fld id="{61C29A9E-3746-48C4-B3CF-93C6CEC81786}" type="datetime1">
              <a:rPr lang="de-DE" smtClean="0"/>
              <a:t>03.01.2021</a:t>
            </a:fld>
            <a:endParaRPr lang="de-DE"/>
          </a:p>
        </p:txBody>
      </p:sp>
      <p:sp>
        <p:nvSpPr>
          <p:cNvPr id="6" name="Fußzeilenplatzhalter 5">
            <a:extLst>
              <a:ext uri="{FF2B5EF4-FFF2-40B4-BE49-F238E27FC236}">
                <a16:creationId xmlns:a16="http://schemas.microsoft.com/office/drawing/2014/main" id="{C4144BFE-F426-483C-A467-F564BA756526}"/>
              </a:ext>
            </a:extLst>
          </p:cNvPr>
          <p:cNvSpPr>
            <a:spLocks noGrp="1"/>
          </p:cNvSpPr>
          <p:nvPr>
            <p:ph type="ftr" sz="quarter" idx="11"/>
          </p:nvPr>
        </p:nvSpPr>
        <p:spPr/>
        <p:txBody>
          <a:bodyPr/>
          <a:lstStyle/>
          <a:p>
            <a:r>
              <a:rPr lang="de-DE"/>
              <a:t>Heiko Nöldeke, Marc Bolsch, Pascal Roschkowski, Philipp Otto</a:t>
            </a:r>
          </a:p>
        </p:txBody>
      </p:sp>
      <p:sp>
        <p:nvSpPr>
          <p:cNvPr id="7" name="Foliennummernplatzhalter 6">
            <a:extLst>
              <a:ext uri="{FF2B5EF4-FFF2-40B4-BE49-F238E27FC236}">
                <a16:creationId xmlns:a16="http://schemas.microsoft.com/office/drawing/2014/main" id="{1DDBD456-1E76-43AD-A8C8-8F07D0EA7A3E}"/>
              </a:ext>
            </a:extLst>
          </p:cNvPr>
          <p:cNvSpPr>
            <a:spLocks noGrp="1"/>
          </p:cNvSpPr>
          <p:nvPr>
            <p:ph type="sldNum" sz="quarter" idx="12"/>
          </p:nvPr>
        </p:nvSpPr>
        <p:spPr/>
        <p:txBody>
          <a:bodyPr/>
          <a:lstStyle/>
          <a:p>
            <a:fld id="{2D4C594A-0DAD-48BB-BE3B-8241EF812AB5}" type="slidenum">
              <a:rPr lang="de-DE" smtClean="0"/>
              <a:t>‹Nr.›</a:t>
            </a:fld>
            <a:endParaRPr lang="de-DE"/>
          </a:p>
        </p:txBody>
      </p:sp>
    </p:spTree>
    <p:extLst>
      <p:ext uri="{BB962C8B-B14F-4D97-AF65-F5344CB8AC3E}">
        <p14:creationId xmlns:p14="http://schemas.microsoft.com/office/powerpoint/2010/main" val="352589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24451AC-8942-4EC5-94AD-A256200EA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4FE670C-6CA9-43A1-AC1C-FBE9DC18B4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A55DC367-DB85-4294-8543-6717AB66EF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56670-8FD0-4272-9F82-6FD399EDD91A}" type="datetime1">
              <a:rPr lang="de-DE" smtClean="0"/>
              <a:t>03.01.2021</a:t>
            </a:fld>
            <a:endParaRPr lang="de-DE"/>
          </a:p>
        </p:txBody>
      </p:sp>
      <p:sp>
        <p:nvSpPr>
          <p:cNvPr id="5" name="Fußzeilenplatzhalter 4">
            <a:extLst>
              <a:ext uri="{FF2B5EF4-FFF2-40B4-BE49-F238E27FC236}">
                <a16:creationId xmlns:a16="http://schemas.microsoft.com/office/drawing/2014/main" id="{F0F13A3D-292E-4ECB-8750-FFB9C5876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Heiko Nöldeke, Marc Bolsch, Pascal Roschkowski, Philipp Otto</a:t>
            </a:r>
          </a:p>
        </p:txBody>
      </p:sp>
      <p:sp>
        <p:nvSpPr>
          <p:cNvPr id="6" name="Foliennummernplatzhalter 5">
            <a:extLst>
              <a:ext uri="{FF2B5EF4-FFF2-40B4-BE49-F238E27FC236}">
                <a16:creationId xmlns:a16="http://schemas.microsoft.com/office/drawing/2014/main" id="{B514E5E9-6B79-4E62-8982-180507D36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C594A-0DAD-48BB-BE3B-8241EF812AB5}" type="slidenum">
              <a:rPr lang="de-DE" smtClean="0"/>
              <a:t>‹Nr.›</a:t>
            </a:fld>
            <a:endParaRPr lang="de-DE"/>
          </a:p>
        </p:txBody>
      </p:sp>
    </p:spTree>
    <p:extLst>
      <p:ext uri="{BB962C8B-B14F-4D97-AF65-F5344CB8AC3E}">
        <p14:creationId xmlns:p14="http://schemas.microsoft.com/office/powerpoint/2010/main" val="295095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EAB8CF-166F-4F3E-9356-4D6C5FAD102B}"/>
              </a:ext>
            </a:extLst>
          </p:cNvPr>
          <p:cNvSpPr>
            <a:spLocks noGrp="1"/>
          </p:cNvSpPr>
          <p:nvPr>
            <p:ph type="ctrTitle"/>
          </p:nvPr>
        </p:nvSpPr>
        <p:spPr>
          <a:xfrm>
            <a:off x="1524000" y="1445622"/>
            <a:ext cx="9144000" cy="1057865"/>
          </a:xfrm>
        </p:spPr>
        <p:txBody>
          <a:bodyPr/>
          <a:lstStyle/>
          <a:p>
            <a:r>
              <a:rPr lang="de-DE" dirty="0"/>
              <a:t>Statusbericht 2 GPM</a:t>
            </a:r>
          </a:p>
        </p:txBody>
      </p:sp>
      <p:sp>
        <p:nvSpPr>
          <p:cNvPr id="3" name="Untertitel 2">
            <a:extLst>
              <a:ext uri="{FF2B5EF4-FFF2-40B4-BE49-F238E27FC236}">
                <a16:creationId xmlns:a16="http://schemas.microsoft.com/office/drawing/2014/main" id="{1C947C56-0958-4A62-B0DD-BDD54AC4E73A}"/>
              </a:ext>
            </a:extLst>
          </p:cNvPr>
          <p:cNvSpPr>
            <a:spLocks noGrp="1"/>
          </p:cNvSpPr>
          <p:nvPr>
            <p:ph type="subTitle" idx="1"/>
          </p:nvPr>
        </p:nvSpPr>
        <p:spPr/>
        <p:txBody>
          <a:bodyPr/>
          <a:lstStyle/>
          <a:p>
            <a:r>
              <a:rPr lang="de-DE" dirty="0"/>
              <a:t>03. Januar 2021</a:t>
            </a:r>
          </a:p>
          <a:p>
            <a:r>
              <a:rPr lang="de-DE" dirty="0"/>
              <a:t>Traffic-Noise-</a:t>
            </a:r>
            <a:r>
              <a:rPr lang="de-DE" dirty="0" err="1"/>
              <a:t>Detector</a:t>
            </a:r>
            <a:r>
              <a:rPr lang="de-DE" dirty="0"/>
              <a:t> (TND)</a:t>
            </a:r>
          </a:p>
        </p:txBody>
      </p:sp>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1</a:t>
            </a:fld>
            <a:endParaRPr lang="de-DE" dirty="0"/>
          </a:p>
        </p:txBody>
      </p:sp>
    </p:spTree>
    <p:extLst>
      <p:ext uri="{BB962C8B-B14F-4D97-AF65-F5344CB8AC3E}">
        <p14:creationId xmlns:p14="http://schemas.microsoft.com/office/powerpoint/2010/main" val="210380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10</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sp>
        <p:nvSpPr>
          <p:cNvPr id="3" name="Textfeld 2">
            <a:extLst>
              <a:ext uri="{FF2B5EF4-FFF2-40B4-BE49-F238E27FC236}">
                <a16:creationId xmlns:a16="http://schemas.microsoft.com/office/drawing/2014/main" id="{05220B2E-62E4-49E9-BD29-FD42A6E6701B}"/>
              </a:ext>
            </a:extLst>
          </p:cNvPr>
          <p:cNvSpPr txBox="1"/>
          <p:nvPr/>
        </p:nvSpPr>
        <p:spPr>
          <a:xfrm>
            <a:off x="1281887" y="1959429"/>
            <a:ext cx="7960725" cy="2585323"/>
          </a:xfrm>
          <a:prstGeom prst="rect">
            <a:avLst/>
          </a:prstGeom>
          <a:noFill/>
        </p:spPr>
        <p:txBody>
          <a:bodyPr wrap="square" rtlCol="0">
            <a:spAutoFit/>
          </a:bodyPr>
          <a:lstStyle/>
          <a:p>
            <a:r>
              <a:rPr lang="de-DE" b="1" dirty="0">
                <a:latin typeface="Calibri" panose="020F0502020204030204" pitchFamily="34" charset="0"/>
                <a:ea typeface="Calibri" panose="020F0502020204030204" pitchFamily="34" charset="0"/>
                <a:cs typeface="Times New Roman" panose="02020603050405020304" pitchFamily="18" charset="0"/>
              </a:rPr>
              <a:t>Projekt wird nicht fertig gestellt</a:t>
            </a:r>
            <a:r>
              <a:rPr lang="de-DE" dirty="0">
                <a:latin typeface="Calibri" panose="020F0502020204030204" pitchFamily="34" charset="0"/>
                <a:ea typeface="Calibri" panose="020F0502020204030204" pitchFamily="34" charset="0"/>
                <a:cs typeface="Times New Roman" panose="02020603050405020304" pitchFamily="18" charset="0"/>
              </a:rPr>
              <a:t>: Aufgrund von zeitlicher Fehlplanung konnten nicht alle vorhergesehenen Aspekte des Projektes durchgeführt werden. Ursachen können sein, dass der Projektrahmen zu groß gefasst wurde oder technische Komplikationen haben den geforderten Zeitplan gestört.</a:t>
            </a:r>
          </a:p>
          <a:p>
            <a:endParaRPr lang="de-DE" dirty="0">
              <a:latin typeface="Calibri" panose="020F0502020204030204" pitchFamily="34" charset="0"/>
              <a:cs typeface="Times New Roman" panose="02020603050405020304" pitchFamily="18" charset="0"/>
            </a:endParaRPr>
          </a:p>
          <a:p>
            <a:r>
              <a:rPr lang="de-DE" b="1" dirty="0">
                <a:latin typeface="Calibri" panose="020F0502020204030204" pitchFamily="34" charset="0"/>
                <a:cs typeface="Times New Roman" panose="02020603050405020304" pitchFamily="18" charset="0"/>
              </a:rPr>
              <a:t>System misst falsch oder gar nicht: </a:t>
            </a:r>
            <a:r>
              <a:rPr lang="de-DE" dirty="0">
                <a:latin typeface="Calibri" panose="020F0502020204030204" pitchFamily="34" charset="0"/>
                <a:cs typeface="Times New Roman" panose="02020603050405020304" pitchFamily="18" charset="0"/>
              </a:rPr>
              <a:t>Nachdem es sich bei unserem Projekt um eine Machbarkeitsstudie handelt, wäre </a:t>
            </a:r>
            <a:r>
              <a:rPr lang="de-DE">
                <a:latin typeface="Calibri" panose="020F0502020204030204" pitchFamily="34" charset="0"/>
                <a:cs typeface="Times New Roman" panose="02020603050405020304" pitchFamily="18" charset="0"/>
              </a:rPr>
              <a:t>eine Fehlmessung </a:t>
            </a:r>
            <a:r>
              <a:rPr lang="de-DE" dirty="0">
                <a:latin typeface="Calibri" panose="020F0502020204030204" pitchFamily="34" charset="0"/>
                <a:cs typeface="Times New Roman" panose="02020603050405020304" pitchFamily="18" charset="0"/>
              </a:rPr>
              <a:t>zwar ein ungünstiger Ausgang, aber im Rahmen noch vertretbar. </a:t>
            </a:r>
            <a:endParaRPr lang="de-DE" b="1" dirty="0">
              <a:latin typeface="Calibri" panose="020F0502020204030204" pitchFamily="34" charset="0"/>
              <a:cs typeface="Times New Roman" panose="02020603050405020304" pitchFamily="18" charset="0"/>
            </a:endParaRPr>
          </a:p>
          <a:p>
            <a:endParaRPr lang="de-DE" dirty="0">
              <a:latin typeface="Arial" panose="020B0604020202020204" pitchFamily="34" charset="0"/>
            </a:endParaRPr>
          </a:p>
        </p:txBody>
      </p:sp>
    </p:spTree>
    <p:extLst>
      <p:ext uri="{BB962C8B-B14F-4D97-AF65-F5344CB8AC3E}">
        <p14:creationId xmlns:p14="http://schemas.microsoft.com/office/powerpoint/2010/main" val="416289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11</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964290" cy="769441"/>
          </a:xfrm>
          <a:prstGeom prst="rect">
            <a:avLst/>
          </a:prstGeom>
          <a:noFill/>
        </p:spPr>
        <p:txBody>
          <a:bodyPr wrap="none" rtlCol="0">
            <a:spAutoFit/>
          </a:bodyPr>
          <a:lstStyle/>
          <a:p>
            <a:r>
              <a:rPr lang="de-DE" sz="4400"/>
              <a:t>Team-Barograph</a:t>
            </a:r>
            <a:endParaRPr lang="de-DE" sz="4400" dirty="0"/>
          </a:p>
        </p:txBody>
      </p:sp>
      <p:pic>
        <p:nvPicPr>
          <p:cNvPr id="4" name="Grafik 3">
            <a:extLst>
              <a:ext uri="{FF2B5EF4-FFF2-40B4-BE49-F238E27FC236}">
                <a16:creationId xmlns:a16="http://schemas.microsoft.com/office/drawing/2014/main" id="{3041A152-EAFC-43F8-A4ED-9172877B4A7C}"/>
              </a:ext>
            </a:extLst>
          </p:cNvPr>
          <p:cNvPicPr>
            <a:picLocks noChangeAspect="1"/>
          </p:cNvPicPr>
          <p:nvPr/>
        </p:nvPicPr>
        <p:blipFill>
          <a:blip r:embed="rId2"/>
          <a:stretch>
            <a:fillRect/>
          </a:stretch>
        </p:blipFill>
        <p:spPr>
          <a:xfrm>
            <a:off x="809897" y="1806217"/>
            <a:ext cx="10572206" cy="3627111"/>
          </a:xfrm>
          <a:prstGeom prst="rect">
            <a:avLst/>
          </a:prstGeom>
        </p:spPr>
      </p:pic>
    </p:spTree>
    <p:extLst>
      <p:ext uri="{BB962C8B-B14F-4D97-AF65-F5344CB8AC3E}">
        <p14:creationId xmlns:p14="http://schemas.microsoft.com/office/powerpoint/2010/main" val="608997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7771358" cy="769441"/>
          </a:xfrm>
          <a:prstGeom prst="rect">
            <a:avLst/>
          </a:prstGeom>
          <a:noFill/>
        </p:spPr>
        <p:txBody>
          <a:bodyPr wrap="none" rtlCol="0">
            <a:spAutoFit/>
          </a:bodyPr>
          <a:lstStyle/>
          <a:p>
            <a:r>
              <a:rPr lang="de-DE" sz="4400" dirty="0"/>
              <a:t>Feedback der Teilnehmer (Hilfen)</a:t>
            </a:r>
          </a:p>
        </p:txBody>
      </p:sp>
      <p:sp>
        <p:nvSpPr>
          <p:cNvPr id="2" name="Textfeld 1">
            <a:extLst>
              <a:ext uri="{FF2B5EF4-FFF2-40B4-BE49-F238E27FC236}">
                <a16:creationId xmlns:a16="http://schemas.microsoft.com/office/drawing/2014/main" id="{B4B7D708-731E-4C90-A713-8FF5D22E1042}"/>
              </a:ext>
            </a:extLst>
          </p:cNvPr>
          <p:cNvSpPr txBox="1"/>
          <p:nvPr/>
        </p:nvSpPr>
        <p:spPr>
          <a:xfrm>
            <a:off x="1602377" y="2246811"/>
            <a:ext cx="6395212" cy="3416320"/>
          </a:xfrm>
          <a:prstGeom prst="rect">
            <a:avLst/>
          </a:prstGeom>
          <a:noFill/>
        </p:spPr>
        <p:txBody>
          <a:bodyPr wrap="none" rtlCol="0">
            <a:spAutoFit/>
          </a:bodyPr>
          <a:lstStyle/>
          <a:p>
            <a:r>
              <a:rPr lang="de-DE" dirty="0"/>
              <a:t>Zwei Dinge, die mir in der Bachelor-Projektarbeit geholfen hat:</a:t>
            </a:r>
          </a:p>
          <a:p>
            <a:endParaRPr lang="de-DE" dirty="0"/>
          </a:p>
          <a:p>
            <a:pPr marL="285750" indent="-285750">
              <a:buFontTx/>
              <a:buChar char="-"/>
            </a:pPr>
            <a:r>
              <a:rPr lang="de-DE" dirty="0" err="1"/>
              <a:t>Scrumboard</a:t>
            </a:r>
            <a:endParaRPr lang="de-DE" dirty="0"/>
          </a:p>
          <a:p>
            <a:pPr marL="285750" indent="-285750">
              <a:buFontTx/>
              <a:buChar char="-"/>
            </a:pPr>
            <a:r>
              <a:rPr lang="de-DE" dirty="0"/>
              <a:t>Kommunikation mit Laborbeteiligten</a:t>
            </a:r>
          </a:p>
          <a:p>
            <a:pPr marL="285750" indent="-285750">
              <a:buFontTx/>
              <a:buChar char="-"/>
            </a:pPr>
            <a:r>
              <a:rPr lang="de-DE" dirty="0"/>
              <a:t>Vergleich/ Ableitung mit bereits existierenden Projekten</a:t>
            </a:r>
          </a:p>
          <a:p>
            <a:pPr marL="285750" indent="-285750">
              <a:buFontTx/>
              <a:buChar char="-"/>
            </a:pPr>
            <a:r>
              <a:rPr lang="de-DE" dirty="0"/>
              <a:t>Tools (CAD, </a:t>
            </a:r>
            <a:r>
              <a:rPr lang="de-DE" dirty="0" err="1"/>
              <a:t>Git</a:t>
            </a:r>
            <a:r>
              <a:rPr lang="de-DE" dirty="0"/>
              <a:t>, Excel, etc.)</a:t>
            </a:r>
          </a:p>
          <a:p>
            <a:pPr marL="285750" indent="-285750">
              <a:buFontTx/>
              <a:buChar char="-"/>
            </a:pPr>
            <a:r>
              <a:rPr lang="de-DE" dirty="0"/>
              <a:t>Methoden des sozialen Umgangs</a:t>
            </a:r>
          </a:p>
          <a:p>
            <a:pPr marL="285750" indent="-285750">
              <a:buFontTx/>
              <a:buChar char="-"/>
            </a:pPr>
            <a:r>
              <a:rPr lang="de-DE" dirty="0"/>
              <a:t>Arbeiten an Hardware, weg vom Abstrakten hin zum Konkreten</a:t>
            </a:r>
          </a:p>
          <a:p>
            <a:pPr marL="285750" indent="-285750">
              <a:buFontTx/>
              <a:buChar char="-"/>
            </a:pPr>
            <a:r>
              <a:rPr lang="de-DE" dirty="0"/>
              <a:t>Theoretischer Hintergrund über die Teamdynamik </a:t>
            </a:r>
          </a:p>
          <a:p>
            <a:pPr marL="285750" indent="-285750">
              <a:buFontTx/>
              <a:buChar char="-"/>
            </a:pPr>
            <a:r>
              <a:rPr lang="de-DE" dirty="0"/>
              <a:t>Die Informationen der Auftraggeber-Firma</a:t>
            </a:r>
          </a:p>
          <a:p>
            <a:pPr marL="285750" indent="-285750">
              <a:buFontTx/>
              <a:buChar char="-"/>
            </a:pPr>
            <a:endParaRPr lang="de-DE" dirty="0"/>
          </a:p>
          <a:p>
            <a:pPr marL="285750" indent="-285750">
              <a:buFontTx/>
              <a:buChar char="-"/>
            </a:pPr>
            <a:endParaRPr lang="de-DE" dirty="0"/>
          </a:p>
        </p:txBody>
      </p:sp>
    </p:spTree>
    <p:extLst>
      <p:ext uri="{BB962C8B-B14F-4D97-AF65-F5344CB8AC3E}">
        <p14:creationId xmlns:p14="http://schemas.microsoft.com/office/powerpoint/2010/main" val="183167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13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10346294" cy="769441"/>
          </a:xfrm>
          <a:prstGeom prst="rect">
            <a:avLst/>
          </a:prstGeom>
          <a:noFill/>
        </p:spPr>
        <p:txBody>
          <a:bodyPr wrap="none" rtlCol="0">
            <a:spAutoFit/>
          </a:bodyPr>
          <a:lstStyle/>
          <a:p>
            <a:r>
              <a:rPr lang="de-DE" sz="4400" dirty="0"/>
              <a:t>Feedback der Teilnehmer (Verbesserungen)</a:t>
            </a:r>
          </a:p>
        </p:txBody>
      </p:sp>
      <p:sp>
        <p:nvSpPr>
          <p:cNvPr id="2" name="Textfeld 1">
            <a:extLst>
              <a:ext uri="{FF2B5EF4-FFF2-40B4-BE49-F238E27FC236}">
                <a16:creationId xmlns:a16="http://schemas.microsoft.com/office/drawing/2014/main" id="{B4B7D708-731E-4C90-A713-8FF5D22E1042}"/>
              </a:ext>
            </a:extLst>
          </p:cNvPr>
          <p:cNvSpPr txBox="1"/>
          <p:nvPr/>
        </p:nvSpPr>
        <p:spPr>
          <a:xfrm>
            <a:off x="1602377" y="2246811"/>
            <a:ext cx="8302145" cy="3416320"/>
          </a:xfrm>
          <a:prstGeom prst="rect">
            <a:avLst/>
          </a:prstGeom>
          <a:noFill/>
        </p:spPr>
        <p:txBody>
          <a:bodyPr wrap="none" rtlCol="0">
            <a:spAutoFit/>
          </a:bodyPr>
          <a:lstStyle/>
          <a:p>
            <a:r>
              <a:rPr lang="de-DE" dirty="0"/>
              <a:t>Zwei Dinge, die ich bei meinem nächsten Projekt anders machen würde:</a:t>
            </a:r>
          </a:p>
          <a:p>
            <a:endParaRPr lang="de-DE" dirty="0"/>
          </a:p>
          <a:p>
            <a:pPr marL="285750" indent="-285750">
              <a:buFontTx/>
              <a:buChar char="-"/>
            </a:pPr>
            <a:r>
              <a:rPr lang="de-DE" dirty="0"/>
              <a:t>Eine engere Zusammenarbeit mit dem Auftraggeber</a:t>
            </a:r>
          </a:p>
          <a:p>
            <a:pPr marL="285750" indent="-285750">
              <a:buFontTx/>
              <a:buChar char="-"/>
            </a:pPr>
            <a:r>
              <a:rPr lang="de-DE" dirty="0"/>
              <a:t>Frühere Montage des Prototypen, um umfangreichere Tests durchführen zu können</a:t>
            </a:r>
          </a:p>
          <a:p>
            <a:pPr marL="285750" indent="-285750">
              <a:buFontTx/>
              <a:buChar char="-"/>
            </a:pPr>
            <a:r>
              <a:rPr lang="de-DE" dirty="0"/>
              <a:t>Kontinuierlichere Arbeit</a:t>
            </a:r>
          </a:p>
          <a:p>
            <a:pPr marL="285750" indent="-285750">
              <a:buFontTx/>
              <a:buChar char="-"/>
            </a:pPr>
            <a:r>
              <a:rPr lang="de-DE" dirty="0"/>
              <a:t>Klarere Aufgabenformulierung</a:t>
            </a:r>
          </a:p>
          <a:p>
            <a:pPr marL="285750" indent="-285750">
              <a:buFontTx/>
              <a:buChar char="-"/>
            </a:pPr>
            <a:r>
              <a:rPr lang="de-DE" dirty="0"/>
              <a:t>Kommunikation auf elektronischem Weg</a:t>
            </a:r>
          </a:p>
          <a:p>
            <a:pPr marL="285750" indent="-285750">
              <a:buFontTx/>
              <a:buChar char="-"/>
            </a:pPr>
            <a:r>
              <a:rPr lang="de-DE" dirty="0"/>
              <a:t>Struktur von uns verbessern</a:t>
            </a:r>
          </a:p>
          <a:p>
            <a:pPr marL="285750" indent="-285750">
              <a:buFontTx/>
              <a:buChar char="-"/>
            </a:pPr>
            <a:r>
              <a:rPr lang="de-DE" dirty="0"/>
              <a:t>VIEL mehr Fragen stellen</a:t>
            </a:r>
          </a:p>
          <a:p>
            <a:pPr marL="285750" indent="-285750">
              <a:buFontTx/>
              <a:buChar char="-"/>
            </a:pPr>
            <a:r>
              <a:rPr lang="de-DE"/>
              <a:t>Selbstmotivation verbessern</a:t>
            </a:r>
            <a:endParaRPr lang="de-DE" dirty="0"/>
          </a:p>
          <a:p>
            <a:pPr marL="285750" indent="-285750">
              <a:buFontTx/>
              <a:buChar char="-"/>
            </a:pPr>
            <a:endParaRPr lang="de-DE" dirty="0"/>
          </a:p>
          <a:p>
            <a:pPr marL="285750" indent="-285750">
              <a:buFontTx/>
              <a:buChar char="-"/>
            </a:pPr>
            <a:endParaRPr lang="de-DE" dirty="0"/>
          </a:p>
        </p:txBody>
      </p:sp>
    </p:spTree>
    <p:extLst>
      <p:ext uri="{BB962C8B-B14F-4D97-AF65-F5344CB8AC3E}">
        <p14:creationId xmlns:p14="http://schemas.microsoft.com/office/powerpoint/2010/main" val="17858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dirty="0"/>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2</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4253600" cy="769441"/>
          </a:xfrm>
          <a:prstGeom prst="rect">
            <a:avLst/>
          </a:prstGeom>
          <a:noFill/>
        </p:spPr>
        <p:txBody>
          <a:bodyPr wrap="none" rtlCol="0">
            <a:spAutoFit/>
          </a:bodyPr>
          <a:lstStyle/>
          <a:p>
            <a:r>
              <a:rPr lang="de-DE" sz="4400" dirty="0"/>
              <a:t>Inhaltsverzeichnis</a:t>
            </a:r>
          </a:p>
        </p:txBody>
      </p:sp>
      <p:sp>
        <p:nvSpPr>
          <p:cNvPr id="2" name="Textfeld 1">
            <a:extLst>
              <a:ext uri="{FF2B5EF4-FFF2-40B4-BE49-F238E27FC236}">
                <a16:creationId xmlns:a16="http://schemas.microsoft.com/office/drawing/2014/main" id="{819A3B75-0EE1-40AB-A602-B9280D12477B}"/>
              </a:ext>
            </a:extLst>
          </p:cNvPr>
          <p:cNvSpPr txBox="1"/>
          <p:nvPr/>
        </p:nvSpPr>
        <p:spPr>
          <a:xfrm>
            <a:off x="1459684" y="1679631"/>
            <a:ext cx="5896101" cy="4154984"/>
          </a:xfrm>
          <a:prstGeom prst="rect">
            <a:avLst/>
          </a:prstGeom>
          <a:noFill/>
        </p:spPr>
        <p:txBody>
          <a:bodyPr wrap="none" rtlCol="0">
            <a:spAutoFit/>
          </a:bodyPr>
          <a:lstStyle/>
          <a:p>
            <a:pPr marL="285750" indent="-285750">
              <a:buFont typeface="Wingdings" panose="05000000000000000000" pitchFamily="2" charset="2"/>
              <a:buChar char="Ø"/>
            </a:pPr>
            <a:r>
              <a:rPr lang="de-DE" sz="2400" dirty="0"/>
              <a:t>Spielregeln</a:t>
            </a:r>
          </a:p>
          <a:p>
            <a:pPr marL="285750" indent="-285750">
              <a:buFont typeface="Wingdings" panose="05000000000000000000" pitchFamily="2" charset="2"/>
              <a:buChar char="Ø"/>
            </a:pPr>
            <a:r>
              <a:rPr lang="de-DE" sz="2400" dirty="0"/>
              <a:t>Kritikregeln</a:t>
            </a:r>
          </a:p>
          <a:p>
            <a:pPr marL="285750" indent="-285750">
              <a:buFont typeface="Wingdings" panose="05000000000000000000" pitchFamily="2" charset="2"/>
              <a:buChar char="Ø"/>
            </a:pPr>
            <a:r>
              <a:rPr lang="de-DE" sz="2400" dirty="0"/>
              <a:t>Meilensteine</a:t>
            </a:r>
          </a:p>
          <a:p>
            <a:pPr marL="285750" indent="-285750">
              <a:buFont typeface="Wingdings" panose="05000000000000000000" pitchFamily="2" charset="2"/>
              <a:buChar char="Ø"/>
            </a:pPr>
            <a:r>
              <a:rPr lang="de-DE" sz="2400" dirty="0"/>
              <a:t>Rollenverteilung im Team</a:t>
            </a:r>
          </a:p>
          <a:p>
            <a:pPr marL="285750" indent="-285750">
              <a:buFont typeface="Wingdings" panose="05000000000000000000" pitchFamily="2" charset="2"/>
              <a:buChar char="Ø"/>
            </a:pPr>
            <a:r>
              <a:rPr lang="de-DE" sz="2400" dirty="0"/>
              <a:t>Gantt-Chart</a:t>
            </a:r>
          </a:p>
          <a:p>
            <a:pPr marL="285750" indent="-285750">
              <a:buFont typeface="Wingdings" panose="05000000000000000000" pitchFamily="2" charset="2"/>
              <a:buChar char="Ø"/>
            </a:pPr>
            <a:r>
              <a:rPr lang="de-DE" sz="2400" dirty="0"/>
              <a:t>PSP</a:t>
            </a:r>
          </a:p>
          <a:p>
            <a:pPr marL="285750" indent="-285750">
              <a:buFont typeface="Wingdings" panose="05000000000000000000" pitchFamily="2" charset="2"/>
              <a:buChar char="Ø"/>
            </a:pPr>
            <a:r>
              <a:rPr lang="de-DE" sz="2400" dirty="0"/>
              <a:t>Risikoanalyse</a:t>
            </a:r>
          </a:p>
          <a:p>
            <a:pPr marL="285750" indent="-285750">
              <a:buFont typeface="Wingdings" panose="05000000000000000000" pitchFamily="2" charset="2"/>
              <a:buChar char="Ø"/>
            </a:pPr>
            <a:r>
              <a:rPr lang="de-DE" sz="2400" dirty="0"/>
              <a:t>Team-Barograph</a:t>
            </a:r>
          </a:p>
          <a:p>
            <a:pPr marL="285750" indent="-285750">
              <a:buFont typeface="Wingdings" panose="05000000000000000000" pitchFamily="2" charset="2"/>
              <a:buChar char="Ø"/>
            </a:pPr>
            <a:r>
              <a:rPr lang="de-DE" sz="2400" dirty="0"/>
              <a:t>Feedback der Teilnehmer (Hilfen)</a:t>
            </a:r>
          </a:p>
          <a:p>
            <a:pPr marL="285750" indent="-285750">
              <a:buFont typeface="Wingdings" panose="05000000000000000000" pitchFamily="2" charset="2"/>
              <a:buChar char="Ø"/>
            </a:pPr>
            <a:r>
              <a:rPr lang="de-DE" sz="2400" dirty="0"/>
              <a:t>Feedback der Teilnehmer (Verbesserungen)</a:t>
            </a:r>
          </a:p>
          <a:p>
            <a:pPr marL="285750" indent="-285750">
              <a:buFont typeface="Wingdings" panose="05000000000000000000" pitchFamily="2" charset="2"/>
              <a:buChar char="Ø"/>
            </a:pPr>
            <a:endParaRPr lang="de-DE" sz="2400" dirty="0"/>
          </a:p>
        </p:txBody>
      </p:sp>
    </p:spTree>
    <p:extLst>
      <p:ext uri="{BB962C8B-B14F-4D97-AF65-F5344CB8AC3E}">
        <p14:creationId xmlns:p14="http://schemas.microsoft.com/office/powerpoint/2010/main" val="92810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3</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719719" cy="769441"/>
          </a:xfrm>
          <a:prstGeom prst="rect">
            <a:avLst/>
          </a:prstGeom>
          <a:noFill/>
        </p:spPr>
        <p:txBody>
          <a:bodyPr wrap="none" rtlCol="0">
            <a:spAutoFit/>
          </a:bodyPr>
          <a:lstStyle/>
          <a:p>
            <a:r>
              <a:rPr lang="de-DE" sz="4400" dirty="0"/>
              <a:t>Spielregeln</a:t>
            </a:r>
          </a:p>
        </p:txBody>
      </p:sp>
      <p:graphicFrame>
        <p:nvGraphicFramePr>
          <p:cNvPr id="13" name="Tabelle 13">
            <a:extLst>
              <a:ext uri="{FF2B5EF4-FFF2-40B4-BE49-F238E27FC236}">
                <a16:creationId xmlns:a16="http://schemas.microsoft.com/office/drawing/2014/main" id="{3681031D-7F47-4AF0-92B6-465A4269BB03}"/>
              </a:ext>
            </a:extLst>
          </p:cNvPr>
          <p:cNvGraphicFramePr>
            <a:graphicFrameLocks noGrp="1"/>
          </p:cNvGraphicFramePr>
          <p:nvPr>
            <p:extLst>
              <p:ext uri="{D42A27DB-BD31-4B8C-83A1-F6EECF244321}">
                <p14:modId xmlns:p14="http://schemas.microsoft.com/office/powerpoint/2010/main" val="3303516959"/>
              </p:ext>
            </p:extLst>
          </p:nvPr>
        </p:nvGraphicFramePr>
        <p:xfrm>
          <a:off x="1106968" y="1709561"/>
          <a:ext cx="9978063" cy="3723874"/>
        </p:xfrm>
        <a:graphic>
          <a:graphicData uri="http://schemas.openxmlformats.org/drawingml/2006/table">
            <a:tbl>
              <a:tblPr firstRow="1" bandRow="1">
                <a:tableStyleId>{5940675A-B579-460E-94D1-54222C63F5DA}</a:tableStyleId>
              </a:tblPr>
              <a:tblGrid>
                <a:gridCol w="1305616">
                  <a:extLst>
                    <a:ext uri="{9D8B030D-6E8A-4147-A177-3AD203B41FA5}">
                      <a16:colId xmlns:a16="http://schemas.microsoft.com/office/drawing/2014/main" val="3862979893"/>
                    </a:ext>
                  </a:extLst>
                </a:gridCol>
                <a:gridCol w="4984454">
                  <a:extLst>
                    <a:ext uri="{9D8B030D-6E8A-4147-A177-3AD203B41FA5}">
                      <a16:colId xmlns:a16="http://schemas.microsoft.com/office/drawing/2014/main" val="1772725825"/>
                    </a:ext>
                  </a:extLst>
                </a:gridCol>
                <a:gridCol w="3687993">
                  <a:extLst>
                    <a:ext uri="{9D8B030D-6E8A-4147-A177-3AD203B41FA5}">
                      <a16:colId xmlns:a16="http://schemas.microsoft.com/office/drawing/2014/main" val="826916012"/>
                    </a:ext>
                  </a:extLst>
                </a:gridCol>
              </a:tblGrid>
              <a:tr h="614914">
                <a:tc>
                  <a:txBody>
                    <a:bodyPr/>
                    <a:lstStyle/>
                    <a:p>
                      <a:r>
                        <a:rPr lang="de-DE" dirty="0"/>
                        <a:t>Nummer</a:t>
                      </a:r>
                    </a:p>
                  </a:txBody>
                  <a:tcPr/>
                </a:tc>
                <a:tc>
                  <a:txBody>
                    <a:bodyPr/>
                    <a:lstStyle/>
                    <a:p>
                      <a:r>
                        <a:rPr lang="de-DE" dirty="0"/>
                        <a:t>Spielregel</a:t>
                      </a:r>
                    </a:p>
                  </a:txBody>
                  <a:tcPr/>
                </a:tc>
                <a:tc>
                  <a:txBody>
                    <a:bodyPr/>
                    <a:lstStyle/>
                    <a:p>
                      <a:r>
                        <a:rPr lang="de-DE" dirty="0"/>
                        <a:t>Konsequenz bei Nichtbeachtung</a:t>
                      </a:r>
                    </a:p>
                  </a:txBody>
                  <a:tcPr/>
                </a:tc>
                <a:extLst>
                  <a:ext uri="{0D108BD9-81ED-4DB2-BD59-A6C34878D82A}">
                    <a16:rowId xmlns:a16="http://schemas.microsoft.com/office/drawing/2014/main" val="1313769363"/>
                  </a:ext>
                </a:extLst>
              </a:tr>
              <a:tr h="637168">
                <a:tc>
                  <a:txBody>
                    <a:bodyPr/>
                    <a:lstStyle/>
                    <a:p>
                      <a:r>
                        <a:rPr lang="de-DE" dirty="0"/>
                        <a:t>1</a:t>
                      </a:r>
                    </a:p>
                  </a:txBody>
                  <a:tcPr/>
                </a:tc>
                <a:tc>
                  <a:txBody>
                    <a:bodyPr/>
                    <a:lstStyle/>
                    <a:p>
                      <a:r>
                        <a:rPr lang="de-DE" dirty="0"/>
                        <a:t>Pünktliches Erscheinen zum vereinbarten Treffen</a:t>
                      </a:r>
                    </a:p>
                  </a:txBody>
                  <a:tcPr/>
                </a:tc>
                <a:tc>
                  <a:txBody>
                    <a:bodyPr/>
                    <a:lstStyle/>
                    <a:p>
                      <a:r>
                        <a:rPr lang="de-DE" dirty="0"/>
                        <a:t>Betroffener MUSS nächstes Treffen organisieren</a:t>
                      </a:r>
                    </a:p>
                  </a:txBody>
                  <a:tcPr/>
                </a:tc>
                <a:extLst>
                  <a:ext uri="{0D108BD9-81ED-4DB2-BD59-A6C34878D82A}">
                    <a16:rowId xmlns:a16="http://schemas.microsoft.com/office/drawing/2014/main" val="3709518758"/>
                  </a:ext>
                </a:extLst>
              </a:tr>
              <a:tr h="637168">
                <a:tc>
                  <a:txBody>
                    <a:bodyPr/>
                    <a:lstStyle/>
                    <a:p>
                      <a:r>
                        <a:rPr lang="de-DE" dirty="0"/>
                        <a:t>2</a:t>
                      </a:r>
                    </a:p>
                  </a:txBody>
                  <a:tcPr/>
                </a:tc>
                <a:tc>
                  <a:txBody>
                    <a:bodyPr/>
                    <a:lstStyle/>
                    <a:p>
                      <a:r>
                        <a:rPr lang="de-DE" dirty="0"/>
                        <a:t>Erfüllung der Aufgaben zum vereinbarten Termin</a:t>
                      </a:r>
                    </a:p>
                  </a:txBody>
                  <a:tcPr/>
                </a:tc>
                <a:tc>
                  <a:txBody>
                    <a:bodyPr/>
                    <a:lstStyle/>
                    <a:p>
                      <a:r>
                        <a:rPr lang="de-DE" dirty="0"/>
                        <a:t>Rechtfertigung plus 2€ in die Genusskasse</a:t>
                      </a:r>
                    </a:p>
                  </a:txBody>
                  <a:tcPr/>
                </a:tc>
                <a:extLst>
                  <a:ext uri="{0D108BD9-81ED-4DB2-BD59-A6C34878D82A}">
                    <a16:rowId xmlns:a16="http://schemas.microsoft.com/office/drawing/2014/main" val="2413706700"/>
                  </a:ext>
                </a:extLst>
              </a:tr>
              <a:tr h="364096">
                <a:tc>
                  <a:txBody>
                    <a:bodyPr/>
                    <a:lstStyle/>
                    <a:p>
                      <a:r>
                        <a:rPr lang="de-DE" dirty="0"/>
                        <a:t>3</a:t>
                      </a:r>
                    </a:p>
                  </a:txBody>
                  <a:tcPr/>
                </a:tc>
                <a:tc>
                  <a:txBody>
                    <a:bodyPr/>
                    <a:lstStyle/>
                    <a:p>
                      <a:r>
                        <a:rPr lang="de-DE" dirty="0"/>
                        <a:t>Nur über </a:t>
                      </a:r>
                      <a:r>
                        <a:rPr lang="de-DE" dirty="0" err="1"/>
                        <a:t>Discord</a:t>
                      </a:r>
                      <a:r>
                        <a:rPr lang="de-DE" dirty="0"/>
                        <a:t> BP-Themen besprechen</a:t>
                      </a:r>
                    </a:p>
                  </a:txBody>
                  <a:tcPr/>
                </a:tc>
                <a:tc>
                  <a:txBody>
                    <a:bodyPr/>
                    <a:lstStyle/>
                    <a:p>
                      <a:r>
                        <a:rPr lang="de-DE" dirty="0"/>
                        <a:t>Wird ignoriert</a:t>
                      </a:r>
                    </a:p>
                  </a:txBody>
                  <a:tcPr/>
                </a:tc>
                <a:extLst>
                  <a:ext uri="{0D108BD9-81ED-4DB2-BD59-A6C34878D82A}">
                    <a16:rowId xmlns:a16="http://schemas.microsoft.com/office/drawing/2014/main" val="1908177804"/>
                  </a:ext>
                </a:extLst>
              </a:tr>
              <a:tr h="364096">
                <a:tc>
                  <a:txBody>
                    <a:bodyPr/>
                    <a:lstStyle/>
                    <a:p>
                      <a:r>
                        <a:rPr lang="de-DE" dirty="0"/>
                        <a:t>4</a:t>
                      </a:r>
                    </a:p>
                  </a:txBody>
                  <a:tcPr/>
                </a:tc>
                <a:tc>
                  <a:txBody>
                    <a:bodyPr/>
                    <a:lstStyle/>
                    <a:p>
                      <a:r>
                        <a:rPr lang="de-DE" dirty="0"/>
                        <a:t>Kritikregeln befolgen (vgl. Folgeseite)</a:t>
                      </a:r>
                    </a:p>
                  </a:txBody>
                  <a:tcPr/>
                </a:tc>
                <a:tc>
                  <a:txBody>
                    <a:bodyPr/>
                    <a:lstStyle/>
                    <a:p>
                      <a:r>
                        <a:rPr lang="de-DE" dirty="0"/>
                        <a:t>50ct in die Genusskasse</a:t>
                      </a:r>
                    </a:p>
                  </a:txBody>
                  <a:tcPr/>
                </a:tc>
                <a:extLst>
                  <a:ext uri="{0D108BD9-81ED-4DB2-BD59-A6C34878D82A}">
                    <a16:rowId xmlns:a16="http://schemas.microsoft.com/office/drawing/2014/main" val="877307570"/>
                  </a:ext>
                </a:extLst>
              </a:tr>
              <a:tr h="364096">
                <a:tc>
                  <a:txBody>
                    <a:bodyPr/>
                    <a:lstStyle/>
                    <a:p>
                      <a:r>
                        <a:rPr lang="de-DE" dirty="0"/>
                        <a:t>5</a:t>
                      </a:r>
                    </a:p>
                  </a:txBody>
                  <a:tcPr/>
                </a:tc>
                <a:tc>
                  <a:txBody>
                    <a:bodyPr/>
                    <a:lstStyle/>
                    <a:p>
                      <a:r>
                        <a:rPr lang="de-DE" dirty="0"/>
                        <a:t>#</a:t>
                      </a:r>
                      <a:r>
                        <a:rPr lang="de-DE" dirty="0" err="1"/>
                        <a:t>NoOneIsLeftBehind</a:t>
                      </a:r>
                      <a:endParaRPr lang="de-DE" dirty="0"/>
                    </a:p>
                  </a:txBody>
                  <a:tcPr/>
                </a:tc>
                <a:tc>
                  <a:txBody>
                    <a:bodyPr/>
                    <a:lstStyle/>
                    <a:p>
                      <a:r>
                        <a:rPr lang="de-DE" dirty="0"/>
                        <a:t>75ct in die Genusskasse</a:t>
                      </a:r>
                    </a:p>
                  </a:txBody>
                  <a:tcPr/>
                </a:tc>
                <a:extLst>
                  <a:ext uri="{0D108BD9-81ED-4DB2-BD59-A6C34878D82A}">
                    <a16:rowId xmlns:a16="http://schemas.microsoft.com/office/drawing/2014/main" val="567472683"/>
                  </a:ext>
                </a:extLst>
              </a:tr>
              <a:tr h="364096">
                <a:tc>
                  <a:txBody>
                    <a:bodyPr/>
                    <a:lstStyle/>
                    <a:p>
                      <a:r>
                        <a:rPr lang="de-DE" dirty="0"/>
                        <a:t>6</a:t>
                      </a:r>
                    </a:p>
                  </a:txBody>
                  <a:tcPr/>
                </a:tc>
                <a:tc>
                  <a:txBody>
                    <a:bodyPr/>
                    <a:lstStyle/>
                    <a:p>
                      <a:r>
                        <a:rPr lang="de-DE" dirty="0"/>
                        <a:t>Alle werden angehört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631015395"/>
                  </a:ext>
                </a:extLst>
              </a:tr>
              <a:tr h="364096">
                <a:tc>
                  <a:txBody>
                    <a:bodyPr/>
                    <a:lstStyle/>
                    <a:p>
                      <a:r>
                        <a:rPr lang="de-DE" dirty="0"/>
                        <a:t>7</a:t>
                      </a:r>
                    </a:p>
                  </a:txBody>
                  <a:tcPr/>
                </a:tc>
                <a:tc>
                  <a:txBody>
                    <a:bodyPr/>
                    <a:lstStyle/>
                    <a:p>
                      <a:r>
                        <a:rPr lang="de-DE" dirty="0"/>
                        <a:t>Alles darf gefragt werden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50ct in die Genusskasse</a:t>
                      </a:r>
                    </a:p>
                  </a:txBody>
                  <a:tcPr/>
                </a:tc>
                <a:extLst>
                  <a:ext uri="{0D108BD9-81ED-4DB2-BD59-A6C34878D82A}">
                    <a16:rowId xmlns:a16="http://schemas.microsoft.com/office/drawing/2014/main" val="1301925670"/>
                  </a:ext>
                </a:extLst>
              </a:tr>
            </a:tbl>
          </a:graphicData>
        </a:graphic>
      </p:graphicFrame>
    </p:spTree>
    <p:extLst>
      <p:ext uri="{BB962C8B-B14F-4D97-AF65-F5344CB8AC3E}">
        <p14:creationId xmlns:p14="http://schemas.microsoft.com/office/powerpoint/2010/main" val="368752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4</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11" name="Textfeld 10">
            <a:extLst>
              <a:ext uri="{FF2B5EF4-FFF2-40B4-BE49-F238E27FC236}">
                <a16:creationId xmlns:a16="http://schemas.microsoft.com/office/drawing/2014/main" id="{EC1649EB-0EBA-41DE-8352-F1895953B522}"/>
              </a:ext>
            </a:extLst>
          </p:cNvPr>
          <p:cNvSpPr txBox="1"/>
          <p:nvPr/>
        </p:nvSpPr>
        <p:spPr>
          <a:xfrm>
            <a:off x="1459684" y="588509"/>
            <a:ext cx="2810256" cy="769441"/>
          </a:xfrm>
          <a:prstGeom prst="rect">
            <a:avLst/>
          </a:prstGeom>
          <a:noFill/>
        </p:spPr>
        <p:txBody>
          <a:bodyPr wrap="none" rtlCol="0">
            <a:spAutoFit/>
          </a:bodyPr>
          <a:lstStyle/>
          <a:p>
            <a:r>
              <a:rPr lang="de-DE" sz="4400" dirty="0"/>
              <a:t>Kritikregeln</a:t>
            </a:r>
          </a:p>
        </p:txBody>
      </p:sp>
      <p:sp>
        <p:nvSpPr>
          <p:cNvPr id="2" name="Textfeld 1">
            <a:extLst>
              <a:ext uri="{FF2B5EF4-FFF2-40B4-BE49-F238E27FC236}">
                <a16:creationId xmlns:a16="http://schemas.microsoft.com/office/drawing/2014/main" id="{F60EE419-C6E6-4075-AEAF-A1C91621BD34}"/>
              </a:ext>
            </a:extLst>
          </p:cNvPr>
          <p:cNvSpPr txBox="1"/>
          <p:nvPr/>
        </p:nvSpPr>
        <p:spPr>
          <a:xfrm>
            <a:off x="1413488" y="1840292"/>
            <a:ext cx="5712903" cy="2585323"/>
          </a:xfrm>
          <a:prstGeom prst="rect">
            <a:avLst/>
          </a:prstGeom>
          <a:noFill/>
        </p:spPr>
        <p:txBody>
          <a:bodyPr wrap="square" rtlCol="0">
            <a:spAutoFit/>
          </a:bodyPr>
          <a:lstStyle/>
          <a:p>
            <a:pPr marL="285750" indent="-285750">
              <a:buFont typeface="Wingdings" panose="05000000000000000000" pitchFamily="2" charset="2"/>
              <a:buChar char="Ø"/>
            </a:pPr>
            <a:r>
              <a:rPr lang="de-DE" dirty="0"/>
              <a:t>Es geht um eine Sache, nicht um eine Person</a:t>
            </a:r>
          </a:p>
          <a:p>
            <a:pPr marL="285750" indent="-285750">
              <a:buFont typeface="Wingdings" panose="05000000000000000000" pitchFamily="2" charset="2"/>
              <a:buChar char="Ø"/>
            </a:pPr>
            <a:r>
              <a:rPr lang="de-DE" dirty="0"/>
              <a:t>Konkret werden</a:t>
            </a:r>
          </a:p>
          <a:p>
            <a:pPr marL="285750" indent="-285750">
              <a:buFont typeface="Wingdings" panose="05000000000000000000" pitchFamily="2" charset="2"/>
              <a:buChar char="Ø"/>
            </a:pPr>
            <a:r>
              <a:rPr lang="de-DE" dirty="0"/>
              <a:t>Keine Interpretationen</a:t>
            </a:r>
          </a:p>
          <a:p>
            <a:pPr marL="285750" indent="-285750">
              <a:buFont typeface="Wingdings" panose="05000000000000000000" pitchFamily="2" charset="2"/>
              <a:buChar char="Ø"/>
            </a:pPr>
            <a:r>
              <a:rPr lang="de-DE" dirty="0"/>
              <a:t>Nicht übertreiben</a:t>
            </a:r>
          </a:p>
          <a:p>
            <a:pPr marL="285750" indent="-285750">
              <a:buFont typeface="Wingdings" panose="05000000000000000000" pitchFamily="2" charset="2"/>
              <a:buChar char="Ø"/>
            </a:pPr>
            <a:r>
              <a:rPr lang="de-DE" dirty="0"/>
              <a:t>Negatives und Positives trennen</a:t>
            </a:r>
          </a:p>
          <a:p>
            <a:pPr marL="285750" indent="-285750">
              <a:buFont typeface="Wingdings" panose="05000000000000000000" pitchFamily="2" charset="2"/>
              <a:buChar char="Ø"/>
            </a:pPr>
            <a:r>
              <a:rPr lang="de-DE" dirty="0"/>
              <a:t>Auch die Gegenseite anhören</a:t>
            </a:r>
          </a:p>
          <a:p>
            <a:pPr marL="285750" indent="-285750">
              <a:buFont typeface="Wingdings" panose="05000000000000000000" pitchFamily="2" charset="2"/>
              <a:buChar char="Ø"/>
            </a:pPr>
            <a:r>
              <a:rPr lang="de-DE" dirty="0"/>
              <a:t>Lösungen anbieten</a:t>
            </a:r>
          </a:p>
          <a:p>
            <a:pPr marL="285750" indent="-285750">
              <a:buFont typeface="Wingdings" panose="05000000000000000000" pitchFamily="2" charset="2"/>
              <a:buChar char="Ø"/>
            </a:pPr>
            <a:r>
              <a:rPr lang="de-DE" dirty="0"/>
              <a:t>Niemals Kritik vor versammelter Mannschaft</a:t>
            </a:r>
          </a:p>
          <a:p>
            <a:pPr marL="285750" indent="-285750">
              <a:buFont typeface="Wingdings" panose="05000000000000000000" pitchFamily="2" charset="2"/>
              <a:buChar char="Ø"/>
            </a:pPr>
            <a:r>
              <a:rPr lang="de-DE" dirty="0"/>
              <a:t>Kritik unkommentiert annehmen</a:t>
            </a:r>
          </a:p>
        </p:txBody>
      </p:sp>
    </p:spTree>
    <p:extLst>
      <p:ext uri="{BB962C8B-B14F-4D97-AF65-F5344CB8AC3E}">
        <p14:creationId xmlns:p14="http://schemas.microsoft.com/office/powerpoint/2010/main" val="94295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5</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3320524" cy="769441"/>
          </a:xfrm>
          <a:prstGeom prst="rect">
            <a:avLst/>
          </a:prstGeom>
          <a:noFill/>
        </p:spPr>
        <p:txBody>
          <a:bodyPr wrap="none" rtlCol="0">
            <a:spAutoFit/>
          </a:bodyPr>
          <a:lstStyle/>
          <a:p>
            <a:r>
              <a:rPr lang="de-DE" sz="4400" dirty="0"/>
              <a:t>Meilensteine:</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1909998"/>
            <a:ext cx="6348213" cy="3139321"/>
          </a:xfrm>
          <a:prstGeom prst="rect">
            <a:avLst/>
          </a:prstGeom>
          <a:noFill/>
        </p:spPr>
        <p:txBody>
          <a:bodyPr wrap="none" rtlCol="0">
            <a:spAutoFit/>
          </a:bodyPr>
          <a:lstStyle/>
          <a:p>
            <a:pPr marL="285750" indent="-285750">
              <a:buFont typeface="Wingdings" panose="05000000000000000000" pitchFamily="2" charset="2"/>
              <a:buChar char="Ø"/>
            </a:pPr>
            <a:r>
              <a:rPr lang="de-DE" dirty="0"/>
              <a:t>Meilenstein 1 (23. 11. 2020):</a:t>
            </a:r>
          </a:p>
          <a:p>
            <a:pPr marL="742950" lvl="1" indent="-285750">
              <a:buFont typeface="Wingdings" panose="05000000000000000000" pitchFamily="2" charset="2"/>
              <a:buChar char="§"/>
            </a:pPr>
            <a:r>
              <a:rPr lang="de-DE" dirty="0"/>
              <a:t>Statusbericht in der GPM-Veranstaltung vorstellen</a:t>
            </a:r>
          </a:p>
          <a:p>
            <a:pPr marL="742950" lvl="1" indent="-285750">
              <a:buFont typeface="Wingdings" panose="05000000000000000000" pitchFamily="2" charset="2"/>
              <a:buChar char="§"/>
            </a:pPr>
            <a:r>
              <a:rPr lang="de-DE" dirty="0"/>
              <a:t>Gantt-Chart fertiggestellt</a:t>
            </a:r>
          </a:p>
          <a:p>
            <a:pPr marL="742950" lvl="1" indent="-285750">
              <a:buFont typeface="Wingdings" panose="05000000000000000000" pitchFamily="2" charset="2"/>
              <a:buChar char="§"/>
            </a:pPr>
            <a:r>
              <a:rPr lang="de-DE" dirty="0"/>
              <a:t>Lastenheft abgesegnet</a:t>
            </a:r>
          </a:p>
          <a:p>
            <a:pPr marL="742950" lvl="1" indent="-285750">
              <a:buFont typeface="Wingdings" panose="05000000000000000000" pitchFamily="2" charset="2"/>
              <a:buChar char="§"/>
            </a:pPr>
            <a:r>
              <a:rPr lang="de-DE" dirty="0"/>
              <a:t>Projekt final definiert</a:t>
            </a:r>
          </a:p>
          <a:p>
            <a:pPr marL="285750" indent="-285750">
              <a:buFont typeface="Wingdings" panose="05000000000000000000" pitchFamily="2" charset="2"/>
              <a:buChar char="Ø"/>
            </a:pPr>
            <a:r>
              <a:rPr lang="de-DE" dirty="0"/>
              <a:t>Meilenstein 2 (04. 01. 2021):</a:t>
            </a:r>
          </a:p>
          <a:p>
            <a:pPr marL="742950" lvl="1" indent="-285750">
              <a:buFont typeface="Wingdings" panose="05000000000000000000" pitchFamily="2" charset="2"/>
              <a:buChar char="§"/>
            </a:pPr>
            <a:r>
              <a:rPr lang="de-DE" dirty="0"/>
              <a:t>Aktualisierung des Gantt-Charts und des Teambarometers</a:t>
            </a:r>
          </a:p>
          <a:p>
            <a:pPr marL="742950" lvl="1" indent="-285750">
              <a:buFont typeface="Wingdings" panose="05000000000000000000" pitchFamily="2" charset="2"/>
              <a:buChar char="§"/>
            </a:pPr>
            <a:r>
              <a:rPr lang="de-DE" dirty="0"/>
              <a:t>Feedback der Gruppenmitglieder hinzufügen</a:t>
            </a:r>
          </a:p>
          <a:p>
            <a:pPr marL="742950" lvl="1" indent="-285750">
              <a:buFont typeface="Wingdings" panose="05000000000000000000" pitchFamily="2" charset="2"/>
              <a:buChar char="§"/>
            </a:pPr>
            <a:r>
              <a:rPr lang="de-DE" dirty="0"/>
              <a:t>Risikoanalyse überarbeiten</a:t>
            </a:r>
          </a:p>
          <a:p>
            <a:pPr marL="285750" indent="-285750">
              <a:buFont typeface="Wingdings" panose="05000000000000000000" pitchFamily="2" charset="2"/>
              <a:buChar char="Ø"/>
            </a:pPr>
            <a:r>
              <a:rPr lang="de-DE" dirty="0"/>
              <a:t>Meilenstein 3 (30. 03. 2021):</a:t>
            </a:r>
          </a:p>
          <a:p>
            <a:pPr marL="742950" lvl="1" indent="-285750">
              <a:buFont typeface="Wingdings" panose="05000000000000000000" pitchFamily="2" charset="2"/>
              <a:buChar char="§"/>
            </a:pPr>
            <a:r>
              <a:rPr lang="de-DE" dirty="0" err="1"/>
              <a:t>tbd</a:t>
            </a:r>
            <a:endParaRPr lang="de-DE" dirty="0"/>
          </a:p>
        </p:txBody>
      </p:sp>
    </p:spTree>
    <p:extLst>
      <p:ext uri="{BB962C8B-B14F-4D97-AF65-F5344CB8AC3E}">
        <p14:creationId xmlns:p14="http://schemas.microsoft.com/office/powerpoint/2010/main" val="261443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6</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5978624" cy="769441"/>
          </a:xfrm>
          <a:prstGeom prst="rect">
            <a:avLst/>
          </a:prstGeom>
          <a:noFill/>
        </p:spPr>
        <p:txBody>
          <a:bodyPr wrap="none" rtlCol="0">
            <a:spAutoFit/>
          </a:bodyPr>
          <a:lstStyle/>
          <a:p>
            <a:r>
              <a:rPr lang="de-DE" sz="4400" dirty="0"/>
              <a:t>Rollenverteilung im Team</a:t>
            </a:r>
          </a:p>
        </p:txBody>
      </p:sp>
      <p:sp>
        <p:nvSpPr>
          <p:cNvPr id="4" name="Textfeld 3">
            <a:extLst>
              <a:ext uri="{FF2B5EF4-FFF2-40B4-BE49-F238E27FC236}">
                <a16:creationId xmlns:a16="http://schemas.microsoft.com/office/drawing/2014/main" id="{2F868670-3615-427C-86F8-07098407B34C}"/>
              </a:ext>
            </a:extLst>
          </p:cNvPr>
          <p:cNvSpPr txBox="1"/>
          <p:nvPr/>
        </p:nvSpPr>
        <p:spPr>
          <a:xfrm>
            <a:off x="1459684" y="2069389"/>
            <a:ext cx="5222905" cy="2308324"/>
          </a:xfrm>
          <a:prstGeom prst="rect">
            <a:avLst/>
          </a:prstGeom>
          <a:noFill/>
        </p:spPr>
        <p:txBody>
          <a:bodyPr wrap="none" rtlCol="0">
            <a:spAutoFit/>
          </a:bodyPr>
          <a:lstStyle/>
          <a:p>
            <a:pPr marL="285750" indent="-285750">
              <a:buFont typeface="Wingdings" panose="05000000000000000000" pitchFamily="2" charset="2"/>
              <a:buChar char="Ø"/>
            </a:pPr>
            <a:r>
              <a:rPr lang="de-DE" dirty="0"/>
              <a:t>Bolsch, Marc: </a:t>
            </a:r>
          </a:p>
          <a:p>
            <a:pPr marL="742950" lvl="1" indent="-285750">
              <a:buFont typeface="Wingdings" panose="05000000000000000000" pitchFamily="2" charset="2"/>
              <a:buChar char="§"/>
            </a:pPr>
            <a:r>
              <a:rPr lang="de-DE" dirty="0"/>
              <a:t> Mechaniker und Designer</a:t>
            </a:r>
          </a:p>
          <a:p>
            <a:pPr marL="285750" indent="-285750">
              <a:buFont typeface="Wingdings" panose="05000000000000000000" pitchFamily="2" charset="2"/>
              <a:buChar char="Ø"/>
            </a:pPr>
            <a:r>
              <a:rPr lang="de-DE" dirty="0"/>
              <a:t>Nöldeke Heiko:</a:t>
            </a:r>
          </a:p>
          <a:p>
            <a:pPr marL="742950" lvl="1" indent="-285750">
              <a:buFont typeface="Wingdings" panose="05000000000000000000" pitchFamily="2" charset="2"/>
              <a:buChar char="§"/>
            </a:pPr>
            <a:r>
              <a:rPr lang="de-DE" dirty="0"/>
              <a:t>Projektleiter und </a:t>
            </a:r>
            <a:r>
              <a:rPr lang="de-DE" dirty="0" err="1"/>
              <a:t>Dokumentationsbeauftrager</a:t>
            </a:r>
            <a:endParaRPr lang="de-DE" dirty="0"/>
          </a:p>
          <a:p>
            <a:pPr marL="285750" indent="-285750">
              <a:buFont typeface="Wingdings" panose="05000000000000000000" pitchFamily="2" charset="2"/>
              <a:buChar char="Ø"/>
            </a:pPr>
            <a:r>
              <a:rPr lang="de-DE" dirty="0"/>
              <a:t>Otto, Philipp:</a:t>
            </a:r>
          </a:p>
          <a:p>
            <a:pPr marL="742950" lvl="1" indent="-285750">
              <a:buFont typeface="Wingdings" panose="05000000000000000000" pitchFamily="2" charset="2"/>
              <a:buChar char="§"/>
            </a:pPr>
            <a:r>
              <a:rPr lang="de-DE" dirty="0"/>
              <a:t>Programmierer, Hardware</a:t>
            </a:r>
          </a:p>
          <a:p>
            <a:pPr marL="285750" indent="-285750">
              <a:buFont typeface="Wingdings" panose="05000000000000000000" pitchFamily="2" charset="2"/>
              <a:buChar char="Ø"/>
            </a:pPr>
            <a:r>
              <a:rPr lang="de-DE" dirty="0"/>
              <a:t>Roschkowski, Pascal:</a:t>
            </a:r>
          </a:p>
          <a:p>
            <a:pPr marL="742950" lvl="1" indent="-285750">
              <a:buFont typeface="Wingdings" panose="05000000000000000000" pitchFamily="2" charset="2"/>
              <a:buChar char="§"/>
            </a:pPr>
            <a:r>
              <a:rPr lang="de-DE" dirty="0"/>
              <a:t>Programmierer, Software</a:t>
            </a:r>
          </a:p>
        </p:txBody>
      </p:sp>
    </p:spTree>
    <p:extLst>
      <p:ext uri="{BB962C8B-B14F-4D97-AF65-F5344CB8AC3E}">
        <p14:creationId xmlns:p14="http://schemas.microsoft.com/office/powerpoint/2010/main" val="220951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dirty="0"/>
              <a:t>	 </a:t>
            </a:r>
            <a:fld id="{2D4C594A-0DAD-48BB-BE3B-8241EF812AB5}" type="slidenum">
              <a:rPr lang="de-DE" smtClean="0"/>
              <a:t>7</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2901307" cy="769441"/>
          </a:xfrm>
          <a:prstGeom prst="rect">
            <a:avLst/>
          </a:prstGeom>
          <a:noFill/>
        </p:spPr>
        <p:txBody>
          <a:bodyPr wrap="none" rtlCol="0">
            <a:spAutoFit/>
          </a:bodyPr>
          <a:lstStyle/>
          <a:p>
            <a:r>
              <a:rPr lang="de-DE" sz="4400" dirty="0"/>
              <a:t>Gantt-Chart</a:t>
            </a:r>
          </a:p>
        </p:txBody>
      </p:sp>
      <p:pic>
        <p:nvPicPr>
          <p:cNvPr id="4" name="Grafik 3">
            <a:extLst>
              <a:ext uri="{FF2B5EF4-FFF2-40B4-BE49-F238E27FC236}">
                <a16:creationId xmlns:a16="http://schemas.microsoft.com/office/drawing/2014/main" id="{4E5063ED-D9FA-4FB4-8EC6-2BBF8FADDEBA}"/>
              </a:ext>
            </a:extLst>
          </p:cNvPr>
          <p:cNvPicPr>
            <a:picLocks noChangeAspect="1"/>
          </p:cNvPicPr>
          <p:nvPr/>
        </p:nvPicPr>
        <p:blipFill>
          <a:blip r:embed="rId2"/>
          <a:stretch>
            <a:fillRect/>
          </a:stretch>
        </p:blipFill>
        <p:spPr>
          <a:xfrm>
            <a:off x="970272" y="1712971"/>
            <a:ext cx="10251455" cy="3432057"/>
          </a:xfrm>
          <a:prstGeom prst="rect">
            <a:avLst/>
          </a:prstGeom>
        </p:spPr>
      </p:pic>
    </p:spTree>
    <p:extLst>
      <p:ext uri="{BB962C8B-B14F-4D97-AF65-F5344CB8AC3E}">
        <p14:creationId xmlns:p14="http://schemas.microsoft.com/office/powerpoint/2010/main" val="245145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8</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459684" y="588509"/>
            <a:ext cx="6349623" cy="769441"/>
          </a:xfrm>
          <a:prstGeom prst="rect">
            <a:avLst/>
          </a:prstGeom>
          <a:noFill/>
        </p:spPr>
        <p:txBody>
          <a:bodyPr wrap="none" rtlCol="0">
            <a:spAutoFit/>
          </a:bodyPr>
          <a:lstStyle/>
          <a:p>
            <a:r>
              <a:rPr lang="de-DE" sz="4400" dirty="0"/>
              <a:t>Projekt-Struktur-Plan (PSP)</a:t>
            </a:r>
          </a:p>
        </p:txBody>
      </p:sp>
      <p:pic>
        <p:nvPicPr>
          <p:cNvPr id="4" name="Grafik 3">
            <a:extLst>
              <a:ext uri="{FF2B5EF4-FFF2-40B4-BE49-F238E27FC236}">
                <a16:creationId xmlns:a16="http://schemas.microsoft.com/office/drawing/2014/main" id="{EE75142B-A2F2-4636-97A8-A0F3503AA053}"/>
              </a:ext>
            </a:extLst>
          </p:cNvPr>
          <p:cNvPicPr>
            <a:picLocks noChangeAspect="1"/>
          </p:cNvPicPr>
          <p:nvPr/>
        </p:nvPicPr>
        <p:blipFill>
          <a:blip r:embed="rId2"/>
          <a:stretch>
            <a:fillRect/>
          </a:stretch>
        </p:blipFill>
        <p:spPr>
          <a:xfrm>
            <a:off x="2399977" y="1549459"/>
            <a:ext cx="7392045" cy="4519977"/>
          </a:xfrm>
          <a:prstGeom prst="rect">
            <a:avLst/>
          </a:prstGeom>
        </p:spPr>
      </p:pic>
    </p:spTree>
    <p:extLst>
      <p:ext uri="{BB962C8B-B14F-4D97-AF65-F5344CB8AC3E}">
        <p14:creationId xmlns:p14="http://schemas.microsoft.com/office/powerpoint/2010/main" val="128550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02AC242E-056D-4A16-929F-CCEFDAC92688}"/>
              </a:ext>
            </a:extLst>
          </p:cNvPr>
          <p:cNvSpPr>
            <a:spLocks noGrp="1"/>
          </p:cNvSpPr>
          <p:nvPr>
            <p:ph type="dt" sz="half" idx="10"/>
          </p:nvPr>
        </p:nvSpPr>
        <p:spPr/>
        <p:txBody>
          <a:bodyPr/>
          <a:lstStyle/>
          <a:p>
            <a:fld id="{4C7FBE89-DCA5-4DC0-AB26-3C3EB1D6532B}" type="datetime1">
              <a:rPr lang="de-DE" smtClean="0"/>
              <a:t>03.01.2021</a:t>
            </a:fld>
            <a:endParaRPr lang="de-DE"/>
          </a:p>
        </p:txBody>
      </p:sp>
      <p:sp>
        <p:nvSpPr>
          <p:cNvPr id="7" name="Foliennummernplatzhalter 6">
            <a:extLst>
              <a:ext uri="{FF2B5EF4-FFF2-40B4-BE49-F238E27FC236}">
                <a16:creationId xmlns:a16="http://schemas.microsoft.com/office/drawing/2014/main" id="{D1C2059F-1072-4A86-9869-7FBD8B5618BD}"/>
              </a:ext>
            </a:extLst>
          </p:cNvPr>
          <p:cNvSpPr>
            <a:spLocks noGrp="1"/>
          </p:cNvSpPr>
          <p:nvPr>
            <p:ph type="sldNum" sz="quarter" idx="12"/>
          </p:nvPr>
        </p:nvSpPr>
        <p:spPr>
          <a:xfrm>
            <a:off x="8509932" y="6356350"/>
            <a:ext cx="2743200" cy="365125"/>
          </a:xfrm>
        </p:spPr>
        <p:txBody>
          <a:bodyPr/>
          <a:lstStyle/>
          <a:p>
            <a:r>
              <a:rPr lang="de-DE"/>
              <a:t>	 </a:t>
            </a:r>
            <a:fld id="{2D4C594A-0DAD-48BB-BE3B-8241EF812AB5}" type="slidenum">
              <a:rPr lang="de-DE" smtClean="0"/>
              <a:t>9</a:t>
            </a:fld>
            <a:endParaRPr lang="de-DE" dirty="0"/>
          </a:p>
        </p:txBody>
      </p:sp>
      <p:sp>
        <p:nvSpPr>
          <p:cNvPr id="10" name="Textfeld 9">
            <a:extLst>
              <a:ext uri="{FF2B5EF4-FFF2-40B4-BE49-F238E27FC236}">
                <a16:creationId xmlns:a16="http://schemas.microsoft.com/office/drawing/2014/main" id="{2A75AA0E-7344-41A6-A903-9D8A4164AF90}"/>
              </a:ext>
            </a:extLst>
          </p:cNvPr>
          <p:cNvSpPr txBox="1"/>
          <p:nvPr/>
        </p:nvSpPr>
        <p:spPr>
          <a:xfrm>
            <a:off x="1459684" y="788564"/>
            <a:ext cx="7499758" cy="369332"/>
          </a:xfrm>
          <a:prstGeom prst="rect">
            <a:avLst/>
          </a:prstGeom>
          <a:noFill/>
        </p:spPr>
        <p:txBody>
          <a:bodyPr wrap="square" rtlCol="0">
            <a:spAutoFit/>
          </a:bodyPr>
          <a:lstStyle/>
          <a:p>
            <a:endParaRPr lang="de-DE" dirty="0"/>
          </a:p>
        </p:txBody>
      </p:sp>
      <p:sp>
        <p:nvSpPr>
          <p:cNvPr id="8" name="Textfeld 7">
            <a:extLst>
              <a:ext uri="{FF2B5EF4-FFF2-40B4-BE49-F238E27FC236}">
                <a16:creationId xmlns:a16="http://schemas.microsoft.com/office/drawing/2014/main" id="{EDBFFB49-FAAA-4383-912E-DCAAB9C0367D}"/>
              </a:ext>
            </a:extLst>
          </p:cNvPr>
          <p:cNvSpPr txBox="1"/>
          <p:nvPr/>
        </p:nvSpPr>
        <p:spPr>
          <a:xfrm>
            <a:off x="1281887" y="760332"/>
            <a:ext cx="3226974" cy="769441"/>
          </a:xfrm>
          <a:prstGeom prst="rect">
            <a:avLst/>
          </a:prstGeom>
          <a:noFill/>
        </p:spPr>
        <p:txBody>
          <a:bodyPr wrap="none" rtlCol="0">
            <a:spAutoFit/>
          </a:bodyPr>
          <a:lstStyle/>
          <a:p>
            <a:r>
              <a:rPr lang="de-DE" sz="4400" dirty="0"/>
              <a:t>Risikoanalyse</a:t>
            </a:r>
          </a:p>
        </p:txBody>
      </p:sp>
      <p:graphicFrame>
        <p:nvGraphicFramePr>
          <p:cNvPr id="9" name="Inhaltsplatzhalter 5">
            <a:extLst>
              <a:ext uri="{FF2B5EF4-FFF2-40B4-BE49-F238E27FC236}">
                <a16:creationId xmlns:a16="http://schemas.microsoft.com/office/drawing/2014/main" id="{9CA81959-487E-4843-9FF9-B41C3FA8A3CA}"/>
              </a:ext>
            </a:extLst>
          </p:cNvPr>
          <p:cNvGraphicFramePr>
            <a:graphicFrameLocks/>
          </p:cNvGraphicFramePr>
          <p:nvPr>
            <p:extLst>
              <p:ext uri="{D42A27DB-BD31-4B8C-83A1-F6EECF244321}">
                <p14:modId xmlns:p14="http://schemas.microsoft.com/office/powerpoint/2010/main" val="2466030807"/>
              </p:ext>
            </p:extLst>
          </p:nvPr>
        </p:nvGraphicFramePr>
        <p:xfrm>
          <a:off x="1281886" y="1413970"/>
          <a:ext cx="10518228" cy="4576638"/>
        </p:xfrm>
        <a:graphic>
          <a:graphicData uri="http://schemas.openxmlformats.org/drawingml/2006/table">
            <a:tbl>
              <a:tblPr firstRow="1" firstCol="1" bandRow="1"/>
              <a:tblGrid>
                <a:gridCol w="2235861">
                  <a:extLst>
                    <a:ext uri="{9D8B030D-6E8A-4147-A177-3AD203B41FA5}">
                      <a16:colId xmlns:a16="http://schemas.microsoft.com/office/drawing/2014/main" val="1937100112"/>
                    </a:ext>
                  </a:extLst>
                </a:gridCol>
                <a:gridCol w="2700601">
                  <a:extLst>
                    <a:ext uri="{9D8B030D-6E8A-4147-A177-3AD203B41FA5}">
                      <a16:colId xmlns:a16="http://schemas.microsoft.com/office/drawing/2014/main" val="1805933689"/>
                    </a:ext>
                  </a:extLst>
                </a:gridCol>
                <a:gridCol w="2260969">
                  <a:extLst>
                    <a:ext uri="{9D8B030D-6E8A-4147-A177-3AD203B41FA5}">
                      <a16:colId xmlns:a16="http://schemas.microsoft.com/office/drawing/2014/main" val="210679154"/>
                    </a:ext>
                  </a:extLst>
                </a:gridCol>
                <a:gridCol w="1596500">
                  <a:extLst>
                    <a:ext uri="{9D8B030D-6E8A-4147-A177-3AD203B41FA5}">
                      <a16:colId xmlns:a16="http://schemas.microsoft.com/office/drawing/2014/main" val="3002741590"/>
                    </a:ext>
                  </a:extLst>
                </a:gridCol>
                <a:gridCol w="1262743">
                  <a:extLst>
                    <a:ext uri="{9D8B030D-6E8A-4147-A177-3AD203B41FA5}">
                      <a16:colId xmlns:a16="http://schemas.microsoft.com/office/drawing/2014/main" val="3554861885"/>
                    </a:ext>
                  </a:extLst>
                </a:gridCol>
                <a:gridCol w="461554">
                  <a:extLst>
                    <a:ext uri="{9D8B030D-6E8A-4147-A177-3AD203B41FA5}">
                      <a16:colId xmlns:a16="http://schemas.microsoft.com/office/drawing/2014/main" val="1462727777"/>
                    </a:ext>
                  </a:extLst>
                </a:gridCol>
              </a:tblGrid>
              <a:tr h="311608">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Bezeichnung</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Ursache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Konsequenz</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cs typeface="Times New Roman" panose="02020603050405020304" pitchFamily="18" charset="0"/>
                        </a:rPr>
                        <a:t>Auftrittswahr-</a:t>
                      </a:r>
                      <a:r>
                        <a:rPr lang="de-DE" sz="1600" b="0" i="0" u="none" strike="noStrike" dirty="0" err="1">
                          <a:effectLst/>
                          <a:latin typeface="Calibri" panose="020F0502020204030204" pitchFamily="34" charset="0"/>
                          <a:cs typeface="Times New Roman" panose="02020603050405020304" pitchFamily="18" charset="0"/>
                        </a:rPr>
                        <a:t>scheinlichkeit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Schadens-</a:t>
                      </a:r>
                    </a:p>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ausmaß</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RZ</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1141173"/>
                  </a:ext>
                </a:extLst>
              </a:tr>
              <a:tr h="0">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endParaRPr lang="de-DE" sz="1600" b="0" i="0" u="none" strike="noStrike" kern="1200" dirty="0">
                        <a:solidFill>
                          <a:schemeClr val="tx1"/>
                        </a:solidFill>
                        <a:effectLst/>
                        <a:latin typeface="Calibri" panose="020F0502020204030204" pitchFamily="34" charset="0"/>
                        <a:cs typeface="Times New Roman" panose="02020603050405020304" pitchFamily="18"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4595019"/>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Projekt wird nicht fertig gestellt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Zeitmangel, Kapazitätsmangel</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Rückständen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6</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60</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7251753"/>
                  </a:ext>
                </a:extLst>
              </a:tr>
              <a:tr h="554536">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System misst falsch oder gar nicht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Ungenauigkeiten, Messergebnisse, Logik</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Frühes Ausprobieren von Teilsystemen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9</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6</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54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0000272"/>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Produkt nicht wasserdicht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Dichtungen, Gehäuse</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Frühzeitiges erkennen von Problembereichen des Gehäuses</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8</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32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356537"/>
                  </a:ext>
                </a:extLst>
              </a:tr>
              <a:tr h="797465">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Nichterfüllen von Anforderungen</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Kompetenz, Hohe Ansprüche des Kunden, Hohe Ansprüche an sich</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Einschätzen der eigenen Kapazitäten, Anforderungen beurteilen</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 3</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4</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0479461"/>
                  </a:ext>
                </a:extLst>
              </a:tr>
              <a:tr h="797465">
                <a:tc>
                  <a:txBody>
                    <a:bodyPr/>
                    <a:lstStyle/>
                    <a:p>
                      <a:pPr algn="l" fontAlgn="t">
                        <a:lnSpc>
                          <a:spcPct val="107000"/>
                        </a:lnSpc>
                        <a:spcBef>
                          <a:spcPts val="0"/>
                        </a:spcBef>
                        <a:spcAft>
                          <a:spcPts val="800"/>
                        </a:spcAft>
                      </a:pPr>
                      <a:r>
                        <a:rPr lang="de-DE" sz="1600" b="0" i="0" u="none" strike="noStrike" dirty="0">
                          <a:effectLst/>
                          <a:latin typeface="Calibri" panose="020F0502020204030204" pitchFamily="34" charset="0"/>
                          <a:ea typeface="Calibri" panose="020F0502020204030204" pitchFamily="34" charset="0"/>
                          <a:cs typeface="Times New Roman" panose="02020603050405020304" pitchFamily="18" charset="0"/>
                        </a:rPr>
                        <a:t>Arbeitsphasen zu früh oder zu spät beendet</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Falsches Zeitmanagement, Zu Viel oder zu Wenig Arbeit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de-DE" sz="1600" b="0" i="0" u="none" strike="noStrike">
                          <a:effectLst/>
                          <a:latin typeface="Calibri" panose="020F0502020204030204" pitchFamily="34" charset="0"/>
                          <a:ea typeface="Calibri" panose="020F0502020204030204" pitchFamily="34" charset="0"/>
                          <a:cs typeface="Times New Roman" panose="02020603050405020304" pitchFamily="18" charset="0"/>
                        </a:rPr>
                        <a:t>Gut formulierte Ziele, Vernünftiges Aufgabenmanagement</a:t>
                      </a:r>
                      <a:endParaRPr lang="de-DE" sz="2900" b="0" i="0" u="none" strike="noStrike">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tabLst>
                          <a:tab pos="374650" algn="l"/>
                        </a:tabLst>
                      </a:pPr>
                      <a:r>
                        <a:rPr lang="de-DE" sz="16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	</a:t>
                      </a:r>
                      <a:endParaRPr lang="de-DE" sz="2900" b="0" i="0" u="none" strike="noStrike" dirty="0">
                        <a:effectLst/>
                        <a:latin typeface="Arial" panose="020B0604020202020204" pitchFamily="34" charset="0"/>
                      </a:endParaRP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2</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Bef>
                          <a:spcPts val="0"/>
                        </a:spcBef>
                        <a:spcAft>
                          <a:spcPts val="800"/>
                        </a:spcAft>
                        <a:tabLst>
                          <a:tab pos="374650" algn="l"/>
                        </a:tabLst>
                      </a:pPr>
                      <a:r>
                        <a:rPr lang="de-DE" sz="1600" b="0" i="0" u="none" strike="noStrike" kern="1200" dirty="0">
                          <a:solidFill>
                            <a:schemeClr val="tx1"/>
                          </a:solidFill>
                          <a:effectLst/>
                          <a:latin typeface="Calibri" panose="020F0502020204030204" pitchFamily="34" charset="0"/>
                          <a:cs typeface="Times New Roman" panose="02020603050405020304" pitchFamily="18" charset="0"/>
                        </a:rPr>
                        <a:t>18</a:t>
                      </a:r>
                    </a:p>
                  </a:txBody>
                  <a:tcPr marL="108842" marR="108842" marT="1511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453965"/>
                  </a:ext>
                </a:extLst>
              </a:tr>
            </a:tbl>
          </a:graphicData>
        </a:graphic>
      </p:graphicFrame>
    </p:spTree>
    <p:extLst>
      <p:ext uri="{BB962C8B-B14F-4D97-AF65-F5344CB8AC3E}">
        <p14:creationId xmlns:p14="http://schemas.microsoft.com/office/powerpoint/2010/main" val="12389524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589</Words>
  <Application>Microsoft Office PowerPoint</Application>
  <PresentationFormat>Breitbild</PresentationFormat>
  <Paragraphs>167</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Calibri Light</vt:lpstr>
      <vt:lpstr>Wingdings</vt:lpstr>
      <vt:lpstr>Office</vt:lpstr>
      <vt:lpstr>Statusbericht 2 GPM</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Statusbericht 1 GPM</dc:title>
  <dc:creator>Pascal Roschkowski</dc:creator>
  <cp:lastModifiedBy>Nöldeke, Heiko Peter Eckhard</cp:lastModifiedBy>
  <cp:revision>22</cp:revision>
  <dcterms:created xsi:type="dcterms:W3CDTF">2020-11-23T10:07:21Z</dcterms:created>
  <dcterms:modified xsi:type="dcterms:W3CDTF">2021-01-03T13:54:50Z</dcterms:modified>
</cp:coreProperties>
</file>