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62" r:id="rId3"/>
    <p:sldId id="257" r:id="rId4"/>
    <p:sldId id="258" r:id="rId5"/>
    <p:sldId id="259" r:id="rId6"/>
    <p:sldId id="260" r:id="rId7"/>
    <p:sldId id="263" r:id="rId8"/>
    <p:sldId id="264" r:id="rId9"/>
    <p:sldId id="266" r:id="rId10"/>
    <p:sldId id="269" r:id="rId11"/>
    <p:sldId id="267"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p:scale>
          <a:sx n="200" d="100"/>
          <a:sy n="200" d="100"/>
        </p:scale>
        <p:origin x="-246" y="-192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Dokumente\AAA_Studium_HAW_Mechatronik\WiSe20\Bachelorprojekt\bachelorprojekt2020\20-11-23_Statusbericht\20-11-20_Baromete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Team-Barograph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lineChart>
        <c:grouping val="standard"/>
        <c:varyColors val="0"/>
        <c:ser>
          <c:idx val="0"/>
          <c:order val="0"/>
          <c:tx>
            <c:v>Motivation</c:v>
          </c:tx>
          <c:spPr>
            <a:ln w="28575" cap="rnd">
              <a:solidFill>
                <a:schemeClr val="accent1"/>
              </a:solidFill>
              <a:round/>
            </a:ln>
            <a:effectLst/>
          </c:spPr>
          <c:marker>
            <c:symbol val="none"/>
          </c:marker>
          <c:cat>
            <c:numRef>
              <c:f>Tabelle1!$1:$1</c:f>
              <c:numCache>
                <c:formatCode>d\-mmm</c:formatCode>
                <c:ptCount val="16381"/>
                <c:pt idx="0">
                  <c:v>44126</c:v>
                </c:pt>
                <c:pt idx="1">
                  <c:v>44133</c:v>
                </c:pt>
                <c:pt idx="2">
                  <c:v>44140</c:v>
                </c:pt>
                <c:pt idx="3">
                  <c:v>44147</c:v>
                </c:pt>
                <c:pt idx="4">
                  <c:v>44154</c:v>
                </c:pt>
                <c:pt idx="5">
                  <c:v>44161</c:v>
                </c:pt>
                <c:pt idx="6">
                  <c:v>44168</c:v>
                </c:pt>
                <c:pt idx="7">
                  <c:v>44175</c:v>
                </c:pt>
                <c:pt idx="8">
                  <c:v>44182</c:v>
                </c:pt>
                <c:pt idx="9">
                  <c:v>44189</c:v>
                </c:pt>
                <c:pt idx="10">
                  <c:v>44196</c:v>
                </c:pt>
                <c:pt idx="11">
                  <c:v>44203</c:v>
                </c:pt>
                <c:pt idx="12">
                  <c:v>44210</c:v>
                </c:pt>
                <c:pt idx="13">
                  <c:v>44217</c:v>
                </c:pt>
                <c:pt idx="14">
                  <c:v>44224</c:v>
                </c:pt>
                <c:pt idx="15">
                  <c:v>44231</c:v>
                </c:pt>
                <c:pt idx="16">
                  <c:v>44238</c:v>
                </c:pt>
                <c:pt idx="17">
                  <c:v>44245</c:v>
                </c:pt>
                <c:pt idx="18">
                  <c:v>44252</c:v>
                </c:pt>
                <c:pt idx="19">
                  <c:v>44259</c:v>
                </c:pt>
                <c:pt idx="20">
                  <c:v>44266</c:v>
                </c:pt>
                <c:pt idx="21">
                  <c:v>44273</c:v>
                </c:pt>
                <c:pt idx="22">
                  <c:v>44280</c:v>
                </c:pt>
              </c:numCache>
            </c:numRef>
          </c:cat>
          <c:val>
            <c:numRef>
              <c:f>Tabelle1!$7:$7</c:f>
              <c:numCache>
                <c:formatCode>General</c:formatCode>
                <c:ptCount val="16381"/>
                <c:pt idx="0">
                  <c:v>7</c:v>
                </c:pt>
                <c:pt idx="1">
                  <c:v>9</c:v>
                </c:pt>
                <c:pt idx="2">
                  <c:v>8.75</c:v>
                </c:pt>
                <c:pt idx="3">
                  <c:v>9.25</c:v>
                </c:pt>
                <c:pt idx="4">
                  <c:v>8.5</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0-7945-4B9A-8674-BA7FD1AD7C46}"/>
            </c:ext>
          </c:extLst>
        </c:ser>
        <c:ser>
          <c:idx val="1"/>
          <c:order val="1"/>
          <c:tx>
            <c:v>Zielausrichtung</c:v>
          </c:tx>
          <c:spPr>
            <a:ln w="28575" cap="rnd">
              <a:solidFill>
                <a:schemeClr val="accent2"/>
              </a:solidFill>
              <a:round/>
            </a:ln>
            <a:effectLst/>
          </c:spPr>
          <c:marker>
            <c:symbol val="none"/>
          </c:marker>
          <c:cat>
            <c:numRef>
              <c:f>Tabelle1!$1:$1</c:f>
              <c:numCache>
                <c:formatCode>d\-mmm</c:formatCode>
                <c:ptCount val="16381"/>
                <c:pt idx="0">
                  <c:v>44126</c:v>
                </c:pt>
                <c:pt idx="1">
                  <c:v>44133</c:v>
                </c:pt>
                <c:pt idx="2">
                  <c:v>44140</c:v>
                </c:pt>
                <c:pt idx="3">
                  <c:v>44147</c:v>
                </c:pt>
                <c:pt idx="4">
                  <c:v>44154</c:v>
                </c:pt>
                <c:pt idx="5">
                  <c:v>44161</c:v>
                </c:pt>
                <c:pt idx="6">
                  <c:v>44168</c:v>
                </c:pt>
                <c:pt idx="7">
                  <c:v>44175</c:v>
                </c:pt>
                <c:pt idx="8">
                  <c:v>44182</c:v>
                </c:pt>
                <c:pt idx="9">
                  <c:v>44189</c:v>
                </c:pt>
                <c:pt idx="10">
                  <c:v>44196</c:v>
                </c:pt>
                <c:pt idx="11">
                  <c:v>44203</c:v>
                </c:pt>
                <c:pt idx="12">
                  <c:v>44210</c:v>
                </c:pt>
                <c:pt idx="13">
                  <c:v>44217</c:v>
                </c:pt>
                <c:pt idx="14">
                  <c:v>44224</c:v>
                </c:pt>
                <c:pt idx="15">
                  <c:v>44231</c:v>
                </c:pt>
                <c:pt idx="16">
                  <c:v>44238</c:v>
                </c:pt>
                <c:pt idx="17">
                  <c:v>44245</c:v>
                </c:pt>
                <c:pt idx="18">
                  <c:v>44252</c:v>
                </c:pt>
                <c:pt idx="19">
                  <c:v>44259</c:v>
                </c:pt>
                <c:pt idx="20">
                  <c:v>44266</c:v>
                </c:pt>
                <c:pt idx="21">
                  <c:v>44273</c:v>
                </c:pt>
                <c:pt idx="22">
                  <c:v>44280</c:v>
                </c:pt>
              </c:numCache>
            </c:numRef>
          </c:cat>
          <c:val>
            <c:numRef>
              <c:f>Tabelle1!$14:$14</c:f>
              <c:numCache>
                <c:formatCode>General</c:formatCode>
                <c:ptCount val="16381"/>
                <c:pt idx="0">
                  <c:v>8.75</c:v>
                </c:pt>
                <c:pt idx="1">
                  <c:v>8.5</c:v>
                </c:pt>
                <c:pt idx="2">
                  <c:v>8.5</c:v>
                </c:pt>
                <c:pt idx="3">
                  <c:v>9.25</c:v>
                </c:pt>
                <c:pt idx="4">
                  <c:v>8.5</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1-7945-4B9A-8674-BA7FD1AD7C46}"/>
            </c:ext>
          </c:extLst>
        </c:ser>
        <c:ser>
          <c:idx val="2"/>
          <c:order val="2"/>
          <c:tx>
            <c:v>Strukturiertheit</c:v>
          </c:tx>
          <c:spPr>
            <a:ln w="28575" cap="rnd">
              <a:solidFill>
                <a:schemeClr val="accent3"/>
              </a:solidFill>
              <a:round/>
            </a:ln>
            <a:effectLst/>
          </c:spPr>
          <c:marker>
            <c:symbol val="none"/>
          </c:marker>
          <c:cat>
            <c:numRef>
              <c:f>Tabelle1!$1:$1</c:f>
              <c:numCache>
                <c:formatCode>d\-mmm</c:formatCode>
                <c:ptCount val="16381"/>
                <c:pt idx="0">
                  <c:v>44126</c:v>
                </c:pt>
                <c:pt idx="1">
                  <c:v>44133</c:v>
                </c:pt>
                <c:pt idx="2">
                  <c:v>44140</c:v>
                </c:pt>
                <c:pt idx="3">
                  <c:v>44147</c:v>
                </c:pt>
                <c:pt idx="4">
                  <c:v>44154</c:v>
                </c:pt>
                <c:pt idx="5">
                  <c:v>44161</c:v>
                </c:pt>
                <c:pt idx="6">
                  <c:v>44168</c:v>
                </c:pt>
                <c:pt idx="7">
                  <c:v>44175</c:v>
                </c:pt>
                <c:pt idx="8">
                  <c:v>44182</c:v>
                </c:pt>
                <c:pt idx="9">
                  <c:v>44189</c:v>
                </c:pt>
                <c:pt idx="10">
                  <c:v>44196</c:v>
                </c:pt>
                <c:pt idx="11">
                  <c:v>44203</c:v>
                </c:pt>
                <c:pt idx="12">
                  <c:v>44210</c:v>
                </c:pt>
                <c:pt idx="13">
                  <c:v>44217</c:v>
                </c:pt>
                <c:pt idx="14">
                  <c:v>44224</c:v>
                </c:pt>
                <c:pt idx="15">
                  <c:v>44231</c:v>
                </c:pt>
                <c:pt idx="16">
                  <c:v>44238</c:v>
                </c:pt>
                <c:pt idx="17">
                  <c:v>44245</c:v>
                </c:pt>
                <c:pt idx="18">
                  <c:v>44252</c:v>
                </c:pt>
                <c:pt idx="19">
                  <c:v>44259</c:v>
                </c:pt>
                <c:pt idx="20">
                  <c:v>44266</c:v>
                </c:pt>
                <c:pt idx="21">
                  <c:v>44273</c:v>
                </c:pt>
                <c:pt idx="22">
                  <c:v>44280</c:v>
                </c:pt>
              </c:numCache>
            </c:numRef>
          </c:cat>
          <c:val>
            <c:numRef>
              <c:f>Tabelle1!$21:$21</c:f>
              <c:numCache>
                <c:formatCode>General</c:formatCode>
                <c:ptCount val="16381"/>
                <c:pt idx="0">
                  <c:v>7.75</c:v>
                </c:pt>
                <c:pt idx="1">
                  <c:v>8.75</c:v>
                </c:pt>
                <c:pt idx="2">
                  <c:v>8.25</c:v>
                </c:pt>
                <c:pt idx="3">
                  <c:v>8.5</c:v>
                </c:pt>
                <c:pt idx="4">
                  <c:v>8.5</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2-7945-4B9A-8674-BA7FD1AD7C46}"/>
            </c:ext>
          </c:extLst>
        </c:ser>
        <c:ser>
          <c:idx val="3"/>
          <c:order val="3"/>
          <c:tx>
            <c:v>Arbeitsfortschritt</c:v>
          </c:tx>
          <c:spPr>
            <a:ln w="28575" cap="rnd">
              <a:solidFill>
                <a:schemeClr val="accent4"/>
              </a:solidFill>
              <a:round/>
            </a:ln>
            <a:effectLst/>
          </c:spPr>
          <c:marker>
            <c:symbol val="none"/>
          </c:marker>
          <c:cat>
            <c:numRef>
              <c:f>Tabelle1!$1:$1</c:f>
              <c:numCache>
                <c:formatCode>d\-mmm</c:formatCode>
                <c:ptCount val="16381"/>
                <c:pt idx="0">
                  <c:v>44126</c:v>
                </c:pt>
                <c:pt idx="1">
                  <c:v>44133</c:v>
                </c:pt>
                <c:pt idx="2">
                  <c:v>44140</c:v>
                </c:pt>
                <c:pt idx="3">
                  <c:v>44147</c:v>
                </c:pt>
                <c:pt idx="4">
                  <c:v>44154</c:v>
                </c:pt>
                <c:pt idx="5">
                  <c:v>44161</c:v>
                </c:pt>
                <c:pt idx="6">
                  <c:v>44168</c:v>
                </c:pt>
                <c:pt idx="7">
                  <c:v>44175</c:v>
                </c:pt>
                <c:pt idx="8">
                  <c:v>44182</c:v>
                </c:pt>
                <c:pt idx="9">
                  <c:v>44189</c:v>
                </c:pt>
                <c:pt idx="10">
                  <c:v>44196</c:v>
                </c:pt>
                <c:pt idx="11">
                  <c:v>44203</c:v>
                </c:pt>
                <c:pt idx="12">
                  <c:v>44210</c:v>
                </c:pt>
                <c:pt idx="13">
                  <c:v>44217</c:v>
                </c:pt>
                <c:pt idx="14">
                  <c:v>44224</c:v>
                </c:pt>
                <c:pt idx="15">
                  <c:v>44231</c:v>
                </c:pt>
                <c:pt idx="16">
                  <c:v>44238</c:v>
                </c:pt>
                <c:pt idx="17">
                  <c:v>44245</c:v>
                </c:pt>
                <c:pt idx="18">
                  <c:v>44252</c:v>
                </c:pt>
                <c:pt idx="19">
                  <c:v>44259</c:v>
                </c:pt>
                <c:pt idx="20">
                  <c:v>44266</c:v>
                </c:pt>
                <c:pt idx="21">
                  <c:v>44273</c:v>
                </c:pt>
                <c:pt idx="22">
                  <c:v>44280</c:v>
                </c:pt>
              </c:numCache>
            </c:numRef>
          </c:cat>
          <c:val>
            <c:numRef>
              <c:f>Tabelle1!$28:$28</c:f>
              <c:numCache>
                <c:formatCode>General</c:formatCode>
                <c:ptCount val="16381"/>
                <c:pt idx="0">
                  <c:v>8.5</c:v>
                </c:pt>
                <c:pt idx="1">
                  <c:v>9</c:v>
                </c:pt>
                <c:pt idx="2">
                  <c:v>8.25</c:v>
                </c:pt>
                <c:pt idx="3">
                  <c:v>8.5</c:v>
                </c:pt>
                <c:pt idx="4">
                  <c:v>8.75</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3-7945-4B9A-8674-BA7FD1AD7C46}"/>
            </c:ext>
          </c:extLst>
        </c:ser>
        <c:dLbls>
          <c:showLegendKey val="0"/>
          <c:showVal val="0"/>
          <c:showCatName val="0"/>
          <c:showSerName val="0"/>
          <c:showPercent val="0"/>
          <c:showBubbleSize val="0"/>
        </c:dLbls>
        <c:smooth val="0"/>
        <c:axId val="988454719"/>
        <c:axId val="949676399"/>
      </c:lineChart>
      <c:dateAx>
        <c:axId val="988454719"/>
        <c:scaling>
          <c:orientation val="minMax"/>
          <c:min val="44126"/>
        </c:scaling>
        <c:delete val="0"/>
        <c:axPos val="b"/>
        <c:numFmt formatCode="d\-m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49676399"/>
        <c:crosses val="autoZero"/>
        <c:auto val="1"/>
        <c:lblOffset val="100"/>
        <c:baseTimeUnit val="days"/>
      </c:dateAx>
      <c:valAx>
        <c:axId val="949676399"/>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88454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8C302E1-7BC2-4B5D-A0CC-D4A8B8E1FD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asdfg asd</a:t>
            </a:r>
          </a:p>
        </p:txBody>
      </p:sp>
      <p:sp>
        <p:nvSpPr>
          <p:cNvPr id="3" name="Datumsplatzhalter 2">
            <a:extLst>
              <a:ext uri="{FF2B5EF4-FFF2-40B4-BE49-F238E27FC236}">
                <a16:creationId xmlns:a16="http://schemas.microsoft.com/office/drawing/2014/main" id="{3474CF73-3F3F-4734-A65E-6AE713B55E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2C67B-C551-4114-BB4B-773035E1BCF9}" type="datetimeFigureOut">
              <a:rPr lang="de-DE" smtClean="0"/>
              <a:t>23.11.2020</a:t>
            </a:fld>
            <a:endParaRPr lang="de-DE"/>
          </a:p>
        </p:txBody>
      </p:sp>
      <p:sp>
        <p:nvSpPr>
          <p:cNvPr id="4" name="Fußzeilenplatzhalter 3">
            <a:extLst>
              <a:ext uri="{FF2B5EF4-FFF2-40B4-BE49-F238E27FC236}">
                <a16:creationId xmlns:a16="http://schemas.microsoft.com/office/drawing/2014/main" id="{B92B0635-0D91-49EE-8CD6-490DCD3CDB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de-DE"/>
              <a:t>asdf asdf</a:t>
            </a:r>
          </a:p>
        </p:txBody>
      </p:sp>
      <p:sp>
        <p:nvSpPr>
          <p:cNvPr id="5" name="Foliennummernplatzhalter 4">
            <a:extLst>
              <a:ext uri="{FF2B5EF4-FFF2-40B4-BE49-F238E27FC236}">
                <a16:creationId xmlns:a16="http://schemas.microsoft.com/office/drawing/2014/main" id="{90C16F1A-DEB4-43B9-B7D6-8C3CEE7AC9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762891-1F51-45BD-ACAC-496DCA1244B0}" type="slidenum">
              <a:rPr lang="de-DE" smtClean="0"/>
              <a:t>‹Nr.›</a:t>
            </a:fld>
            <a:endParaRPr lang="de-DE"/>
          </a:p>
        </p:txBody>
      </p:sp>
    </p:spTree>
    <p:extLst>
      <p:ext uri="{BB962C8B-B14F-4D97-AF65-F5344CB8AC3E}">
        <p14:creationId xmlns:p14="http://schemas.microsoft.com/office/powerpoint/2010/main" val="87921736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asdfg asd</a:t>
            </a:r>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69C9A-FA26-4BE3-A5C2-2CB944E849DF}" type="datetimeFigureOut">
              <a:rPr lang="de-DE" smtClean="0"/>
              <a:t>23.11.2020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de-DE"/>
              <a:t>asdf asdf</a:t>
            </a:r>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22419-218A-4D3D-BDE3-A6FB6897522D}" type="slidenum">
              <a:rPr lang="de-DE" smtClean="0"/>
              <a:t>‹Nr.›</a:t>
            </a:fld>
            <a:endParaRPr lang="de-DE"/>
          </a:p>
        </p:txBody>
      </p:sp>
    </p:spTree>
    <p:extLst>
      <p:ext uri="{BB962C8B-B14F-4D97-AF65-F5344CB8AC3E}">
        <p14:creationId xmlns:p14="http://schemas.microsoft.com/office/powerpoint/2010/main" val="38793400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982E46-1759-4B4F-92F7-D425751942D6}"/>
              </a:ext>
            </a:extLst>
          </p:cNvPr>
          <p:cNvSpPr>
            <a:spLocks noGrp="1"/>
          </p:cNvSpPr>
          <p:nvPr>
            <p:ph type="ctrTitle"/>
          </p:nvPr>
        </p:nvSpPr>
        <p:spPr>
          <a:xfrm>
            <a:off x="1524000" y="1122363"/>
            <a:ext cx="9144000" cy="2387600"/>
          </a:xfrm>
        </p:spPr>
        <p:txBody>
          <a:bodyPr anchor="b"/>
          <a:lstStyle>
            <a:lvl1pPr algn="ctr">
              <a:defRPr sz="6000"/>
            </a:lvl1pPr>
          </a:lstStyle>
          <a:p>
            <a:r>
              <a:rPr lang="de-DE" dirty="0"/>
              <a:t>Mastertitelformat bearbeiten</a:t>
            </a:r>
          </a:p>
        </p:txBody>
      </p:sp>
      <p:sp>
        <p:nvSpPr>
          <p:cNvPr id="3" name="Untertitel 2">
            <a:extLst>
              <a:ext uri="{FF2B5EF4-FFF2-40B4-BE49-F238E27FC236}">
                <a16:creationId xmlns:a16="http://schemas.microsoft.com/office/drawing/2014/main" id="{26DC3DAB-47E4-405C-B8EC-FC7EC8AE0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FF24633-10B2-4DF2-BBC4-DE0262F600CB}"/>
              </a:ext>
            </a:extLst>
          </p:cNvPr>
          <p:cNvSpPr>
            <a:spLocks noGrp="1"/>
          </p:cNvSpPr>
          <p:nvPr>
            <p:ph type="dt" sz="half" idx="10"/>
          </p:nvPr>
        </p:nvSpPr>
        <p:spPr>
          <a:xfrm>
            <a:off x="9836034" y="6356346"/>
            <a:ext cx="1796935" cy="365125"/>
          </a:xfrm>
        </p:spPr>
        <p:txBody>
          <a:bodyPr/>
          <a:lstStyle/>
          <a:p>
            <a:fld id="{BD6664B8-6F99-46E9-88D7-590A7272AC83}" type="datetime1">
              <a:rPr lang="de-DE" smtClean="0"/>
              <a:pPr/>
              <a:t>23.11.2020</a:t>
            </a:fld>
            <a:endParaRPr lang="de-DE" dirty="0"/>
          </a:p>
        </p:txBody>
      </p:sp>
      <p:sp>
        <p:nvSpPr>
          <p:cNvPr id="6" name="Foliennummernplatzhalter 5">
            <a:extLst>
              <a:ext uri="{FF2B5EF4-FFF2-40B4-BE49-F238E27FC236}">
                <a16:creationId xmlns:a16="http://schemas.microsoft.com/office/drawing/2014/main" id="{8633F84E-76DC-415A-8FD7-FDF92C02B411}"/>
              </a:ext>
            </a:extLst>
          </p:cNvPr>
          <p:cNvSpPr>
            <a:spLocks noGrp="1"/>
          </p:cNvSpPr>
          <p:nvPr>
            <p:ph type="sldNum" sz="quarter" idx="12"/>
          </p:nvPr>
        </p:nvSpPr>
        <p:spPr>
          <a:xfrm>
            <a:off x="10115204" y="6356350"/>
            <a:ext cx="1238596" cy="365125"/>
          </a:xfrm>
        </p:spPr>
        <p:txBody>
          <a:bodyPr/>
          <a:lstStyle/>
          <a:p>
            <a:fld id="{2D4C594A-0DAD-48BB-BE3B-8241EF812AB5}" type="slidenum">
              <a:rPr lang="de-DE" smtClean="0"/>
              <a:t>‹Nr.›</a:t>
            </a:fld>
            <a:endParaRPr lang="de-DE"/>
          </a:p>
        </p:txBody>
      </p:sp>
      <p:sp>
        <p:nvSpPr>
          <p:cNvPr id="7" name="Fußzeilenplatzhalter 4">
            <a:extLst>
              <a:ext uri="{FF2B5EF4-FFF2-40B4-BE49-F238E27FC236}">
                <a16:creationId xmlns:a16="http://schemas.microsoft.com/office/drawing/2014/main" id="{BDB8F405-BBDC-40BE-9020-06A159A826DD}"/>
              </a:ext>
            </a:extLst>
          </p:cNvPr>
          <p:cNvSpPr txBox="1">
            <a:spLocks/>
          </p:cNvSpPr>
          <p:nvPr userDrawn="1"/>
        </p:nvSpPr>
        <p:spPr>
          <a:xfrm>
            <a:off x="838200" y="6356346"/>
            <a:ext cx="237744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GPM WiSe20 bei Prof. Dr. Isenberg</a:t>
            </a:r>
          </a:p>
        </p:txBody>
      </p:sp>
      <p:sp>
        <p:nvSpPr>
          <p:cNvPr id="8" name="Fußzeilenplatzhalter 4">
            <a:extLst>
              <a:ext uri="{FF2B5EF4-FFF2-40B4-BE49-F238E27FC236}">
                <a16:creationId xmlns:a16="http://schemas.microsoft.com/office/drawing/2014/main" id="{7DB6D1EC-B78D-489B-834C-41163341C1C2}"/>
              </a:ext>
            </a:extLst>
          </p:cNvPr>
          <p:cNvSpPr txBox="1">
            <a:spLocks/>
          </p:cNvSpPr>
          <p:nvPr userDrawn="1"/>
        </p:nvSpPr>
        <p:spPr>
          <a:xfrm>
            <a:off x="3873731" y="6356347"/>
            <a:ext cx="4444538"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Bolsch, Marc; Nöldeke, Heiko; Otto, Philipp; Roschkowski, Pascal</a:t>
            </a:r>
          </a:p>
        </p:txBody>
      </p:sp>
      <p:pic>
        <p:nvPicPr>
          <p:cNvPr id="10" name="Grafik 9" descr="Ein Bild, das Text enthält.&#10;&#10;Automatisch generierte Beschreibung">
            <a:extLst>
              <a:ext uri="{FF2B5EF4-FFF2-40B4-BE49-F238E27FC236}">
                <a16:creationId xmlns:a16="http://schemas.microsoft.com/office/drawing/2014/main" id="{DEE17E06-2151-47BF-A77E-BFA854CCA8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97127" y="0"/>
            <a:ext cx="2941746" cy="863156"/>
          </a:xfrm>
          <a:prstGeom prst="rect">
            <a:avLst/>
          </a:prstGeom>
        </p:spPr>
      </p:pic>
      <p:sp>
        <p:nvSpPr>
          <p:cNvPr id="5" name="Textfeld 4">
            <a:extLst>
              <a:ext uri="{FF2B5EF4-FFF2-40B4-BE49-F238E27FC236}">
                <a16:creationId xmlns:a16="http://schemas.microsoft.com/office/drawing/2014/main" id="{E1965BEA-1CBA-4E91-B1B0-F79B3DF64595}"/>
              </a:ext>
            </a:extLst>
          </p:cNvPr>
          <p:cNvSpPr txBox="1"/>
          <p:nvPr userDrawn="1"/>
        </p:nvSpPr>
        <p:spPr>
          <a:xfrm>
            <a:off x="9323468" y="6400408"/>
            <a:ext cx="466794" cy="276999"/>
          </a:xfrm>
          <a:prstGeom prst="rect">
            <a:avLst/>
          </a:prstGeom>
          <a:noFill/>
        </p:spPr>
        <p:txBody>
          <a:bodyPr wrap="none" rtlCol="0">
            <a:spAutoFit/>
          </a:bodyPr>
          <a:lstStyle/>
          <a:p>
            <a:r>
              <a:rPr lang="de-DE" sz="1200" kern="1200" dirty="0">
                <a:solidFill>
                  <a:schemeClr val="tx1">
                    <a:tint val="75000"/>
                  </a:schemeClr>
                </a:solidFill>
                <a:latin typeface="+mn-lt"/>
                <a:ea typeface="+mn-ea"/>
                <a:cs typeface="+mn-cs"/>
              </a:rPr>
              <a:t>V0.3</a:t>
            </a:r>
          </a:p>
        </p:txBody>
      </p:sp>
    </p:spTree>
    <p:extLst>
      <p:ext uri="{BB962C8B-B14F-4D97-AF65-F5344CB8AC3E}">
        <p14:creationId xmlns:p14="http://schemas.microsoft.com/office/powerpoint/2010/main" val="129589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C8BB9E-8B51-4C60-A9A7-4696C3DC593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F185715-2FCE-4B50-A3A7-421645E28FD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E8C2954-0EA9-4423-8147-3034771ABF7C}"/>
              </a:ext>
            </a:extLst>
          </p:cNvPr>
          <p:cNvSpPr>
            <a:spLocks noGrp="1"/>
          </p:cNvSpPr>
          <p:nvPr>
            <p:ph type="dt" sz="half" idx="10"/>
          </p:nvPr>
        </p:nvSpPr>
        <p:spPr/>
        <p:txBody>
          <a:bodyPr/>
          <a:lstStyle/>
          <a:p>
            <a:fld id="{56EED089-B761-4547-B622-BA15B219B347}" type="datetime1">
              <a:rPr lang="de-DE" smtClean="0"/>
              <a:t>23.11.2020</a:t>
            </a:fld>
            <a:endParaRPr lang="de-DE"/>
          </a:p>
        </p:txBody>
      </p:sp>
      <p:sp>
        <p:nvSpPr>
          <p:cNvPr id="5" name="Fußzeilenplatzhalter 4">
            <a:extLst>
              <a:ext uri="{FF2B5EF4-FFF2-40B4-BE49-F238E27FC236}">
                <a16:creationId xmlns:a16="http://schemas.microsoft.com/office/drawing/2014/main" id="{D0F4D065-CBD5-4BC3-A3D3-82AD672E8424}"/>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4420B894-0631-4811-8390-3A2A3F58EB95}"/>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227536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64B216C-FD77-45F3-99CD-DAB0F0F2FE2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4E27F61-FACF-4B6F-B0A4-D8216152F3E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BE0F6A9-8A82-4DF1-BB39-043A26AE3307}"/>
              </a:ext>
            </a:extLst>
          </p:cNvPr>
          <p:cNvSpPr>
            <a:spLocks noGrp="1"/>
          </p:cNvSpPr>
          <p:nvPr>
            <p:ph type="dt" sz="half" idx="10"/>
          </p:nvPr>
        </p:nvSpPr>
        <p:spPr/>
        <p:txBody>
          <a:bodyPr/>
          <a:lstStyle/>
          <a:p>
            <a:fld id="{182F02A4-668E-4288-B43D-8977D67783D7}" type="datetime1">
              <a:rPr lang="de-DE" smtClean="0"/>
              <a:t>23.11.2020</a:t>
            </a:fld>
            <a:endParaRPr lang="de-DE"/>
          </a:p>
        </p:txBody>
      </p:sp>
      <p:sp>
        <p:nvSpPr>
          <p:cNvPr id="5" name="Fußzeilenplatzhalter 4">
            <a:extLst>
              <a:ext uri="{FF2B5EF4-FFF2-40B4-BE49-F238E27FC236}">
                <a16:creationId xmlns:a16="http://schemas.microsoft.com/office/drawing/2014/main" id="{9045F5C2-11FB-4192-BDFA-3A322A8B68D4}"/>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8DCDE98B-D148-437F-AD35-9FF888C2E3DF}"/>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405377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C6587F-E8D8-4CD3-9E0B-20CCBCB800B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3D08F3B-B862-4CE2-B886-5370C06DDC8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8E9A09-6CAA-46C3-A93B-2FD1CB14232D}"/>
              </a:ext>
            </a:extLst>
          </p:cNvPr>
          <p:cNvSpPr>
            <a:spLocks noGrp="1"/>
          </p:cNvSpPr>
          <p:nvPr>
            <p:ph type="dt" sz="half" idx="10"/>
          </p:nvPr>
        </p:nvSpPr>
        <p:spPr/>
        <p:txBody>
          <a:bodyPr/>
          <a:lstStyle/>
          <a:p>
            <a:fld id="{D051D121-2F98-4E5C-8353-0F3074D17C46}" type="datetime1">
              <a:rPr lang="de-DE" smtClean="0"/>
              <a:t>23.11.2020</a:t>
            </a:fld>
            <a:endParaRPr lang="de-DE"/>
          </a:p>
        </p:txBody>
      </p:sp>
      <p:sp>
        <p:nvSpPr>
          <p:cNvPr id="5" name="Fußzeilenplatzhalter 4">
            <a:extLst>
              <a:ext uri="{FF2B5EF4-FFF2-40B4-BE49-F238E27FC236}">
                <a16:creationId xmlns:a16="http://schemas.microsoft.com/office/drawing/2014/main" id="{7EC244AD-9EDF-4031-8255-F346FAFF8EE5}"/>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55CA5D1A-57B4-4F55-A8AC-8FDFDD738747}"/>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3699068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8F2794-4AA6-49ED-B9CC-EC46311CB40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91FDCEB-1F1B-4DDB-BEFB-99A918540D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C019C48-7D58-40C2-89CC-23F467FF9921}"/>
              </a:ext>
            </a:extLst>
          </p:cNvPr>
          <p:cNvSpPr>
            <a:spLocks noGrp="1"/>
          </p:cNvSpPr>
          <p:nvPr>
            <p:ph type="dt" sz="half" idx="10"/>
          </p:nvPr>
        </p:nvSpPr>
        <p:spPr/>
        <p:txBody>
          <a:bodyPr/>
          <a:lstStyle/>
          <a:p>
            <a:fld id="{652FC317-3B8C-432F-9B25-139581C86B12}" type="datetime1">
              <a:rPr lang="de-DE" smtClean="0"/>
              <a:t>23.11.2020</a:t>
            </a:fld>
            <a:endParaRPr lang="de-DE"/>
          </a:p>
        </p:txBody>
      </p:sp>
      <p:sp>
        <p:nvSpPr>
          <p:cNvPr id="5" name="Fußzeilenplatzhalter 4">
            <a:extLst>
              <a:ext uri="{FF2B5EF4-FFF2-40B4-BE49-F238E27FC236}">
                <a16:creationId xmlns:a16="http://schemas.microsoft.com/office/drawing/2014/main" id="{C5F9FD33-FC5F-4031-9B78-36B87B284CB4}"/>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E0496A40-1C7F-47BF-ACB2-2A606EF33E8E}"/>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10374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BD1F05-3886-407B-B457-2F36E175815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C4D3B9C-E50B-4B04-9DDA-5D7419884C8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8CC041B-772F-440A-9D4D-DC754D626A6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5F5E690-8054-4A68-9A39-D491740DF571}"/>
              </a:ext>
            </a:extLst>
          </p:cNvPr>
          <p:cNvSpPr>
            <a:spLocks noGrp="1"/>
          </p:cNvSpPr>
          <p:nvPr>
            <p:ph type="dt" sz="half" idx="10"/>
          </p:nvPr>
        </p:nvSpPr>
        <p:spPr/>
        <p:txBody>
          <a:bodyPr/>
          <a:lstStyle/>
          <a:p>
            <a:fld id="{B8E74307-AA0E-44AC-B65A-4A796D65F1A1}" type="datetime1">
              <a:rPr lang="de-DE" smtClean="0"/>
              <a:t>23.11.2020</a:t>
            </a:fld>
            <a:endParaRPr lang="de-DE"/>
          </a:p>
        </p:txBody>
      </p:sp>
      <p:sp>
        <p:nvSpPr>
          <p:cNvPr id="6" name="Fußzeilenplatzhalter 5">
            <a:extLst>
              <a:ext uri="{FF2B5EF4-FFF2-40B4-BE49-F238E27FC236}">
                <a16:creationId xmlns:a16="http://schemas.microsoft.com/office/drawing/2014/main" id="{08DD3B0F-2330-44CE-9428-4D373B59E5B2}"/>
              </a:ext>
            </a:extLst>
          </p:cNvPr>
          <p:cNvSpPr>
            <a:spLocks noGrp="1"/>
          </p:cNvSpPr>
          <p:nvPr>
            <p:ph type="ftr" sz="quarter" idx="11"/>
          </p:nvPr>
        </p:nvSpPr>
        <p:spPr/>
        <p:txBody>
          <a:bodyPr/>
          <a:lstStyle/>
          <a:p>
            <a:r>
              <a:rPr lang="de-DE"/>
              <a:t>Heiko Nöldeke, Marc Bolsch, Pascal Roschkowski, Philipp Otto</a:t>
            </a:r>
          </a:p>
        </p:txBody>
      </p:sp>
      <p:sp>
        <p:nvSpPr>
          <p:cNvPr id="7" name="Foliennummernplatzhalter 6">
            <a:extLst>
              <a:ext uri="{FF2B5EF4-FFF2-40B4-BE49-F238E27FC236}">
                <a16:creationId xmlns:a16="http://schemas.microsoft.com/office/drawing/2014/main" id="{48C2FC1D-B37B-4286-8735-9D29D3DB8429}"/>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98590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63F415-1A57-4536-9CF2-2F137F949C0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9F21908-178B-4E9A-B1FC-316199B813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4B9D39D-C923-4ECB-BCA5-5FF6AA48084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91415D0-8E58-45E0-90A8-FB524BE8BC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A4631E9-116F-4430-9206-AB27F00B096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CEABC5D-1D24-4E8C-9FF0-0D8E5666CE3A}"/>
              </a:ext>
            </a:extLst>
          </p:cNvPr>
          <p:cNvSpPr>
            <a:spLocks noGrp="1"/>
          </p:cNvSpPr>
          <p:nvPr>
            <p:ph type="dt" sz="half" idx="10"/>
          </p:nvPr>
        </p:nvSpPr>
        <p:spPr/>
        <p:txBody>
          <a:bodyPr/>
          <a:lstStyle/>
          <a:p>
            <a:fld id="{DACEB6CE-C667-4ED1-9A61-4940F98BD9A2}" type="datetime1">
              <a:rPr lang="de-DE" smtClean="0"/>
              <a:t>23.11.2020</a:t>
            </a:fld>
            <a:endParaRPr lang="de-DE"/>
          </a:p>
        </p:txBody>
      </p:sp>
      <p:sp>
        <p:nvSpPr>
          <p:cNvPr id="8" name="Fußzeilenplatzhalter 7">
            <a:extLst>
              <a:ext uri="{FF2B5EF4-FFF2-40B4-BE49-F238E27FC236}">
                <a16:creationId xmlns:a16="http://schemas.microsoft.com/office/drawing/2014/main" id="{AE11B488-C151-436A-88DC-97593C0D8B92}"/>
              </a:ext>
            </a:extLst>
          </p:cNvPr>
          <p:cNvSpPr>
            <a:spLocks noGrp="1"/>
          </p:cNvSpPr>
          <p:nvPr>
            <p:ph type="ftr" sz="quarter" idx="11"/>
          </p:nvPr>
        </p:nvSpPr>
        <p:spPr/>
        <p:txBody>
          <a:bodyPr/>
          <a:lstStyle/>
          <a:p>
            <a:r>
              <a:rPr lang="de-DE"/>
              <a:t>Heiko Nöldeke, Marc Bolsch, Pascal Roschkowski, Philipp Otto</a:t>
            </a:r>
          </a:p>
        </p:txBody>
      </p:sp>
      <p:sp>
        <p:nvSpPr>
          <p:cNvPr id="9" name="Foliennummernplatzhalter 8">
            <a:extLst>
              <a:ext uri="{FF2B5EF4-FFF2-40B4-BE49-F238E27FC236}">
                <a16:creationId xmlns:a16="http://schemas.microsoft.com/office/drawing/2014/main" id="{E65E42F8-24E8-41A1-9D92-3D5D885D2106}"/>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142429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21A88-FBE5-4EC8-9F5C-F884B2FC962F}"/>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27D7EB3-0B3B-4C60-A0C3-A83A16E63ED0}"/>
              </a:ext>
            </a:extLst>
          </p:cNvPr>
          <p:cNvSpPr>
            <a:spLocks noGrp="1"/>
          </p:cNvSpPr>
          <p:nvPr>
            <p:ph type="dt" sz="half" idx="10"/>
          </p:nvPr>
        </p:nvSpPr>
        <p:spPr/>
        <p:txBody>
          <a:bodyPr/>
          <a:lstStyle/>
          <a:p>
            <a:fld id="{72291ADE-AD19-4653-A0D4-D19A59F68538}" type="datetime1">
              <a:rPr lang="de-DE" smtClean="0"/>
              <a:t>23.11.2020</a:t>
            </a:fld>
            <a:endParaRPr lang="de-DE"/>
          </a:p>
        </p:txBody>
      </p:sp>
      <p:sp>
        <p:nvSpPr>
          <p:cNvPr id="4" name="Fußzeilenplatzhalter 3">
            <a:extLst>
              <a:ext uri="{FF2B5EF4-FFF2-40B4-BE49-F238E27FC236}">
                <a16:creationId xmlns:a16="http://schemas.microsoft.com/office/drawing/2014/main" id="{B9168218-96A0-42A2-A794-99F590461ACC}"/>
              </a:ext>
            </a:extLst>
          </p:cNvPr>
          <p:cNvSpPr>
            <a:spLocks noGrp="1"/>
          </p:cNvSpPr>
          <p:nvPr>
            <p:ph type="ftr" sz="quarter" idx="11"/>
          </p:nvPr>
        </p:nvSpPr>
        <p:spPr/>
        <p:txBody>
          <a:bodyPr/>
          <a:lstStyle/>
          <a:p>
            <a:r>
              <a:rPr lang="de-DE"/>
              <a:t>Heiko Nöldeke, Marc Bolsch, Pascal Roschkowski, Philipp Otto</a:t>
            </a:r>
          </a:p>
        </p:txBody>
      </p:sp>
      <p:sp>
        <p:nvSpPr>
          <p:cNvPr id="5" name="Foliennummernplatzhalter 4">
            <a:extLst>
              <a:ext uri="{FF2B5EF4-FFF2-40B4-BE49-F238E27FC236}">
                <a16:creationId xmlns:a16="http://schemas.microsoft.com/office/drawing/2014/main" id="{903E9042-0E22-4664-BFD9-D881B472DCB7}"/>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280258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DEE9531-04F9-4291-B048-2145DCFDBA8A}"/>
              </a:ext>
            </a:extLst>
          </p:cNvPr>
          <p:cNvSpPr>
            <a:spLocks noGrp="1"/>
          </p:cNvSpPr>
          <p:nvPr>
            <p:ph type="dt" sz="half" idx="10"/>
          </p:nvPr>
        </p:nvSpPr>
        <p:spPr/>
        <p:txBody>
          <a:bodyPr/>
          <a:lstStyle/>
          <a:p>
            <a:fld id="{10D2ED8B-448F-462B-9AC8-951B495911B8}" type="datetime1">
              <a:rPr lang="de-DE" smtClean="0"/>
              <a:t>23.11.2020</a:t>
            </a:fld>
            <a:endParaRPr lang="de-DE"/>
          </a:p>
        </p:txBody>
      </p:sp>
      <p:sp>
        <p:nvSpPr>
          <p:cNvPr id="3" name="Fußzeilenplatzhalter 2">
            <a:extLst>
              <a:ext uri="{FF2B5EF4-FFF2-40B4-BE49-F238E27FC236}">
                <a16:creationId xmlns:a16="http://schemas.microsoft.com/office/drawing/2014/main" id="{3D3FFF8E-C19B-44C1-8857-C98A391CA03A}"/>
              </a:ext>
            </a:extLst>
          </p:cNvPr>
          <p:cNvSpPr>
            <a:spLocks noGrp="1"/>
          </p:cNvSpPr>
          <p:nvPr>
            <p:ph type="ftr" sz="quarter" idx="11"/>
          </p:nvPr>
        </p:nvSpPr>
        <p:spPr/>
        <p:txBody>
          <a:bodyPr/>
          <a:lstStyle/>
          <a:p>
            <a:r>
              <a:rPr lang="de-DE"/>
              <a:t>Heiko Nöldeke, Marc Bolsch, Pascal Roschkowski, Philipp Otto</a:t>
            </a:r>
          </a:p>
        </p:txBody>
      </p:sp>
      <p:sp>
        <p:nvSpPr>
          <p:cNvPr id="4" name="Foliennummernplatzhalter 3">
            <a:extLst>
              <a:ext uri="{FF2B5EF4-FFF2-40B4-BE49-F238E27FC236}">
                <a16:creationId xmlns:a16="http://schemas.microsoft.com/office/drawing/2014/main" id="{90D4DF27-1D9D-40E5-98F2-F426C6A6FC94}"/>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72127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558E9D-0812-47F6-A163-AD29CABD186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92EFC03-B6CD-4392-9A11-B55AD9CC2E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75DCDC2-1563-41D5-8502-153667311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D68F55B-0D8E-44CD-A706-03CDFED0577D}"/>
              </a:ext>
            </a:extLst>
          </p:cNvPr>
          <p:cNvSpPr>
            <a:spLocks noGrp="1"/>
          </p:cNvSpPr>
          <p:nvPr>
            <p:ph type="dt" sz="half" idx="10"/>
          </p:nvPr>
        </p:nvSpPr>
        <p:spPr/>
        <p:txBody>
          <a:bodyPr/>
          <a:lstStyle/>
          <a:p>
            <a:fld id="{5A557F32-CB30-4338-9D48-7407960BC3CC}" type="datetime1">
              <a:rPr lang="de-DE" smtClean="0"/>
              <a:t>23.11.2020</a:t>
            </a:fld>
            <a:endParaRPr lang="de-DE"/>
          </a:p>
        </p:txBody>
      </p:sp>
      <p:sp>
        <p:nvSpPr>
          <p:cNvPr id="6" name="Fußzeilenplatzhalter 5">
            <a:extLst>
              <a:ext uri="{FF2B5EF4-FFF2-40B4-BE49-F238E27FC236}">
                <a16:creationId xmlns:a16="http://schemas.microsoft.com/office/drawing/2014/main" id="{C79EE9A1-5DDE-41B0-96A1-1A2602FD6EEC}"/>
              </a:ext>
            </a:extLst>
          </p:cNvPr>
          <p:cNvSpPr>
            <a:spLocks noGrp="1"/>
          </p:cNvSpPr>
          <p:nvPr>
            <p:ph type="ftr" sz="quarter" idx="11"/>
          </p:nvPr>
        </p:nvSpPr>
        <p:spPr/>
        <p:txBody>
          <a:bodyPr/>
          <a:lstStyle/>
          <a:p>
            <a:r>
              <a:rPr lang="de-DE"/>
              <a:t>Heiko Nöldeke, Marc Bolsch, Pascal Roschkowski, Philipp Otto</a:t>
            </a:r>
          </a:p>
        </p:txBody>
      </p:sp>
      <p:sp>
        <p:nvSpPr>
          <p:cNvPr id="7" name="Foliennummernplatzhalter 6">
            <a:extLst>
              <a:ext uri="{FF2B5EF4-FFF2-40B4-BE49-F238E27FC236}">
                <a16:creationId xmlns:a16="http://schemas.microsoft.com/office/drawing/2014/main" id="{AE340ED9-A77A-4316-99CA-084CA488A068}"/>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19757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73BE47-DDF3-4FB4-9E1F-CDBB26664D2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4D8B4F0-D10C-4215-A172-A9D078A923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15457DF-37A3-4A1F-BE5E-C22E013DD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CF3276D-13AC-4FA4-BEAE-B52D19EA41AE}"/>
              </a:ext>
            </a:extLst>
          </p:cNvPr>
          <p:cNvSpPr>
            <a:spLocks noGrp="1"/>
          </p:cNvSpPr>
          <p:nvPr>
            <p:ph type="dt" sz="half" idx="10"/>
          </p:nvPr>
        </p:nvSpPr>
        <p:spPr/>
        <p:txBody>
          <a:bodyPr/>
          <a:lstStyle/>
          <a:p>
            <a:fld id="{61C29A9E-3746-48C4-B3CF-93C6CEC81786}" type="datetime1">
              <a:rPr lang="de-DE" smtClean="0"/>
              <a:t>23.11.2020</a:t>
            </a:fld>
            <a:endParaRPr lang="de-DE"/>
          </a:p>
        </p:txBody>
      </p:sp>
      <p:sp>
        <p:nvSpPr>
          <p:cNvPr id="6" name="Fußzeilenplatzhalter 5">
            <a:extLst>
              <a:ext uri="{FF2B5EF4-FFF2-40B4-BE49-F238E27FC236}">
                <a16:creationId xmlns:a16="http://schemas.microsoft.com/office/drawing/2014/main" id="{C4144BFE-F426-483C-A467-F564BA756526}"/>
              </a:ext>
            </a:extLst>
          </p:cNvPr>
          <p:cNvSpPr>
            <a:spLocks noGrp="1"/>
          </p:cNvSpPr>
          <p:nvPr>
            <p:ph type="ftr" sz="quarter" idx="11"/>
          </p:nvPr>
        </p:nvSpPr>
        <p:spPr/>
        <p:txBody>
          <a:bodyPr/>
          <a:lstStyle/>
          <a:p>
            <a:r>
              <a:rPr lang="de-DE"/>
              <a:t>Heiko Nöldeke, Marc Bolsch, Pascal Roschkowski, Philipp Otto</a:t>
            </a:r>
          </a:p>
        </p:txBody>
      </p:sp>
      <p:sp>
        <p:nvSpPr>
          <p:cNvPr id="7" name="Foliennummernplatzhalter 6">
            <a:extLst>
              <a:ext uri="{FF2B5EF4-FFF2-40B4-BE49-F238E27FC236}">
                <a16:creationId xmlns:a16="http://schemas.microsoft.com/office/drawing/2014/main" id="{1DDBD456-1E76-43AD-A8C8-8F07D0EA7A3E}"/>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352589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24451AC-8942-4EC5-94AD-A256200EA1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4FE670C-6CA9-43A1-AC1C-FBE9DC18B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A55DC367-DB85-4294-8543-6717AB66E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56670-8FD0-4272-9F82-6FD399EDD91A}" type="datetime1">
              <a:rPr lang="de-DE" smtClean="0"/>
              <a:t>23.11.2020</a:t>
            </a:fld>
            <a:endParaRPr lang="de-DE"/>
          </a:p>
        </p:txBody>
      </p:sp>
      <p:sp>
        <p:nvSpPr>
          <p:cNvPr id="5" name="Fußzeilenplatzhalter 4">
            <a:extLst>
              <a:ext uri="{FF2B5EF4-FFF2-40B4-BE49-F238E27FC236}">
                <a16:creationId xmlns:a16="http://schemas.microsoft.com/office/drawing/2014/main" id="{F0F13A3D-292E-4ECB-8750-FFB9C58765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B514E5E9-6B79-4E62-8982-180507D36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C594A-0DAD-48BB-BE3B-8241EF812AB5}" type="slidenum">
              <a:rPr lang="de-DE" smtClean="0"/>
              <a:t>‹Nr.›</a:t>
            </a:fld>
            <a:endParaRPr lang="de-DE"/>
          </a:p>
        </p:txBody>
      </p:sp>
    </p:spTree>
    <p:extLst>
      <p:ext uri="{BB962C8B-B14F-4D97-AF65-F5344CB8AC3E}">
        <p14:creationId xmlns:p14="http://schemas.microsoft.com/office/powerpoint/2010/main" val="2950955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EAB8CF-166F-4F3E-9356-4D6C5FAD102B}"/>
              </a:ext>
            </a:extLst>
          </p:cNvPr>
          <p:cNvSpPr>
            <a:spLocks noGrp="1"/>
          </p:cNvSpPr>
          <p:nvPr>
            <p:ph type="ctrTitle"/>
          </p:nvPr>
        </p:nvSpPr>
        <p:spPr>
          <a:xfrm>
            <a:off x="1524000" y="1445622"/>
            <a:ext cx="9144000" cy="1057865"/>
          </a:xfrm>
        </p:spPr>
        <p:txBody>
          <a:bodyPr/>
          <a:lstStyle/>
          <a:p>
            <a:r>
              <a:rPr lang="de-DE" dirty="0"/>
              <a:t>Statusbericht 1 GPM</a:t>
            </a:r>
          </a:p>
        </p:txBody>
      </p:sp>
      <p:sp>
        <p:nvSpPr>
          <p:cNvPr id="3" name="Untertitel 2">
            <a:extLst>
              <a:ext uri="{FF2B5EF4-FFF2-40B4-BE49-F238E27FC236}">
                <a16:creationId xmlns:a16="http://schemas.microsoft.com/office/drawing/2014/main" id="{1C947C56-0958-4A62-B0DD-BDD54AC4E73A}"/>
              </a:ext>
            </a:extLst>
          </p:cNvPr>
          <p:cNvSpPr>
            <a:spLocks noGrp="1"/>
          </p:cNvSpPr>
          <p:nvPr>
            <p:ph type="subTitle" idx="1"/>
          </p:nvPr>
        </p:nvSpPr>
        <p:spPr/>
        <p:txBody>
          <a:bodyPr/>
          <a:lstStyle/>
          <a:p>
            <a:r>
              <a:rPr lang="de-DE" dirty="0"/>
              <a:t>23. November 2020</a:t>
            </a:r>
          </a:p>
          <a:p>
            <a:r>
              <a:rPr lang="de-DE" dirty="0"/>
              <a:t>Traffic-Noise-</a:t>
            </a:r>
            <a:r>
              <a:rPr lang="de-DE" dirty="0" err="1"/>
              <a:t>Detector</a:t>
            </a:r>
            <a:r>
              <a:rPr lang="de-DE" dirty="0"/>
              <a:t> (TND)</a:t>
            </a:r>
          </a:p>
        </p:txBody>
      </p:sp>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1</a:t>
            </a:fld>
            <a:endParaRPr lang="de-DE" dirty="0"/>
          </a:p>
        </p:txBody>
      </p:sp>
    </p:spTree>
    <p:extLst>
      <p:ext uri="{BB962C8B-B14F-4D97-AF65-F5344CB8AC3E}">
        <p14:creationId xmlns:p14="http://schemas.microsoft.com/office/powerpoint/2010/main" val="210380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10</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3226974" cy="769441"/>
          </a:xfrm>
          <a:prstGeom prst="rect">
            <a:avLst/>
          </a:prstGeom>
          <a:noFill/>
        </p:spPr>
        <p:txBody>
          <a:bodyPr wrap="none" rtlCol="0">
            <a:spAutoFit/>
          </a:bodyPr>
          <a:lstStyle/>
          <a:p>
            <a:r>
              <a:rPr lang="de-DE" sz="4400" dirty="0"/>
              <a:t>Risikoanalyse</a:t>
            </a:r>
          </a:p>
        </p:txBody>
      </p:sp>
      <p:sp>
        <p:nvSpPr>
          <p:cNvPr id="3" name="Textfeld 2">
            <a:extLst>
              <a:ext uri="{FF2B5EF4-FFF2-40B4-BE49-F238E27FC236}">
                <a16:creationId xmlns:a16="http://schemas.microsoft.com/office/drawing/2014/main" id="{05220B2E-62E4-49E9-BD29-FD42A6E6701B}"/>
              </a:ext>
            </a:extLst>
          </p:cNvPr>
          <p:cNvSpPr txBox="1"/>
          <p:nvPr/>
        </p:nvSpPr>
        <p:spPr>
          <a:xfrm>
            <a:off x="1281887" y="1959429"/>
            <a:ext cx="7960725" cy="2585323"/>
          </a:xfrm>
          <a:prstGeom prst="rect">
            <a:avLst/>
          </a:prstGeom>
          <a:noFill/>
        </p:spPr>
        <p:txBody>
          <a:bodyPr wrap="square" rtlCol="0">
            <a:spAutoFit/>
          </a:bodyPr>
          <a:lstStyle/>
          <a:p>
            <a:r>
              <a:rPr lang="de-DE" b="1" dirty="0">
                <a:latin typeface="Calibri" panose="020F0502020204030204" pitchFamily="34" charset="0"/>
                <a:ea typeface="Calibri" panose="020F0502020204030204" pitchFamily="34" charset="0"/>
                <a:cs typeface="Times New Roman" panose="02020603050405020304" pitchFamily="18" charset="0"/>
              </a:rPr>
              <a:t>Projekt wird nicht fertig gestellt</a:t>
            </a:r>
            <a:r>
              <a:rPr lang="de-DE" dirty="0">
                <a:latin typeface="Calibri" panose="020F0502020204030204" pitchFamily="34" charset="0"/>
                <a:ea typeface="Calibri" panose="020F0502020204030204" pitchFamily="34" charset="0"/>
                <a:cs typeface="Times New Roman" panose="02020603050405020304" pitchFamily="18" charset="0"/>
              </a:rPr>
              <a:t>: Aufgrund von zeitlicher Fehlplanung konnten nicht alle vorhergesehenen Aspekte des Projektes durchgeführt werden. Ursachen können sein, dass der Projektrahmen zu groß gefasst wurde oder technische Komplikationen haben den geforderten Zeitplan gestört.</a:t>
            </a:r>
          </a:p>
          <a:p>
            <a:endParaRPr lang="de-DE" dirty="0">
              <a:latin typeface="Calibri" panose="020F0502020204030204" pitchFamily="34" charset="0"/>
              <a:cs typeface="Times New Roman" panose="02020603050405020304" pitchFamily="18" charset="0"/>
            </a:endParaRPr>
          </a:p>
          <a:p>
            <a:r>
              <a:rPr lang="de-DE" b="1" dirty="0">
                <a:latin typeface="Calibri" panose="020F0502020204030204" pitchFamily="34" charset="0"/>
                <a:cs typeface="Times New Roman" panose="02020603050405020304" pitchFamily="18" charset="0"/>
              </a:rPr>
              <a:t>System misst falsch oder gar nicht: </a:t>
            </a:r>
            <a:r>
              <a:rPr lang="de-DE" dirty="0">
                <a:latin typeface="Calibri" panose="020F0502020204030204" pitchFamily="34" charset="0"/>
                <a:cs typeface="Times New Roman" panose="02020603050405020304" pitchFamily="18" charset="0"/>
              </a:rPr>
              <a:t>Nachdem es sich bei unserem Projekt um eine Machbarkeitsstudie handelt, wäre </a:t>
            </a:r>
            <a:r>
              <a:rPr lang="de-DE">
                <a:latin typeface="Calibri" panose="020F0502020204030204" pitchFamily="34" charset="0"/>
                <a:cs typeface="Times New Roman" panose="02020603050405020304" pitchFamily="18" charset="0"/>
              </a:rPr>
              <a:t>eine Fehlmessung </a:t>
            </a:r>
            <a:r>
              <a:rPr lang="de-DE" dirty="0">
                <a:latin typeface="Calibri" panose="020F0502020204030204" pitchFamily="34" charset="0"/>
                <a:cs typeface="Times New Roman" panose="02020603050405020304" pitchFamily="18" charset="0"/>
              </a:rPr>
              <a:t>zwar ein ungünstiger Ausgang, aber im Rahmen noch vertretbar. </a:t>
            </a:r>
            <a:endParaRPr lang="de-DE" b="1" dirty="0">
              <a:latin typeface="Calibri" panose="020F0502020204030204" pitchFamily="34" charset="0"/>
              <a:cs typeface="Times New Roman" panose="02020603050405020304" pitchFamily="18" charset="0"/>
            </a:endParaRPr>
          </a:p>
          <a:p>
            <a:endParaRPr lang="de-DE" dirty="0">
              <a:latin typeface="Arial" panose="020B0604020202020204" pitchFamily="34" charset="0"/>
            </a:endParaRPr>
          </a:p>
        </p:txBody>
      </p:sp>
    </p:spTree>
    <p:extLst>
      <p:ext uri="{BB962C8B-B14F-4D97-AF65-F5344CB8AC3E}">
        <p14:creationId xmlns:p14="http://schemas.microsoft.com/office/powerpoint/2010/main" val="4162896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11</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3964290" cy="769441"/>
          </a:xfrm>
          <a:prstGeom prst="rect">
            <a:avLst/>
          </a:prstGeom>
          <a:noFill/>
        </p:spPr>
        <p:txBody>
          <a:bodyPr wrap="none" rtlCol="0">
            <a:spAutoFit/>
          </a:bodyPr>
          <a:lstStyle/>
          <a:p>
            <a:r>
              <a:rPr lang="de-DE" sz="4400"/>
              <a:t>Team-Barograph</a:t>
            </a:r>
            <a:endParaRPr lang="de-DE" sz="4400" dirty="0"/>
          </a:p>
        </p:txBody>
      </p:sp>
      <p:grpSp>
        <p:nvGrpSpPr>
          <p:cNvPr id="14" name="Gruppieren 13">
            <a:extLst>
              <a:ext uri="{FF2B5EF4-FFF2-40B4-BE49-F238E27FC236}">
                <a16:creationId xmlns:a16="http://schemas.microsoft.com/office/drawing/2014/main" id="{CEBF1EAF-B4FE-458E-9087-590E9E24D537}"/>
              </a:ext>
            </a:extLst>
          </p:cNvPr>
          <p:cNvGrpSpPr/>
          <p:nvPr/>
        </p:nvGrpSpPr>
        <p:grpSpPr>
          <a:xfrm>
            <a:off x="371057" y="1830267"/>
            <a:ext cx="11261912" cy="3853704"/>
            <a:chOff x="0" y="-153266"/>
            <a:chExt cx="11261912" cy="3853704"/>
          </a:xfrm>
        </p:grpSpPr>
        <p:graphicFrame>
          <p:nvGraphicFramePr>
            <p:cNvPr id="15" name="Diagramm 14">
              <a:extLst>
                <a:ext uri="{FF2B5EF4-FFF2-40B4-BE49-F238E27FC236}">
                  <a16:creationId xmlns:a16="http://schemas.microsoft.com/office/drawing/2014/main" id="{2218D692-9CA0-4687-84DA-C8B4C4BD72B4}"/>
                </a:ext>
              </a:extLst>
            </p:cNvPr>
            <p:cNvGraphicFramePr/>
            <p:nvPr>
              <p:extLst>
                <p:ext uri="{D42A27DB-BD31-4B8C-83A1-F6EECF244321}">
                  <p14:modId xmlns:p14="http://schemas.microsoft.com/office/powerpoint/2010/main" val="652949233"/>
                </p:ext>
              </p:extLst>
            </p:nvPr>
          </p:nvGraphicFramePr>
          <p:xfrm>
            <a:off x="0" y="-153266"/>
            <a:ext cx="11261912" cy="3853704"/>
          </p:xfrm>
          <a:graphic>
            <a:graphicData uri="http://schemas.openxmlformats.org/drawingml/2006/chart">
              <c:chart xmlns:c="http://schemas.openxmlformats.org/drawingml/2006/chart" xmlns:r="http://schemas.openxmlformats.org/officeDocument/2006/relationships" r:id="rId2"/>
            </a:graphicData>
          </a:graphic>
        </p:graphicFrame>
        <p:sp>
          <p:nvSpPr>
            <p:cNvPr id="16" name="Sprechblase: rechteckig 15">
              <a:extLst>
                <a:ext uri="{FF2B5EF4-FFF2-40B4-BE49-F238E27FC236}">
                  <a16:creationId xmlns:a16="http://schemas.microsoft.com/office/drawing/2014/main" id="{7D34716B-09CC-44F8-A7DD-0512E7924E6C}"/>
                </a:ext>
              </a:extLst>
            </p:cNvPr>
            <p:cNvSpPr/>
            <p:nvPr/>
          </p:nvSpPr>
          <p:spPr>
            <a:xfrm>
              <a:off x="2617237" y="153266"/>
              <a:ext cx="2173940" cy="784412"/>
            </a:xfrm>
            <a:prstGeom prst="wedgeRectCallout">
              <a:avLst>
                <a:gd name="adj1" fmla="val -154116"/>
                <a:gd name="adj2" fmla="val -2284"/>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de-DE" sz="1100" dirty="0"/>
                <a:t>Beim ersten Meeting herrschte eine hohe</a:t>
              </a:r>
              <a:r>
                <a:rPr lang="de-DE" sz="1100" baseline="0" dirty="0"/>
                <a:t> Motivation, gleichzeitig aber auch die geringste Strukturiertheit        </a:t>
              </a:r>
              <a:endParaRPr lang="de-DE" sz="1100" dirty="0"/>
            </a:p>
          </p:txBody>
        </p:sp>
      </p:grpSp>
      <p:sp>
        <p:nvSpPr>
          <p:cNvPr id="2" name="Sprechblase: rechteckig 1">
            <a:extLst>
              <a:ext uri="{FF2B5EF4-FFF2-40B4-BE49-F238E27FC236}">
                <a16:creationId xmlns:a16="http://schemas.microsoft.com/office/drawing/2014/main" id="{ED398DD6-DB42-414A-935C-7F208E4577FB}"/>
              </a:ext>
            </a:extLst>
          </p:cNvPr>
          <p:cNvSpPr/>
          <p:nvPr/>
        </p:nvSpPr>
        <p:spPr>
          <a:xfrm>
            <a:off x="685800" y="3744687"/>
            <a:ext cx="1891937" cy="617764"/>
          </a:xfrm>
          <a:prstGeom prst="wedgeRectCallout">
            <a:avLst>
              <a:gd name="adj1" fmla="val -34392"/>
              <a:gd name="adj2" fmla="val -1845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Anforderungsüberarbeitung</a:t>
            </a:r>
          </a:p>
        </p:txBody>
      </p:sp>
    </p:spTree>
    <p:extLst>
      <p:ext uri="{BB962C8B-B14F-4D97-AF65-F5344CB8AC3E}">
        <p14:creationId xmlns:p14="http://schemas.microsoft.com/office/powerpoint/2010/main" val="60899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2</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4253600" cy="769441"/>
          </a:xfrm>
          <a:prstGeom prst="rect">
            <a:avLst/>
          </a:prstGeom>
          <a:noFill/>
        </p:spPr>
        <p:txBody>
          <a:bodyPr wrap="none" rtlCol="0">
            <a:spAutoFit/>
          </a:bodyPr>
          <a:lstStyle/>
          <a:p>
            <a:r>
              <a:rPr lang="de-DE" sz="4400" dirty="0"/>
              <a:t>Inhaltsverzeichnis</a:t>
            </a:r>
          </a:p>
        </p:txBody>
      </p:sp>
      <p:sp>
        <p:nvSpPr>
          <p:cNvPr id="2" name="Textfeld 1">
            <a:extLst>
              <a:ext uri="{FF2B5EF4-FFF2-40B4-BE49-F238E27FC236}">
                <a16:creationId xmlns:a16="http://schemas.microsoft.com/office/drawing/2014/main" id="{819A3B75-0EE1-40AB-A602-B9280D12477B}"/>
              </a:ext>
            </a:extLst>
          </p:cNvPr>
          <p:cNvSpPr txBox="1"/>
          <p:nvPr/>
        </p:nvSpPr>
        <p:spPr>
          <a:xfrm>
            <a:off x="1578697" y="2203598"/>
            <a:ext cx="3630866" cy="3046988"/>
          </a:xfrm>
          <a:prstGeom prst="rect">
            <a:avLst/>
          </a:prstGeom>
          <a:noFill/>
        </p:spPr>
        <p:txBody>
          <a:bodyPr wrap="none" rtlCol="0">
            <a:spAutoFit/>
          </a:bodyPr>
          <a:lstStyle/>
          <a:p>
            <a:pPr marL="285750" indent="-285750">
              <a:buFont typeface="Wingdings" panose="05000000000000000000" pitchFamily="2" charset="2"/>
              <a:buChar char="Ø"/>
            </a:pPr>
            <a:r>
              <a:rPr lang="de-DE" sz="2400" dirty="0"/>
              <a:t>Spielregeln</a:t>
            </a:r>
          </a:p>
          <a:p>
            <a:pPr marL="285750" indent="-285750">
              <a:buFont typeface="Wingdings" panose="05000000000000000000" pitchFamily="2" charset="2"/>
              <a:buChar char="Ø"/>
            </a:pPr>
            <a:r>
              <a:rPr lang="de-DE" sz="2400" dirty="0"/>
              <a:t>Kritikregeln</a:t>
            </a:r>
          </a:p>
          <a:p>
            <a:pPr marL="285750" indent="-285750">
              <a:buFont typeface="Wingdings" panose="05000000000000000000" pitchFamily="2" charset="2"/>
              <a:buChar char="Ø"/>
            </a:pPr>
            <a:r>
              <a:rPr lang="de-DE" sz="2400" dirty="0"/>
              <a:t>Meilensteine</a:t>
            </a:r>
          </a:p>
          <a:p>
            <a:pPr marL="285750" indent="-285750">
              <a:buFont typeface="Wingdings" panose="05000000000000000000" pitchFamily="2" charset="2"/>
              <a:buChar char="Ø"/>
            </a:pPr>
            <a:r>
              <a:rPr lang="de-DE" sz="2400" dirty="0"/>
              <a:t>Rollenverteilung im Team</a:t>
            </a:r>
          </a:p>
          <a:p>
            <a:pPr marL="285750" indent="-285750">
              <a:buFont typeface="Wingdings" panose="05000000000000000000" pitchFamily="2" charset="2"/>
              <a:buChar char="Ø"/>
            </a:pPr>
            <a:r>
              <a:rPr lang="de-DE" sz="2400" dirty="0"/>
              <a:t>Gantt-Chart</a:t>
            </a:r>
          </a:p>
          <a:p>
            <a:pPr marL="285750" indent="-285750">
              <a:buFont typeface="Wingdings" panose="05000000000000000000" pitchFamily="2" charset="2"/>
              <a:buChar char="Ø"/>
            </a:pPr>
            <a:r>
              <a:rPr lang="de-DE" sz="2400" dirty="0"/>
              <a:t>PSP</a:t>
            </a:r>
          </a:p>
          <a:p>
            <a:pPr marL="285750" indent="-285750">
              <a:buFont typeface="Wingdings" panose="05000000000000000000" pitchFamily="2" charset="2"/>
              <a:buChar char="Ø"/>
            </a:pPr>
            <a:r>
              <a:rPr lang="de-DE" sz="2400" dirty="0"/>
              <a:t>Risikoanalyse</a:t>
            </a:r>
          </a:p>
          <a:p>
            <a:pPr marL="285750" indent="-285750">
              <a:buFont typeface="Wingdings" panose="05000000000000000000" pitchFamily="2" charset="2"/>
              <a:buChar char="Ø"/>
            </a:pPr>
            <a:r>
              <a:rPr lang="de-DE" sz="2400" dirty="0"/>
              <a:t>Team-Barograph</a:t>
            </a:r>
          </a:p>
        </p:txBody>
      </p:sp>
    </p:spTree>
    <p:extLst>
      <p:ext uri="{BB962C8B-B14F-4D97-AF65-F5344CB8AC3E}">
        <p14:creationId xmlns:p14="http://schemas.microsoft.com/office/powerpoint/2010/main" val="928103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3</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2719719" cy="769441"/>
          </a:xfrm>
          <a:prstGeom prst="rect">
            <a:avLst/>
          </a:prstGeom>
          <a:noFill/>
        </p:spPr>
        <p:txBody>
          <a:bodyPr wrap="none" rtlCol="0">
            <a:spAutoFit/>
          </a:bodyPr>
          <a:lstStyle/>
          <a:p>
            <a:r>
              <a:rPr lang="de-DE" sz="4400" dirty="0"/>
              <a:t>Spielregeln</a:t>
            </a:r>
          </a:p>
        </p:txBody>
      </p:sp>
      <p:graphicFrame>
        <p:nvGraphicFramePr>
          <p:cNvPr id="13" name="Tabelle 13">
            <a:extLst>
              <a:ext uri="{FF2B5EF4-FFF2-40B4-BE49-F238E27FC236}">
                <a16:creationId xmlns:a16="http://schemas.microsoft.com/office/drawing/2014/main" id="{3681031D-7F47-4AF0-92B6-465A4269BB03}"/>
              </a:ext>
            </a:extLst>
          </p:cNvPr>
          <p:cNvGraphicFramePr>
            <a:graphicFrameLocks noGrp="1"/>
          </p:cNvGraphicFramePr>
          <p:nvPr>
            <p:extLst>
              <p:ext uri="{D42A27DB-BD31-4B8C-83A1-F6EECF244321}">
                <p14:modId xmlns:p14="http://schemas.microsoft.com/office/powerpoint/2010/main" val="3303516959"/>
              </p:ext>
            </p:extLst>
          </p:nvPr>
        </p:nvGraphicFramePr>
        <p:xfrm>
          <a:off x="1106968" y="1709561"/>
          <a:ext cx="9978063" cy="3723874"/>
        </p:xfrm>
        <a:graphic>
          <a:graphicData uri="http://schemas.openxmlformats.org/drawingml/2006/table">
            <a:tbl>
              <a:tblPr firstRow="1" bandRow="1">
                <a:tableStyleId>{5940675A-B579-460E-94D1-54222C63F5DA}</a:tableStyleId>
              </a:tblPr>
              <a:tblGrid>
                <a:gridCol w="1305616">
                  <a:extLst>
                    <a:ext uri="{9D8B030D-6E8A-4147-A177-3AD203B41FA5}">
                      <a16:colId xmlns:a16="http://schemas.microsoft.com/office/drawing/2014/main" val="3862979893"/>
                    </a:ext>
                  </a:extLst>
                </a:gridCol>
                <a:gridCol w="4984454">
                  <a:extLst>
                    <a:ext uri="{9D8B030D-6E8A-4147-A177-3AD203B41FA5}">
                      <a16:colId xmlns:a16="http://schemas.microsoft.com/office/drawing/2014/main" val="1772725825"/>
                    </a:ext>
                  </a:extLst>
                </a:gridCol>
                <a:gridCol w="3687993">
                  <a:extLst>
                    <a:ext uri="{9D8B030D-6E8A-4147-A177-3AD203B41FA5}">
                      <a16:colId xmlns:a16="http://schemas.microsoft.com/office/drawing/2014/main" val="826916012"/>
                    </a:ext>
                  </a:extLst>
                </a:gridCol>
              </a:tblGrid>
              <a:tr h="614914">
                <a:tc>
                  <a:txBody>
                    <a:bodyPr/>
                    <a:lstStyle/>
                    <a:p>
                      <a:r>
                        <a:rPr lang="de-DE" dirty="0"/>
                        <a:t>Nummer</a:t>
                      </a:r>
                    </a:p>
                  </a:txBody>
                  <a:tcPr/>
                </a:tc>
                <a:tc>
                  <a:txBody>
                    <a:bodyPr/>
                    <a:lstStyle/>
                    <a:p>
                      <a:r>
                        <a:rPr lang="de-DE" dirty="0"/>
                        <a:t>Spielregel</a:t>
                      </a:r>
                    </a:p>
                  </a:txBody>
                  <a:tcPr/>
                </a:tc>
                <a:tc>
                  <a:txBody>
                    <a:bodyPr/>
                    <a:lstStyle/>
                    <a:p>
                      <a:r>
                        <a:rPr lang="de-DE" dirty="0"/>
                        <a:t>Konsequenz bei Nichtbeachtung</a:t>
                      </a:r>
                    </a:p>
                  </a:txBody>
                  <a:tcPr/>
                </a:tc>
                <a:extLst>
                  <a:ext uri="{0D108BD9-81ED-4DB2-BD59-A6C34878D82A}">
                    <a16:rowId xmlns:a16="http://schemas.microsoft.com/office/drawing/2014/main" val="1313769363"/>
                  </a:ext>
                </a:extLst>
              </a:tr>
              <a:tr h="637168">
                <a:tc>
                  <a:txBody>
                    <a:bodyPr/>
                    <a:lstStyle/>
                    <a:p>
                      <a:r>
                        <a:rPr lang="de-DE" dirty="0"/>
                        <a:t>1</a:t>
                      </a:r>
                    </a:p>
                  </a:txBody>
                  <a:tcPr/>
                </a:tc>
                <a:tc>
                  <a:txBody>
                    <a:bodyPr/>
                    <a:lstStyle/>
                    <a:p>
                      <a:r>
                        <a:rPr lang="de-DE" dirty="0"/>
                        <a:t>Pünktliches Erscheinen zum vereinbarten Treffen</a:t>
                      </a:r>
                    </a:p>
                  </a:txBody>
                  <a:tcPr/>
                </a:tc>
                <a:tc>
                  <a:txBody>
                    <a:bodyPr/>
                    <a:lstStyle/>
                    <a:p>
                      <a:r>
                        <a:rPr lang="de-DE" dirty="0"/>
                        <a:t>Betroffener MUSS nächstes Treffen organisieren</a:t>
                      </a:r>
                    </a:p>
                  </a:txBody>
                  <a:tcPr/>
                </a:tc>
                <a:extLst>
                  <a:ext uri="{0D108BD9-81ED-4DB2-BD59-A6C34878D82A}">
                    <a16:rowId xmlns:a16="http://schemas.microsoft.com/office/drawing/2014/main" val="3709518758"/>
                  </a:ext>
                </a:extLst>
              </a:tr>
              <a:tr h="637168">
                <a:tc>
                  <a:txBody>
                    <a:bodyPr/>
                    <a:lstStyle/>
                    <a:p>
                      <a:r>
                        <a:rPr lang="de-DE" dirty="0"/>
                        <a:t>2</a:t>
                      </a:r>
                    </a:p>
                  </a:txBody>
                  <a:tcPr/>
                </a:tc>
                <a:tc>
                  <a:txBody>
                    <a:bodyPr/>
                    <a:lstStyle/>
                    <a:p>
                      <a:r>
                        <a:rPr lang="de-DE" dirty="0"/>
                        <a:t>Erfüllung der Aufgaben zum vereinbarten Termin</a:t>
                      </a:r>
                    </a:p>
                  </a:txBody>
                  <a:tcPr/>
                </a:tc>
                <a:tc>
                  <a:txBody>
                    <a:bodyPr/>
                    <a:lstStyle/>
                    <a:p>
                      <a:r>
                        <a:rPr lang="de-DE" dirty="0"/>
                        <a:t>Rechtfertigung plus 2€ in die Genusskasse</a:t>
                      </a:r>
                    </a:p>
                  </a:txBody>
                  <a:tcPr/>
                </a:tc>
                <a:extLst>
                  <a:ext uri="{0D108BD9-81ED-4DB2-BD59-A6C34878D82A}">
                    <a16:rowId xmlns:a16="http://schemas.microsoft.com/office/drawing/2014/main" val="2413706700"/>
                  </a:ext>
                </a:extLst>
              </a:tr>
              <a:tr h="364096">
                <a:tc>
                  <a:txBody>
                    <a:bodyPr/>
                    <a:lstStyle/>
                    <a:p>
                      <a:r>
                        <a:rPr lang="de-DE" dirty="0"/>
                        <a:t>3</a:t>
                      </a:r>
                    </a:p>
                  </a:txBody>
                  <a:tcPr/>
                </a:tc>
                <a:tc>
                  <a:txBody>
                    <a:bodyPr/>
                    <a:lstStyle/>
                    <a:p>
                      <a:r>
                        <a:rPr lang="de-DE" dirty="0"/>
                        <a:t>Nur über </a:t>
                      </a:r>
                      <a:r>
                        <a:rPr lang="de-DE" dirty="0" err="1"/>
                        <a:t>Discord</a:t>
                      </a:r>
                      <a:r>
                        <a:rPr lang="de-DE" dirty="0"/>
                        <a:t> BP-Themen besprechen</a:t>
                      </a:r>
                    </a:p>
                  </a:txBody>
                  <a:tcPr/>
                </a:tc>
                <a:tc>
                  <a:txBody>
                    <a:bodyPr/>
                    <a:lstStyle/>
                    <a:p>
                      <a:r>
                        <a:rPr lang="de-DE" dirty="0"/>
                        <a:t>Wird ignoriert</a:t>
                      </a:r>
                    </a:p>
                  </a:txBody>
                  <a:tcPr/>
                </a:tc>
                <a:extLst>
                  <a:ext uri="{0D108BD9-81ED-4DB2-BD59-A6C34878D82A}">
                    <a16:rowId xmlns:a16="http://schemas.microsoft.com/office/drawing/2014/main" val="1908177804"/>
                  </a:ext>
                </a:extLst>
              </a:tr>
              <a:tr h="364096">
                <a:tc>
                  <a:txBody>
                    <a:bodyPr/>
                    <a:lstStyle/>
                    <a:p>
                      <a:r>
                        <a:rPr lang="de-DE" dirty="0"/>
                        <a:t>4</a:t>
                      </a:r>
                    </a:p>
                  </a:txBody>
                  <a:tcPr/>
                </a:tc>
                <a:tc>
                  <a:txBody>
                    <a:bodyPr/>
                    <a:lstStyle/>
                    <a:p>
                      <a:r>
                        <a:rPr lang="de-DE" dirty="0"/>
                        <a:t>Kritikregeln befolgen (vgl. Folgeseite)</a:t>
                      </a:r>
                    </a:p>
                  </a:txBody>
                  <a:tcPr/>
                </a:tc>
                <a:tc>
                  <a:txBody>
                    <a:bodyPr/>
                    <a:lstStyle/>
                    <a:p>
                      <a:r>
                        <a:rPr lang="de-DE" dirty="0"/>
                        <a:t>50ct in die Genusskasse</a:t>
                      </a:r>
                    </a:p>
                  </a:txBody>
                  <a:tcPr/>
                </a:tc>
                <a:extLst>
                  <a:ext uri="{0D108BD9-81ED-4DB2-BD59-A6C34878D82A}">
                    <a16:rowId xmlns:a16="http://schemas.microsoft.com/office/drawing/2014/main" val="877307570"/>
                  </a:ext>
                </a:extLst>
              </a:tr>
              <a:tr h="364096">
                <a:tc>
                  <a:txBody>
                    <a:bodyPr/>
                    <a:lstStyle/>
                    <a:p>
                      <a:r>
                        <a:rPr lang="de-DE" dirty="0"/>
                        <a:t>5</a:t>
                      </a:r>
                    </a:p>
                  </a:txBody>
                  <a:tcPr/>
                </a:tc>
                <a:tc>
                  <a:txBody>
                    <a:bodyPr/>
                    <a:lstStyle/>
                    <a:p>
                      <a:r>
                        <a:rPr lang="de-DE" dirty="0"/>
                        <a:t>#</a:t>
                      </a:r>
                      <a:r>
                        <a:rPr lang="de-DE" dirty="0" err="1"/>
                        <a:t>NoOneIsLeftBehind</a:t>
                      </a:r>
                      <a:endParaRPr lang="de-DE" dirty="0"/>
                    </a:p>
                  </a:txBody>
                  <a:tcPr/>
                </a:tc>
                <a:tc>
                  <a:txBody>
                    <a:bodyPr/>
                    <a:lstStyle/>
                    <a:p>
                      <a:r>
                        <a:rPr lang="de-DE" dirty="0"/>
                        <a:t>75ct in die Genusskasse</a:t>
                      </a:r>
                    </a:p>
                  </a:txBody>
                  <a:tcPr/>
                </a:tc>
                <a:extLst>
                  <a:ext uri="{0D108BD9-81ED-4DB2-BD59-A6C34878D82A}">
                    <a16:rowId xmlns:a16="http://schemas.microsoft.com/office/drawing/2014/main" val="567472683"/>
                  </a:ext>
                </a:extLst>
              </a:tr>
              <a:tr h="364096">
                <a:tc>
                  <a:txBody>
                    <a:bodyPr/>
                    <a:lstStyle/>
                    <a:p>
                      <a:r>
                        <a:rPr lang="de-DE" dirty="0"/>
                        <a:t>6</a:t>
                      </a:r>
                    </a:p>
                  </a:txBody>
                  <a:tcPr/>
                </a:tc>
                <a:tc>
                  <a:txBody>
                    <a:bodyPr/>
                    <a:lstStyle/>
                    <a:p>
                      <a:r>
                        <a:rPr lang="de-DE" dirty="0"/>
                        <a:t>Alle werden angehört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50ct in die Genusskasse</a:t>
                      </a:r>
                    </a:p>
                  </a:txBody>
                  <a:tcPr/>
                </a:tc>
                <a:extLst>
                  <a:ext uri="{0D108BD9-81ED-4DB2-BD59-A6C34878D82A}">
                    <a16:rowId xmlns:a16="http://schemas.microsoft.com/office/drawing/2014/main" val="631015395"/>
                  </a:ext>
                </a:extLst>
              </a:tr>
              <a:tr h="364096">
                <a:tc>
                  <a:txBody>
                    <a:bodyPr/>
                    <a:lstStyle/>
                    <a:p>
                      <a:r>
                        <a:rPr lang="de-DE" dirty="0"/>
                        <a:t>7</a:t>
                      </a:r>
                    </a:p>
                  </a:txBody>
                  <a:tcPr/>
                </a:tc>
                <a:tc>
                  <a:txBody>
                    <a:bodyPr/>
                    <a:lstStyle/>
                    <a:p>
                      <a:r>
                        <a:rPr lang="de-DE" dirty="0"/>
                        <a:t>Alles darf gefragt werden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50ct in die Genusskasse</a:t>
                      </a:r>
                    </a:p>
                  </a:txBody>
                  <a:tcPr/>
                </a:tc>
                <a:extLst>
                  <a:ext uri="{0D108BD9-81ED-4DB2-BD59-A6C34878D82A}">
                    <a16:rowId xmlns:a16="http://schemas.microsoft.com/office/drawing/2014/main" val="1301925670"/>
                  </a:ext>
                </a:extLst>
              </a:tr>
            </a:tbl>
          </a:graphicData>
        </a:graphic>
      </p:graphicFrame>
    </p:spTree>
    <p:extLst>
      <p:ext uri="{BB962C8B-B14F-4D97-AF65-F5344CB8AC3E}">
        <p14:creationId xmlns:p14="http://schemas.microsoft.com/office/powerpoint/2010/main" val="3687526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4</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2810256" cy="769441"/>
          </a:xfrm>
          <a:prstGeom prst="rect">
            <a:avLst/>
          </a:prstGeom>
          <a:noFill/>
        </p:spPr>
        <p:txBody>
          <a:bodyPr wrap="none" rtlCol="0">
            <a:spAutoFit/>
          </a:bodyPr>
          <a:lstStyle/>
          <a:p>
            <a:r>
              <a:rPr lang="de-DE" sz="4400" dirty="0"/>
              <a:t>Kritikregeln</a:t>
            </a:r>
          </a:p>
        </p:txBody>
      </p:sp>
      <p:sp>
        <p:nvSpPr>
          <p:cNvPr id="2" name="Textfeld 1">
            <a:extLst>
              <a:ext uri="{FF2B5EF4-FFF2-40B4-BE49-F238E27FC236}">
                <a16:creationId xmlns:a16="http://schemas.microsoft.com/office/drawing/2014/main" id="{F60EE419-C6E6-4075-AEAF-A1C91621BD34}"/>
              </a:ext>
            </a:extLst>
          </p:cNvPr>
          <p:cNvSpPr txBox="1"/>
          <p:nvPr/>
        </p:nvSpPr>
        <p:spPr>
          <a:xfrm>
            <a:off x="1413488" y="1840292"/>
            <a:ext cx="5712903" cy="2585323"/>
          </a:xfrm>
          <a:prstGeom prst="rect">
            <a:avLst/>
          </a:prstGeom>
          <a:noFill/>
        </p:spPr>
        <p:txBody>
          <a:bodyPr wrap="square" rtlCol="0">
            <a:spAutoFit/>
          </a:bodyPr>
          <a:lstStyle/>
          <a:p>
            <a:pPr marL="285750" indent="-285750">
              <a:buFont typeface="Wingdings" panose="05000000000000000000" pitchFamily="2" charset="2"/>
              <a:buChar char="Ø"/>
            </a:pPr>
            <a:r>
              <a:rPr lang="de-DE" dirty="0"/>
              <a:t>Es geht um eine Sache, nicht um eine Person</a:t>
            </a:r>
          </a:p>
          <a:p>
            <a:pPr marL="285750" indent="-285750">
              <a:buFont typeface="Wingdings" panose="05000000000000000000" pitchFamily="2" charset="2"/>
              <a:buChar char="Ø"/>
            </a:pPr>
            <a:r>
              <a:rPr lang="de-DE" dirty="0"/>
              <a:t>Konkret werden</a:t>
            </a:r>
          </a:p>
          <a:p>
            <a:pPr marL="285750" indent="-285750">
              <a:buFont typeface="Wingdings" panose="05000000000000000000" pitchFamily="2" charset="2"/>
              <a:buChar char="Ø"/>
            </a:pPr>
            <a:r>
              <a:rPr lang="de-DE" dirty="0"/>
              <a:t>Keine Interpretationen</a:t>
            </a:r>
          </a:p>
          <a:p>
            <a:pPr marL="285750" indent="-285750">
              <a:buFont typeface="Wingdings" panose="05000000000000000000" pitchFamily="2" charset="2"/>
              <a:buChar char="Ø"/>
            </a:pPr>
            <a:r>
              <a:rPr lang="de-DE" dirty="0"/>
              <a:t>Nicht übertreiben</a:t>
            </a:r>
          </a:p>
          <a:p>
            <a:pPr marL="285750" indent="-285750">
              <a:buFont typeface="Wingdings" panose="05000000000000000000" pitchFamily="2" charset="2"/>
              <a:buChar char="Ø"/>
            </a:pPr>
            <a:r>
              <a:rPr lang="de-DE" dirty="0"/>
              <a:t>Negatives und Positives trennen</a:t>
            </a:r>
          </a:p>
          <a:p>
            <a:pPr marL="285750" indent="-285750">
              <a:buFont typeface="Wingdings" panose="05000000000000000000" pitchFamily="2" charset="2"/>
              <a:buChar char="Ø"/>
            </a:pPr>
            <a:r>
              <a:rPr lang="de-DE" dirty="0"/>
              <a:t>Auch die Gegenseite anhören</a:t>
            </a:r>
          </a:p>
          <a:p>
            <a:pPr marL="285750" indent="-285750">
              <a:buFont typeface="Wingdings" panose="05000000000000000000" pitchFamily="2" charset="2"/>
              <a:buChar char="Ø"/>
            </a:pPr>
            <a:r>
              <a:rPr lang="de-DE" dirty="0"/>
              <a:t>Lösungen anbieten</a:t>
            </a:r>
          </a:p>
          <a:p>
            <a:pPr marL="285750" indent="-285750">
              <a:buFont typeface="Wingdings" panose="05000000000000000000" pitchFamily="2" charset="2"/>
              <a:buChar char="Ø"/>
            </a:pPr>
            <a:r>
              <a:rPr lang="de-DE" dirty="0"/>
              <a:t>Niemals Kritik vor versammelter Mannschaft</a:t>
            </a:r>
          </a:p>
          <a:p>
            <a:pPr marL="285750" indent="-285750">
              <a:buFont typeface="Wingdings" panose="05000000000000000000" pitchFamily="2" charset="2"/>
              <a:buChar char="Ø"/>
            </a:pPr>
            <a:r>
              <a:rPr lang="de-DE" dirty="0"/>
              <a:t>Kritik unkommentiert annehmen</a:t>
            </a:r>
          </a:p>
        </p:txBody>
      </p:sp>
    </p:spTree>
    <p:extLst>
      <p:ext uri="{BB962C8B-B14F-4D97-AF65-F5344CB8AC3E}">
        <p14:creationId xmlns:p14="http://schemas.microsoft.com/office/powerpoint/2010/main" val="942950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5</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3320524" cy="769441"/>
          </a:xfrm>
          <a:prstGeom prst="rect">
            <a:avLst/>
          </a:prstGeom>
          <a:noFill/>
        </p:spPr>
        <p:txBody>
          <a:bodyPr wrap="none" rtlCol="0">
            <a:spAutoFit/>
          </a:bodyPr>
          <a:lstStyle/>
          <a:p>
            <a:r>
              <a:rPr lang="de-DE" sz="4400" dirty="0"/>
              <a:t>Meilensteine:</a:t>
            </a:r>
          </a:p>
        </p:txBody>
      </p:sp>
      <p:sp>
        <p:nvSpPr>
          <p:cNvPr id="4" name="Textfeld 3">
            <a:extLst>
              <a:ext uri="{FF2B5EF4-FFF2-40B4-BE49-F238E27FC236}">
                <a16:creationId xmlns:a16="http://schemas.microsoft.com/office/drawing/2014/main" id="{2F868670-3615-427C-86F8-07098407B34C}"/>
              </a:ext>
            </a:extLst>
          </p:cNvPr>
          <p:cNvSpPr txBox="1"/>
          <p:nvPr/>
        </p:nvSpPr>
        <p:spPr>
          <a:xfrm>
            <a:off x="1459684" y="1909998"/>
            <a:ext cx="5630324" cy="2585323"/>
          </a:xfrm>
          <a:prstGeom prst="rect">
            <a:avLst/>
          </a:prstGeom>
          <a:noFill/>
        </p:spPr>
        <p:txBody>
          <a:bodyPr wrap="none" rtlCol="0">
            <a:spAutoFit/>
          </a:bodyPr>
          <a:lstStyle/>
          <a:p>
            <a:pPr marL="285750" indent="-285750">
              <a:buFont typeface="Wingdings" panose="05000000000000000000" pitchFamily="2" charset="2"/>
              <a:buChar char="Ø"/>
            </a:pPr>
            <a:r>
              <a:rPr lang="de-DE" dirty="0"/>
              <a:t>Meilenstein 1 (23. 11. 2020):</a:t>
            </a:r>
          </a:p>
          <a:p>
            <a:pPr marL="742950" lvl="1" indent="-285750">
              <a:buFont typeface="Wingdings" panose="05000000000000000000" pitchFamily="2" charset="2"/>
              <a:buChar char="§"/>
            </a:pPr>
            <a:r>
              <a:rPr lang="de-DE" dirty="0"/>
              <a:t>Statusbericht in der GPM-Veranstaltung vorstellen</a:t>
            </a:r>
          </a:p>
          <a:p>
            <a:pPr marL="742950" lvl="1" indent="-285750">
              <a:buFont typeface="Wingdings" panose="05000000000000000000" pitchFamily="2" charset="2"/>
              <a:buChar char="§"/>
            </a:pPr>
            <a:r>
              <a:rPr lang="de-DE" dirty="0"/>
              <a:t>Gantt-Chart fertiggestellt</a:t>
            </a:r>
          </a:p>
          <a:p>
            <a:pPr marL="742950" lvl="1" indent="-285750">
              <a:buFont typeface="Wingdings" panose="05000000000000000000" pitchFamily="2" charset="2"/>
              <a:buChar char="§"/>
            </a:pPr>
            <a:r>
              <a:rPr lang="de-DE" dirty="0"/>
              <a:t>Lastenheft abgesegnet</a:t>
            </a:r>
          </a:p>
          <a:p>
            <a:pPr marL="742950" lvl="1" indent="-285750">
              <a:buFont typeface="Wingdings" panose="05000000000000000000" pitchFamily="2" charset="2"/>
              <a:buChar char="§"/>
            </a:pPr>
            <a:r>
              <a:rPr lang="de-DE" dirty="0"/>
              <a:t>Projekt final definiert</a:t>
            </a:r>
          </a:p>
          <a:p>
            <a:pPr marL="285750" indent="-285750">
              <a:buFont typeface="Wingdings" panose="05000000000000000000" pitchFamily="2" charset="2"/>
              <a:buChar char="Ø"/>
            </a:pPr>
            <a:r>
              <a:rPr lang="de-DE" dirty="0"/>
              <a:t>Meilenstein 2 (04. 01. 2021):</a:t>
            </a:r>
          </a:p>
          <a:p>
            <a:pPr marL="742950" lvl="1" indent="-285750">
              <a:buFont typeface="Wingdings" panose="05000000000000000000" pitchFamily="2" charset="2"/>
              <a:buChar char="§"/>
            </a:pPr>
            <a:r>
              <a:rPr lang="de-DE" dirty="0" err="1"/>
              <a:t>tbd</a:t>
            </a:r>
            <a:endParaRPr lang="de-DE" dirty="0"/>
          </a:p>
          <a:p>
            <a:pPr marL="285750" indent="-285750">
              <a:buFont typeface="Wingdings" panose="05000000000000000000" pitchFamily="2" charset="2"/>
              <a:buChar char="Ø"/>
            </a:pPr>
            <a:r>
              <a:rPr lang="de-DE" dirty="0"/>
              <a:t>Meilenstein 3 (30. 03. 2021):</a:t>
            </a:r>
          </a:p>
          <a:p>
            <a:pPr marL="742950" lvl="1" indent="-285750">
              <a:buFont typeface="Wingdings" panose="05000000000000000000" pitchFamily="2" charset="2"/>
              <a:buChar char="§"/>
            </a:pPr>
            <a:r>
              <a:rPr lang="de-DE" dirty="0" err="1"/>
              <a:t>tbd</a:t>
            </a:r>
            <a:endParaRPr lang="de-DE" dirty="0"/>
          </a:p>
        </p:txBody>
      </p:sp>
    </p:spTree>
    <p:extLst>
      <p:ext uri="{BB962C8B-B14F-4D97-AF65-F5344CB8AC3E}">
        <p14:creationId xmlns:p14="http://schemas.microsoft.com/office/powerpoint/2010/main" val="261443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6</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5978624" cy="769441"/>
          </a:xfrm>
          <a:prstGeom prst="rect">
            <a:avLst/>
          </a:prstGeom>
          <a:noFill/>
        </p:spPr>
        <p:txBody>
          <a:bodyPr wrap="none" rtlCol="0">
            <a:spAutoFit/>
          </a:bodyPr>
          <a:lstStyle/>
          <a:p>
            <a:r>
              <a:rPr lang="de-DE" sz="4400" dirty="0"/>
              <a:t>Rollenverteilung im Team</a:t>
            </a:r>
          </a:p>
        </p:txBody>
      </p:sp>
      <p:sp>
        <p:nvSpPr>
          <p:cNvPr id="4" name="Textfeld 3">
            <a:extLst>
              <a:ext uri="{FF2B5EF4-FFF2-40B4-BE49-F238E27FC236}">
                <a16:creationId xmlns:a16="http://schemas.microsoft.com/office/drawing/2014/main" id="{2F868670-3615-427C-86F8-07098407B34C}"/>
              </a:ext>
            </a:extLst>
          </p:cNvPr>
          <p:cNvSpPr txBox="1"/>
          <p:nvPr/>
        </p:nvSpPr>
        <p:spPr>
          <a:xfrm>
            <a:off x="1459684" y="2069389"/>
            <a:ext cx="5222905" cy="2308324"/>
          </a:xfrm>
          <a:prstGeom prst="rect">
            <a:avLst/>
          </a:prstGeom>
          <a:noFill/>
        </p:spPr>
        <p:txBody>
          <a:bodyPr wrap="none" rtlCol="0">
            <a:spAutoFit/>
          </a:bodyPr>
          <a:lstStyle/>
          <a:p>
            <a:pPr marL="285750" indent="-285750">
              <a:buFont typeface="Wingdings" panose="05000000000000000000" pitchFamily="2" charset="2"/>
              <a:buChar char="Ø"/>
            </a:pPr>
            <a:r>
              <a:rPr lang="de-DE" dirty="0"/>
              <a:t>Bolsch, Marc: </a:t>
            </a:r>
          </a:p>
          <a:p>
            <a:pPr marL="742950" lvl="1" indent="-285750">
              <a:buFont typeface="Wingdings" panose="05000000000000000000" pitchFamily="2" charset="2"/>
              <a:buChar char="§"/>
            </a:pPr>
            <a:r>
              <a:rPr lang="de-DE" dirty="0"/>
              <a:t> Mechaniker und Designer</a:t>
            </a:r>
          </a:p>
          <a:p>
            <a:pPr marL="285750" indent="-285750">
              <a:buFont typeface="Wingdings" panose="05000000000000000000" pitchFamily="2" charset="2"/>
              <a:buChar char="Ø"/>
            </a:pPr>
            <a:r>
              <a:rPr lang="de-DE" dirty="0"/>
              <a:t>Nöldeke Heiko:</a:t>
            </a:r>
          </a:p>
          <a:p>
            <a:pPr marL="742950" lvl="1" indent="-285750">
              <a:buFont typeface="Wingdings" panose="05000000000000000000" pitchFamily="2" charset="2"/>
              <a:buChar char="§"/>
            </a:pPr>
            <a:r>
              <a:rPr lang="de-DE" dirty="0"/>
              <a:t>Projektleiter und </a:t>
            </a:r>
            <a:r>
              <a:rPr lang="de-DE" dirty="0" err="1"/>
              <a:t>Dokumentationsbeauftrager</a:t>
            </a:r>
            <a:endParaRPr lang="de-DE" dirty="0"/>
          </a:p>
          <a:p>
            <a:pPr marL="285750" indent="-285750">
              <a:buFont typeface="Wingdings" panose="05000000000000000000" pitchFamily="2" charset="2"/>
              <a:buChar char="Ø"/>
            </a:pPr>
            <a:r>
              <a:rPr lang="de-DE" dirty="0"/>
              <a:t>Otto, Philipp:</a:t>
            </a:r>
          </a:p>
          <a:p>
            <a:pPr marL="742950" lvl="1" indent="-285750">
              <a:buFont typeface="Wingdings" panose="05000000000000000000" pitchFamily="2" charset="2"/>
              <a:buChar char="§"/>
            </a:pPr>
            <a:r>
              <a:rPr lang="de-DE" dirty="0"/>
              <a:t>Programmierer, Hardware</a:t>
            </a:r>
          </a:p>
          <a:p>
            <a:pPr marL="285750" indent="-285750">
              <a:buFont typeface="Wingdings" panose="05000000000000000000" pitchFamily="2" charset="2"/>
              <a:buChar char="Ø"/>
            </a:pPr>
            <a:r>
              <a:rPr lang="de-DE" dirty="0"/>
              <a:t>Roschkowski, Pascal:</a:t>
            </a:r>
          </a:p>
          <a:p>
            <a:pPr marL="742950" lvl="1" indent="-285750">
              <a:buFont typeface="Wingdings" panose="05000000000000000000" pitchFamily="2" charset="2"/>
              <a:buChar char="§"/>
            </a:pPr>
            <a:r>
              <a:rPr lang="de-DE" dirty="0"/>
              <a:t>Programmierer, Software</a:t>
            </a:r>
          </a:p>
        </p:txBody>
      </p:sp>
    </p:spTree>
    <p:extLst>
      <p:ext uri="{BB962C8B-B14F-4D97-AF65-F5344CB8AC3E}">
        <p14:creationId xmlns:p14="http://schemas.microsoft.com/office/powerpoint/2010/main" val="220951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7</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2901307" cy="769441"/>
          </a:xfrm>
          <a:prstGeom prst="rect">
            <a:avLst/>
          </a:prstGeom>
          <a:noFill/>
        </p:spPr>
        <p:txBody>
          <a:bodyPr wrap="none" rtlCol="0">
            <a:spAutoFit/>
          </a:bodyPr>
          <a:lstStyle/>
          <a:p>
            <a:r>
              <a:rPr lang="de-DE" sz="4400" dirty="0"/>
              <a:t>Gantt-Chart</a:t>
            </a:r>
          </a:p>
        </p:txBody>
      </p:sp>
      <p:pic>
        <p:nvPicPr>
          <p:cNvPr id="2" name="Grafik 1">
            <a:extLst>
              <a:ext uri="{FF2B5EF4-FFF2-40B4-BE49-F238E27FC236}">
                <a16:creationId xmlns:a16="http://schemas.microsoft.com/office/drawing/2014/main" id="{F58240C5-05AC-4319-9BC1-9D160F0565D3}"/>
              </a:ext>
            </a:extLst>
          </p:cNvPr>
          <p:cNvPicPr>
            <a:picLocks noChangeAspect="1"/>
          </p:cNvPicPr>
          <p:nvPr/>
        </p:nvPicPr>
        <p:blipFill>
          <a:blip r:embed="rId2"/>
          <a:stretch>
            <a:fillRect/>
          </a:stretch>
        </p:blipFill>
        <p:spPr>
          <a:xfrm>
            <a:off x="802400" y="1751460"/>
            <a:ext cx="10450732" cy="3504369"/>
          </a:xfrm>
          <a:prstGeom prst="rect">
            <a:avLst/>
          </a:prstGeom>
        </p:spPr>
      </p:pic>
    </p:spTree>
    <p:extLst>
      <p:ext uri="{BB962C8B-B14F-4D97-AF65-F5344CB8AC3E}">
        <p14:creationId xmlns:p14="http://schemas.microsoft.com/office/powerpoint/2010/main" val="245145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8</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6349623" cy="769441"/>
          </a:xfrm>
          <a:prstGeom prst="rect">
            <a:avLst/>
          </a:prstGeom>
          <a:noFill/>
        </p:spPr>
        <p:txBody>
          <a:bodyPr wrap="none" rtlCol="0">
            <a:spAutoFit/>
          </a:bodyPr>
          <a:lstStyle/>
          <a:p>
            <a:r>
              <a:rPr lang="de-DE" sz="4400" dirty="0"/>
              <a:t>Projekt-Struktur-Plan (PSP)</a:t>
            </a:r>
          </a:p>
        </p:txBody>
      </p:sp>
      <p:pic>
        <p:nvPicPr>
          <p:cNvPr id="4" name="Grafik 3">
            <a:extLst>
              <a:ext uri="{FF2B5EF4-FFF2-40B4-BE49-F238E27FC236}">
                <a16:creationId xmlns:a16="http://schemas.microsoft.com/office/drawing/2014/main" id="{EE75142B-A2F2-4636-97A8-A0F3503AA053}"/>
              </a:ext>
            </a:extLst>
          </p:cNvPr>
          <p:cNvPicPr>
            <a:picLocks noChangeAspect="1"/>
          </p:cNvPicPr>
          <p:nvPr/>
        </p:nvPicPr>
        <p:blipFill>
          <a:blip r:embed="rId2"/>
          <a:stretch>
            <a:fillRect/>
          </a:stretch>
        </p:blipFill>
        <p:spPr>
          <a:xfrm>
            <a:off x="2399977" y="1549459"/>
            <a:ext cx="7392045" cy="4519977"/>
          </a:xfrm>
          <a:prstGeom prst="rect">
            <a:avLst/>
          </a:prstGeom>
        </p:spPr>
      </p:pic>
    </p:spTree>
    <p:extLst>
      <p:ext uri="{BB962C8B-B14F-4D97-AF65-F5344CB8AC3E}">
        <p14:creationId xmlns:p14="http://schemas.microsoft.com/office/powerpoint/2010/main" val="128550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23.11.2020</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9</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3226974" cy="769441"/>
          </a:xfrm>
          <a:prstGeom prst="rect">
            <a:avLst/>
          </a:prstGeom>
          <a:noFill/>
        </p:spPr>
        <p:txBody>
          <a:bodyPr wrap="none" rtlCol="0">
            <a:spAutoFit/>
          </a:bodyPr>
          <a:lstStyle/>
          <a:p>
            <a:r>
              <a:rPr lang="de-DE" sz="4400" dirty="0"/>
              <a:t>Risikoanalyse</a:t>
            </a:r>
          </a:p>
        </p:txBody>
      </p:sp>
      <p:graphicFrame>
        <p:nvGraphicFramePr>
          <p:cNvPr id="9" name="Inhaltsplatzhalter 5">
            <a:extLst>
              <a:ext uri="{FF2B5EF4-FFF2-40B4-BE49-F238E27FC236}">
                <a16:creationId xmlns:a16="http://schemas.microsoft.com/office/drawing/2014/main" id="{9CA81959-487E-4843-9FF9-B41C3FA8A3CA}"/>
              </a:ext>
            </a:extLst>
          </p:cNvPr>
          <p:cNvGraphicFramePr>
            <a:graphicFrameLocks/>
          </p:cNvGraphicFramePr>
          <p:nvPr>
            <p:extLst>
              <p:ext uri="{D42A27DB-BD31-4B8C-83A1-F6EECF244321}">
                <p14:modId xmlns:p14="http://schemas.microsoft.com/office/powerpoint/2010/main" val="2712569045"/>
              </p:ext>
            </p:extLst>
          </p:nvPr>
        </p:nvGraphicFramePr>
        <p:xfrm>
          <a:off x="1281886" y="1413970"/>
          <a:ext cx="10518228" cy="4576638"/>
        </p:xfrm>
        <a:graphic>
          <a:graphicData uri="http://schemas.openxmlformats.org/drawingml/2006/table">
            <a:tbl>
              <a:tblPr firstRow="1" firstCol="1" bandRow="1"/>
              <a:tblGrid>
                <a:gridCol w="2650452">
                  <a:extLst>
                    <a:ext uri="{9D8B030D-6E8A-4147-A177-3AD203B41FA5}">
                      <a16:colId xmlns:a16="http://schemas.microsoft.com/office/drawing/2014/main" val="1937100112"/>
                    </a:ext>
                  </a:extLst>
                </a:gridCol>
                <a:gridCol w="3464994">
                  <a:extLst>
                    <a:ext uri="{9D8B030D-6E8A-4147-A177-3AD203B41FA5}">
                      <a16:colId xmlns:a16="http://schemas.microsoft.com/office/drawing/2014/main" val="1805933689"/>
                    </a:ext>
                  </a:extLst>
                </a:gridCol>
                <a:gridCol w="2272805">
                  <a:extLst>
                    <a:ext uri="{9D8B030D-6E8A-4147-A177-3AD203B41FA5}">
                      <a16:colId xmlns:a16="http://schemas.microsoft.com/office/drawing/2014/main" val="210679154"/>
                    </a:ext>
                  </a:extLst>
                </a:gridCol>
                <a:gridCol w="780149">
                  <a:extLst>
                    <a:ext uri="{9D8B030D-6E8A-4147-A177-3AD203B41FA5}">
                      <a16:colId xmlns:a16="http://schemas.microsoft.com/office/drawing/2014/main" val="3002741590"/>
                    </a:ext>
                  </a:extLst>
                </a:gridCol>
                <a:gridCol w="1349828">
                  <a:extLst>
                    <a:ext uri="{9D8B030D-6E8A-4147-A177-3AD203B41FA5}">
                      <a16:colId xmlns:a16="http://schemas.microsoft.com/office/drawing/2014/main" val="3554861885"/>
                    </a:ext>
                  </a:extLst>
                </a:gridCol>
              </a:tblGrid>
              <a:tr h="311608">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Bezeichnung</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Ursache</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Konsequenz</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Ampel</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Schadensaus-maß</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1141173"/>
                  </a:ext>
                </a:extLst>
              </a:tr>
              <a:tr h="0">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endParaRPr lang="de-DE" sz="1600" b="0" i="0" u="none" strike="noStrike" kern="1200" dirty="0">
                        <a:solidFill>
                          <a:schemeClr val="tx1"/>
                        </a:solidFill>
                        <a:effectLst/>
                        <a:latin typeface="Calibri" panose="020F0502020204030204" pitchFamily="34" charset="0"/>
                        <a:cs typeface="Times New Roman" panose="02020603050405020304" pitchFamily="18"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4595019"/>
                  </a:ext>
                </a:extLst>
              </a:tr>
              <a:tr h="554536">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Projekt wird nicht fertig gestellt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Zeitmangel, Kapazitätsmangel</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Frühzeitiges Erkennen von Rückständen</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10</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7251753"/>
                  </a:ext>
                </a:extLst>
              </a:tr>
              <a:tr h="554536">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System misst falsch oder gar nicht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Ungenauigkeiten, Messergebnisse, Logik</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Frühes Ausprobieren von Teilsystemen</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6</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0000272"/>
                  </a:ext>
                </a:extLst>
              </a:tr>
              <a:tr h="797465">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Produkt nicht Wasserdicht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Dichtungen, Gehäuse</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Frühzeitiges erkennen von Problembereichen des Gehäuses</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4</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7356537"/>
                  </a:ext>
                </a:extLst>
              </a:tr>
              <a:tr h="797465">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Nichterfüllen von Anforderungen</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Kompetenz, Hohe Ansprüche des Kunden, Hohe Ansprüche an sich</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Einschätzen der eigenen Kapazitäten, Anforderungen beurteilen</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4</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0479461"/>
                  </a:ext>
                </a:extLst>
              </a:tr>
              <a:tr h="797465">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Arbeitsphasen zu früh oder zu spät beendet</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Falsches Zeitmanagement, Zu Viel oder zu Wenig Arbeit</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Gut formulierte Ziele, Vernünftiges Aufgabenmanagement</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tabLst>
                          <a:tab pos="374650" algn="l"/>
                        </a:tabLst>
                      </a:pPr>
                      <a:r>
                        <a:rPr lang="de-DE" sz="16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l" fontAlgn="t">
                        <a:lnSpc>
                          <a:spcPct val="107000"/>
                        </a:lnSpc>
                        <a:spcBef>
                          <a:spcPts val="0"/>
                        </a:spcBef>
                        <a:spcAft>
                          <a:spcPts val="800"/>
                        </a:spcAft>
                        <a:tabLst>
                          <a:tab pos="374650" algn="l"/>
                        </a:tabLs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2</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3453965"/>
                  </a:ext>
                </a:extLst>
              </a:tr>
            </a:tbl>
          </a:graphicData>
        </a:graphic>
      </p:graphicFrame>
    </p:spTree>
    <p:extLst>
      <p:ext uri="{BB962C8B-B14F-4D97-AF65-F5344CB8AC3E}">
        <p14:creationId xmlns:p14="http://schemas.microsoft.com/office/powerpoint/2010/main" val="123895242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447</Words>
  <Application>Microsoft Office PowerPoint</Application>
  <PresentationFormat>Breitbild</PresentationFormat>
  <Paragraphs>133</Paragraphs>
  <Slides>11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Calibri Light</vt:lpstr>
      <vt:lpstr>Wingdings</vt:lpstr>
      <vt:lpstr>Office</vt:lpstr>
      <vt:lpstr>Statusbericht 1 GPM</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Statusbericht 1 GPM</dc:title>
  <dc:creator>Pascal Roschkowski</dc:creator>
  <cp:lastModifiedBy>Heiko Nöldeke</cp:lastModifiedBy>
  <cp:revision>11</cp:revision>
  <dcterms:created xsi:type="dcterms:W3CDTF">2020-11-23T10:07:21Z</dcterms:created>
  <dcterms:modified xsi:type="dcterms:W3CDTF">2020-11-23T14:59:20Z</dcterms:modified>
</cp:coreProperties>
</file>