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6" r:id="rId6"/>
    <p:sldId id="265" r:id="rId7"/>
    <p:sldId id="267" r:id="rId8"/>
    <p:sldId id="268" r:id="rId9"/>
    <p:sldId id="262" r:id="rId10"/>
    <p:sldId id="263" r:id="rId11"/>
    <p:sldId id="264" r:id="rId12"/>
  </p:sldIdLst>
  <p:sldSz cx="17556163" cy="9875838"/>
  <p:notesSz cx="9875838" cy="1755616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0">
          <p15:clr>
            <a:srgbClr val="A4A3A4"/>
          </p15:clr>
        </p15:guide>
        <p15:guide id="2" pos="55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5484" autoAdjust="0"/>
  </p:normalViewPr>
  <p:slideViewPr>
    <p:cSldViewPr snapToGrid="0" snapToObjects="1">
      <p:cViewPr varScale="1">
        <p:scale>
          <a:sx n="42" d="100"/>
          <a:sy n="42" d="100"/>
        </p:scale>
        <p:origin x="54" y="918"/>
      </p:cViewPr>
      <p:guideLst>
        <p:guide orient="horz" pos="3110"/>
        <p:guide pos="5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2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9163" y="1499017"/>
            <a:ext cx="59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LG </a:t>
            </a:r>
            <a:r>
              <a:rPr lang="ko-KR" altLang="en-US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부트캠프 </a:t>
            </a:r>
            <a:r>
              <a:rPr lang="en-US" altLang="ko-KR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7</a:t>
            </a:r>
            <a:r>
              <a:rPr lang="ko-KR" altLang="en-US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 프로젝트반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9242" y="5410269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Real-Time Operating Snake</a:t>
            </a:r>
            <a:endParaRPr lang="ko-KR" altLang="en-US" sz="54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40474" y="7827365"/>
            <a:ext cx="59610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RTOS / 1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반 </a:t>
            </a:r>
            <a:r>
              <a:rPr lang="en-US" altLang="ko-KR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팀 </a:t>
            </a:r>
            <a:r>
              <a:rPr lang="en-US" altLang="ko-KR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 0xF</a:t>
            </a:r>
            <a:endParaRPr lang="en-US" altLang="ko-KR" sz="28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8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김정진</a:t>
            </a:r>
            <a:r>
              <a:rPr lang="en-US" altLang="ko-KR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김소연</a:t>
            </a:r>
            <a:r>
              <a:rPr lang="en-US" altLang="ko-KR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심훈</a:t>
            </a:r>
            <a:r>
              <a:rPr lang="en-US" altLang="ko-KR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이성훈</a:t>
            </a:r>
            <a:endParaRPr lang="ko-KR" altLang="en-US" sz="28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9202" y="4588833"/>
            <a:ext cx="1419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결과보고서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5.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향후 연구 과제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2603130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추후 개선점</a:t>
            </a:r>
            <a:endParaRPr lang="en-US" altLang="ko-KR" sz="20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state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세분화를 통한 구체적인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상태를 표현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suspended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(Suspended Ready, Blocked)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state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세분화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(Blocked I/O, Blocked resource)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Application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따라 같은 우선순위를 갖는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대한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scheduling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방법 선택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현재 구현 방법은 모든 준비 상태의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에게 시간을 균등하게 할당하는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Round robin scheduling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형태임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First-come, first-served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방법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실행 시간이 가장 짧은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가장 먼저 실행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lvl="1"/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Signaling &amp; Queue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Signal/Queue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간 우선순위 구현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Multi-threading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사용하는 상황을 위한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recursive mutex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1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6.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수행 후기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7676" y="1800664"/>
            <a:ext cx="16566652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김정진</a:t>
            </a:r>
            <a:endParaRPr lang="en-US" altLang="ko-KR" sz="24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느낀점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en-US" altLang="ko-KR" sz="2000"/>
              <a:t>RTOS</a:t>
            </a:r>
            <a:r>
              <a:rPr lang="ko-KR" altLang="en-US" sz="2000"/>
              <a:t>의 구조와 동작 원리를 실습을 통해 깊이 이해할 수 있었습니다</a:t>
            </a:r>
            <a:r>
              <a:rPr lang="en-US" altLang="ko-KR" sz="2000"/>
              <a:t>. </a:t>
            </a:r>
            <a:r>
              <a:rPr lang="ko-KR" altLang="en-US" sz="2000"/>
              <a:t>특히</a:t>
            </a:r>
            <a:r>
              <a:rPr lang="en-US" altLang="ko-KR" sz="2000"/>
              <a:t>, </a:t>
            </a:r>
            <a:r>
              <a:rPr lang="ko-KR" altLang="en-US" sz="2000"/>
              <a:t>우선순위 상속과 컨텍스트 스위칭 등의 핵심 </a:t>
            </a:r>
            <a:r>
              <a:rPr lang="ko-KR" altLang="en-US" sz="2000"/>
              <a:t>기능을 </a:t>
            </a:r>
            <a:r>
              <a:rPr lang="en-US" altLang="ko-KR" sz="2000" smtClean="0"/>
              <a:t>	</a:t>
            </a:r>
            <a:r>
              <a:rPr lang="ko-KR" altLang="en-US" sz="2000" smtClean="0"/>
              <a:t>구현하며 </a:t>
            </a:r>
            <a:r>
              <a:rPr lang="ko-KR" altLang="en-US" sz="2000"/>
              <a:t>실무 지식을 쌓을 수 있었습니다</a:t>
            </a:r>
            <a:r>
              <a:rPr lang="en-US" altLang="ko-KR" sz="2000"/>
              <a:t>.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어려웠던 점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2000"/>
              <a:t>동기화와 컨텍스트 스위칭 구현에서 많은 어려움이 있었습니다</a:t>
            </a:r>
            <a:r>
              <a:rPr lang="en-US" altLang="ko-KR" sz="2000"/>
              <a:t>. </a:t>
            </a:r>
            <a:r>
              <a:rPr lang="ko-KR" altLang="en-US" sz="2000"/>
              <a:t>특히</a:t>
            </a:r>
            <a:r>
              <a:rPr lang="en-US" altLang="ko-KR" sz="2000"/>
              <a:t>, Mutex</a:t>
            </a:r>
            <a:r>
              <a:rPr lang="ko-KR" altLang="en-US" sz="2000"/>
              <a:t>를 통한 임계 구역 보호와 우선순위 상속 </a:t>
            </a:r>
            <a:r>
              <a:rPr lang="ko-KR" altLang="en-US" sz="2000"/>
              <a:t>구현 </a:t>
            </a:r>
            <a:r>
              <a:rPr lang="en-US" altLang="ko-KR" sz="2000" smtClean="0"/>
              <a:t>	</a:t>
            </a:r>
            <a:r>
              <a:rPr lang="ko-KR" altLang="en-US" sz="2000" smtClean="0"/>
              <a:t>과정에서 </a:t>
            </a:r>
            <a:r>
              <a:rPr lang="ko-KR" altLang="en-US" sz="2000"/>
              <a:t>디버깅 및 테스트가 매우 복잡했습니다</a:t>
            </a:r>
            <a:r>
              <a:rPr lang="en-US" altLang="ko-KR" sz="2000"/>
              <a:t>.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 종료 소감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en-US" altLang="ko-KR" sz="2000"/>
              <a:t>RTOS </a:t>
            </a:r>
            <a:r>
              <a:rPr lang="ko-KR" altLang="en-US" sz="2000"/>
              <a:t>프로젝트를 수행하며 실무에서의 응용 가능성을 체험하는 매우 유익한 시간이었습니다</a:t>
            </a:r>
            <a:r>
              <a:rPr lang="en-US" altLang="ko-KR" sz="2000"/>
              <a:t>.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심훈</a:t>
            </a:r>
            <a:endParaRPr lang="en-US" altLang="ko-KR" sz="24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느낀점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2000"/>
              <a:t>현업에서 가전 </a:t>
            </a:r>
            <a:r>
              <a:rPr lang="en-US" altLang="ko-KR" sz="2000"/>
              <a:t>OS </a:t>
            </a:r>
            <a:r>
              <a:rPr lang="ko-KR" altLang="en-US" sz="2000"/>
              <a:t>개발을 하면서 </a:t>
            </a:r>
            <a:r>
              <a:rPr lang="en-US" altLang="ko-KR" sz="2000"/>
              <a:t>Free RTOS </a:t>
            </a:r>
            <a:r>
              <a:rPr lang="ko-KR" altLang="en-US" sz="2000"/>
              <a:t>기반으로 하는 일을 했는데 직접 만들어보니 </a:t>
            </a:r>
            <a:r>
              <a:rPr lang="en-US" altLang="ko-KR" sz="2000"/>
              <a:t>OS </a:t>
            </a:r>
            <a:r>
              <a:rPr lang="ko-KR" altLang="en-US" sz="2000"/>
              <a:t>가 대단한 일을 하고 있음을 느낄 </a:t>
            </a:r>
            <a:r>
              <a:rPr lang="ko-KR" altLang="en-US" sz="2000"/>
              <a:t>수 </a:t>
            </a:r>
            <a:r>
              <a:rPr lang="en-US" altLang="ko-KR" sz="2000" smtClean="0"/>
              <a:t>	</a:t>
            </a:r>
            <a:r>
              <a:rPr lang="ko-KR" altLang="en-US" sz="2000" smtClean="0"/>
              <a:t>있었습니다</a:t>
            </a:r>
            <a:r>
              <a:rPr lang="en-US" altLang="ko-KR" sz="2000"/>
              <a:t>.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어려웠던 점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en-US" altLang="ko-KR" sz="2000"/>
              <a:t>Task </a:t>
            </a:r>
            <a:r>
              <a:rPr lang="ko-KR" altLang="en-US" sz="2000"/>
              <a:t>간의 </a:t>
            </a:r>
            <a:r>
              <a:rPr lang="en-US" altLang="ko-KR" sz="2000"/>
              <a:t>Signal</a:t>
            </a:r>
            <a:r>
              <a:rPr lang="ko-KR" altLang="en-US" sz="2000"/>
              <a:t>을 주고 </a:t>
            </a:r>
            <a:r>
              <a:rPr lang="en-US" altLang="ko-KR" sz="2000"/>
              <a:t>Wait </a:t>
            </a:r>
            <a:r>
              <a:rPr lang="ko-KR" altLang="en-US" sz="2000"/>
              <a:t>하면서 기다리고 </a:t>
            </a:r>
            <a:r>
              <a:rPr lang="en-US" altLang="ko-KR" sz="2000"/>
              <a:t>queue</a:t>
            </a:r>
            <a:r>
              <a:rPr lang="ko-KR" altLang="en-US" sz="2000"/>
              <a:t>등에 대한 개념과 구현 모두 어려웠습니다</a:t>
            </a:r>
            <a:r>
              <a:rPr lang="en-US" altLang="ko-KR" sz="2000"/>
              <a:t>.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 종료 소감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2000"/>
              <a:t>동료들과 협업해서 하는 프로젝트는 처음이었는데 모듈단위로 나누어서 일을 해야함을 배울 수 있었습니다</a:t>
            </a:r>
            <a:r>
              <a:rPr lang="en-US" altLang="ko-KR" sz="2000"/>
              <a:t>. </a:t>
            </a:r>
            <a:r>
              <a:rPr lang="ko-KR" altLang="en-US" sz="2000"/>
              <a:t>훌륭한 </a:t>
            </a:r>
            <a:r>
              <a:rPr lang="ko-KR" altLang="en-US" sz="2000"/>
              <a:t>동료들과 </a:t>
            </a:r>
            <a:r>
              <a:rPr lang="en-US" altLang="ko-KR" sz="2000" smtClean="0"/>
              <a:t>	</a:t>
            </a:r>
            <a:r>
              <a:rPr lang="ko-KR" altLang="en-US" sz="2000" smtClean="0"/>
              <a:t>같이 </a:t>
            </a:r>
            <a:r>
              <a:rPr lang="ko-KR" altLang="en-US" sz="2000"/>
              <a:t>프로젝트를 할 수 있어서 감사했습니다</a:t>
            </a:r>
            <a:r>
              <a:rPr lang="en-US" altLang="ko-KR" sz="2000"/>
              <a:t>.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김소연</a:t>
            </a:r>
            <a:endParaRPr lang="en-US" altLang="ko-KR" sz="24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느낀점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어려웠던 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 종료 소감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이성훈</a:t>
            </a:r>
            <a:endParaRPr lang="en-US" altLang="ko-KR" sz="24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느낀점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2000"/>
              <a:t>모든 </a:t>
            </a:r>
            <a:r>
              <a:rPr lang="en-US" altLang="ko-KR" sz="2000"/>
              <a:t>SW </a:t>
            </a:r>
            <a:r>
              <a:rPr lang="ko-KR" altLang="en-US" sz="2000"/>
              <a:t>개발자들에게 경의를 표합니다</a:t>
            </a:r>
            <a:r>
              <a:rPr lang="en-US" altLang="ko-KR" sz="2000"/>
              <a:t>.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어려웠던 점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2000"/>
              <a:t>과거 학부에서 </a:t>
            </a:r>
            <a:r>
              <a:rPr lang="en-US" altLang="ko-KR" sz="2000"/>
              <a:t>RTOS</a:t>
            </a:r>
            <a:r>
              <a:rPr lang="ko-KR" altLang="en-US" sz="2000"/>
              <a:t>를 배웠으나 직접 구현한 적은 없어 이를 </a:t>
            </a:r>
            <a:r>
              <a:rPr lang="en-US" altLang="ko-KR" sz="2000"/>
              <a:t>low level</a:t>
            </a:r>
            <a:r>
              <a:rPr lang="ko-KR" altLang="en-US" sz="2000"/>
              <a:t>로 구현하는 데에 어려웠습니다</a:t>
            </a:r>
            <a:r>
              <a:rPr lang="en-US" altLang="ko-KR" sz="2000"/>
              <a:t>.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 종료 소감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2000"/>
              <a:t>이 교육을 계기로 좀 더 발전할 수 있었습니다</a:t>
            </a:r>
            <a:r>
              <a:rPr lang="en-US" altLang="ko-KR" sz="2000"/>
              <a:t>. </a:t>
            </a:r>
            <a:r>
              <a:rPr lang="ko-KR" altLang="en-US" sz="2000"/>
              <a:t>마지막 신입사원 교육이라 마음이 아프네요</a:t>
            </a:r>
            <a:r>
              <a:rPr lang="en-US" altLang="ko-KR" sz="2000"/>
              <a:t>.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ko-KR" altLang="en-US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72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261" y="649796"/>
            <a:ext cx="4510135" cy="219456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654" y="1373029"/>
            <a:ext cx="5253657" cy="13258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97049" y="2878040"/>
            <a:ext cx="1116012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주제 및 결과 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요약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(Snake)</a:t>
            </a:r>
            <a:endParaRPr lang="en-US" altLang="ko-KR" sz="44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목표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지금가능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및 개발 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끝날때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endParaRPr lang="en-US" altLang="ko-KR" sz="44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기술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지금가능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RTOS)</a:t>
            </a:r>
            <a:endParaRPr lang="en-US" altLang="ko-KR" sz="44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분석 및 기대 효과</a:t>
            </a:r>
            <a:endParaRPr lang="en-US" altLang="ko-KR" sz="44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향후 연구 과제</a:t>
            </a:r>
            <a:endParaRPr lang="en-US" altLang="ko-KR" sz="44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수행 후기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주제 및 결과 요약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0876695" cy="6401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주제</a:t>
            </a:r>
            <a:endParaRPr lang="en-US" altLang="ko-KR" sz="24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RTOS(Real time OS)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기능을 직접 구현하고 해당 기능을 사용하여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Demo application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제작함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목표</a:t>
            </a:r>
            <a:endParaRPr lang="en-US" altLang="ko-KR" sz="24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RTOS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 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&amp; Scheduler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based delay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Signaling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Queue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Demo application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Snake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게임 제작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</a:t>
            </a:r>
            <a:endParaRPr lang="en-US" altLang="ko-KR" sz="24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RTOS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기능으로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Snake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게임 제작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사과를 먹으면 뱀 길이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+1,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점수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+1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뱀 몸통 또는 벽에 부딪힐 시 게임 종료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ko-KR" altLang="en-US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558" y="5582174"/>
            <a:ext cx="9245623" cy="429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4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 및 개발 결과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17970" y="10260767"/>
            <a:ext cx="11092721" cy="25483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처음 기획한 개발 </a:t>
            </a:r>
            <a:r>
              <a:rPr lang="ko-KR" altLang="en-US" sz="3200" b="1" smtClean="0">
                <a:solidFill>
                  <a:srgbClr val="FF0000"/>
                </a:solidFill>
              </a:rPr>
              <a:t>목표</a:t>
            </a:r>
            <a:r>
              <a:rPr lang="en-US" altLang="ko-KR" sz="3200" b="1" smtClean="0">
                <a:solidFill>
                  <a:srgbClr val="FF0000"/>
                </a:solidFill>
              </a:rPr>
              <a:t>(RTOS </a:t>
            </a:r>
            <a:r>
              <a:rPr lang="ko-KR" altLang="en-US" sz="3200" b="1" smtClean="0">
                <a:solidFill>
                  <a:srgbClr val="FF0000"/>
                </a:solidFill>
              </a:rPr>
              <a:t>잘 되게 하는 거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실제 개발 결과 </a:t>
            </a:r>
            <a:r>
              <a:rPr lang="ko-KR" altLang="en-US" sz="3200" b="1" smtClean="0">
                <a:solidFill>
                  <a:schemeClr val="tx1"/>
                </a:solidFill>
              </a:rPr>
              <a:t>소개</a:t>
            </a:r>
            <a:r>
              <a:rPr lang="en-US" altLang="ko-KR" sz="3200" b="1" smtClean="0">
                <a:solidFill>
                  <a:schemeClr val="tx1"/>
                </a:solidFill>
              </a:rPr>
              <a:t>(</a:t>
            </a:r>
            <a:r>
              <a:rPr lang="ko-KR" altLang="en-US" sz="3200" b="1" smtClean="0">
                <a:solidFill>
                  <a:schemeClr val="tx1"/>
                </a:solidFill>
              </a:rPr>
              <a:t>잘 되는거 </a:t>
            </a:r>
            <a:r>
              <a:rPr lang="en-US" altLang="ko-KR" sz="3200" b="1" smtClean="0">
                <a:solidFill>
                  <a:schemeClr val="tx1"/>
                </a:solidFill>
              </a:rPr>
              <a:t>– snake</a:t>
            </a:r>
            <a:r>
              <a:rPr lang="ko-KR" altLang="en-US" sz="3200" b="1" smtClean="0">
                <a:solidFill>
                  <a:schemeClr val="tx1"/>
                </a:solidFill>
              </a:rPr>
              <a:t>를 통해 보여줌</a:t>
            </a:r>
            <a:r>
              <a:rPr lang="en-US" altLang="ko-KR" sz="3200" b="1" smtClean="0">
                <a:solidFill>
                  <a:schemeClr val="tx1"/>
                </a:solidFill>
              </a:rPr>
              <a:t>)</a:t>
            </a:r>
            <a:endParaRPr lang="en-US" altLang="ko-KR" sz="3200" b="1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가급적 결과 내용을 상세히 </a:t>
            </a:r>
            <a:r>
              <a:rPr lang="ko-KR" altLang="en-US" sz="3200" b="1" err="1" smtClean="0">
                <a:solidFill>
                  <a:schemeClr val="tx1"/>
                </a:solidFill>
              </a:rPr>
              <a:t>기술ㅇㅋ</a:t>
            </a:r>
            <a:endParaRPr lang="en-US" altLang="ko-KR" sz="3200" b="1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페이지 수 </a:t>
            </a:r>
            <a:r>
              <a:rPr lang="ko-KR" altLang="en-US" sz="3200" b="1" err="1" smtClean="0">
                <a:solidFill>
                  <a:schemeClr val="tx1"/>
                </a:solidFill>
              </a:rPr>
              <a:t>무관ㅇㅋ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9754593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</a:t>
            </a:r>
            <a:endParaRPr lang="en-US" altLang="ko-KR" sz="24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최소 구현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spec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만족하는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RTOS</a:t>
            </a:r>
            <a:r>
              <a:rPr lang="en-US" altLang="ko-KR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(Real time OS)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 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Demo application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제작에 필요한 최소 구현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spec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이상의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RTOS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 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제공된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board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제공하는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peripheral</a:t>
            </a:r>
            <a:r>
              <a:rPr lang="en-US" altLang="ko-KR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(LCD, Joy key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등</a:t>
            </a:r>
            <a:r>
              <a:rPr lang="en-US" altLang="ko-KR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이용한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snake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게임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제작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결과</a:t>
            </a:r>
            <a:endParaRPr lang="en-US" altLang="ko-KR" sz="24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Task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별로 아래와 같은 기능을 갖는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Snake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게임 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제작 게임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demo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ko-KR" altLang="en-US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738278" y="4292176"/>
            <a:ext cx="2057896" cy="1854811"/>
            <a:chOff x="6831254" y="4292176"/>
            <a:chExt cx="2057896" cy="185481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831254" y="4599952"/>
              <a:ext cx="2057896" cy="1547035"/>
            </a:xfrm>
            <a:prstGeom prst="roundRect">
              <a:avLst>
                <a:gd name="adj" fmla="val 19940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Update Display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Snake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Apple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Score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Background</a:t>
              </a:r>
              <a:endParaRPr lang="ko-KR" altLang="en-US" sz="1400" b="1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96961" y="4292176"/>
              <a:ext cx="7264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mtClean="0"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Task 3</a:t>
              </a:r>
              <a:endParaRPr lang="ko-KR" altLang="en-US" sz="1400"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304915" y="4292176"/>
            <a:ext cx="2057896" cy="1854811"/>
            <a:chOff x="2617970" y="4292176"/>
            <a:chExt cx="2057896" cy="1854811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617970" y="4599952"/>
              <a:ext cx="2057896" cy="1547035"/>
            </a:xfrm>
            <a:prstGeom prst="roundRect">
              <a:avLst>
                <a:gd name="adj" fmla="val 19940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Overall status</a:t>
              </a:r>
              <a:r>
                <a:rPr lang="ko-KR" altLang="en-US" sz="1400" b="1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 </a:t>
              </a:r>
              <a:r>
                <a:rPr lang="ko-KR" altLang="en-US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관리</a:t>
              </a:r>
              <a:endParaRPr lang="en-US" altLang="ko-KR" sz="1400" b="1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Snake Key </a:t>
              </a:r>
              <a:r>
                <a:rPr lang="ko-KR" altLang="en-US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입력</a:t>
              </a:r>
              <a:endParaRPr lang="en-US" altLang="ko-KR" sz="1400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Snake </a:t>
              </a:r>
              <a:r>
                <a:rPr lang="ko-KR" altLang="en-US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위치 계산</a:t>
              </a:r>
              <a:endParaRPr lang="en-US" altLang="ko-KR" sz="1400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Apple </a:t>
              </a:r>
              <a:r>
                <a:rPr lang="ko-KR" altLang="en-US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위치 계산</a:t>
              </a:r>
              <a:endParaRPr lang="en-US" altLang="ko-KR" sz="1400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Score update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게임 </a:t>
              </a:r>
              <a:r>
                <a:rPr lang="en-US" altLang="ko-KR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over </a:t>
              </a:r>
              <a:r>
                <a:rPr lang="ko-KR" altLang="en-US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조건</a:t>
              </a:r>
              <a:endParaRPr lang="ko-KR" altLang="en-US" sz="140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83677" y="4292176"/>
              <a:ext cx="7264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mtClean="0"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Task 1</a:t>
              </a:r>
              <a:endParaRPr lang="ko-KR" altLang="en-US" sz="1400"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724612" y="4292176"/>
            <a:ext cx="2057896" cy="1854811"/>
            <a:chOff x="4724612" y="4292176"/>
            <a:chExt cx="2057896" cy="1854811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4724612" y="4599952"/>
              <a:ext cx="2057896" cy="1547035"/>
            </a:xfrm>
            <a:prstGeom prst="roundRect">
              <a:avLst>
                <a:gd name="adj" fmla="val 19940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Game mode </a:t>
              </a:r>
              <a:r>
                <a:rPr lang="ko-KR" altLang="en-US" sz="1400" b="1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설정</a:t>
              </a:r>
              <a:endParaRPr lang="en-US" altLang="ko-KR" sz="1400" b="1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400" b="1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게임 </a:t>
              </a:r>
              <a:r>
                <a:rPr lang="en-US" altLang="ko-KR" sz="1400" b="1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Start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400" b="1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게임 </a:t>
              </a:r>
              <a:r>
                <a:rPr lang="en-US" altLang="ko-KR" sz="1400" b="1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Pause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400" b="1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게임 </a:t>
              </a:r>
              <a:r>
                <a:rPr lang="en-US" altLang="ko-KR" sz="1400" b="1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Over </a:t>
              </a:r>
              <a:endParaRPr lang="ko-KR" altLang="en-US" sz="1400" b="1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90319" y="4292176"/>
              <a:ext cx="7264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mtClean="0"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Task 2</a:t>
              </a:r>
              <a:endParaRPr lang="ko-KR" altLang="en-US" sz="1400"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682307" y="6968837"/>
            <a:ext cx="11690093" cy="2058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나만 아니면 돼</a:t>
            </a:r>
            <a:r>
              <a:rPr lang="en-US" altLang="ko-KR" smtClean="0"/>
              <a:t>~~~~~~~~~~~~</a:t>
            </a:r>
          </a:p>
          <a:p>
            <a:pPr algn="ctr"/>
            <a:r>
              <a:rPr lang="ko-KR" altLang="en-US" smtClean="0"/>
              <a:t>내일 만들어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343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2365886" cy="6540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&amp; Scheduler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생성 및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context switching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대한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critical section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관리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TCB</a:t>
            </a:r>
            <a:r>
              <a:rPr lang="en-US" altLang="ko-KR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(Task Control Block)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structure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이용하여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stack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위치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우선순위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state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저장 및 관리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Context Switching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 다른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interrupt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발생하지 않도록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BASEPRI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이용해 방지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/>
            </a:r>
            <a:b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이때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fault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는 발생할 수 있도록 우선순위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이상의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exception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만 발생하지 않도록 설정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우선순위 및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state</a:t>
            </a:r>
            <a:r>
              <a:rPr lang="en-US" altLang="ko-KR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(Ready, Running, Blocked)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기반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scheduling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함수 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Systick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interrupt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이용해 일정 시간마다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우선순위 비교 및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scheduling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진행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Max heap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priority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이용하여 실행할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결정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Ready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우선순위가 가장 높은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next 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설정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11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Ready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우선순위가 가장 높은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pop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하고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state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RUNNING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으로 설정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Current 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state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ready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변경하며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running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current 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변경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8769" y="5495090"/>
            <a:ext cx="4825643" cy="30875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84980"/>
          <a:stretch/>
        </p:blipFill>
        <p:spPr>
          <a:xfrm>
            <a:off x="2699037" y="5661757"/>
            <a:ext cx="7321264" cy="6693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35880" b="48221"/>
          <a:stretch/>
        </p:blipFill>
        <p:spPr>
          <a:xfrm>
            <a:off x="2699037" y="6790129"/>
            <a:ext cx="7321264" cy="70849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52899" b="10852"/>
          <a:stretch/>
        </p:blipFill>
        <p:spPr>
          <a:xfrm>
            <a:off x="2699037" y="7925794"/>
            <a:ext cx="7321264" cy="161536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124200" y="6093103"/>
            <a:ext cx="3619500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505200" y="7045603"/>
            <a:ext cx="4476750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62350" y="9274453"/>
            <a:ext cx="2667000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019550" y="8112403"/>
            <a:ext cx="3733800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7599" y="2511274"/>
            <a:ext cx="3706813" cy="126400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037" y="3498105"/>
            <a:ext cx="3276443" cy="63200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145446" y="8560676"/>
            <a:ext cx="297228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state block diagram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655172" y="3775283"/>
            <a:ext cx="3071675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TCB structure</a:t>
            </a:r>
            <a:r>
              <a:rPr lang="ko-KR" altLang="en-US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기본 구조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588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5547846" cy="7355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based delay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TCB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구조체에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timestamp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및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delay_until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함수를 이용하여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TCB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구조체에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timestamp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및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delay_until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함수를 추가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발생시킨 경우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ready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삭제하고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delay_until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시켜야 할 시간을 저장하고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저장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lvl="3"/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systick handler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발생하는 경우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system_tick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증가시키고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delay_until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system_tick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보다 작은 경우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종료됨을 확인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934" y="6030473"/>
            <a:ext cx="11922587" cy="596129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11715170" y="2146292"/>
            <a:ext cx="4961908" cy="890143"/>
            <a:chOff x="11715170" y="2667162"/>
            <a:chExt cx="4961908" cy="890143"/>
          </a:xfrm>
        </p:grpSpPr>
        <p:grpSp>
          <p:nvGrpSpPr>
            <p:cNvPr id="11" name="그룹 10"/>
            <p:cNvGrpSpPr/>
            <p:nvPr/>
          </p:nvGrpSpPr>
          <p:grpSpPr>
            <a:xfrm>
              <a:off x="11715170" y="2667162"/>
              <a:ext cx="4961908" cy="890143"/>
              <a:chOff x="7515842" y="4213918"/>
              <a:chExt cx="4961908" cy="890143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3"/>
              <a:srcRect b="90095"/>
              <a:stretch/>
            </p:blipFill>
            <p:spPr>
              <a:xfrm>
                <a:off x="7515842" y="4213918"/>
                <a:ext cx="4961908" cy="281903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3"/>
              <a:srcRect t="78313"/>
              <a:stretch/>
            </p:blipFill>
            <p:spPr>
              <a:xfrm>
                <a:off x="7515842" y="4486814"/>
                <a:ext cx="4961908" cy="617247"/>
              </a:xfrm>
              <a:prstGeom prst="rect">
                <a:avLst/>
              </a:prstGeom>
            </p:spPr>
          </p:pic>
        </p:grpSp>
        <p:sp>
          <p:nvSpPr>
            <p:cNvPr id="13" name="직사각형 12"/>
            <p:cNvSpPr/>
            <p:nvPr/>
          </p:nvSpPr>
          <p:spPr>
            <a:xfrm>
              <a:off x="14419036" y="2968094"/>
              <a:ext cx="1847850" cy="5715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553934" y="3831061"/>
            <a:ext cx="8346703" cy="1632788"/>
            <a:chOff x="2553934" y="4111058"/>
            <a:chExt cx="8346703" cy="1632788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4"/>
            <a:srcRect b="92701"/>
            <a:stretch/>
          </p:blipFill>
          <p:spPr>
            <a:xfrm>
              <a:off x="2553934" y="4111058"/>
              <a:ext cx="8346703" cy="290655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/>
            <a:srcRect t="27265" b="61577"/>
            <a:stretch/>
          </p:blipFill>
          <p:spPr>
            <a:xfrm>
              <a:off x="2553934" y="4360984"/>
              <a:ext cx="8346703" cy="44431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4"/>
            <a:srcRect t="73905" b="1130"/>
            <a:stretch/>
          </p:blipFill>
          <p:spPr>
            <a:xfrm>
              <a:off x="2553934" y="4749730"/>
              <a:ext cx="8346703" cy="994116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7067550" y="4716880"/>
              <a:ext cx="2876550" cy="381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71800" y="5326480"/>
              <a:ext cx="7829550" cy="381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535370" y="7249016"/>
            <a:ext cx="8485422" cy="2610871"/>
            <a:chOff x="4535370" y="7249016"/>
            <a:chExt cx="8485422" cy="2610871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5370" y="7249016"/>
              <a:ext cx="8485422" cy="221076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078738" y="9459777"/>
              <a:ext cx="3398687" cy="4001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Blocked based delay concept</a:t>
              </a:r>
              <a:endParaRPr lang="ko-KR" altLang="en-US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2212251" y="3034174"/>
            <a:ext cx="3967754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 </a:t>
            </a:r>
            <a:r>
              <a:rPr lang="ko-KR" altLang="en-US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구현을 위한 </a:t>
            </a:r>
            <a:r>
              <a:rPr lang="en-US" altLang="ko-KR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parameter </a:t>
            </a:r>
            <a:r>
              <a:rPr lang="ko-KR" altLang="en-US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추가 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879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2793887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Signaling &amp; Queue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TCB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구조체에서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signal_flag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통한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signal_flag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통해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정상적으로 수신했는지 확인하고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정상적으로 수신한 경우 결과를 읽음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based delay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기능을 이용해 수신하고자 하는 시간동안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는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상태가 되며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/>
            </a:r>
            <a:b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해당 시간에 다른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cpu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할당받아 사용 가능함 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Queue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이용하여 입력된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data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순차적으로 저장하고 출력함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저장될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data size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parameter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하여 다양한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data type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지원함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signal_flag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이용해 예외처리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(timeout,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접근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권한 확인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타입확인 등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진행하고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/>
            </a:r>
            <a:b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정상적으로 수신한 경우 결과를 읽음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50268" y="7045608"/>
            <a:ext cx="2140331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Siganling concept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1026" name="Picture 2" descr="RTOS Overview and FreeRTOS introduction - Code Inside 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1622" y="3230323"/>
            <a:ext cx="3577623" cy="381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2516643" y="6332241"/>
            <a:ext cx="6069664" cy="3106238"/>
            <a:chOff x="2516643" y="6523950"/>
            <a:chExt cx="6069664" cy="310623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b="7367"/>
            <a:stretch/>
          </p:blipFill>
          <p:spPr>
            <a:xfrm>
              <a:off x="2516643" y="6523950"/>
              <a:ext cx="6069664" cy="3106238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4394026" y="6540293"/>
              <a:ext cx="1585298" cy="2461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908563" y="7194024"/>
              <a:ext cx="2177003" cy="2788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908564" y="7847755"/>
              <a:ext cx="1948197" cy="26250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908563" y="8518763"/>
              <a:ext cx="2356779" cy="2461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908564" y="9188837"/>
              <a:ext cx="1621332" cy="2461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470" y="6330077"/>
            <a:ext cx="2925316" cy="2237947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2516643" y="3477130"/>
            <a:ext cx="8985287" cy="1034812"/>
            <a:chOff x="-7139283" y="5408745"/>
            <a:chExt cx="8985287" cy="1034812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5"/>
            <a:srcRect b="93582"/>
            <a:stretch/>
          </p:blipFill>
          <p:spPr>
            <a:xfrm>
              <a:off x="-7139283" y="5408745"/>
              <a:ext cx="8985287" cy="286483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5"/>
            <a:srcRect t="83849"/>
            <a:stretch/>
          </p:blipFill>
          <p:spPr>
            <a:xfrm>
              <a:off x="-7139283" y="5695228"/>
              <a:ext cx="8985287" cy="721003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-6407325" y="6197392"/>
              <a:ext cx="3746913" cy="2461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26703" y="5500707"/>
              <a:ext cx="1276885" cy="2461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9740626" y="8568024"/>
            <a:ext cx="143500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Queue </a:t>
            </a:r>
            <a:r>
              <a:rPr lang="ko-KR" altLang="en-US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구조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787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2329016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Waiting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활용한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선점하면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waiting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등록하고 해당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Lock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lvl="2"/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lvl="2"/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공유 자원 접근을 완료하면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waiting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dequeue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진행하고 해당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unlock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공유 자원을 사용하는 곳의 앞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뒤에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적용하고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Uart printf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적용했을 때 정상 동작함을 확인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40907" y="9475728"/>
            <a:ext cx="1864613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 concept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945" y="7656199"/>
            <a:ext cx="8878539" cy="1819529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205434" y="2928702"/>
            <a:ext cx="7826350" cy="541350"/>
            <a:chOff x="5939234" y="3199377"/>
            <a:chExt cx="7826350" cy="541350"/>
          </a:xfrm>
        </p:grpSpPr>
        <p:grpSp>
          <p:nvGrpSpPr>
            <p:cNvPr id="12" name="그룹 11"/>
            <p:cNvGrpSpPr/>
            <p:nvPr/>
          </p:nvGrpSpPr>
          <p:grpSpPr>
            <a:xfrm>
              <a:off x="5939234" y="3199377"/>
              <a:ext cx="7826350" cy="527496"/>
              <a:chOff x="5939234" y="3199377"/>
              <a:chExt cx="7173249" cy="483477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 rotWithShape="1">
              <a:blip r:embed="rId3"/>
              <a:srcRect b="96891"/>
              <a:stretch/>
            </p:blipFill>
            <p:spPr>
              <a:xfrm>
                <a:off x="5939234" y="3199377"/>
                <a:ext cx="7173249" cy="177734"/>
              </a:xfrm>
              <a:prstGeom prst="rect">
                <a:avLst/>
              </a:prstGeom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 rotWithShape="1">
              <a:blip r:embed="rId3"/>
              <a:srcRect t="25151" b="72410"/>
              <a:stretch/>
            </p:blipFill>
            <p:spPr>
              <a:xfrm>
                <a:off x="5939234" y="3377111"/>
                <a:ext cx="7173249" cy="139444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 rotWithShape="1">
              <a:blip r:embed="rId3"/>
              <a:srcRect t="97091"/>
              <a:stretch/>
            </p:blipFill>
            <p:spPr>
              <a:xfrm>
                <a:off x="5939234" y="3516554"/>
                <a:ext cx="7173249" cy="166300"/>
              </a:xfrm>
              <a:prstGeom prst="rect">
                <a:avLst/>
              </a:prstGeom>
            </p:spPr>
          </p:pic>
        </p:grpSp>
        <p:sp>
          <p:nvSpPr>
            <p:cNvPr id="24" name="직사각형 23"/>
            <p:cNvSpPr/>
            <p:nvPr/>
          </p:nvSpPr>
          <p:spPr>
            <a:xfrm>
              <a:off x="6753801" y="3392941"/>
              <a:ext cx="6352599" cy="34778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205434" y="4416765"/>
            <a:ext cx="7826350" cy="534981"/>
            <a:chOff x="7340195" y="5428832"/>
            <a:chExt cx="6973273" cy="476668"/>
          </a:xfrm>
        </p:grpSpPr>
        <p:grpSp>
          <p:nvGrpSpPr>
            <p:cNvPr id="15" name="그룹 14"/>
            <p:cNvGrpSpPr/>
            <p:nvPr/>
          </p:nvGrpSpPr>
          <p:grpSpPr>
            <a:xfrm>
              <a:off x="7340195" y="5428832"/>
              <a:ext cx="6973273" cy="452883"/>
              <a:chOff x="7340195" y="5428832"/>
              <a:chExt cx="6973273" cy="452883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4"/>
              <a:srcRect b="94727"/>
              <a:stretch/>
            </p:blipFill>
            <p:spPr>
              <a:xfrm>
                <a:off x="7340195" y="5428832"/>
                <a:ext cx="6973273" cy="170277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4"/>
              <a:srcRect t="76254" b="18996"/>
              <a:stretch/>
            </p:blipFill>
            <p:spPr>
              <a:xfrm>
                <a:off x="7340195" y="5599109"/>
                <a:ext cx="6973273" cy="153406"/>
              </a:xfrm>
              <a:prstGeom prst="rect">
                <a:avLst/>
              </a:prstGeom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4"/>
              <a:srcRect t="95975"/>
              <a:stretch/>
            </p:blipFill>
            <p:spPr>
              <a:xfrm>
                <a:off x="7340195" y="5751724"/>
                <a:ext cx="6973273" cy="129991"/>
              </a:xfrm>
              <a:prstGeom prst="rect">
                <a:avLst/>
              </a:prstGeom>
            </p:spPr>
          </p:pic>
        </p:grpSp>
        <p:sp>
          <p:nvSpPr>
            <p:cNvPr id="30" name="직사각형 29"/>
            <p:cNvSpPr/>
            <p:nvPr/>
          </p:nvSpPr>
          <p:spPr>
            <a:xfrm>
              <a:off x="8229426" y="5586584"/>
              <a:ext cx="6058074" cy="3189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2434472" y="2928702"/>
            <a:ext cx="3539073" cy="1920288"/>
            <a:chOff x="10430927" y="2928702"/>
            <a:chExt cx="3539073" cy="192028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0927" y="2928702"/>
              <a:ext cx="3526684" cy="1920288"/>
            </a:xfrm>
            <a:prstGeom prst="rect">
              <a:avLst/>
            </a:prstGeom>
          </p:spPr>
        </p:pic>
        <p:sp>
          <p:nvSpPr>
            <p:cNvPr id="34" name="직사각형 33"/>
            <p:cNvSpPr/>
            <p:nvPr/>
          </p:nvSpPr>
          <p:spPr>
            <a:xfrm>
              <a:off x="10970201" y="3909666"/>
              <a:ext cx="2999799" cy="6369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205434" y="5633658"/>
            <a:ext cx="3419952" cy="1781424"/>
            <a:chOff x="12725553" y="5524386"/>
            <a:chExt cx="3419952" cy="1781424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25553" y="5524386"/>
              <a:ext cx="3419952" cy="1781424"/>
            </a:xfrm>
            <a:prstGeom prst="rect">
              <a:avLst/>
            </a:prstGeom>
          </p:spPr>
        </p:pic>
        <p:sp>
          <p:nvSpPr>
            <p:cNvPr id="36" name="직사각형 35"/>
            <p:cNvSpPr/>
            <p:nvPr/>
          </p:nvSpPr>
          <p:spPr>
            <a:xfrm>
              <a:off x="12941299" y="6329783"/>
              <a:ext cx="3195439" cy="1726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2941299" y="7132921"/>
              <a:ext cx="3195439" cy="1726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651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분석 및 기대 효과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3579358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분석 </a:t>
            </a:r>
            <a:r>
              <a:rPr lang="en-US" altLang="ko-KR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Test case </a:t>
            </a: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기반 구현 내용의 </a:t>
            </a:r>
            <a:r>
              <a:rPr lang="en-US" altLang="ko-KR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robustness </a:t>
            </a: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확인</a:t>
            </a:r>
            <a:endParaRPr lang="en-US" altLang="ko-KR" sz="20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&amp; Scheduler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및 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based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다양한 우선순위의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만들었을 때 우선순위에 맞추어 정상 동작 확인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같은 우선순위의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있는 경우 번갈아 가면서 동작함을 확인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spec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기준 최대한 많이 만들었을 때 정상 동작 확인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Context switching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critical section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강제로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interrupt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발생 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critical section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수행 후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interrupt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발생 확인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Signaling &amp; Queue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예외처리가 필요한 상황을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TC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구현하여 해당 상황과 일치하는 경고문 발생 확인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Hardware interrupt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발생시켜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data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입력하고 정상적으로 출력함을 확인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공유자원을 경쟁하여 사용하는 경우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이용하여 정상 동작 확인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Priority inversion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상황을 만들어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priority inheritance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기능의 정상 동작 확인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solidFill>
                  <a:prstClr val="black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기대 효과</a:t>
            </a:r>
            <a:endParaRPr lang="en-US" altLang="ko-KR" sz="24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CPU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효율적인 사용을 통해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Snake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게임과 같은 여러가지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효율적으로 구동하는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Snake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게임 구현</a:t>
            </a:r>
            <a:endParaRPr lang="en-US" altLang="ko-KR" sz="2400" b="1">
              <a:solidFill>
                <a:prstClr val="black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82307" y="7924799"/>
            <a:ext cx="11690093" cy="1102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32567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755</Words>
  <Application>Microsoft Office PowerPoint</Application>
  <PresentationFormat>사용자 지정</PresentationFormat>
  <Paragraphs>209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LG스마트체 Bold</vt:lpstr>
      <vt:lpstr>LG스마트체2.0 Regular</vt:lpstr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Reskilling 오리엔테이션</dc:title>
  <dc:subject>Presentation</dc:subject>
  <dc:creator>mangoboard.net_22081255</dc:creator>
  <cp:lastModifiedBy>이성훈/연구원/ADAS Vehicle Function Project(plat320.lee@lge.com)</cp:lastModifiedBy>
  <cp:revision>66</cp:revision>
  <dcterms:created xsi:type="dcterms:W3CDTF">2022-12-09T16:47:26Z</dcterms:created>
  <dcterms:modified xsi:type="dcterms:W3CDTF">2024-07-24T23:38:14Z</dcterms:modified>
</cp:coreProperties>
</file>