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260" r:id="rId6"/>
    <p:sldId id="276" r:id="rId7"/>
    <p:sldId id="263" r:id="rId8"/>
    <p:sldId id="264" r:id="rId9"/>
    <p:sldId id="265" r:id="rId10"/>
    <p:sldId id="273" r:id="rId11"/>
    <p:sldId id="274" r:id="rId12"/>
    <p:sldId id="269" r:id="rId13"/>
    <p:sldId id="278" r:id="rId14"/>
    <p:sldId id="27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98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18FC3-8D44-4B9A-9E2C-CC2E927B22A3}" type="datetimeFigureOut">
              <a:rPr lang="fr-BE" smtClean="0"/>
              <a:t>5/12/2016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0281-CC6B-46F3-85F8-3451A23697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921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0281-CC6B-46F3-85F8-3451A236972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07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5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2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2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8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2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3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5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9101-F5A8-400F-800A-9DA2C8B5240A}" type="datetimeFigureOut">
              <a:rPr lang="en-CA" smtClean="0"/>
              <a:t>05/12/2016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97AE-0EB4-4064-9B94-7C1F268FDF9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9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clouvain.be/cours-2015-LTRAV2720" TargetMode="External"/><Relationship Id="rId13" Type="http://schemas.openxmlformats.org/officeDocument/2006/relationships/hyperlink" Target="http://www.uclouvain.be/cours-2015-LTRAV2630" TargetMode="External"/><Relationship Id="rId3" Type="http://schemas.openxmlformats.org/officeDocument/2006/relationships/hyperlink" Target="http://www.uclouvain.be/cours-2015-LTRAV2740" TargetMode="External"/><Relationship Id="rId7" Type="http://schemas.openxmlformats.org/officeDocument/2006/relationships/hyperlink" Target="http://www.uclouvain.be/cours-2015-LTRAV2030" TargetMode="External"/><Relationship Id="rId12" Type="http://schemas.openxmlformats.org/officeDocument/2006/relationships/hyperlink" Target="http://www.uclouvain.be/cours-2015-LTRAV2710" TargetMode="External"/><Relationship Id="rId17" Type="http://schemas.openxmlformats.org/officeDocument/2006/relationships/hyperlink" Target="http://www.uclouvain.be/cours-2015-LEUSL2051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clouvain.be/cours-2015-LTRAV265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uclouvain.be/cours-2015-LSPRI2035" TargetMode="External"/><Relationship Id="rId11" Type="http://schemas.openxmlformats.org/officeDocument/2006/relationships/hyperlink" Target="http://www.uclouvain.be/cours-2015-LTRAV2200" TargetMode="External"/><Relationship Id="rId5" Type="http://schemas.openxmlformats.org/officeDocument/2006/relationships/hyperlink" Target="http://www.uclouvain.be/cours-2015-LTRAV2040" TargetMode="External"/><Relationship Id="rId15" Type="http://schemas.openxmlformats.org/officeDocument/2006/relationships/hyperlink" Target="http://www.uclouvain.be/cours-2015-LTRAV2700" TargetMode="External"/><Relationship Id="rId10" Type="http://schemas.openxmlformats.org/officeDocument/2006/relationships/hyperlink" Target="http://www.uclouvain.be/cours-2015-LSOC2025" TargetMode="External"/><Relationship Id="rId4" Type="http://schemas.openxmlformats.org/officeDocument/2006/relationships/hyperlink" Target="http://www.uclouvain.be/cours-2015-LTRAV2730" TargetMode="External"/><Relationship Id="rId9" Type="http://schemas.openxmlformats.org/officeDocument/2006/relationships/hyperlink" Target="http://www.uclouvain.be/cours-2015-LSPRI2000" TargetMode="External"/><Relationship Id="rId14" Type="http://schemas.openxmlformats.org/officeDocument/2006/relationships/hyperlink" Target="http://www.uclouvain.be/cours-2015-LTRAV261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List of the courses in the EMLS-MEST Network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Update SEPTEMBER 2016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40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LOUVAIN UCL TRACK MIXT                </a:t>
            </a:r>
            <a:r>
              <a:rPr lang="fr-BE" sz="4000" dirty="0" smtClean="0"/>
              <a:t>English – French </a:t>
            </a:r>
            <a:endParaRPr lang="fr-BE" sz="4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64779"/>
              </p:ext>
            </p:extLst>
          </p:nvPr>
        </p:nvGraphicFramePr>
        <p:xfrm>
          <a:off x="179514" y="1417642"/>
          <a:ext cx="8712967" cy="5212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195"/>
                <a:gridCol w="2920219"/>
                <a:gridCol w="576064"/>
                <a:gridCol w="1008112"/>
                <a:gridCol w="2901946"/>
                <a:gridCol w="482431"/>
              </a:tblGrid>
              <a:tr h="51324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OPTION APPROCHES EUROPENNES  cours en anglais / 2 cours  comparatifs obligatoires </a:t>
                      </a:r>
                      <a:endParaRPr lang="fr-BE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autres choix de cours en français</a:t>
                      </a:r>
                      <a:endParaRPr lang="fr-BE" sz="12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201968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REF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INTITUTE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ECTS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REF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INTITULE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ECTS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24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LTRAV2740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3"/>
                        </a:rPr>
                        <a:t>Comparative 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3"/>
                        </a:rPr>
                        <a:t>industrail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3"/>
                        </a:rPr>
                        <a:t> relations 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3"/>
                        </a:rPr>
                        <a:t>systems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9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9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9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24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LTRAV2730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latin typeface="+mn-lt"/>
                          <a:hlinkClick r:id="rId4"/>
                        </a:rPr>
                        <a:t>Comparative wage and HRM systems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LTRAV2040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5"/>
                        </a:rPr>
                        <a:t>Politiques sociales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LSPRI2035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6"/>
                        </a:rPr>
                        <a:t>Management public: 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6"/>
                        </a:rPr>
                        <a:t>getion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6"/>
                        </a:rPr>
                        <a:t> des RH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LTRAV2030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sng" strike="noStrike" dirty="0">
                          <a:effectLst/>
                          <a:latin typeface="+mn-lt"/>
                          <a:hlinkClick r:id="rId7"/>
                        </a:rPr>
                        <a:t>Droit et pratique des relations collectives du travail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1866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none" strike="noStrike">
                          <a:effectLst/>
                          <a:latin typeface="+mn-lt"/>
                        </a:rPr>
                        <a:t>LTRAV2720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sng" strike="noStrike" dirty="0">
                          <a:effectLst/>
                          <a:latin typeface="+mn-lt"/>
                          <a:hlinkClick r:id="rId8"/>
                        </a:rPr>
                        <a:t>Comparative social protection 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8"/>
                        </a:rPr>
                        <a:t>systems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2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LSPRI2000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9"/>
                        </a:rPr>
                        <a:t>Analyse des politiques publiques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LSOC2025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10"/>
                        </a:rPr>
                        <a:t>Sociologie des organisations et de l'action organisée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LTRAV2200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BE" sz="1200" u="sng" strike="noStrike" dirty="0">
                          <a:effectLst/>
                          <a:latin typeface="+mn-lt"/>
                          <a:hlinkClick r:id="rId11"/>
                        </a:rPr>
                        <a:t>Sociologie du travail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BE" sz="12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6746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5124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LTRAV2710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latin typeface="+mn-lt"/>
                          <a:hlinkClick r:id="rId12"/>
                        </a:rPr>
                        <a:t>Comparative training and employment systems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LTRAV2630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13"/>
                        </a:rPr>
                        <a:t>Bien-être au travail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LTRAV2610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14"/>
                        </a:rPr>
                        <a:t>Stratégie d'entreprise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24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LLSMS2063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 err="1">
                          <a:effectLst/>
                          <a:latin typeface="+mn-lt"/>
                          <a:hlinkClick r:id="rId15"/>
                        </a:rPr>
                        <a:t>Industrial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15"/>
                        </a:rPr>
                        <a:t> relations in Europe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663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LTRAV2650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>
                          <a:effectLst/>
                          <a:latin typeface="+mn-lt"/>
                          <a:hlinkClick r:id="rId16"/>
                        </a:rPr>
                        <a:t>Aspects salariaux du travail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24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LEUSL2051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sng" strike="noStrike" dirty="0" err="1">
                          <a:effectLst/>
                          <a:latin typeface="+mn-lt"/>
                          <a:hlinkClick r:id="rId17"/>
                        </a:rPr>
                        <a:t>Interdisciplinary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17"/>
                        </a:rPr>
                        <a:t> 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17"/>
                        </a:rPr>
                        <a:t>seminar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17"/>
                        </a:rPr>
                        <a:t> '</a:t>
                      </a:r>
                      <a:r>
                        <a:rPr lang="fr-BE" sz="1200" u="sng" strike="noStrike" dirty="0" err="1">
                          <a:effectLst/>
                          <a:latin typeface="+mn-lt"/>
                          <a:hlinkClick r:id="rId17"/>
                        </a:rPr>
                        <a:t>Thinking</a:t>
                      </a:r>
                      <a:r>
                        <a:rPr lang="fr-BE" sz="1200" u="sng" strike="noStrike" dirty="0">
                          <a:effectLst/>
                          <a:latin typeface="+mn-lt"/>
                          <a:hlinkClick r:id="rId17"/>
                        </a:rPr>
                        <a:t> Europe'</a:t>
                      </a:r>
                      <a:endParaRPr lang="fr-BE" sz="1200" b="0" i="0" u="sng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03" marR="7903" marT="790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0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MILANO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89384"/>
              </p:ext>
            </p:extLst>
          </p:nvPr>
        </p:nvGraphicFramePr>
        <p:xfrm>
          <a:off x="683568" y="1484781"/>
          <a:ext cx="7704856" cy="4392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669"/>
                <a:gridCol w="2775563"/>
                <a:gridCol w="654113"/>
                <a:gridCol w="1415836"/>
                <a:gridCol w="1496544"/>
                <a:gridCol w="531131"/>
              </a:tblGrid>
              <a:tr h="5158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REF COURSE     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TITLE  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ECTS 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PERIOD TEACHING 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BE" sz="1200">
                        <a:effectLst/>
                        <a:latin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N. of hours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250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158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SPS/04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Comparative Political Economy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07/01 - 23/03/1</a:t>
                      </a:r>
                      <a:r>
                        <a:rPr lang="it-IT" sz="1200">
                          <a:effectLst/>
                        </a:rPr>
                        <a:t>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Mon-Wed h.12.30</a:t>
                      </a:r>
                      <a:endParaRPr lang="fr-BE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room via Livorno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40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158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SPS/09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Comparative employment relations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07/01 - 23/03/16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Wed-Thur</a:t>
                      </a:r>
                      <a:endParaRPr lang="fr-BE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h.16.30 room 21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40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158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SPS/09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Labour markets &amp; globalization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6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07/01 - 23/03/16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Mon-Thur</a:t>
                      </a:r>
                      <a:endParaRPr lang="fr-BE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h.14.30 room 21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40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047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IUS/07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Advanced Labour Law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6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07/01 - 23/03/16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Thur- h.12.30, room 25</a:t>
                      </a:r>
                      <a:endParaRPr lang="fr-B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Frid- h.16.30</a:t>
                      </a:r>
                      <a:endParaRPr lang="fr-B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room 21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40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781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SPS/04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Social Innovation and the Welfare Mix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fr-BE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07/01 – 23/03/16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Wed-</a:t>
                      </a:r>
                      <a:r>
                        <a:rPr lang="en-US" sz="1200" dirty="0" err="1">
                          <a:effectLst/>
                        </a:rPr>
                        <a:t>Thur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dirty="0" err="1">
                          <a:effectLst/>
                        </a:rPr>
                        <a:t>Frid</a:t>
                      </a:r>
                      <a:endParaRPr lang="fr-B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h.8.30</a:t>
                      </a:r>
                      <a:endParaRPr lang="fr-BE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room 25-24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250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Tot. 33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B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fr-B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TOULOUSE 1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16346"/>
              </p:ext>
            </p:extLst>
          </p:nvPr>
        </p:nvGraphicFramePr>
        <p:xfrm>
          <a:off x="971601" y="1556792"/>
          <a:ext cx="7128791" cy="370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/>
                <a:gridCol w="2992513"/>
                <a:gridCol w="508000"/>
                <a:gridCol w="1540047"/>
                <a:gridCol w="720080"/>
              </a:tblGrid>
              <a:tr h="457200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>
                          <a:effectLst/>
                        </a:rPr>
                        <a:t>REF COURSE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BE" sz="1600" u="none" strike="noStrike" dirty="0" smtClean="0">
                          <a:effectLst/>
                        </a:rPr>
                        <a:t>TITLE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ECTS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TEACHING,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 err="1">
                          <a:effectLst/>
                        </a:rPr>
                        <a:t>Number</a:t>
                      </a:r>
                      <a:r>
                        <a:rPr lang="fr-BE" sz="1600" u="none" strike="noStrike" dirty="0">
                          <a:effectLst/>
                        </a:rPr>
                        <a:t> of </a:t>
                      </a:r>
                      <a:r>
                        <a:rPr lang="fr-BE" sz="1600" u="none" strike="noStrike" dirty="0" err="1">
                          <a:effectLst/>
                        </a:rPr>
                        <a:t>hours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MD201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Systèmes comparés des relations professionnelles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12 Jan -  31 </a:t>
                      </a:r>
                      <a:r>
                        <a:rPr lang="fr-BE" sz="1600" u="none" strike="noStrike" dirty="0" err="1">
                          <a:effectLst/>
                        </a:rPr>
                        <a:t>march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MD202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Systèmes comparés d'emploi et de formation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12 Jan -  31 </a:t>
                      </a:r>
                      <a:r>
                        <a:rPr lang="fr-BE" sz="1600" u="none" strike="noStrike" dirty="0" err="1">
                          <a:effectLst/>
                        </a:rPr>
                        <a:t>march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MD203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Systèmes comparés de protection sociale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12 Jan -  31 </a:t>
                      </a:r>
                      <a:r>
                        <a:rPr lang="fr-BE" sz="1600" u="none" strike="noStrike" dirty="0" err="1">
                          <a:effectLst/>
                        </a:rPr>
                        <a:t>march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MD204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Politiques sociales et instruments communautaires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12 Jan -  31 </a:t>
                      </a:r>
                      <a:r>
                        <a:rPr lang="fr-BE" sz="1600" u="none" strike="noStrike" dirty="0" err="1">
                          <a:effectLst/>
                        </a:rPr>
                        <a:t>march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LAES30M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>
                          <a:effectLst/>
                        </a:rPr>
                        <a:t>Economie du travail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12 Jan -  22 May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In addition :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6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possibility </a:t>
                      </a:r>
                      <a:r>
                        <a:rPr lang="en-US" sz="1600" u="none" strike="noStrike" dirty="0">
                          <a:effectLst/>
                        </a:rPr>
                        <a:t>to add some courses for Erasmus+ students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0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en-CA" dirty="0" smtClean="0"/>
              <a:t>TRIER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606345"/>
              </p:ext>
            </p:extLst>
          </p:nvPr>
        </p:nvGraphicFramePr>
        <p:xfrm>
          <a:off x="395536" y="836711"/>
          <a:ext cx="8280920" cy="5904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3963177"/>
                <a:gridCol w="633705"/>
                <a:gridCol w="1394149"/>
                <a:gridCol w="633705"/>
              </a:tblGrid>
              <a:tr h="1019902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>
                          <a:effectLst/>
                        </a:rPr>
                        <a:t>REF COURSE     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fr-BE" sz="14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fr-BE" sz="1400" u="none" strike="noStrike" dirty="0" smtClean="0">
                          <a:effectLst/>
                        </a:rPr>
                        <a:t>TITLE  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ECTS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1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PERIOD TEACHING, essays included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400" u="none" strike="noStrike">
                          <a:effectLst/>
                        </a:rPr>
                        <a:t>Number of hours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3257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in </a:t>
                      </a:r>
                      <a:r>
                        <a:rPr lang="fr-BE" sz="1400" u="none" strike="noStrike" dirty="0" err="1">
                          <a:effectLst/>
                        </a:rPr>
                        <a:t>German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 err="1">
                          <a:effectLst/>
                        </a:rPr>
                        <a:t>Ökonomik</a:t>
                      </a:r>
                      <a:r>
                        <a:rPr lang="fr-BE" sz="1400" u="none" strike="noStrike" dirty="0">
                          <a:effectLst/>
                        </a:rPr>
                        <a:t> des </a:t>
                      </a:r>
                      <a:r>
                        <a:rPr lang="fr-BE" sz="1400" u="none" strike="noStrike" dirty="0" err="1">
                          <a:effectLst/>
                        </a:rPr>
                        <a:t>Wohlfahrtsstaates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teaching: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11 – July 16, 2016</a:t>
                      </a:r>
                    </a:p>
                    <a:p>
                      <a:pPr algn="ctr" fontAlgn="ctr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exams:</a:t>
                      </a:r>
                      <a:r>
                        <a:rPr lang="en-US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16 – August 7/August 14 (to be confirmed), 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vert="vert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32570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in </a:t>
                      </a:r>
                      <a:r>
                        <a:rPr lang="fr-BE" sz="1400" u="none" strike="noStrike" dirty="0" err="1">
                          <a:effectLst/>
                        </a:rPr>
                        <a:t>German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Aktuelle wirtschaftssoziologische Debatten 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411676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German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Arbeits- und Unternehmenssoziologie 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381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u="none" strike="noStrike" dirty="0" smtClean="0">
                          <a:effectLst/>
                          <a:latin typeface="+mn-lt"/>
                        </a:rPr>
                        <a:t>5 or 10 </a:t>
                      </a:r>
                      <a:r>
                        <a:rPr lang="fr-BE" sz="1400" u="none" strike="noStrike" dirty="0" err="1" smtClean="0">
                          <a:effectLst/>
                          <a:latin typeface="+mn-lt"/>
                        </a:rPr>
                        <a:t>pos-sible</a:t>
                      </a:r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81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Theorie und Empirie des Wandels von Wohhlfahrtsstaaten und der Regulierung von Arbeit: Welfare State Retrenchment - Kürzungspolitik in postindustriellen Wohlfahrtsstaaten 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180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smtClean="0">
                          <a:effectLst/>
                        </a:rPr>
                        <a:t>German; literature partly also in English</a:t>
                      </a:r>
                      <a:endParaRPr lang="en-US" sz="1400" b="0" i="0" u="none" strike="noStrike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0972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English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400" u="none" strike="noStrike" dirty="0" smtClean="0">
                          <a:effectLst/>
                        </a:rPr>
                        <a:t>International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Human</a:t>
                      </a:r>
                      <a:r>
                        <a:rPr lang="fr-BE" sz="1400" u="none" strike="noStrike" dirty="0" smtClean="0">
                          <a:effectLst/>
                        </a:rPr>
                        <a:t> Resource Management and Comparative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Industrial</a:t>
                      </a:r>
                      <a:r>
                        <a:rPr lang="fr-BE" sz="1400" u="none" strike="noStrike" dirty="0" smtClean="0">
                          <a:effectLst/>
                        </a:rPr>
                        <a:t> Relations (2 courses: Theory/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Research</a:t>
                      </a:r>
                      <a:r>
                        <a:rPr lang="fr-BE" sz="1400" u="none" strike="noStrike" dirty="0" smtClean="0">
                          <a:effectLst/>
                        </a:rPr>
                        <a:t>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Seminar</a:t>
                      </a:r>
                      <a:r>
                        <a:rPr lang="fr-BE" sz="1400" u="none" strike="noStrike" dirty="0" smtClean="0">
                          <a:effectLst/>
                        </a:rPr>
                        <a:t> &amp; Case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Study</a:t>
                      </a:r>
                      <a:r>
                        <a:rPr lang="fr-BE" sz="1400" u="none" strike="noStrike" dirty="0" smtClean="0">
                          <a:effectLst/>
                        </a:rPr>
                        <a:t>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Seminar</a:t>
                      </a:r>
                      <a:r>
                        <a:rPr lang="fr-BE" sz="1400" u="none" strike="noStrike" dirty="0" smtClean="0">
                          <a:effectLst/>
                        </a:rPr>
                        <a:t>)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u="none" strike="noStrike" dirty="0" smtClean="0">
                          <a:effectLst/>
                          <a:latin typeface="+mn-lt"/>
                        </a:rPr>
                        <a:t>5 or 10 </a:t>
                      </a:r>
                      <a:r>
                        <a:rPr lang="fr-BE" sz="1400" u="none" strike="noStrike" dirty="0" err="1" smtClean="0">
                          <a:effectLst/>
                          <a:latin typeface="+mn-lt"/>
                        </a:rPr>
                        <a:t>pos-sible</a:t>
                      </a:r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27009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German; literature partly also in English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Labour Studies I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Aktuelle Themen der Personalökonomik  &amp; </a:t>
                      </a:r>
                      <a:r>
                        <a:rPr lang="de-DE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Labour Studies II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Forschungsseminar Personalökonomik (2 courses)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u="none" strike="noStrike" dirty="0" smtClean="0">
                          <a:effectLst/>
                          <a:latin typeface="+mn-lt"/>
                        </a:rPr>
                        <a:t>5 or 10 </a:t>
                      </a:r>
                      <a:r>
                        <a:rPr lang="fr-BE" sz="1400" u="none" strike="noStrike" dirty="0" err="1" smtClean="0">
                          <a:effectLst/>
                          <a:latin typeface="+mn-lt"/>
                        </a:rPr>
                        <a:t>pos-sible</a:t>
                      </a:r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9674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BE" sz="1400" b="1" i="0" u="none" strike="noStrike" dirty="0">
                        <a:solidFill>
                          <a:srgbClr val="C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59957">
                <a:tc rowSpan="2"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in English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Economics of European Integration: European and World Trade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2570">
                <a:tc vMerge="1">
                  <a:txBody>
                    <a:bodyPr/>
                    <a:lstStyle/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555439">
                <a:tc rowSpan="2"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in English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Entrepreneurship and Strategic Management  </a:t>
                      </a:r>
                      <a:r>
                        <a:rPr lang="fr-BE" sz="1400" u="none" strike="noStrike" dirty="0" smtClean="0">
                          <a:effectLst/>
                        </a:rPr>
                        <a:t>(2 courses: Theory/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Research</a:t>
                      </a:r>
                      <a:r>
                        <a:rPr lang="fr-BE" sz="1400" u="none" strike="noStrike" dirty="0" smtClean="0">
                          <a:effectLst/>
                        </a:rPr>
                        <a:t>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Seminar</a:t>
                      </a:r>
                      <a:r>
                        <a:rPr lang="fr-BE" sz="1400" u="none" strike="noStrike" dirty="0" smtClean="0">
                          <a:effectLst/>
                        </a:rPr>
                        <a:t> &amp; Case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Study</a:t>
                      </a:r>
                      <a:r>
                        <a:rPr lang="fr-BE" sz="1400" u="none" strike="noStrike" dirty="0" smtClean="0">
                          <a:effectLst/>
                        </a:rPr>
                        <a:t> </a:t>
                      </a:r>
                      <a:r>
                        <a:rPr lang="fr-BE" sz="1400" u="none" strike="noStrike" dirty="0" err="1" smtClean="0">
                          <a:effectLst/>
                        </a:rPr>
                        <a:t>Seminar</a:t>
                      </a:r>
                      <a:r>
                        <a:rPr lang="fr-BE" sz="1400" u="none" strike="noStrike" dirty="0" smtClean="0">
                          <a:effectLst/>
                        </a:rPr>
                        <a:t>)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u="none" strike="noStrike" dirty="0" smtClean="0">
                          <a:effectLst/>
                          <a:latin typeface="+mn-lt"/>
                        </a:rPr>
                        <a:t>5 or 10 </a:t>
                      </a:r>
                      <a:r>
                        <a:rPr lang="fr-BE" sz="1400" u="none" strike="noStrike" dirty="0" err="1" smtClean="0">
                          <a:effectLst/>
                          <a:latin typeface="+mn-lt"/>
                        </a:rPr>
                        <a:t>pos-sible</a:t>
                      </a:r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233977">
                <a:tc vMerge="1">
                  <a:txBody>
                    <a:bodyPr/>
                    <a:lstStyle/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BE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74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Picture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16474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97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AMSTERDAM  UVA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44476"/>
              </p:ext>
            </p:extLst>
          </p:nvPr>
        </p:nvGraphicFramePr>
        <p:xfrm>
          <a:off x="683569" y="1340769"/>
          <a:ext cx="7416822" cy="5345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092"/>
                <a:gridCol w="245843"/>
                <a:gridCol w="2589504"/>
                <a:gridCol w="533918"/>
                <a:gridCol w="1174620"/>
                <a:gridCol w="753845"/>
              </a:tblGrid>
              <a:tr h="1006706">
                <a:tc gridSpan="2">
                  <a:txBody>
                    <a:bodyPr/>
                    <a:lstStyle/>
                    <a:p>
                      <a:pPr algn="l" fontAlgn="b"/>
                      <a:endParaRPr lang="fr-BE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1"/>
                      </a:endParaRPr>
                    </a:p>
                  </a:txBody>
                  <a:tcPr marL="6350" marR="6350" marT="6350" marB="0" anchor="ctr"/>
                </a:tc>
              </a:tr>
              <a:tr h="217429">
                <a:tc gridSpan="6">
                  <a:txBody>
                    <a:bodyPr/>
                    <a:lstStyle/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82124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>
                          <a:effectLst/>
                        </a:rPr>
                        <a:t>REF </a:t>
                      </a:r>
                      <a:r>
                        <a:rPr lang="fr-BE" sz="1600" u="none" strike="noStrike" dirty="0" smtClean="0">
                          <a:effectLst/>
                        </a:rPr>
                        <a:t>COURSE</a:t>
                      </a:r>
                    </a:p>
                    <a:p>
                      <a:pPr algn="just" fontAlgn="ctr"/>
                      <a:r>
                        <a:rPr lang="fr-BE" sz="1600" u="none" strike="noStrike" dirty="0" smtClean="0">
                          <a:effectLst/>
                        </a:rPr>
                        <a:t>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>
                          <a:effectLst/>
                        </a:rPr>
                        <a:t>TITLE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ECTS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 err="1">
                          <a:effectLst/>
                        </a:rPr>
                        <a:t>Number</a:t>
                      </a:r>
                      <a:r>
                        <a:rPr lang="fr-BE" sz="1600" u="none" strike="noStrike" dirty="0">
                          <a:effectLst/>
                        </a:rPr>
                        <a:t> of </a:t>
                      </a:r>
                      <a:r>
                        <a:rPr lang="fr-BE" sz="1600" u="none" strike="noStrike" dirty="0" err="1">
                          <a:effectLst/>
                        </a:rPr>
                        <a:t>hours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95805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14759</a:t>
                      </a:r>
                    </a:p>
                    <a:p>
                      <a:pPr algn="l" fontAlgn="b"/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Social Policy and Industrial Relations in Europe Welfare States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 (+ 3 )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 err="1">
                          <a:effectLst/>
                        </a:rPr>
                        <a:t>Feb</a:t>
                      </a:r>
                      <a:r>
                        <a:rPr lang="fr-BE" sz="1600" u="none" strike="noStrike" dirty="0">
                          <a:effectLst/>
                        </a:rPr>
                        <a:t>-March                    (April-May</a:t>
                      </a:r>
                      <a:r>
                        <a:rPr lang="fr-BE" sz="16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r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482124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12422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 err="1">
                          <a:effectLst/>
                        </a:rPr>
                        <a:t>Sociology</a:t>
                      </a:r>
                      <a:r>
                        <a:rPr lang="fr-BE" sz="1600" u="none" strike="noStrike" dirty="0">
                          <a:effectLst/>
                        </a:rPr>
                        <a:t> of Organisations 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 err="1" smtClean="0">
                          <a:effectLst/>
                        </a:rPr>
                        <a:t>Feb</a:t>
                      </a:r>
                      <a:r>
                        <a:rPr lang="fr-BE" sz="1600" u="none" strike="noStrike" dirty="0" smtClean="0">
                          <a:effectLst/>
                        </a:rPr>
                        <a:t>-March</a:t>
                      </a:r>
                    </a:p>
                    <a:p>
                      <a:pPr algn="r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fr-BE" sz="1600" u="none" strike="noStrike" dirty="0">
                        <a:effectLst/>
                      </a:endParaRPr>
                    </a:p>
                  </a:txBody>
                  <a:tcPr marL="6350" marR="6350" marT="6350" marB="0" anchor="ctr"/>
                </a:tc>
              </a:tr>
              <a:tr h="720087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14467</a:t>
                      </a:r>
                    </a:p>
                    <a:p>
                      <a:pPr algn="l" fontAlgn="b"/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>
                          <a:effectLst/>
                        </a:rPr>
                        <a:t>Networks, </a:t>
                      </a:r>
                      <a:r>
                        <a:rPr lang="fr-BE" sz="1600" u="none" strike="noStrike" dirty="0" err="1">
                          <a:effectLst/>
                        </a:rPr>
                        <a:t>Cohesion</a:t>
                      </a:r>
                      <a:r>
                        <a:rPr lang="fr-BE" sz="1600" u="none" strike="noStrike" dirty="0">
                          <a:effectLst/>
                        </a:rPr>
                        <a:t> and </a:t>
                      </a:r>
                      <a:r>
                        <a:rPr lang="fr-BE" sz="1600" u="none" strike="noStrike" dirty="0" err="1">
                          <a:effectLst/>
                        </a:rPr>
                        <a:t>Inequality</a:t>
                      </a:r>
                      <a:r>
                        <a:rPr lang="fr-BE" sz="1600" u="none" strike="noStrike" dirty="0">
                          <a:effectLst/>
                        </a:rPr>
                        <a:t> 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Feb</a:t>
                      </a:r>
                      <a:r>
                        <a:rPr lang="fr-BE" sz="1600" u="none" strike="noStrike" dirty="0" smtClean="0">
                          <a:effectLst/>
                        </a:rPr>
                        <a:t>-March</a:t>
                      </a:r>
                    </a:p>
                    <a:p>
                      <a:pPr algn="r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720087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11919</a:t>
                      </a:r>
                    </a:p>
                    <a:p>
                      <a:pPr algn="l" fontAlgn="b"/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Social Dialogue and Collective </a:t>
                      </a:r>
                      <a:r>
                        <a:rPr lang="en-US" sz="1600" u="none" strike="noStrike" dirty="0" smtClean="0">
                          <a:effectLst/>
                        </a:rPr>
                        <a:t>Bargaining</a:t>
                      </a:r>
                    </a:p>
                    <a:p>
                      <a:pPr algn="l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April </a:t>
                      </a:r>
                      <a:r>
                        <a:rPr lang="fr-BE" sz="1600" u="none" strike="noStrike" dirty="0" smtClean="0">
                          <a:effectLst/>
                        </a:rPr>
                        <a:t>– May</a:t>
                      </a:r>
                    </a:p>
                    <a:p>
                      <a:pPr algn="r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77624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11909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International Labour Law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BE" sz="1600" u="none" strike="noStrike" dirty="0" err="1">
                          <a:effectLst/>
                        </a:rPr>
                        <a:t>Feb</a:t>
                      </a:r>
                      <a:r>
                        <a:rPr lang="fr-BE" sz="1600" u="none" strike="noStrike" dirty="0">
                          <a:effectLst/>
                        </a:rPr>
                        <a:t>-March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365621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endParaRPr lang="en-CA"/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BARCELONA UAB</a:t>
            </a:r>
            <a:br>
              <a:rPr lang="en-CA" dirty="0" smtClean="0"/>
            </a:b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778777"/>
              </p:ext>
            </p:extLst>
          </p:nvPr>
        </p:nvGraphicFramePr>
        <p:xfrm>
          <a:off x="1619672" y="2132856"/>
          <a:ext cx="6487492" cy="3260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  <a:gridCol w="2463800"/>
                <a:gridCol w="508000"/>
                <a:gridCol w="1330796"/>
                <a:gridCol w="864096"/>
              </a:tblGrid>
              <a:tr h="734678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>
                          <a:effectLst/>
                        </a:rPr>
                        <a:t>REF </a:t>
                      </a:r>
                      <a:r>
                        <a:rPr lang="fr-BE" sz="1600" u="none" strike="noStrike" dirty="0" smtClean="0">
                          <a:effectLst/>
                        </a:rPr>
                        <a:t>COURSE</a:t>
                      </a:r>
                    </a:p>
                    <a:p>
                      <a:pPr algn="just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fr-BE" sz="1600" u="none" strike="noStrike" dirty="0" smtClean="0">
                          <a:effectLst/>
                        </a:rPr>
                        <a:t>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BE" sz="1600" u="none" strike="noStrike" dirty="0">
                          <a:effectLst/>
                        </a:rPr>
                        <a:t>TITLE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ECTS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PERIOD TEACHING, </a:t>
                      </a:r>
                      <a:r>
                        <a:rPr lang="fr-BE" sz="1600" u="none" strike="noStrike" dirty="0" err="1">
                          <a:effectLst/>
                        </a:rPr>
                        <a:t>essays</a:t>
                      </a:r>
                      <a:r>
                        <a:rPr lang="fr-BE" sz="1600" u="none" strike="noStrike" dirty="0">
                          <a:effectLst/>
                        </a:rPr>
                        <a:t> </a:t>
                      </a:r>
                      <a:r>
                        <a:rPr lang="fr-BE" sz="1600" u="none" strike="noStrike" dirty="0" err="1">
                          <a:effectLst/>
                        </a:rPr>
                        <a:t>included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>
                          <a:effectLst/>
                        </a:rPr>
                        <a:t>Number of hours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73467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42719</a:t>
                      </a:r>
                    </a:p>
                    <a:p>
                      <a:pPr algn="l" fontAlgn="b"/>
                      <a:endParaRPr lang="fr-B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none" strike="noStrike">
                          <a:effectLst/>
                        </a:rPr>
                        <a:t>Género, trabajo y organización social del cuidado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12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9Feb - End of June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54614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42713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 err="1">
                          <a:effectLst/>
                        </a:rPr>
                        <a:t>Derecho</a:t>
                      </a:r>
                      <a:r>
                        <a:rPr lang="fr-BE" sz="1600" u="none" strike="noStrike" dirty="0">
                          <a:effectLst/>
                        </a:rPr>
                        <a:t> </a:t>
                      </a:r>
                      <a:r>
                        <a:rPr lang="fr-BE" sz="1600" u="none" strike="noStrike" dirty="0" err="1">
                          <a:effectLst/>
                        </a:rPr>
                        <a:t>laboral</a:t>
                      </a:r>
                      <a:r>
                        <a:rPr lang="fr-BE" sz="1600" u="none" strike="noStrike" dirty="0">
                          <a:effectLst/>
                        </a:rPr>
                        <a:t> </a:t>
                      </a:r>
                      <a:r>
                        <a:rPr lang="fr-BE" sz="1600" u="none" strike="noStrike" dirty="0" err="1">
                          <a:effectLst/>
                        </a:rPr>
                        <a:t>Europeo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9Feb - End of June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32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491893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42715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1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</a:rPr>
                        <a:t>Politicas</a:t>
                      </a:r>
                      <a:r>
                        <a:rPr lang="fr-BE" sz="1600" u="none" strike="noStrike" dirty="0">
                          <a:effectLst/>
                        </a:rPr>
                        <a:t> de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Igualdad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9Feb - End of June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32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491893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42717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Políticas redistributivas de Bienestar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9Feb - End of June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32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49108">
                <a:tc>
                  <a:txBody>
                    <a:bodyPr/>
                    <a:lstStyle/>
                    <a:p>
                      <a:pPr algn="l" fontAlgn="b"/>
                      <a:endParaRPr lang="fr-BE" sz="16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5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BREMEN ZES</a:t>
            </a:r>
            <a:endParaRPr lang="fr-B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12013"/>
              </p:ext>
            </p:extLst>
          </p:nvPr>
        </p:nvGraphicFramePr>
        <p:xfrm>
          <a:off x="457200" y="1600200"/>
          <a:ext cx="8280920" cy="4419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612"/>
                <a:gridCol w="2873120"/>
                <a:gridCol w="1281643"/>
                <a:gridCol w="1496425"/>
                <a:gridCol w="1080120"/>
              </a:tblGrid>
              <a:tr h="817813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b="1" u="none" strike="noStrike" dirty="0" smtClean="0">
                          <a:effectLst/>
                        </a:rPr>
                        <a:t>Module</a:t>
                      </a:r>
                    </a:p>
                    <a:p>
                      <a:pPr algn="just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fr-BE" sz="1600" u="none" strike="noStrike" dirty="0" smtClean="0">
                          <a:effectLst/>
                        </a:rPr>
                        <a:t>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BE" sz="1600" b="1" u="none" strike="noStrike" dirty="0" err="1" smtClean="0">
                          <a:effectLst/>
                        </a:rPr>
                        <a:t>Seminar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1" u="none" strike="noStrike" dirty="0" smtClean="0">
                          <a:effectLst/>
                        </a:rPr>
                        <a:t>ECTS</a:t>
                      </a:r>
                    </a:p>
                    <a:p>
                      <a:pPr algn="ctr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1" u="none" strike="noStrike" dirty="0" err="1" smtClean="0">
                          <a:effectLst/>
                        </a:rPr>
                        <a:t>Lecturer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Time 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</a:tr>
              <a:tr h="817813">
                <a:tc rowSpan="3"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  <a:latin typeface="+mn-lt"/>
                        </a:rPr>
                        <a:t>M6Policies (</a:t>
                      </a:r>
                      <a:r>
                        <a:rPr lang="fr-BE" sz="1600" u="none" strike="noStrike" dirty="0" err="1" smtClean="0">
                          <a:effectLst/>
                          <a:latin typeface="+mn-lt"/>
                        </a:rPr>
                        <a:t>European</a:t>
                      </a:r>
                      <a:r>
                        <a:rPr lang="fr-BE" sz="1600" u="none" strike="noStrike" dirty="0" smtClean="0">
                          <a:effectLst/>
                          <a:latin typeface="+mn-lt"/>
                        </a:rPr>
                        <a:t> Labour </a:t>
                      </a:r>
                      <a:r>
                        <a:rPr lang="fr-BE" sz="1600" u="none" strike="noStrike" dirty="0" err="1" smtClean="0">
                          <a:effectLst/>
                          <a:latin typeface="+mn-lt"/>
                        </a:rPr>
                        <a:t>Studies</a:t>
                      </a:r>
                      <a:r>
                        <a:rPr lang="fr-BE" sz="16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European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Labour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Studies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Comparative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Employment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Relations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or 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Anna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Hokema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Tue 10-12h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</a:tr>
              <a:tr h="817813">
                <a:tc v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social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security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: Labour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Changes and Public intervention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Compared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or 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r>
                        <a:rPr lang="fr-BE" sz="1600" dirty="0" err="1" smtClean="0"/>
                        <a:t>Irene</a:t>
                      </a:r>
                      <a:r>
                        <a:rPr lang="fr-BE" sz="1600" baseline="0" dirty="0" smtClean="0"/>
                        <a:t> </a:t>
                      </a:r>
                      <a:r>
                        <a:rPr lang="fr-BE" sz="1600" baseline="0" dirty="0" err="1" smtClean="0"/>
                        <a:t>Dingeldey</a:t>
                      </a:r>
                      <a:endParaRPr lang="fr-BE" sz="1600" dirty="0"/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Thu 8-10h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</a:tr>
              <a:tr h="547554">
                <a:tc v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 for Labour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Studies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Social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policy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Christof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Dieterle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</a:tr>
              <a:tr h="27729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M4a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Governance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Politics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or 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Sebastian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Haunss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 10-12h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</a:tr>
              <a:tr h="323747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M4a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Governance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 and the Welfare State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or 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Anna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Hokema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Wed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10-12h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</a:tr>
              <a:tr h="817813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Sociology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(General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Studies</a:t>
                      </a:r>
                      <a:r>
                        <a:rPr lang="fr-B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Acting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Socially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Sustainable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Organisations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Psychological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Perspective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Sylke</a:t>
                      </a:r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B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Meyerhuber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Tue 6-8h</a:t>
                      </a:r>
                    </a:p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9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DUBLIN  UCD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484529"/>
              </p:ext>
            </p:extLst>
          </p:nvPr>
        </p:nvGraphicFramePr>
        <p:xfrm>
          <a:off x="1043609" y="1988840"/>
          <a:ext cx="7200799" cy="346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3"/>
                <a:gridCol w="2520280"/>
                <a:gridCol w="1124249"/>
                <a:gridCol w="1396031"/>
                <a:gridCol w="864096"/>
              </a:tblGrid>
              <a:tr h="438150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>
                          <a:effectLst/>
                        </a:rPr>
                        <a:t>REF </a:t>
                      </a:r>
                      <a:r>
                        <a:rPr lang="fr-BE" sz="1600" u="none" strike="noStrike" dirty="0" smtClean="0">
                          <a:effectLst/>
                        </a:rPr>
                        <a:t>COURSE</a:t>
                      </a:r>
                    </a:p>
                    <a:p>
                      <a:pPr algn="just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fr-BE" sz="1600" u="none" strike="noStrike" dirty="0" smtClean="0">
                          <a:effectLst/>
                        </a:rPr>
                        <a:t>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BE" sz="1600" u="none" strike="noStrike" dirty="0">
                          <a:effectLst/>
                        </a:rPr>
                        <a:t>TITLE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ECTS</a:t>
                      </a:r>
                    </a:p>
                    <a:p>
                      <a:pPr algn="ctr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TEACHING, essays included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>
                          <a:effectLst/>
                        </a:rPr>
                        <a:t>Number of hours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smtClean="0">
                          <a:effectLst/>
                        </a:rPr>
                        <a:t>HRM40640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Employment Relations in Ireland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10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  <a:r>
                        <a:rPr lang="en-US" sz="16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Jan-21May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24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HRM40730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 err="1">
                          <a:effectLst/>
                        </a:rPr>
                        <a:t>Reward</a:t>
                      </a:r>
                      <a:r>
                        <a:rPr lang="fr-BE" sz="1600" u="none" strike="noStrike" dirty="0">
                          <a:effectLst/>
                        </a:rPr>
                        <a:t> Management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10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  <a:r>
                        <a:rPr lang="en-US" sz="16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Jan-21May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24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HRM40650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 dirty="0" err="1">
                          <a:effectLst/>
                        </a:rPr>
                        <a:t>Gender</a:t>
                      </a:r>
                      <a:r>
                        <a:rPr lang="fr-BE" sz="1600" u="none" strike="noStrike" dirty="0">
                          <a:effectLst/>
                        </a:rPr>
                        <a:t>, </a:t>
                      </a:r>
                      <a:r>
                        <a:rPr lang="fr-BE" sz="1600" u="none" strike="noStrike" dirty="0" err="1">
                          <a:effectLst/>
                        </a:rPr>
                        <a:t>Equality</a:t>
                      </a:r>
                      <a:r>
                        <a:rPr lang="fr-BE" sz="1600" u="none" strike="noStrike" dirty="0">
                          <a:effectLst/>
                        </a:rPr>
                        <a:t> &amp; </a:t>
                      </a:r>
                      <a:r>
                        <a:rPr lang="fr-BE" sz="1600" u="none" strike="noStrike" dirty="0" err="1">
                          <a:effectLst/>
                        </a:rPr>
                        <a:t>Diversity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10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  <a:r>
                        <a:rPr lang="en-US" sz="16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Jan-21May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24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HRM40720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Work &amp; Employment in the Global Economy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10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  <a:r>
                        <a:rPr lang="en-US" sz="16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Jan-21May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24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HRM40770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International HRM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       10         25</a:t>
                      </a:r>
                      <a:r>
                        <a:rPr lang="en-US" sz="16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Jan-21May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In </a:t>
                      </a:r>
                      <a:r>
                        <a:rPr lang="fr-BE" sz="1600" u="none" strike="noStrike" dirty="0" smtClean="0">
                          <a:effectLst/>
                        </a:rPr>
                        <a:t>addition</a:t>
                      </a: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6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access </a:t>
                      </a:r>
                      <a:r>
                        <a:rPr lang="en-US" sz="1600" u="none" strike="noStrike" dirty="0">
                          <a:effectLst/>
                        </a:rPr>
                        <a:t>to additional elective courses of the School of </a:t>
                      </a:r>
                      <a:r>
                        <a:rPr lang="en-US" sz="1600" u="none" strike="noStrike" dirty="0" smtClean="0">
                          <a:effectLst/>
                        </a:rPr>
                        <a:t>Business </a:t>
                      </a:r>
                      <a:r>
                        <a:rPr lang="fr-B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fr-BE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cognate</a:t>
                      </a:r>
                      <a:r>
                        <a:rPr lang="fr-B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areas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8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FIRENZE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95480"/>
              </p:ext>
            </p:extLst>
          </p:nvPr>
        </p:nvGraphicFramePr>
        <p:xfrm>
          <a:off x="755576" y="1196752"/>
          <a:ext cx="7920880" cy="4567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3089059"/>
                <a:gridCol w="481421"/>
                <a:gridCol w="1059125"/>
                <a:gridCol w="266939"/>
                <a:gridCol w="1080120"/>
                <a:gridCol w="360040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u="none" strike="noStrike" noProof="0" dirty="0" smtClean="0">
                          <a:effectLst/>
                        </a:rPr>
                        <a:t>Relazioni industriali comparate</a:t>
                      </a:r>
                    </a:p>
                    <a:p>
                      <a:pPr algn="l" fontAlgn="b"/>
                      <a:endParaRPr lang="it-IT" sz="1400" b="0" u="none" strike="noStrike" noProof="0" dirty="0" smtClean="0">
                        <a:effectLst/>
                      </a:endParaRPr>
                    </a:p>
                    <a:p>
                      <a:pPr algn="l" fontAlgn="b"/>
                      <a:endParaRPr lang="it-IT" sz="1400" b="0" u="none" strike="noStrike" noProof="0" dirty="0" smtClean="0">
                        <a:effectLst/>
                      </a:endParaRPr>
                    </a:p>
                    <a:p>
                      <a:pPr algn="l" fontAlgn="b"/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noProof="0" dirty="0" smtClean="0">
                          <a:effectLst/>
                        </a:rPr>
                        <a:t>I. Teorie </a:t>
                      </a:r>
                      <a:r>
                        <a:rPr lang="it-IT" sz="1400" u="none" strike="noStrike" noProof="0" dirty="0">
                          <a:effectLst/>
                        </a:rPr>
                        <a:t>e metodi per l'analisi comparata dei sistemi di relazioni industriali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(3 </a:t>
                      </a:r>
                      <a:r>
                        <a:rPr lang="it-IT" sz="1400" u="none" strike="noStrike" noProof="0" dirty="0">
                          <a:effectLst/>
                        </a:rPr>
                        <a:t>ECTS,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18 hours)</a:t>
                      </a:r>
                    </a:p>
                    <a:p>
                      <a:pPr algn="l" fontAlgn="b"/>
                      <a:r>
                        <a:rPr lang="it-IT" sz="1400" u="none" strike="noStrike" noProof="0" dirty="0" smtClean="0">
                          <a:effectLst/>
                        </a:rPr>
                        <a:t>II</a:t>
                      </a:r>
                      <a:r>
                        <a:rPr lang="it-IT" sz="1400" u="none" strike="noStrike" noProof="0" dirty="0">
                          <a:effectLst/>
                        </a:rPr>
                        <a:t>. Laboratorio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di analisi di </a:t>
                      </a:r>
                      <a:r>
                        <a:rPr lang="it-IT" sz="1400" u="none" strike="noStrike" noProof="0" dirty="0">
                          <a:effectLst/>
                        </a:rPr>
                        <a:t>casi aziendali (3 ECTS, 18 hours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)</a:t>
                      </a: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 noProof="0" dirty="0" smtClean="0">
                          <a:effectLst/>
                        </a:rPr>
                        <a:t>6</a:t>
                      </a:r>
                    </a:p>
                    <a:p>
                      <a:pPr algn="r" fontAlgn="b"/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noProof="0" dirty="0" smtClean="0">
                          <a:effectLst/>
                        </a:rPr>
                        <a:t>Feb</a:t>
                      </a:r>
                    </a:p>
                    <a:p>
                      <a:pPr algn="ctr" fontAlgn="b"/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noProof="0" smtClean="0">
                          <a:effectLst/>
                        </a:rPr>
                        <a:t>36</a:t>
                      </a:r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/>
                </a:tc>
              </a:tr>
              <a:tr h="106543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Economia del lavoro</a:t>
                      </a:r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marB="0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I. Elementi di economia del lavoro (3 ECTS, 18 hours)</a:t>
                      </a:r>
                    </a:p>
                    <a:p>
                      <a:pPr marL="0" indent="0" algn="l" fontAlgn="b">
                        <a:buNone/>
                      </a:pPr>
                      <a:r>
                        <a:rPr lang="it-IT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II. Laboratorio di analisi di impresa (3 ECTS, 18 hours)</a:t>
                      </a: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>
                          <a:latin typeface="Calibri"/>
                          <a:cs typeface="Calibri"/>
                        </a:rPr>
                        <a:t>6</a:t>
                      </a:r>
                      <a:endParaRPr lang="it-IT" sz="1400" dirty="0">
                        <a:latin typeface="Calibri"/>
                        <a:cs typeface="Calibri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/>
                          <a:cs typeface="Calibri"/>
                        </a:rPr>
                        <a:t>Mar</a:t>
                      </a:r>
                      <a:endParaRPr lang="it-IT" sz="1400" dirty="0">
                        <a:latin typeface="Calibri"/>
                        <a:cs typeface="Calibri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36</a:t>
                      </a:r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marB="0"/>
                </a:tc>
              </a:tr>
              <a:tr h="106543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noProof="0" dirty="0" smtClean="0">
                          <a:effectLst/>
                        </a:rPr>
                        <a:t>Europeizzazione, lavoro e welfare</a:t>
                      </a:r>
                    </a:p>
                    <a:p>
                      <a:pPr algn="l" fontAlgn="b"/>
                      <a:endParaRPr lang="it-IT" sz="1400" u="none" strike="noStrike" noProof="0" dirty="0" smtClean="0">
                        <a:effectLst/>
                      </a:endParaRPr>
                    </a:p>
                    <a:p>
                      <a:pPr algn="l" fontAlgn="b"/>
                      <a:endParaRPr lang="it-IT" sz="14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it-IT" sz="14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gridSpan="3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it-IT" sz="1400" u="none" strike="noStrike" noProof="0" dirty="0" smtClean="0">
                          <a:effectLst/>
                        </a:rPr>
                        <a:t>I. Politiche </a:t>
                      </a:r>
                      <a:r>
                        <a:rPr lang="it-IT" sz="1400" u="none" strike="noStrike" noProof="0" dirty="0">
                          <a:effectLst/>
                        </a:rPr>
                        <a:t>del lavoro e di welfare nell'Unione Europea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(3 </a:t>
                      </a:r>
                      <a:r>
                        <a:rPr lang="it-IT" sz="1400" u="none" strike="noStrike" noProof="0" dirty="0">
                          <a:effectLst/>
                        </a:rPr>
                        <a:t>ECTS,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18 </a:t>
                      </a:r>
                      <a:r>
                        <a:rPr lang="it-IT" sz="1400" u="none" strike="noStrike" noProof="0" dirty="0">
                          <a:effectLst/>
                        </a:rPr>
                        <a:t>hours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)</a:t>
                      </a:r>
                    </a:p>
                    <a:p>
                      <a:pPr marL="0" indent="0" algn="l" fontAlgn="b">
                        <a:buNone/>
                      </a:pPr>
                      <a:r>
                        <a:rPr lang="it-IT" sz="1400" u="none" strike="noStrike" noProof="0" dirty="0" smtClean="0">
                          <a:effectLst/>
                        </a:rPr>
                        <a:t>II</a:t>
                      </a:r>
                      <a:r>
                        <a:rPr lang="it-IT" sz="1400" u="none" strike="noStrike" noProof="0" dirty="0">
                          <a:effectLst/>
                        </a:rPr>
                        <a:t>. Laboratorio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sulla progettazione </a:t>
                      </a:r>
                      <a:r>
                        <a:rPr lang="it-IT" sz="1400" u="none" strike="noStrike" noProof="0" dirty="0">
                          <a:effectLst/>
                        </a:rPr>
                        <a:t>e gestione delle politiche attive del lavoro (3 ECTS, 18 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hours)</a:t>
                      </a:r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 noProof="0" dirty="0" smtClean="0">
                          <a:effectLst/>
                        </a:rPr>
                        <a:t>6</a:t>
                      </a:r>
                    </a:p>
                    <a:p>
                      <a:pPr algn="r" fontAlgn="b"/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noProof="0" dirty="0" smtClean="0">
                          <a:effectLst/>
                        </a:rPr>
                        <a:t>Apr</a:t>
                      </a:r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noProof="0" dirty="0" smtClean="0">
                          <a:effectLst/>
                        </a:rPr>
                        <a:t>36</a:t>
                      </a:r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/>
                </a:tc>
              </a:tr>
              <a:tr h="702957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noProof="0" dirty="0" err="1" smtClean="0">
                          <a:effectLst/>
                        </a:rPr>
                        <a:t>Governance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e istituzioni europee</a:t>
                      </a:r>
                      <a:endParaRPr lang="it-IT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 noProof="0" smtClean="0">
                          <a:effectLst/>
                        </a:rPr>
                        <a:t>6</a:t>
                      </a:r>
                    </a:p>
                    <a:p>
                      <a:pPr algn="r" fontAlgn="b"/>
                      <a:endParaRPr lang="it-IT" sz="1400" b="0" i="0" u="none" strike="noStrike" noProof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r" fontAlgn="b"/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noProof="0" dirty="0" err="1" smtClean="0">
                          <a:effectLst/>
                        </a:rPr>
                        <a:t>May</a:t>
                      </a:r>
                      <a:endParaRPr lang="it-IT" sz="1400" u="none" strike="noStrike" noProof="0" dirty="0" smtClean="0">
                        <a:effectLst/>
                      </a:endParaRPr>
                    </a:p>
                    <a:p>
                      <a:pPr algn="ctr" fontAlgn="b"/>
                      <a:endParaRPr lang="it-IT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noProof="0" smtClean="0">
                          <a:effectLst/>
                        </a:rPr>
                        <a:t>36</a:t>
                      </a:r>
                    </a:p>
                    <a:p>
                      <a:pPr algn="ctr" fontAlgn="ctr"/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/>
                </a:tc>
              </a:tr>
              <a:tr h="3586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noProof="0" dirty="0" smtClean="0">
                          <a:effectLst/>
                        </a:rPr>
                        <a:t>For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students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needing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30 ECTS,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we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will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offer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a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language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course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or an integrative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module</a:t>
                      </a:r>
                      <a:endParaRPr lang="it-IT" sz="1400" u="none" strike="noStrike" noProof="0" dirty="0" smtClean="0">
                        <a:effectLst/>
                      </a:endParaRPr>
                    </a:p>
                    <a:p>
                      <a:pPr algn="ctr" fontAlgn="b"/>
                      <a:r>
                        <a:rPr lang="it-IT" sz="1400" u="none" strike="noStrike" noProof="0" dirty="0" smtClean="0">
                          <a:effectLst/>
                        </a:rPr>
                        <a:t>to be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chosen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among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those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activated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in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our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 MA </a:t>
                      </a:r>
                      <a:r>
                        <a:rPr lang="it-IT" sz="1400" u="none" strike="noStrike" noProof="0" dirty="0" err="1" smtClean="0">
                          <a:effectLst/>
                        </a:rPr>
                        <a:t>courses</a:t>
                      </a:r>
                      <a:r>
                        <a:rPr lang="it-IT" sz="1400" u="none" strike="noStrike" noProof="0" dirty="0" smtClean="0">
                          <a:effectLst/>
                        </a:rPr>
                        <a:t>.</a:t>
                      </a:r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1954">
                <a:tc gridSpan="2">
                  <a:txBody>
                    <a:bodyPr/>
                    <a:lstStyle/>
                    <a:p>
                      <a:pPr algn="l" fontAlgn="b"/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LISBOA  ISCTE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30018"/>
              </p:ext>
            </p:extLst>
          </p:nvPr>
        </p:nvGraphicFramePr>
        <p:xfrm>
          <a:off x="971600" y="1556792"/>
          <a:ext cx="6912768" cy="411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/>
                <a:gridCol w="3057748"/>
                <a:gridCol w="508000"/>
                <a:gridCol w="1117600"/>
                <a:gridCol w="861268"/>
              </a:tblGrid>
              <a:tr h="292100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>
                          <a:effectLst/>
                        </a:rPr>
                        <a:t>REF COURSE  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just" fontAlgn="ctr"/>
                      <a:r>
                        <a:rPr lang="fr-BE" sz="1600" u="none" strike="noStrike" dirty="0" smtClean="0">
                          <a:effectLst/>
                        </a:rPr>
                        <a:t>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600" u="none" strike="noStrike">
                          <a:effectLst/>
                        </a:rPr>
                        <a:t>TITLE 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ECTS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 err="1">
                          <a:effectLst/>
                        </a:rPr>
                        <a:t>Number</a:t>
                      </a:r>
                      <a:r>
                        <a:rPr lang="fr-BE" sz="1600" u="none" strike="noStrike" dirty="0">
                          <a:effectLst/>
                        </a:rPr>
                        <a:t> of </a:t>
                      </a:r>
                      <a:r>
                        <a:rPr lang="fr-BE" sz="1600" u="none" strike="noStrike" dirty="0" err="1">
                          <a:effectLst/>
                        </a:rPr>
                        <a:t>hours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Políticas de emprego e formação OU Optativa </a:t>
                      </a:r>
                      <a:r>
                        <a:rPr lang="pt-BR" sz="1600" u="none" strike="noStrike" dirty="0" smtClean="0">
                          <a:effectLst/>
                        </a:rPr>
                        <a:t>livre</a:t>
                      </a:r>
                    </a:p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2d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semester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Sistemas de relações industriais </a:t>
                      </a:r>
                      <a:r>
                        <a:rPr lang="pt-BR" sz="1600" u="none" strike="noStrike" dirty="0" smtClean="0">
                          <a:effectLst/>
                        </a:rPr>
                        <a:t>comparados</a:t>
                      </a:r>
                    </a:p>
                    <a:p>
                      <a:pPr algn="l" fontAlgn="t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2d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semester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Direito social e do trabalho europeu e internacional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6</a:t>
                      </a:r>
                    </a:p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2d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semester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Sistemas de protecção social comparados OU Optativa </a:t>
                      </a:r>
                      <a:r>
                        <a:rPr lang="pt-BR" sz="1600" u="none" strike="noStrike" dirty="0" smtClean="0">
                          <a:effectLst/>
                        </a:rPr>
                        <a:t>livre</a:t>
                      </a:r>
                    </a:p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6</a:t>
                      </a:r>
                    </a:p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600" u="none" strike="noStrike" dirty="0">
                          <a:effectLst/>
                        </a:rPr>
                        <a:t>2d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semester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43815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Desenho de Pesquisa ou trabalho de projecto em ciências do trabalho e relações laborais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 smtClean="0">
                          <a:effectLst/>
                        </a:rPr>
                        <a:t>6</a:t>
                      </a:r>
                    </a:p>
                    <a:p>
                      <a:pPr algn="ctr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600" u="none" strike="noStrike" dirty="0">
                          <a:effectLst/>
                        </a:rPr>
                        <a:t>2d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semester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BE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</a:t>
            </a:r>
            <a:r>
              <a:rPr lang="en-CA" dirty="0" smtClean="0"/>
              <a:t>LJUBLJANA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25765"/>
              </p:ext>
            </p:extLst>
          </p:nvPr>
        </p:nvGraphicFramePr>
        <p:xfrm>
          <a:off x="539552" y="1772816"/>
          <a:ext cx="7848871" cy="3872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3199898"/>
                <a:gridCol w="688534"/>
                <a:gridCol w="1656184"/>
                <a:gridCol w="720079"/>
              </a:tblGrid>
              <a:tr h="1080120">
                <a:tc>
                  <a:txBody>
                    <a:bodyPr/>
                    <a:lstStyle/>
                    <a:p>
                      <a:pPr algn="dist" fontAlgn="ctr"/>
                      <a:r>
                        <a:rPr lang="fr-BE" sz="1600" u="none" strike="noStrike" dirty="0">
                          <a:effectLst/>
                        </a:rPr>
                        <a:t>REF COURSE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BE" sz="1600" u="none" strike="noStrike" dirty="0">
                          <a:effectLst/>
                        </a:rPr>
                        <a:t>TITLE </a:t>
                      </a:r>
                      <a:endParaRPr lang="fr-BE" sz="1600" u="none" strike="noStrike" dirty="0" smtClean="0">
                        <a:effectLst/>
                      </a:endParaRPr>
                    </a:p>
                    <a:p>
                      <a:pPr algn="l" fontAlgn="auto"/>
                      <a:r>
                        <a:rPr lang="fr-BE" sz="1600" u="none" strike="noStrike" dirty="0" smtClean="0">
                          <a:effectLst/>
                        </a:rPr>
                        <a:t>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ECTS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TEACHING, essays included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dist" fontAlgn="ctr"/>
                      <a:r>
                        <a:rPr lang="fr-BE" sz="1600" u="none" strike="noStrike" dirty="0" err="1">
                          <a:effectLst/>
                        </a:rPr>
                        <a:t>Number</a:t>
                      </a:r>
                      <a:r>
                        <a:rPr lang="fr-BE" sz="1600" u="none" strike="noStrike" dirty="0">
                          <a:effectLst/>
                        </a:rPr>
                        <a:t> of </a:t>
                      </a:r>
                      <a:r>
                        <a:rPr lang="fr-BE" sz="1600" u="none" strike="noStrike" dirty="0" err="1">
                          <a:effectLst/>
                        </a:rPr>
                        <a:t>hours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9602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Knowledge management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Feb - End of July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54007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European Industrial Relations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Feb - End of July 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 smtClean="0">
                          <a:effectLst/>
                        </a:rPr>
                        <a:t>Human</a:t>
                      </a:r>
                      <a:r>
                        <a:rPr lang="fr-BE" sz="1600" u="none" strike="noStrike" dirty="0" smtClean="0">
                          <a:effectLst/>
                        </a:rPr>
                        <a:t> </a:t>
                      </a:r>
                      <a:r>
                        <a:rPr lang="fr-BE" sz="1600" u="none" strike="noStrike" dirty="0" err="1" smtClean="0">
                          <a:effectLst/>
                        </a:rPr>
                        <a:t>Resources</a:t>
                      </a:r>
                      <a:r>
                        <a:rPr lang="fr-BE" sz="1600" u="none" strike="noStrike" dirty="0" smtClean="0">
                          <a:effectLst/>
                        </a:rPr>
                        <a:t> Management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 smtClean="0">
                          <a:effectLst/>
                        </a:rPr>
                        <a:t>Feb</a:t>
                      </a:r>
                      <a:r>
                        <a:rPr lang="fr-BE" sz="1600" u="none" strike="noStrike" dirty="0" smtClean="0">
                          <a:effectLst/>
                        </a:rPr>
                        <a:t> - End of July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Gender,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work and organizations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</a:rPr>
                        <a:t>Feb</a:t>
                      </a:r>
                      <a:r>
                        <a:rPr lang="fr-BE" sz="1600" u="none" strike="noStrike" dirty="0">
                          <a:effectLst/>
                        </a:rPr>
                        <a:t> - End of July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>
                          <a:effectLst/>
                        </a:rPr>
                        <a:t> </a:t>
                      </a:r>
                      <a:endParaRPr lang="fr-BE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  <a:tr h="632284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Education and Employment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6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</a:rPr>
                        <a:t>Feb</a:t>
                      </a:r>
                      <a:r>
                        <a:rPr lang="fr-BE" sz="1600" u="none" strike="noStrike" dirty="0">
                          <a:effectLst/>
                        </a:rPr>
                        <a:t> - End of July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900" u="none" strike="noStrike" dirty="0">
                          <a:effectLst/>
                        </a:rPr>
                        <a:t> </a:t>
                      </a:r>
                      <a:endParaRPr lang="fr-BE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0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LONDON 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28128"/>
              </p:ext>
            </p:extLst>
          </p:nvPr>
        </p:nvGraphicFramePr>
        <p:xfrm>
          <a:off x="1187624" y="1623948"/>
          <a:ext cx="6984776" cy="209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  <a:gridCol w="2476716"/>
                <a:gridCol w="1123684"/>
                <a:gridCol w="1008112"/>
                <a:gridCol w="936104"/>
              </a:tblGrid>
              <a:tr h="5842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REF COURSE   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TITLE  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VALUE OF CREDITS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PERIOD TEACHING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600" u="none" strike="noStrike" dirty="0" err="1">
                          <a:effectLst/>
                        </a:rPr>
                        <a:t>Number</a:t>
                      </a:r>
                      <a:r>
                        <a:rPr lang="fr-BE" sz="1600" u="none" strike="noStrike" dirty="0">
                          <a:effectLst/>
                        </a:rPr>
                        <a:t> of </a:t>
                      </a:r>
                      <a:r>
                        <a:rPr lang="fr-BE" sz="1600" u="none" strike="noStrike" dirty="0" err="1">
                          <a:effectLst/>
                        </a:rPr>
                        <a:t>hours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**students take at least 2 of the following**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fr-BE" sz="1400" u="none" strike="noStrike" dirty="0">
                          <a:effectLst/>
                        </a:rPr>
                        <a:t> 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566906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 smtClean="0">
                          <a:effectLst/>
                        </a:rPr>
                        <a:t>ID411</a:t>
                      </a:r>
                    </a:p>
                    <a:p>
                      <a:pPr algn="l" fontAlgn="b"/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International and comparative human resource management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 smtClean="0">
                          <a:effectLst/>
                        </a:rPr>
                        <a:t>7,5</a:t>
                      </a:r>
                    </a:p>
                    <a:p>
                      <a:pPr algn="ctr" fontAlgn="ctr"/>
                      <a:endParaRPr lang="fr-B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BE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fr-BE" sz="1400" u="none" strike="noStrike" dirty="0" smtClean="0">
                          <a:effectLst/>
                        </a:rPr>
                        <a:t>Jan-March</a:t>
                      </a:r>
                    </a:p>
                    <a:p>
                      <a:pPr algn="l" fontAlgn="b"/>
                      <a:endParaRPr lang="fr-BE" sz="1400" u="none" strike="noStrike" dirty="0" smtClean="0">
                        <a:effectLst/>
                      </a:endParaRPr>
                    </a:p>
                    <a:p>
                      <a:pPr algn="l" fontAlgn="b"/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 smtClean="0">
                          <a:effectLst/>
                        </a:rPr>
                        <a:t>30</a:t>
                      </a:r>
                    </a:p>
                    <a:p>
                      <a:pPr algn="ctr" fontAlgn="ctr"/>
                      <a:endParaRPr lang="fr-B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fontAlgn="ctr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37678"/>
              </p:ext>
            </p:extLst>
          </p:nvPr>
        </p:nvGraphicFramePr>
        <p:xfrm>
          <a:off x="1115615" y="3356992"/>
          <a:ext cx="6912769" cy="2199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3004377"/>
                <a:gridCol w="553385"/>
                <a:gridCol w="1217446"/>
                <a:gridCol w="553385"/>
              </a:tblGrid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 smtClean="0">
                          <a:effectLst/>
                        </a:rPr>
                        <a:t>ID438</a:t>
                      </a:r>
                    </a:p>
                    <a:p>
                      <a:pPr algn="l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Globalisation</a:t>
                      </a:r>
                      <a:r>
                        <a:rPr lang="en-US" sz="1400" u="none" strike="noStrike" dirty="0">
                          <a:effectLst/>
                        </a:rPr>
                        <a:t> and human resource management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7,5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>
                          <a:effectLst/>
                        </a:rPr>
                        <a:t>Jan-March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30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ID440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Corporate social responsibility and </a:t>
                      </a:r>
                      <a:r>
                        <a:rPr lang="en-US" sz="1400" u="none" strike="noStrike" dirty="0" err="1">
                          <a:effectLst/>
                        </a:rPr>
                        <a:t>labour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standars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7,5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>
                          <a:effectLst/>
                        </a:rPr>
                        <a:t>Jan-March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25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400" u="none" strike="noStrike">
                          <a:effectLst/>
                        </a:rPr>
                        <a:t>** other recommended courses**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 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ID420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Leadership in Organisations: Theory and Practice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7,5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 dirty="0">
                          <a:effectLst/>
                        </a:rPr>
                        <a:t>Jan-March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20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>
                          <a:effectLst/>
                        </a:rPr>
                        <a:t>ID423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The Dark side of the organisation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7,5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>
                          <a:effectLst/>
                        </a:rPr>
                        <a:t>Jan-March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22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300034">
                <a:tc>
                  <a:txBody>
                    <a:bodyPr/>
                    <a:lstStyle/>
                    <a:p>
                      <a:pPr algn="l" fontAlgn="b"/>
                      <a:r>
                        <a:rPr lang="fr-BE" sz="1400" u="none" strike="noStrike" dirty="0">
                          <a:effectLst/>
                        </a:rPr>
                        <a:t>ID431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1400" u="none" strike="noStrike" dirty="0" err="1">
                          <a:effectLst/>
                        </a:rPr>
                        <a:t>Organisational</a:t>
                      </a:r>
                      <a:r>
                        <a:rPr lang="fr-BE" sz="1400" u="none" strike="noStrike" dirty="0">
                          <a:effectLst/>
                        </a:rPr>
                        <a:t> Change</a:t>
                      </a:r>
                      <a:endParaRPr lang="fr-B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>
                          <a:effectLst/>
                        </a:rPr>
                        <a:t>7,5</a:t>
                      </a:r>
                      <a:endParaRPr lang="fr-B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BE" sz="1400" u="none" strike="noStrike">
                          <a:effectLst/>
                        </a:rPr>
                        <a:t>Jan-March</a:t>
                      </a:r>
                      <a:endParaRPr lang="fr-BE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400" u="none" strike="noStrike" dirty="0">
                          <a:effectLst/>
                        </a:rPr>
                        <a:t>35,5</a:t>
                      </a:r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041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1156</Words>
  <Application>Microsoft Office PowerPoint</Application>
  <PresentationFormat>Affichage à l'écran (4:3)</PresentationFormat>
  <Paragraphs>513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List of the courses in the EMLS-MEST Network</vt:lpstr>
      <vt:lpstr>AMSTERDAM  UVA</vt:lpstr>
      <vt:lpstr>BARCELONA UAB </vt:lpstr>
      <vt:lpstr>BREMEN ZES</vt:lpstr>
      <vt:lpstr> DUBLIN  UCD</vt:lpstr>
      <vt:lpstr>FIRENZE</vt:lpstr>
      <vt:lpstr>LISBOA  ISCTE</vt:lpstr>
      <vt:lpstr> LJUBLJANA</vt:lpstr>
      <vt:lpstr>LONDON </vt:lpstr>
      <vt:lpstr>LOUVAIN UCL TRACK MIXT                English – French </vt:lpstr>
      <vt:lpstr>MILANO</vt:lpstr>
      <vt:lpstr>TOULOUSE 1</vt:lpstr>
      <vt:lpstr>TRIER</vt:lpstr>
      <vt:lpstr>Présentation PowerPoint</vt:lpstr>
    </vt:vector>
  </TitlesOfParts>
  <Company>Université catholique de Louvain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the courses in the EMLS-MEST Network</dc:title>
  <dc:creator>SIWS</dc:creator>
  <cp:lastModifiedBy>Françoise Ledant</cp:lastModifiedBy>
  <cp:revision>28</cp:revision>
  <dcterms:created xsi:type="dcterms:W3CDTF">2015-05-21T21:11:39Z</dcterms:created>
  <dcterms:modified xsi:type="dcterms:W3CDTF">2016-12-05T11:18:50Z</dcterms:modified>
</cp:coreProperties>
</file>