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24"/>
  </p:notesMasterIdLst>
  <p:sldIdLst>
    <p:sldId id="256" r:id="rId3"/>
    <p:sldId id="276" r:id="rId4"/>
    <p:sldId id="277" r:id="rId5"/>
    <p:sldId id="265" r:id="rId6"/>
    <p:sldId id="266" r:id="rId7"/>
    <p:sldId id="270" r:id="rId8"/>
    <p:sldId id="271" r:id="rId9"/>
    <p:sldId id="269" r:id="rId10"/>
    <p:sldId id="272" r:id="rId11"/>
    <p:sldId id="267" r:id="rId12"/>
    <p:sldId id="278" r:id="rId13"/>
    <p:sldId id="257" r:id="rId14"/>
    <p:sldId id="258" r:id="rId15"/>
    <p:sldId id="259" r:id="rId16"/>
    <p:sldId id="260" r:id="rId17"/>
    <p:sldId id="261" r:id="rId18"/>
    <p:sldId id="262" r:id="rId19"/>
    <p:sldId id="263" r:id="rId20"/>
    <p:sldId id="264" r:id="rId21"/>
    <p:sldId id="273" r:id="rId22"/>
    <p:sldId id="279" r:id="rId23"/>
  </p:sldIdLst>
  <p:sldSz cx="12192000" cy="6858000"/>
  <p:notesSz cx="6858000" cy="9144000"/>
  <p:embeddedFontLst>
    <p:embeddedFont>
      <p:font typeface="Aharoni" panose="02010803020104030203" pitchFamily="2" charset="-79"/>
      <p:bold r:id="rId25"/>
    </p:embeddedFont>
    <p:embeddedFont>
      <p:font typeface="Calibri" panose="020F0502020204030204" pitchFamily="34" charset="0"/>
      <p:regular r:id="rId26"/>
      <p:bold r:id="rId27"/>
      <p:italic r:id="rId28"/>
      <p:boldItalic r:id="rId29"/>
    </p:embeddedFont>
    <p:embeddedFont>
      <p:font typeface="Consolas" panose="020B0609020204030204" pitchFamily="49" charset="0"/>
      <p:regular r:id="rId30"/>
      <p:bold r:id="rId31"/>
      <p:italic r:id="rId32"/>
      <p:boldItalic r:id="rId33"/>
    </p:embeddedFont>
    <p:embeddedFont>
      <p:font typeface="Source Sans Pro" panose="020B0503030403020204" pitchFamily="34" charset="0"/>
      <p:regular r:id="rId34"/>
      <p:bold r:id="rId35"/>
      <p:italic r:id="rId36"/>
      <p:boldItalic r:id="rId37"/>
    </p:embeddedFont>
    <p:embeddedFont>
      <p:font typeface="Source Sans Pro Light" panose="020B0403030403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gWrdhQULbmHSh5pAHo+gUpJFUT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67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E33B2C-2ECE-490D-95CE-0E752C45A811}" v="8" dt="2023-01-25T00:16:15.407"/>
    <p1510:client id="{AFCE4103-0E2C-49AE-99C4-7D5EFE1936F0}" v="1" dt="2023-01-25T03:43:51.032"/>
  </p1510:revLst>
</p1510:revInfo>
</file>

<file path=ppt/tableStyles.xml><?xml version="1.0" encoding="utf-8"?>
<a:tblStyleLst xmlns:a="http://schemas.openxmlformats.org/drawingml/2006/main" def="{33CC49ED-0F46-4A44-A6EB-D89702A2C75F}">
  <a:tblStyle styleId="{33CC49ED-0F46-4A44-A6EB-D89702A2C75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C3EC53F2-0F5B-4E49-8185-5E1EDB44FC39}"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9.xml"/><Relationship Id="rId34" Type="http://schemas.openxmlformats.org/officeDocument/2006/relationships/font" Target="fonts/font10.fntdata"/><Relationship Id="rId42" Type="http://customschemas.google.com/relationships/presentationmetadata" Target="metadata"/><Relationship Id="rId47"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1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Kennedy" userId="c9803a5179f80760" providerId="LiveId" clId="{AFCE4103-0E2C-49AE-99C4-7D5EFE1936F0}"/>
    <pc:docChg chg="undo custSel modSld">
      <pc:chgData name="Chris Kennedy" userId="c9803a5179f80760" providerId="LiveId" clId="{AFCE4103-0E2C-49AE-99C4-7D5EFE1936F0}" dt="2023-01-25T03:44:12.666" v="12" actId="1076"/>
      <pc:docMkLst>
        <pc:docMk/>
      </pc:docMkLst>
      <pc:sldChg chg="addSp modSp mod">
        <pc:chgData name="Chris Kennedy" userId="c9803a5179f80760" providerId="LiveId" clId="{AFCE4103-0E2C-49AE-99C4-7D5EFE1936F0}" dt="2023-01-25T03:44:12.666" v="12" actId="1076"/>
        <pc:sldMkLst>
          <pc:docMk/>
          <pc:sldMk cId="0" sldId="256"/>
        </pc:sldMkLst>
        <pc:spChg chg="add mod">
          <ac:chgData name="Chris Kennedy" userId="c9803a5179f80760" providerId="LiveId" clId="{AFCE4103-0E2C-49AE-99C4-7D5EFE1936F0}" dt="2023-01-25T03:44:12.666" v="12" actId="1076"/>
          <ac:spMkLst>
            <pc:docMk/>
            <pc:sldMk cId="0" sldId="256"/>
            <ac:spMk id="7" creationId="{059CA8A0-071A-1CE6-4B81-FE2495359437}"/>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sz="1200" dirty="0">
                <a:latin typeface="Source Sans Pro" panose="020B0503030403020204" pitchFamily="34" charset="0"/>
                <a:ea typeface="Source Sans Pro" panose="020B0503030403020204" pitchFamily="34" charset="0"/>
              </a:rPr>
              <a:t>Bank</a:t>
            </a:r>
            <a:r>
              <a:rPr lang="en-US" sz="1200" baseline="0" dirty="0">
                <a:latin typeface="Source Sans Pro" panose="020B0503030403020204" pitchFamily="34" charset="0"/>
                <a:ea typeface="Source Sans Pro" panose="020B0503030403020204" pitchFamily="34" charset="0"/>
              </a:rPr>
              <a:t> accounts per Consumer</a:t>
            </a:r>
            <a:r>
              <a:rPr lang="en-US" sz="1200" baseline="30000" dirty="0">
                <a:latin typeface="Source Sans Pro" panose="020B0503030403020204" pitchFamily="34" charset="0"/>
                <a:ea typeface="Source Sans Pro" panose="020B0503030403020204" pitchFamily="34" charset="0"/>
              </a:rPr>
              <a:t>2</a:t>
            </a:r>
            <a:endParaRPr lang="en-US" sz="1200" dirty="0">
              <a:latin typeface="Source Sans Pro" panose="020B0503030403020204" pitchFamily="34" charset="0"/>
              <a:ea typeface="Source Sans Pro" panose="020B0503030403020204" pitchFamily="34" charset="0"/>
            </a:endParaRP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FBC5-4AEA-9217-7BE5F0682C95}"/>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c:ext xmlns:c16="http://schemas.microsoft.com/office/drawing/2014/chart" uri="{C3380CC4-5D6E-409C-BE32-E72D297353CC}">
                <c16:uniqueId val="{00000003-FBC5-4AEA-9217-7BE5F0682C95}"/>
              </c:ext>
            </c:extLst>
          </c:dPt>
          <c:dPt>
            <c:idx val="2"/>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5-FBC5-4AEA-9217-7BE5F0682C95}"/>
              </c:ext>
            </c:extLst>
          </c:dPt>
          <c:dPt>
            <c:idx val="3"/>
            <c:bubble3D val="0"/>
            <c:spPr>
              <a:pattFill prst="ltUpDiag">
                <a:fgClr>
                  <a:schemeClr val="accent4"/>
                </a:fgClr>
                <a:bgClr>
                  <a:schemeClr val="accent4">
                    <a:lumMod val="20000"/>
                    <a:lumOff val="80000"/>
                  </a:schemeClr>
                </a:bgClr>
              </a:pattFill>
              <a:ln w="19050">
                <a:solidFill>
                  <a:schemeClr val="lt1"/>
                </a:solidFill>
              </a:ln>
              <a:effectLst>
                <a:innerShdw blurRad="114300">
                  <a:schemeClr val="accent4"/>
                </a:innerShdw>
              </a:effectLst>
            </c:spPr>
            <c:extLst>
              <c:ext xmlns:c16="http://schemas.microsoft.com/office/drawing/2014/chart" uri="{C3380CC4-5D6E-409C-BE32-E72D297353CC}">
                <c16:uniqueId val="{00000007-FBC5-4AEA-9217-7BE5F0682C95}"/>
              </c:ext>
            </c:extLst>
          </c:dPt>
          <c:dPt>
            <c:idx val="4"/>
            <c:bubble3D val="0"/>
            <c:spPr>
              <a:pattFill prst="ltUpDiag">
                <a:fgClr>
                  <a:schemeClr val="accent6">
                    <a:lumMod val="75000"/>
                  </a:schemeClr>
                </a:fgClr>
                <a:bgClr>
                  <a:schemeClr val="accent6">
                    <a:lumMod val="40000"/>
                    <a:lumOff val="6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2-23C6-4BB4-862B-286D861A5F51}"/>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endParaRPr lang="en-US"/>
              </a:p>
            </c:txPr>
            <c:dLblPos val="outEnd"/>
            <c:showLegendKey val="0"/>
            <c:showVal val="0"/>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Sheet1!$A$2:$A$6</c:f>
              <c:strCache>
                <c:ptCount val="5"/>
                <c:pt idx="0">
                  <c:v>1 Account</c:v>
                </c:pt>
                <c:pt idx="1">
                  <c:v>2 Accounts</c:v>
                </c:pt>
                <c:pt idx="2">
                  <c:v>3 Accounts</c:v>
                </c:pt>
                <c:pt idx="3">
                  <c:v>4 Accounts</c:v>
                </c:pt>
                <c:pt idx="4">
                  <c:v>5+ Accounts</c:v>
                </c:pt>
              </c:strCache>
            </c:strRef>
          </c:cat>
          <c:val>
            <c:numRef>
              <c:f>Sheet1!$B$2:$B$6</c:f>
              <c:numCache>
                <c:formatCode>General</c:formatCode>
                <c:ptCount val="5"/>
                <c:pt idx="0">
                  <c:v>50</c:v>
                </c:pt>
                <c:pt idx="1">
                  <c:v>28</c:v>
                </c:pt>
                <c:pt idx="2">
                  <c:v>11</c:v>
                </c:pt>
                <c:pt idx="3">
                  <c:v>4</c:v>
                </c:pt>
                <c:pt idx="4">
                  <c:v>7</c:v>
                </c:pt>
              </c:numCache>
            </c:numRef>
          </c:val>
          <c:extLst>
            <c:ext xmlns:c16="http://schemas.microsoft.com/office/drawing/2014/chart" uri="{C3380CC4-5D6E-409C-BE32-E72D297353CC}">
              <c16:uniqueId val="{00000000-23C6-4BB4-862B-286D861A5F51}"/>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9276982015267397"/>
          <c:y val="0.26650422662450796"/>
          <c:w val="0.28670267689952811"/>
          <c:h val="0.6248951409950313"/>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31060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7474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421" name="Google Shape;42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8041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d59b0a28b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g1d59b0a28b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0"/>
          <p:cNvSpPr txBox="1">
            <a:spLocks noGrp="1"/>
          </p:cNvSpPr>
          <p:nvPr>
            <p:ph type="ctrTitle"/>
          </p:nvPr>
        </p:nvSpPr>
        <p:spPr>
          <a:xfrm>
            <a:off x="1517904" y="1517904"/>
            <a:ext cx="9144000" cy="2798064"/>
          </a:xfrm>
          <a:prstGeom prst="rect">
            <a:avLst/>
          </a:prstGeom>
          <a:noFill/>
          <a:ln>
            <a:noFill/>
          </a:ln>
        </p:spPr>
        <p:txBody>
          <a:bodyPr spcFirstLastPara="1" wrap="square" lIns="91425" tIns="45700" rIns="91425" bIns="45700" anchor="b" anchorCtr="0">
            <a:normAutofit/>
          </a:bodyPr>
          <a:lstStyle>
            <a:lvl1pPr lvl="0" algn="ctr">
              <a:lnSpc>
                <a:spcPct val="95000"/>
              </a:lnSpc>
              <a:spcBef>
                <a:spcPts val="0"/>
              </a:spcBef>
              <a:spcAft>
                <a:spcPts val="0"/>
              </a:spcAft>
              <a:buClr>
                <a:schemeClr val="dk1"/>
              </a:buClr>
              <a:buSzPts val="6000"/>
              <a:buFont typeface="Aharon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0"/>
          <p:cNvSpPr txBox="1">
            <a:spLocks noGrp="1"/>
          </p:cNvSpPr>
          <p:nvPr>
            <p:ph type="subTitle" idx="1"/>
          </p:nvPr>
        </p:nvSpPr>
        <p:spPr>
          <a:xfrm>
            <a:off x="1517904" y="4572000"/>
            <a:ext cx="9144000" cy="1527048"/>
          </a:xfrm>
          <a:prstGeom prst="rect">
            <a:avLst/>
          </a:prstGeom>
          <a:noFill/>
          <a:ln>
            <a:noFill/>
          </a:ln>
        </p:spPr>
        <p:txBody>
          <a:bodyPr spcFirstLastPara="1" wrap="square" lIns="91425" tIns="45700" rIns="91425" bIns="45700" anchor="t" anchorCtr="0">
            <a:normAutofit/>
          </a:bodyPr>
          <a:lstStyle>
            <a:lvl1pPr lvl="0" algn="ctr">
              <a:lnSpc>
                <a:spcPct val="105000"/>
              </a:lnSpc>
              <a:spcBef>
                <a:spcPts val="900"/>
              </a:spcBef>
              <a:spcAft>
                <a:spcPts val="0"/>
              </a:spcAft>
              <a:buSzPts val="2400"/>
              <a:buNone/>
              <a:defRPr sz="2400">
                <a:solidFill>
                  <a:schemeClr val="dk1"/>
                </a:solidFill>
              </a:defRPr>
            </a:lvl1pPr>
            <a:lvl2pPr lvl="1" algn="ctr">
              <a:lnSpc>
                <a:spcPct val="105000"/>
              </a:lnSpc>
              <a:spcBef>
                <a:spcPts val="900"/>
              </a:spcBef>
              <a:spcAft>
                <a:spcPts val="0"/>
              </a:spcAft>
              <a:buClr>
                <a:srgbClr val="3F3F3F"/>
              </a:buClr>
              <a:buSzPts val="2000"/>
              <a:buNone/>
              <a:defRPr sz="2000"/>
            </a:lvl2pPr>
            <a:lvl3pPr lvl="2" algn="ctr">
              <a:lnSpc>
                <a:spcPct val="105000"/>
              </a:lnSpc>
              <a:spcBef>
                <a:spcPts val="600"/>
              </a:spcBef>
              <a:spcAft>
                <a:spcPts val="0"/>
              </a:spcAft>
              <a:buSzPts val="1800"/>
              <a:buNone/>
              <a:defRPr sz="1800"/>
            </a:lvl3pPr>
            <a:lvl4pPr lvl="3" algn="ctr">
              <a:lnSpc>
                <a:spcPct val="105000"/>
              </a:lnSpc>
              <a:spcBef>
                <a:spcPts val="600"/>
              </a:spcBef>
              <a:spcAft>
                <a:spcPts val="0"/>
              </a:spcAft>
              <a:buClr>
                <a:srgbClr val="3F3F3F"/>
              </a:buClr>
              <a:buSzPts val="1600"/>
              <a:buFont typeface="Avenir"/>
              <a:buNone/>
              <a:defRPr sz="1600"/>
            </a:lvl4pPr>
            <a:lvl5pPr lvl="4" algn="ctr">
              <a:lnSpc>
                <a:spcPct val="105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0"/>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20" name="Google Shape;20;p20"/>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21" name="Google Shape;21;p20"/>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41"/>
          <p:cNvSpPr txBox="1">
            <a:spLocks noGrp="1"/>
          </p:cNvSpPr>
          <p:nvPr>
            <p:ph type="title"/>
          </p:nvPr>
        </p:nvSpPr>
        <p:spPr>
          <a:xfrm>
            <a:off x="1517904" y="1517904"/>
            <a:ext cx="9144000" cy="1344168"/>
          </a:xfrm>
          <a:prstGeom prst="rect">
            <a:avLst/>
          </a:prstGeom>
          <a:noFill/>
          <a:ln>
            <a:noFill/>
          </a:ln>
        </p:spPr>
        <p:txBody>
          <a:bodyPr spcFirstLastPara="1" wrap="square" lIns="91425" tIns="45700" rIns="91425" bIns="45700" anchor="t" anchorCtr="0">
            <a:normAutofit/>
          </a:bodyPr>
          <a:lstStyle>
            <a:lvl1pPr lvl="0" algn="l">
              <a:lnSpc>
                <a:spcPct val="9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41"/>
          <p:cNvSpPr txBox="1">
            <a:spLocks noGrp="1"/>
          </p:cNvSpPr>
          <p:nvPr>
            <p:ph type="body" idx="1"/>
          </p:nvPr>
        </p:nvSpPr>
        <p:spPr>
          <a:xfrm rot="5400000">
            <a:off x="4526280" y="-36576"/>
            <a:ext cx="3127248"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5000"/>
              </a:lnSpc>
              <a:spcBef>
                <a:spcPts val="900"/>
              </a:spcBef>
              <a:spcAft>
                <a:spcPts val="0"/>
              </a:spcAft>
              <a:buSzPts val="1800"/>
              <a:buChar char="+"/>
              <a:defRPr/>
            </a:lvl1pPr>
            <a:lvl2pPr marL="914400" lvl="1" indent="-228600" algn="l">
              <a:lnSpc>
                <a:spcPct val="105000"/>
              </a:lnSpc>
              <a:spcBef>
                <a:spcPts val="900"/>
              </a:spcBef>
              <a:spcAft>
                <a:spcPts val="0"/>
              </a:spcAft>
              <a:buClr>
                <a:srgbClr val="3F3F3F"/>
              </a:buClr>
              <a:buSzPts val="1800"/>
              <a:buNone/>
              <a:defRPr/>
            </a:lvl2pPr>
            <a:lvl3pPr marL="1371600" lvl="2" indent="-342900" algn="l">
              <a:lnSpc>
                <a:spcPct val="105000"/>
              </a:lnSpc>
              <a:spcBef>
                <a:spcPts val="600"/>
              </a:spcBef>
              <a:spcAft>
                <a:spcPts val="0"/>
              </a:spcAft>
              <a:buSzPts val="1800"/>
              <a:buChar char="+"/>
              <a:defRPr/>
            </a:lvl3pPr>
            <a:lvl4pPr marL="1828800" lvl="3" indent="-228600" algn="l">
              <a:lnSpc>
                <a:spcPct val="105000"/>
              </a:lnSpc>
              <a:spcBef>
                <a:spcPts val="600"/>
              </a:spcBef>
              <a:spcAft>
                <a:spcPts val="0"/>
              </a:spcAft>
              <a:buClr>
                <a:srgbClr val="3F3F3F"/>
              </a:buClr>
              <a:buSzPts val="1800"/>
              <a:buNone/>
              <a:defRPr/>
            </a:lvl4pPr>
            <a:lvl5pPr marL="2286000" lvl="4" indent="-342900" algn="l">
              <a:lnSpc>
                <a:spcPct val="105000"/>
              </a:lnSpc>
              <a:spcBef>
                <a:spcPts val="6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1"/>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77" name="Google Shape;77;p41"/>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78" name="Google Shape;78;p41"/>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42"/>
          <p:cNvSpPr txBox="1">
            <a:spLocks noGrp="1"/>
          </p:cNvSpPr>
          <p:nvPr>
            <p:ph type="title"/>
          </p:nvPr>
        </p:nvSpPr>
        <p:spPr>
          <a:xfrm rot="5400000">
            <a:off x="7287289" y="2680932"/>
            <a:ext cx="4546786" cy="2220731"/>
          </a:xfrm>
          <a:prstGeom prst="rect">
            <a:avLst/>
          </a:prstGeom>
          <a:noFill/>
          <a:ln>
            <a:noFill/>
          </a:ln>
        </p:spPr>
        <p:txBody>
          <a:bodyPr spcFirstLastPara="1" wrap="square" lIns="91425" tIns="45700" rIns="91425" bIns="45700" anchor="t" anchorCtr="0">
            <a:normAutofit/>
          </a:bodyPr>
          <a:lstStyle>
            <a:lvl1pPr lvl="0" algn="l">
              <a:lnSpc>
                <a:spcPct val="9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2"/>
          <p:cNvSpPr txBox="1">
            <a:spLocks noGrp="1"/>
          </p:cNvSpPr>
          <p:nvPr>
            <p:ph type="body" idx="1"/>
          </p:nvPr>
        </p:nvSpPr>
        <p:spPr>
          <a:xfrm rot="5400000">
            <a:off x="2525788" y="510021"/>
            <a:ext cx="4546786" cy="6562553"/>
          </a:xfrm>
          <a:prstGeom prst="rect">
            <a:avLst/>
          </a:prstGeom>
          <a:noFill/>
          <a:ln>
            <a:noFill/>
          </a:ln>
        </p:spPr>
        <p:txBody>
          <a:bodyPr spcFirstLastPara="1" wrap="square" lIns="91425" tIns="45700" rIns="91425" bIns="45700" anchor="t" anchorCtr="0">
            <a:normAutofit/>
          </a:bodyPr>
          <a:lstStyle>
            <a:lvl1pPr marL="457200" lvl="0" indent="-342900" algn="l">
              <a:lnSpc>
                <a:spcPct val="105000"/>
              </a:lnSpc>
              <a:spcBef>
                <a:spcPts val="900"/>
              </a:spcBef>
              <a:spcAft>
                <a:spcPts val="0"/>
              </a:spcAft>
              <a:buSzPts val="1800"/>
              <a:buChar char="+"/>
              <a:defRPr/>
            </a:lvl1pPr>
            <a:lvl2pPr marL="914400" lvl="1" indent="-228600" algn="l">
              <a:lnSpc>
                <a:spcPct val="105000"/>
              </a:lnSpc>
              <a:spcBef>
                <a:spcPts val="900"/>
              </a:spcBef>
              <a:spcAft>
                <a:spcPts val="0"/>
              </a:spcAft>
              <a:buClr>
                <a:srgbClr val="3F3F3F"/>
              </a:buClr>
              <a:buSzPts val="1800"/>
              <a:buNone/>
              <a:defRPr/>
            </a:lvl2pPr>
            <a:lvl3pPr marL="1371600" lvl="2" indent="-342900" algn="l">
              <a:lnSpc>
                <a:spcPct val="105000"/>
              </a:lnSpc>
              <a:spcBef>
                <a:spcPts val="600"/>
              </a:spcBef>
              <a:spcAft>
                <a:spcPts val="0"/>
              </a:spcAft>
              <a:buSzPts val="1800"/>
              <a:buChar char="+"/>
              <a:defRPr/>
            </a:lvl3pPr>
            <a:lvl4pPr marL="1828800" lvl="3" indent="-228600" algn="l">
              <a:lnSpc>
                <a:spcPct val="105000"/>
              </a:lnSpc>
              <a:spcBef>
                <a:spcPts val="600"/>
              </a:spcBef>
              <a:spcAft>
                <a:spcPts val="0"/>
              </a:spcAft>
              <a:buClr>
                <a:srgbClr val="3F3F3F"/>
              </a:buClr>
              <a:buSzPts val="1800"/>
              <a:buNone/>
              <a:defRPr/>
            </a:lvl4pPr>
            <a:lvl5pPr marL="2286000" lvl="4" indent="-342900" algn="l">
              <a:lnSpc>
                <a:spcPct val="105000"/>
              </a:lnSpc>
              <a:spcBef>
                <a:spcPts val="6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2"/>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83" name="Google Shape;83;p42"/>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84" name="Google Shape;84;p42"/>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1"/>
        <p:cNvGrpSpPr/>
        <p:nvPr/>
      </p:nvGrpSpPr>
      <p:grpSpPr>
        <a:xfrm>
          <a:off x="0" y="0"/>
          <a:ext cx="0" cy="0"/>
          <a:chOff x="0" y="0"/>
          <a:chExt cx="0" cy="0"/>
        </a:xfrm>
      </p:grpSpPr>
      <p:sp>
        <p:nvSpPr>
          <p:cNvPr id="92" name="Google Shape;92;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4" name="Google Shape;9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1"/>
        <p:cNvGrpSpPr/>
        <p:nvPr/>
      </p:nvGrpSpPr>
      <p:grpSpPr>
        <a:xfrm>
          <a:off x="0" y="0"/>
          <a:ext cx="0" cy="0"/>
          <a:chOff x="0" y="0"/>
          <a:chExt cx="0" cy="0"/>
        </a:xfrm>
      </p:grpSpPr>
      <p:sp>
        <p:nvSpPr>
          <p:cNvPr id="102" name="Google Shape;102;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7"/>
        <p:cNvGrpSpPr/>
        <p:nvPr/>
      </p:nvGrpSpPr>
      <p:grpSpPr>
        <a:xfrm>
          <a:off x="0" y="0"/>
          <a:ext cx="0" cy="0"/>
          <a:chOff x="0" y="0"/>
          <a:chExt cx="0" cy="0"/>
        </a:xfrm>
      </p:grpSpPr>
      <p:sp>
        <p:nvSpPr>
          <p:cNvPr id="108" name="Google Shape;108;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10" name="Google Shape;11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0"/>
        <p:cNvGrpSpPr/>
        <p:nvPr/>
      </p:nvGrpSpPr>
      <p:grpSpPr>
        <a:xfrm>
          <a:off x="0" y="0"/>
          <a:ext cx="0" cy="0"/>
          <a:chOff x="0" y="0"/>
          <a:chExt cx="0" cy="0"/>
        </a:xfrm>
      </p:grpSpPr>
      <p:sp>
        <p:nvSpPr>
          <p:cNvPr id="121" name="Google Shape;121;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3" name="Google Shape;123;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5" name="Google Shape;125;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4"/>
        <p:cNvGrpSpPr/>
        <p:nvPr/>
      </p:nvGrpSpPr>
      <p:grpSpPr>
        <a:xfrm>
          <a:off x="0" y="0"/>
          <a:ext cx="0" cy="0"/>
          <a:chOff x="0" y="0"/>
          <a:chExt cx="0" cy="0"/>
        </a:xfrm>
      </p:grpSpPr>
      <p:sp>
        <p:nvSpPr>
          <p:cNvPr id="135" name="Google Shape;135;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7" name="Google Shape;137;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8" name="Google Shape;138;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1"/>
        <p:cNvGrpSpPr/>
        <p:nvPr/>
      </p:nvGrpSpPr>
      <p:grpSpPr>
        <a:xfrm>
          <a:off x="0" y="0"/>
          <a:ext cx="0" cy="0"/>
          <a:chOff x="0" y="0"/>
          <a:chExt cx="0" cy="0"/>
        </a:xfrm>
      </p:grpSpPr>
      <p:sp>
        <p:nvSpPr>
          <p:cNvPr id="142" name="Google Shape;142;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30"/>
          <p:cNvSpPr>
            <a:spLocks noGrp="1"/>
          </p:cNvSpPr>
          <p:nvPr>
            <p:ph type="pic" idx="2"/>
          </p:nvPr>
        </p:nvSpPr>
        <p:spPr>
          <a:xfrm>
            <a:off x="5183188" y="987425"/>
            <a:ext cx="6172200" cy="4873625"/>
          </a:xfrm>
          <a:prstGeom prst="rect">
            <a:avLst/>
          </a:prstGeom>
          <a:noFill/>
          <a:ln>
            <a:noFill/>
          </a:ln>
        </p:spPr>
      </p:sp>
      <p:sp>
        <p:nvSpPr>
          <p:cNvPr id="144" name="Google Shape;144;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5" name="Google Shape;14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3"/>
          <p:cNvSpPr txBox="1">
            <a:spLocks noGrp="1"/>
          </p:cNvSpPr>
          <p:nvPr>
            <p:ph type="title"/>
          </p:nvPr>
        </p:nvSpPr>
        <p:spPr>
          <a:xfrm>
            <a:off x="1517904" y="1517904"/>
            <a:ext cx="9144000" cy="1344168"/>
          </a:xfrm>
          <a:prstGeom prst="rect">
            <a:avLst/>
          </a:prstGeom>
          <a:noFill/>
          <a:ln>
            <a:noFill/>
          </a:ln>
        </p:spPr>
        <p:txBody>
          <a:bodyPr spcFirstLastPara="1" wrap="square" lIns="91425" tIns="45700" rIns="91425" bIns="45700" anchor="t" anchorCtr="0">
            <a:normAutofit/>
          </a:bodyPr>
          <a:lstStyle>
            <a:lvl1pPr lvl="0" algn="l">
              <a:lnSpc>
                <a:spcPct val="9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3"/>
          <p:cNvSpPr txBox="1">
            <a:spLocks noGrp="1"/>
          </p:cNvSpPr>
          <p:nvPr>
            <p:ph type="body" idx="1"/>
          </p:nvPr>
        </p:nvSpPr>
        <p:spPr>
          <a:xfrm>
            <a:off x="1517904" y="2971800"/>
            <a:ext cx="9144000" cy="3127248"/>
          </a:xfrm>
          <a:prstGeom prst="rect">
            <a:avLst/>
          </a:prstGeom>
          <a:noFill/>
          <a:ln>
            <a:noFill/>
          </a:ln>
        </p:spPr>
        <p:txBody>
          <a:bodyPr spcFirstLastPara="1" wrap="square" lIns="91425" tIns="45700" rIns="91425" bIns="45700" anchor="t" anchorCtr="0">
            <a:normAutofit/>
          </a:bodyPr>
          <a:lstStyle>
            <a:lvl1pPr marL="457200" lvl="0" indent="-342900" algn="l">
              <a:lnSpc>
                <a:spcPct val="105000"/>
              </a:lnSpc>
              <a:spcBef>
                <a:spcPts val="900"/>
              </a:spcBef>
              <a:spcAft>
                <a:spcPts val="0"/>
              </a:spcAft>
              <a:buSzPts val="1800"/>
              <a:buChar char="+"/>
              <a:defRPr/>
            </a:lvl1pPr>
            <a:lvl2pPr marL="914400" lvl="1" indent="-228600" algn="l">
              <a:lnSpc>
                <a:spcPct val="105000"/>
              </a:lnSpc>
              <a:spcBef>
                <a:spcPts val="900"/>
              </a:spcBef>
              <a:spcAft>
                <a:spcPts val="0"/>
              </a:spcAft>
              <a:buClr>
                <a:srgbClr val="3F3F3F"/>
              </a:buClr>
              <a:buSzPts val="1800"/>
              <a:buNone/>
              <a:defRPr/>
            </a:lvl2pPr>
            <a:lvl3pPr marL="1371600" lvl="2" indent="-342900" algn="l">
              <a:lnSpc>
                <a:spcPct val="105000"/>
              </a:lnSpc>
              <a:spcBef>
                <a:spcPts val="600"/>
              </a:spcBef>
              <a:spcAft>
                <a:spcPts val="0"/>
              </a:spcAft>
              <a:buSzPts val="1800"/>
              <a:buChar char="+"/>
              <a:defRPr/>
            </a:lvl3pPr>
            <a:lvl4pPr marL="1828800" lvl="3" indent="-228600" algn="l">
              <a:lnSpc>
                <a:spcPct val="105000"/>
              </a:lnSpc>
              <a:spcBef>
                <a:spcPts val="600"/>
              </a:spcBef>
              <a:spcAft>
                <a:spcPts val="0"/>
              </a:spcAft>
              <a:buClr>
                <a:srgbClr val="3F3F3F"/>
              </a:buClr>
              <a:buSzPts val="1800"/>
              <a:buNone/>
              <a:defRPr/>
            </a:lvl4pPr>
            <a:lvl5pPr marL="2286000" lvl="4" indent="-342900" algn="l">
              <a:lnSpc>
                <a:spcPct val="105000"/>
              </a:lnSpc>
              <a:spcBef>
                <a:spcPts val="6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33"/>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26" name="Google Shape;26;p33"/>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27" name="Google Shape;27;p33"/>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8"/>
        <p:cNvGrpSpPr/>
        <p:nvPr/>
      </p:nvGrpSpPr>
      <p:grpSpPr>
        <a:xfrm>
          <a:off x="0" y="0"/>
          <a:ext cx="0" cy="0"/>
          <a:chOff x="0" y="0"/>
          <a:chExt cx="0" cy="0"/>
        </a:xfrm>
      </p:grpSpPr>
      <p:sp>
        <p:nvSpPr>
          <p:cNvPr id="149" name="Google Shape;149;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 name="Google Shape;150;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4"/>
        <p:cNvGrpSpPr/>
        <p:nvPr/>
      </p:nvGrpSpPr>
      <p:grpSpPr>
        <a:xfrm>
          <a:off x="0" y="0"/>
          <a:ext cx="0" cy="0"/>
          <a:chOff x="0" y="0"/>
          <a:chExt cx="0" cy="0"/>
        </a:xfrm>
      </p:grpSpPr>
      <p:sp>
        <p:nvSpPr>
          <p:cNvPr id="155" name="Google Shape;155;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6" name="Google Shape;156;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4"/>
          <p:cNvSpPr txBox="1">
            <a:spLocks noGrp="1"/>
          </p:cNvSpPr>
          <p:nvPr>
            <p:ph type="title"/>
          </p:nvPr>
        </p:nvSpPr>
        <p:spPr>
          <a:xfrm>
            <a:off x="1517904" y="1517904"/>
            <a:ext cx="9144000" cy="2852737"/>
          </a:xfrm>
          <a:prstGeom prst="rect">
            <a:avLst/>
          </a:prstGeom>
          <a:noFill/>
          <a:ln>
            <a:noFill/>
          </a:ln>
        </p:spPr>
        <p:txBody>
          <a:bodyPr spcFirstLastPara="1" wrap="square" lIns="91425" tIns="45700" rIns="91425" bIns="45700" anchor="b" anchorCtr="0">
            <a:normAutofit/>
          </a:bodyPr>
          <a:lstStyle>
            <a:lvl1pPr lvl="0" algn="l">
              <a:lnSpc>
                <a:spcPct val="95000"/>
              </a:lnSpc>
              <a:spcBef>
                <a:spcPts val="0"/>
              </a:spcBef>
              <a:spcAft>
                <a:spcPts val="0"/>
              </a:spcAft>
              <a:buClr>
                <a:schemeClr val="dk1"/>
              </a:buClr>
              <a:buSzPts val="6000"/>
              <a:buFont typeface="Aharon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4"/>
          <p:cNvSpPr txBox="1">
            <a:spLocks noGrp="1"/>
          </p:cNvSpPr>
          <p:nvPr>
            <p:ph type="body" idx="1"/>
          </p:nvPr>
        </p:nvSpPr>
        <p:spPr>
          <a:xfrm>
            <a:off x="1517904" y="4572000"/>
            <a:ext cx="91440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105000"/>
              </a:lnSpc>
              <a:spcBef>
                <a:spcPts val="900"/>
              </a:spcBef>
              <a:spcAft>
                <a:spcPts val="0"/>
              </a:spcAft>
              <a:buSzPts val="2400"/>
              <a:buNone/>
              <a:defRPr sz="2400">
                <a:solidFill>
                  <a:schemeClr val="dk1"/>
                </a:solidFill>
              </a:defRPr>
            </a:lvl1pPr>
            <a:lvl2pPr marL="914400" lvl="1" indent="-228600" algn="l">
              <a:lnSpc>
                <a:spcPct val="105000"/>
              </a:lnSpc>
              <a:spcBef>
                <a:spcPts val="900"/>
              </a:spcBef>
              <a:spcAft>
                <a:spcPts val="0"/>
              </a:spcAft>
              <a:buClr>
                <a:srgbClr val="888888"/>
              </a:buClr>
              <a:buSzPts val="2000"/>
              <a:buNone/>
              <a:defRPr sz="2000">
                <a:solidFill>
                  <a:srgbClr val="888888"/>
                </a:solidFill>
              </a:defRPr>
            </a:lvl2pPr>
            <a:lvl3pPr marL="1371600" lvl="2" indent="-228600" algn="l">
              <a:lnSpc>
                <a:spcPct val="105000"/>
              </a:lnSpc>
              <a:spcBef>
                <a:spcPts val="600"/>
              </a:spcBef>
              <a:spcAft>
                <a:spcPts val="0"/>
              </a:spcAft>
              <a:buSzPts val="1800"/>
              <a:buNone/>
              <a:defRPr sz="1800">
                <a:solidFill>
                  <a:srgbClr val="888888"/>
                </a:solidFill>
              </a:defRPr>
            </a:lvl3pPr>
            <a:lvl4pPr marL="1828800" lvl="3" indent="-228600" algn="l">
              <a:lnSpc>
                <a:spcPct val="105000"/>
              </a:lnSpc>
              <a:spcBef>
                <a:spcPts val="600"/>
              </a:spcBef>
              <a:spcAft>
                <a:spcPts val="0"/>
              </a:spcAft>
              <a:buClr>
                <a:srgbClr val="888888"/>
              </a:buClr>
              <a:buSzPts val="1600"/>
              <a:buFont typeface="Avenir"/>
              <a:buNone/>
              <a:defRPr sz="1600">
                <a:solidFill>
                  <a:srgbClr val="888888"/>
                </a:solidFill>
              </a:defRPr>
            </a:lvl4pPr>
            <a:lvl5pPr marL="2286000" lvl="4" indent="-228600" algn="l">
              <a:lnSpc>
                <a:spcPct val="105000"/>
              </a:lnSpc>
              <a:spcBef>
                <a:spcPts val="6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34"/>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32" name="Google Shape;32;p34"/>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33" name="Google Shape;33;p34"/>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35"/>
          <p:cNvSpPr txBox="1">
            <a:spLocks noGrp="1"/>
          </p:cNvSpPr>
          <p:nvPr>
            <p:ph type="title"/>
          </p:nvPr>
        </p:nvSpPr>
        <p:spPr>
          <a:xfrm>
            <a:off x="1517904" y="1517904"/>
            <a:ext cx="9144000" cy="1344168"/>
          </a:xfrm>
          <a:prstGeom prst="rect">
            <a:avLst/>
          </a:prstGeom>
          <a:noFill/>
          <a:ln>
            <a:noFill/>
          </a:ln>
        </p:spPr>
        <p:txBody>
          <a:bodyPr spcFirstLastPara="1" wrap="square" lIns="91425" tIns="45700" rIns="91425" bIns="45700" anchor="t" anchorCtr="0">
            <a:normAutofit/>
          </a:bodyPr>
          <a:lstStyle>
            <a:lvl1pPr lvl="0" algn="l">
              <a:lnSpc>
                <a:spcPct val="9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5"/>
          <p:cNvSpPr txBox="1">
            <a:spLocks noGrp="1"/>
          </p:cNvSpPr>
          <p:nvPr>
            <p:ph type="body" idx="1"/>
          </p:nvPr>
        </p:nvSpPr>
        <p:spPr>
          <a:xfrm>
            <a:off x="1517904" y="2980944"/>
            <a:ext cx="4334256" cy="3118104"/>
          </a:xfrm>
          <a:prstGeom prst="rect">
            <a:avLst/>
          </a:prstGeom>
          <a:noFill/>
          <a:ln>
            <a:noFill/>
          </a:ln>
        </p:spPr>
        <p:txBody>
          <a:bodyPr spcFirstLastPara="1" wrap="square" lIns="91425" tIns="45700" rIns="91425" bIns="45700" anchor="t" anchorCtr="0">
            <a:normAutofit/>
          </a:bodyPr>
          <a:lstStyle>
            <a:lvl1pPr marL="457200" lvl="0" indent="-342900" algn="l">
              <a:lnSpc>
                <a:spcPct val="105000"/>
              </a:lnSpc>
              <a:spcBef>
                <a:spcPts val="900"/>
              </a:spcBef>
              <a:spcAft>
                <a:spcPts val="0"/>
              </a:spcAft>
              <a:buSzPts val="1800"/>
              <a:buChar char="+"/>
              <a:defRPr/>
            </a:lvl1pPr>
            <a:lvl2pPr marL="914400" lvl="1" indent="-228600" algn="l">
              <a:lnSpc>
                <a:spcPct val="105000"/>
              </a:lnSpc>
              <a:spcBef>
                <a:spcPts val="900"/>
              </a:spcBef>
              <a:spcAft>
                <a:spcPts val="0"/>
              </a:spcAft>
              <a:buClr>
                <a:srgbClr val="3F3F3F"/>
              </a:buClr>
              <a:buSzPts val="1800"/>
              <a:buNone/>
              <a:defRPr/>
            </a:lvl2pPr>
            <a:lvl3pPr marL="1371600" lvl="2" indent="-342900" algn="l">
              <a:lnSpc>
                <a:spcPct val="105000"/>
              </a:lnSpc>
              <a:spcBef>
                <a:spcPts val="600"/>
              </a:spcBef>
              <a:spcAft>
                <a:spcPts val="0"/>
              </a:spcAft>
              <a:buSzPts val="1800"/>
              <a:buChar char="+"/>
              <a:defRPr/>
            </a:lvl3pPr>
            <a:lvl4pPr marL="1828800" lvl="3" indent="-228600" algn="l">
              <a:lnSpc>
                <a:spcPct val="105000"/>
              </a:lnSpc>
              <a:spcBef>
                <a:spcPts val="600"/>
              </a:spcBef>
              <a:spcAft>
                <a:spcPts val="0"/>
              </a:spcAft>
              <a:buClr>
                <a:srgbClr val="3F3F3F"/>
              </a:buClr>
              <a:buSzPts val="1800"/>
              <a:buNone/>
              <a:defRPr/>
            </a:lvl4pPr>
            <a:lvl5pPr marL="2286000" lvl="4" indent="-342900" algn="l">
              <a:lnSpc>
                <a:spcPct val="105000"/>
              </a:lnSpc>
              <a:spcBef>
                <a:spcPts val="6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5"/>
          <p:cNvSpPr txBox="1">
            <a:spLocks noGrp="1"/>
          </p:cNvSpPr>
          <p:nvPr>
            <p:ph type="body" idx="2"/>
          </p:nvPr>
        </p:nvSpPr>
        <p:spPr>
          <a:xfrm>
            <a:off x="6336792" y="2980944"/>
            <a:ext cx="4334256" cy="3118104"/>
          </a:xfrm>
          <a:prstGeom prst="rect">
            <a:avLst/>
          </a:prstGeom>
          <a:noFill/>
          <a:ln>
            <a:noFill/>
          </a:ln>
        </p:spPr>
        <p:txBody>
          <a:bodyPr spcFirstLastPara="1" wrap="square" lIns="91425" tIns="45700" rIns="91425" bIns="45700" anchor="t" anchorCtr="0">
            <a:normAutofit/>
          </a:bodyPr>
          <a:lstStyle>
            <a:lvl1pPr marL="457200" lvl="0" indent="-342900" algn="l">
              <a:lnSpc>
                <a:spcPct val="105000"/>
              </a:lnSpc>
              <a:spcBef>
                <a:spcPts val="900"/>
              </a:spcBef>
              <a:spcAft>
                <a:spcPts val="0"/>
              </a:spcAft>
              <a:buSzPts val="1800"/>
              <a:buChar char="+"/>
              <a:defRPr/>
            </a:lvl1pPr>
            <a:lvl2pPr marL="914400" lvl="1" indent="-228600" algn="l">
              <a:lnSpc>
                <a:spcPct val="105000"/>
              </a:lnSpc>
              <a:spcBef>
                <a:spcPts val="900"/>
              </a:spcBef>
              <a:spcAft>
                <a:spcPts val="0"/>
              </a:spcAft>
              <a:buClr>
                <a:srgbClr val="3F3F3F"/>
              </a:buClr>
              <a:buSzPts val="1800"/>
              <a:buNone/>
              <a:defRPr/>
            </a:lvl2pPr>
            <a:lvl3pPr marL="1371600" lvl="2" indent="-342900" algn="l">
              <a:lnSpc>
                <a:spcPct val="105000"/>
              </a:lnSpc>
              <a:spcBef>
                <a:spcPts val="600"/>
              </a:spcBef>
              <a:spcAft>
                <a:spcPts val="0"/>
              </a:spcAft>
              <a:buSzPts val="1800"/>
              <a:buChar char="+"/>
              <a:defRPr/>
            </a:lvl3pPr>
            <a:lvl4pPr marL="1828800" lvl="3" indent="-228600" algn="l">
              <a:lnSpc>
                <a:spcPct val="105000"/>
              </a:lnSpc>
              <a:spcBef>
                <a:spcPts val="600"/>
              </a:spcBef>
              <a:spcAft>
                <a:spcPts val="0"/>
              </a:spcAft>
              <a:buClr>
                <a:srgbClr val="3F3F3F"/>
              </a:buClr>
              <a:buSzPts val="1800"/>
              <a:buNone/>
              <a:defRPr/>
            </a:lvl4pPr>
            <a:lvl5pPr marL="2286000" lvl="4" indent="-342900" algn="l">
              <a:lnSpc>
                <a:spcPct val="105000"/>
              </a:lnSpc>
              <a:spcBef>
                <a:spcPts val="6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5"/>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39" name="Google Shape;39;p35"/>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40" name="Google Shape;40;p35"/>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1"/>
        <p:cNvGrpSpPr/>
        <p:nvPr/>
      </p:nvGrpSpPr>
      <p:grpSpPr>
        <a:xfrm>
          <a:off x="0" y="0"/>
          <a:ext cx="0" cy="0"/>
          <a:chOff x="0" y="0"/>
          <a:chExt cx="0" cy="0"/>
        </a:xfrm>
      </p:grpSpPr>
      <p:sp>
        <p:nvSpPr>
          <p:cNvPr id="42" name="Google Shape;42;p36"/>
          <p:cNvSpPr txBox="1">
            <a:spLocks noGrp="1"/>
          </p:cNvSpPr>
          <p:nvPr>
            <p:ph type="body" idx="1"/>
          </p:nvPr>
        </p:nvSpPr>
        <p:spPr>
          <a:xfrm>
            <a:off x="1517905" y="2944368"/>
            <a:ext cx="4334256" cy="60602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900"/>
              </a:spcBef>
              <a:spcAft>
                <a:spcPts val="0"/>
              </a:spcAft>
              <a:buSzPts val="2400"/>
              <a:buNone/>
              <a:defRPr sz="2400" b="1"/>
            </a:lvl1pPr>
            <a:lvl2pPr marL="914400" lvl="1" indent="-228600" algn="l">
              <a:lnSpc>
                <a:spcPct val="105000"/>
              </a:lnSpc>
              <a:spcBef>
                <a:spcPts val="900"/>
              </a:spcBef>
              <a:spcAft>
                <a:spcPts val="0"/>
              </a:spcAft>
              <a:buClr>
                <a:srgbClr val="3F3F3F"/>
              </a:buClr>
              <a:buSzPts val="2000"/>
              <a:buNone/>
              <a:defRPr sz="2000" b="1"/>
            </a:lvl2pPr>
            <a:lvl3pPr marL="1371600" lvl="2" indent="-228600" algn="l">
              <a:lnSpc>
                <a:spcPct val="105000"/>
              </a:lnSpc>
              <a:spcBef>
                <a:spcPts val="600"/>
              </a:spcBef>
              <a:spcAft>
                <a:spcPts val="0"/>
              </a:spcAft>
              <a:buSzPts val="1800"/>
              <a:buNone/>
              <a:defRPr sz="1800" b="1"/>
            </a:lvl3pPr>
            <a:lvl4pPr marL="1828800" lvl="3" indent="-228600" algn="l">
              <a:lnSpc>
                <a:spcPct val="105000"/>
              </a:lnSpc>
              <a:spcBef>
                <a:spcPts val="600"/>
              </a:spcBef>
              <a:spcAft>
                <a:spcPts val="0"/>
              </a:spcAft>
              <a:buClr>
                <a:srgbClr val="3F3F3F"/>
              </a:buClr>
              <a:buSzPts val="1600"/>
              <a:buFont typeface="Avenir"/>
              <a:buNone/>
              <a:defRPr sz="1600" b="1"/>
            </a:lvl4pPr>
            <a:lvl5pPr marL="2286000" lvl="4" indent="-228600" algn="l">
              <a:lnSpc>
                <a:spcPct val="105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6"/>
          <p:cNvSpPr txBox="1">
            <a:spLocks noGrp="1"/>
          </p:cNvSpPr>
          <p:nvPr>
            <p:ph type="body" idx="2"/>
          </p:nvPr>
        </p:nvSpPr>
        <p:spPr>
          <a:xfrm>
            <a:off x="1517904" y="3644987"/>
            <a:ext cx="4334256" cy="2449645"/>
          </a:xfrm>
          <a:prstGeom prst="rect">
            <a:avLst/>
          </a:prstGeom>
          <a:noFill/>
          <a:ln>
            <a:noFill/>
          </a:ln>
        </p:spPr>
        <p:txBody>
          <a:bodyPr spcFirstLastPara="1" wrap="square" lIns="91425" tIns="45700" rIns="91425" bIns="45700" anchor="t" anchorCtr="0">
            <a:normAutofit/>
          </a:bodyPr>
          <a:lstStyle>
            <a:lvl1pPr marL="457200" lvl="0" indent="-342900" algn="l">
              <a:lnSpc>
                <a:spcPct val="105000"/>
              </a:lnSpc>
              <a:spcBef>
                <a:spcPts val="900"/>
              </a:spcBef>
              <a:spcAft>
                <a:spcPts val="0"/>
              </a:spcAft>
              <a:buSzPts val="1800"/>
              <a:buChar char="+"/>
              <a:defRPr/>
            </a:lvl1pPr>
            <a:lvl2pPr marL="914400" lvl="1" indent="-228600" algn="l">
              <a:lnSpc>
                <a:spcPct val="105000"/>
              </a:lnSpc>
              <a:spcBef>
                <a:spcPts val="900"/>
              </a:spcBef>
              <a:spcAft>
                <a:spcPts val="0"/>
              </a:spcAft>
              <a:buClr>
                <a:srgbClr val="3F3F3F"/>
              </a:buClr>
              <a:buSzPts val="1800"/>
              <a:buNone/>
              <a:defRPr/>
            </a:lvl2pPr>
            <a:lvl3pPr marL="1371600" lvl="2" indent="-342900" algn="l">
              <a:lnSpc>
                <a:spcPct val="105000"/>
              </a:lnSpc>
              <a:spcBef>
                <a:spcPts val="600"/>
              </a:spcBef>
              <a:spcAft>
                <a:spcPts val="0"/>
              </a:spcAft>
              <a:buSzPts val="1800"/>
              <a:buChar char="+"/>
              <a:defRPr/>
            </a:lvl3pPr>
            <a:lvl4pPr marL="1828800" lvl="3" indent="-228600" algn="l">
              <a:lnSpc>
                <a:spcPct val="105000"/>
              </a:lnSpc>
              <a:spcBef>
                <a:spcPts val="600"/>
              </a:spcBef>
              <a:spcAft>
                <a:spcPts val="0"/>
              </a:spcAft>
              <a:buClr>
                <a:srgbClr val="3F3F3F"/>
              </a:buClr>
              <a:buSzPts val="1800"/>
              <a:buNone/>
              <a:defRPr/>
            </a:lvl4pPr>
            <a:lvl5pPr marL="2286000" lvl="4" indent="-342900" algn="l">
              <a:lnSpc>
                <a:spcPct val="105000"/>
              </a:lnSpc>
              <a:spcBef>
                <a:spcPts val="6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6"/>
          <p:cNvSpPr txBox="1">
            <a:spLocks noGrp="1"/>
          </p:cNvSpPr>
          <p:nvPr>
            <p:ph type="body" idx="3"/>
          </p:nvPr>
        </p:nvSpPr>
        <p:spPr>
          <a:xfrm>
            <a:off x="6336792" y="2944368"/>
            <a:ext cx="4334256" cy="60602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900"/>
              </a:spcBef>
              <a:spcAft>
                <a:spcPts val="0"/>
              </a:spcAft>
              <a:buSzPts val="2400"/>
              <a:buNone/>
              <a:defRPr sz="2400" b="1"/>
            </a:lvl1pPr>
            <a:lvl2pPr marL="914400" lvl="1" indent="-228600" algn="l">
              <a:lnSpc>
                <a:spcPct val="105000"/>
              </a:lnSpc>
              <a:spcBef>
                <a:spcPts val="900"/>
              </a:spcBef>
              <a:spcAft>
                <a:spcPts val="0"/>
              </a:spcAft>
              <a:buClr>
                <a:srgbClr val="3F3F3F"/>
              </a:buClr>
              <a:buSzPts val="2000"/>
              <a:buNone/>
              <a:defRPr sz="2000" b="1"/>
            </a:lvl2pPr>
            <a:lvl3pPr marL="1371600" lvl="2" indent="-228600" algn="l">
              <a:lnSpc>
                <a:spcPct val="105000"/>
              </a:lnSpc>
              <a:spcBef>
                <a:spcPts val="600"/>
              </a:spcBef>
              <a:spcAft>
                <a:spcPts val="0"/>
              </a:spcAft>
              <a:buSzPts val="1800"/>
              <a:buNone/>
              <a:defRPr sz="1800" b="1"/>
            </a:lvl3pPr>
            <a:lvl4pPr marL="1828800" lvl="3" indent="-228600" algn="l">
              <a:lnSpc>
                <a:spcPct val="105000"/>
              </a:lnSpc>
              <a:spcBef>
                <a:spcPts val="600"/>
              </a:spcBef>
              <a:spcAft>
                <a:spcPts val="0"/>
              </a:spcAft>
              <a:buClr>
                <a:srgbClr val="3F3F3F"/>
              </a:buClr>
              <a:buSzPts val="1600"/>
              <a:buFont typeface="Avenir"/>
              <a:buNone/>
              <a:defRPr sz="1600" b="1"/>
            </a:lvl4pPr>
            <a:lvl5pPr marL="2286000" lvl="4" indent="-228600" algn="l">
              <a:lnSpc>
                <a:spcPct val="105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6"/>
          <p:cNvSpPr txBox="1">
            <a:spLocks noGrp="1"/>
          </p:cNvSpPr>
          <p:nvPr>
            <p:ph type="body" idx="4"/>
          </p:nvPr>
        </p:nvSpPr>
        <p:spPr>
          <a:xfrm>
            <a:off x="6336792" y="3644987"/>
            <a:ext cx="4334256" cy="2449645"/>
          </a:xfrm>
          <a:prstGeom prst="rect">
            <a:avLst/>
          </a:prstGeom>
          <a:noFill/>
          <a:ln>
            <a:noFill/>
          </a:ln>
        </p:spPr>
        <p:txBody>
          <a:bodyPr spcFirstLastPara="1" wrap="square" lIns="91425" tIns="45700" rIns="91425" bIns="45700" anchor="t" anchorCtr="0">
            <a:normAutofit/>
          </a:bodyPr>
          <a:lstStyle>
            <a:lvl1pPr marL="457200" lvl="0" indent="-342900" algn="l">
              <a:lnSpc>
                <a:spcPct val="105000"/>
              </a:lnSpc>
              <a:spcBef>
                <a:spcPts val="900"/>
              </a:spcBef>
              <a:spcAft>
                <a:spcPts val="0"/>
              </a:spcAft>
              <a:buSzPts val="1800"/>
              <a:buChar char="+"/>
              <a:defRPr/>
            </a:lvl1pPr>
            <a:lvl2pPr marL="914400" lvl="1" indent="-228600" algn="l">
              <a:lnSpc>
                <a:spcPct val="105000"/>
              </a:lnSpc>
              <a:spcBef>
                <a:spcPts val="900"/>
              </a:spcBef>
              <a:spcAft>
                <a:spcPts val="0"/>
              </a:spcAft>
              <a:buClr>
                <a:srgbClr val="3F3F3F"/>
              </a:buClr>
              <a:buSzPts val="1800"/>
              <a:buNone/>
              <a:defRPr/>
            </a:lvl2pPr>
            <a:lvl3pPr marL="1371600" lvl="2" indent="-342900" algn="l">
              <a:lnSpc>
                <a:spcPct val="105000"/>
              </a:lnSpc>
              <a:spcBef>
                <a:spcPts val="600"/>
              </a:spcBef>
              <a:spcAft>
                <a:spcPts val="0"/>
              </a:spcAft>
              <a:buSzPts val="1800"/>
              <a:buChar char="+"/>
              <a:defRPr/>
            </a:lvl3pPr>
            <a:lvl4pPr marL="1828800" lvl="3" indent="-228600" algn="l">
              <a:lnSpc>
                <a:spcPct val="105000"/>
              </a:lnSpc>
              <a:spcBef>
                <a:spcPts val="600"/>
              </a:spcBef>
              <a:spcAft>
                <a:spcPts val="0"/>
              </a:spcAft>
              <a:buClr>
                <a:srgbClr val="3F3F3F"/>
              </a:buClr>
              <a:buSzPts val="1800"/>
              <a:buNone/>
              <a:defRPr/>
            </a:lvl4pPr>
            <a:lvl5pPr marL="2286000" lvl="4" indent="-342900" algn="l">
              <a:lnSpc>
                <a:spcPct val="105000"/>
              </a:lnSpc>
              <a:spcBef>
                <a:spcPts val="6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6"/>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47" name="Google Shape;47;p36"/>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48" name="Google Shape;48;p36"/>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36"/>
          <p:cNvSpPr txBox="1">
            <a:spLocks noGrp="1"/>
          </p:cNvSpPr>
          <p:nvPr>
            <p:ph type="title"/>
          </p:nvPr>
        </p:nvSpPr>
        <p:spPr>
          <a:xfrm>
            <a:off x="1517904" y="1517904"/>
            <a:ext cx="9144000" cy="1344168"/>
          </a:xfrm>
          <a:prstGeom prst="rect">
            <a:avLst/>
          </a:prstGeom>
          <a:noFill/>
          <a:ln>
            <a:noFill/>
          </a:ln>
        </p:spPr>
        <p:txBody>
          <a:bodyPr spcFirstLastPara="1" wrap="square" lIns="91425" tIns="45700" rIns="91425" bIns="45700" anchor="t" anchorCtr="0">
            <a:normAutofit/>
          </a:bodyPr>
          <a:lstStyle>
            <a:lvl1pPr lvl="0" algn="l">
              <a:lnSpc>
                <a:spcPct val="9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37"/>
          <p:cNvSpPr txBox="1">
            <a:spLocks noGrp="1"/>
          </p:cNvSpPr>
          <p:nvPr>
            <p:ph type="title"/>
          </p:nvPr>
        </p:nvSpPr>
        <p:spPr>
          <a:xfrm>
            <a:off x="1517904" y="1517904"/>
            <a:ext cx="9144000" cy="1344168"/>
          </a:xfrm>
          <a:prstGeom prst="rect">
            <a:avLst/>
          </a:prstGeom>
          <a:noFill/>
          <a:ln>
            <a:noFill/>
          </a:ln>
        </p:spPr>
        <p:txBody>
          <a:bodyPr spcFirstLastPara="1" wrap="square" lIns="91425" tIns="45700" rIns="91425" bIns="45700" anchor="t" anchorCtr="0">
            <a:normAutofit/>
          </a:bodyPr>
          <a:lstStyle>
            <a:lvl1pPr lvl="0" algn="l">
              <a:lnSpc>
                <a:spcPct val="9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7"/>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53" name="Google Shape;53;p37"/>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54" name="Google Shape;54;p37"/>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8"/>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57" name="Google Shape;57;p38"/>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58" name="Google Shape;58;p38"/>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39"/>
          <p:cNvSpPr txBox="1">
            <a:spLocks noGrp="1"/>
          </p:cNvSpPr>
          <p:nvPr>
            <p:ph type="title"/>
          </p:nvPr>
        </p:nvSpPr>
        <p:spPr>
          <a:xfrm>
            <a:off x="1517904" y="1517904"/>
            <a:ext cx="3145536" cy="179222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600"/>
              <a:buFont typeface="Aharoni"/>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9"/>
          <p:cNvSpPr txBox="1">
            <a:spLocks noGrp="1"/>
          </p:cNvSpPr>
          <p:nvPr>
            <p:ph type="body" idx="1"/>
          </p:nvPr>
        </p:nvSpPr>
        <p:spPr>
          <a:xfrm>
            <a:off x="5330952" y="1517904"/>
            <a:ext cx="5330952" cy="4581144"/>
          </a:xfrm>
          <a:prstGeom prst="rect">
            <a:avLst/>
          </a:prstGeom>
          <a:noFill/>
          <a:ln>
            <a:noFill/>
          </a:ln>
        </p:spPr>
        <p:txBody>
          <a:bodyPr spcFirstLastPara="1" wrap="square" lIns="91425" tIns="45700" rIns="91425" bIns="45700" anchor="t" anchorCtr="0">
            <a:normAutofit/>
          </a:bodyPr>
          <a:lstStyle>
            <a:lvl1pPr marL="457200" lvl="0" indent="-431800" algn="l">
              <a:lnSpc>
                <a:spcPct val="105000"/>
              </a:lnSpc>
              <a:spcBef>
                <a:spcPts val="900"/>
              </a:spcBef>
              <a:spcAft>
                <a:spcPts val="0"/>
              </a:spcAft>
              <a:buSzPts val="3200"/>
              <a:buChar char="+"/>
              <a:defRPr sz="3200"/>
            </a:lvl1pPr>
            <a:lvl2pPr marL="914400" lvl="1" indent="-228600" algn="l">
              <a:lnSpc>
                <a:spcPct val="105000"/>
              </a:lnSpc>
              <a:spcBef>
                <a:spcPts val="900"/>
              </a:spcBef>
              <a:spcAft>
                <a:spcPts val="0"/>
              </a:spcAft>
              <a:buClr>
                <a:srgbClr val="3F3F3F"/>
              </a:buClr>
              <a:buSzPts val="2800"/>
              <a:buNone/>
              <a:defRPr sz="2800"/>
            </a:lvl2pPr>
            <a:lvl3pPr marL="1371600" lvl="2" indent="-381000" algn="l">
              <a:lnSpc>
                <a:spcPct val="105000"/>
              </a:lnSpc>
              <a:spcBef>
                <a:spcPts val="600"/>
              </a:spcBef>
              <a:spcAft>
                <a:spcPts val="0"/>
              </a:spcAft>
              <a:buSzPts val="2400"/>
              <a:buChar char="+"/>
              <a:defRPr sz="2400"/>
            </a:lvl3pPr>
            <a:lvl4pPr marL="1828800" lvl="3" indent="-228600" algn="l">
              <a:lnSpc>
                <a:spcPct val="105000"/>
              </a:lnSpc>
              <a:spcBef>
                <a:spcPts val="600"/>
              </a:spcBef>
              <a:spcAft>
                <a:spcPts val="0"/>
              </a:spcAft>
              <a:buClr>
                <a:srgbClr val="3F3F3F"/>
              </a:buClr>
              <a:buSzPts val="2000"/>
              <a:buFont typeface="Avenir"/>
              <a:buNone/>
              <a:defRPr sz="2000"/>
            </a:lvl4pPr>
            <a:lvl5pPr marL="2286000" lvl="4" indent="-355600" algn="l">
              <a:lnSpc>
                <a:spcPct val="105000"/>
              </a:lnSpc>
              <a:spcBef>
                <a:spcPts val="600"/>
              </a:spcBef>
              <a:spcAft>
                <a:spcPts val="0"/>
              </a:spcAft>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39"/>
          <p:cNvSpPr txBox="1">
            <a:spLocks noGrp="1"/>
          </p:cNvSpPr>
          <p:nvPr>
            <p:ph type="body" idx="2"/>
          </p:nvPr>
        </p:nvSpPr>
        <p:spPr>
          <a:xfrm>
            <a:off x="1517904" y="3483864"/>
            <a:ext cx="3145536" cy="2615184"/>
          </a:xfrm>
          <a:prstGeom prst="rect">
            <a:avLst/>
          </a:prstGeom>
          <a:noFill/>
          <a:ln>
            <a:noFill/>
          </a:ln>
        </p:spPr>
        <p:txBody>
          <a:bodyPr spcFirstLastPara="1" wrap="square" lIns="91425" tIns="45700" rIns="91425" bIns="45700" anchor="t" anchorCtr="0">
            <a:normAutofit/>
          </a:bodyPr>
          <a:lstStyle>
            <a:lvl1pPr marL="457200" lvl="0" indent="-228600" algn="l">
              <a:lnSpc>
                <a:spcPct val="105000"/>
              </a:lnSpc>
              <a:spcBef>
                <a:spcPts val="900"/>
              </a:spcBef>
              <a:spcAft>
                <a:spcPts val="0"/>
              </a:spcAft>
              <a:buSzPts val="2000"/>
              <a:buNone/>
              <a:defRPr sz="2000"/>
            </a:lvl1pPr>
            <a:lvl2pPr marL="914400" lvl="1" indent="-228600" algn="l">
              <a:lnSpc>
                <a:spcPct val="105000"/>
              </a:lnSpc>
              <a:spcBef>
                <a:spcPts val="900"/>
              </a:spcBef>
              <a:spcAft>
                <a:spcPts val="0"/>
              </a:spcAft>
              <a:buClr>
                <a:srgbClr val="3F3F3F"/>
              </a:buClr>
              <a:buSzPts val="1400"/>
              <a:buNone/>
              <a:defRPr sz="1400"/>
            </a:lvl2pPr>
            <a:lvl3pPr marL="1371600" lvl="2" indent="-228600" algn="l">
              <a:lnSpc>
                <a:spcPct val="105000"/>
              </a:lnSpc>
              <a:spcBef>
                <a:spcPts val="600"/>
              </a:spcBef>
              <a:spcAft>
                <a:spcPts val="0"/>
              </a:spcAft>
              <a:buSzPts val="1200"/>
              <a:buNone/>
              <a:defRPr sz="1200"/>
            </a:lvl3pPr>
            <a:lvl4pPr marL="1828800" lvl="3" indent="-228600" algn="l">
              <a:lnSpc>
                <a:spcPct val="105000"/>
              </a:lnSpc>
              <a:spcBef>
                <a:spcPts val="600"/>
              </a:spcBef>
              <a:spcAft>
                <a:spcPts val="0"/>
              </a:spcAft>
              <a:buClr>
                <a:srgbClr val="3F3F3F"/>
              </a:buClr>
              <a:buSzPts val="1000"/>
              <a:buFont typeface="Avenir"/>
              <a:buNone/>
              <a:defRPr sz="1000"/>
            </a:lvl4pPr>
            <a:lvl5pPr marL="2286000" lvl="4" indent="-228600" algn="l">
              <a:lnSpc>
                <a:spcPct val="105000"/>
              </a:lnSpc>
              <a:spcBef>
                <a:spcPts val="6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39"/>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64" name="Google Shape;64;p39"/>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65" name="Google Shape;65;p39"/>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40"/>
          <p:cNvSpPr txBox="1">
            <a:spLocks noGrp="1"/>
          </p:cNvSpPr>
          <p:nvPr>
            <p:ph type="title"/>
          </p:nvPr>
        </p:nvSpPr>
        <p:spPr>
          <a:xfrm>
            <a:off x="1517904" y="1517904"/>
            <a:ext cx="3145536" cy="179222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600"/>
              <a:buFont typeface="Aharoni"/>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40"/>
          <p:cNvSpPr>
            <a:spLocks noGrp="1"/>
          </p:cNvSpPr>
          <p:nvPr>
            <p:ph type="pic" idx="2"/>
          </p:nvPr>
        </p:nvSpPr>
        <p:spPr>
          <a:xfrm>
            <a:off x="5349240" y="764032"/>
            <a:ext cx="6089904" cy="5330952"/>
          </a:xfrm>
          <a:prstGeom prst="rect">
            <a:avLst/>
          </a:prstGeom>
          <a:solidFill>
            <a:srgbClr val="F2F2F2"/>
          </a:solidFill>
          <a:ln>
            <a:noFill/>
          </a:ln>
        </p:spPr>
      </p:sp>
      <p:sp>
        <p:nvSpPr>
          <p:cNvPr id="69" name="Google Shape;69;p40"/>
          <p:cNvSpPr txBox="1">
            <a:spLocks noGrp="1"/>
          </p:cNvSpPr>
          <p:nvPr>
            <p:ph type="body" idx="1"/>
          </p:nvPr>
        </p:nvSpPr>
        <p:spPr>
          <a:xfrm>
            <a:off x="1517904" y="3483864"/>
            <a:ext cx="3145536" cy="2615184"/>
          </a:xfrm>
          <a:prstGeom prst="rect">
            <a:avLst/>
          </a:prstGeom>
          <a:noFill/>
          <a:ln>
            <a:noFill/>
          </a:ln>
        </p:spPr>
        <p:txBody>
          <a:bodyPr spcFirstLastPara="1" wrap="square" lIns="91425" tIns="45700" rIns="91425" bIns="45700" anchor="t" anchorCtr="0">
            <a:normAutofit/>
          </a:bodyPr>
          <a:lstStyle>
            <a:lvl1pPr marL="457200" lvl="0" indent="-228600" algn="l">
              <a:lnSpc>
                <a:spcPct val="105000"/>
              </a:lnSpc>
              <a:spcBef>
                <a:spcPts val="900"/>
              </a:spcBef>
              <a:spcAft>
                <a:spcPts val="0"/>
              </a:spcAft>
              <a:buSzPts val="2000"/>
              <a:buNone/>
              <a:defRPr sz="2000"/>
            </a:lvl1pPr>
            <a:lvl2pPr marL="914400" lvl="1" indent="-228600" algn="l">
              <a:lnSpc>
                <a:spcPct val="105000"/>
              </a:lnSpc>
              <a:spcBef>
                <a:spcPts val="900"/>
              </a:spcBef>
              <a:spcAft>
                <a:spcPts val="0"/>
              </a:spcAft>
              <a:buClr>
                <a:srgbClr val="3F3F3F"/>
              </a:buClr>
              <a:buSzPts val="1400"/>
              <a:buNone/>
              <a:defRPr sz="1400"/>
            </a:lvl2pPr>
            <a:lvl3pPr marL="1371600" lvl="2" indent="-228600" algn="l">
              <a:lnSpc>
                <a:spcPct val="105000"/>
              </a:lnSpc>
              <a:spcBef>
                <a:spcPts val="600"/>
              </a:spcBef>
              <a:spcAft>
                <a:spcPts val="0"/>
              </a:spcAft>
              <a:buSzPts val="1200"/>
              <a:buNone/>
              <a:defRPr sz="1200"/>
            </a:lvl3pPr>
            <a:lvl4pPr marL="1828800" lvl="3" indent="-228600" algn="l">
              <a:lnSpc>
                <a:spcPct val="105000"/>
              </a:lnSpc>
              <a:spcBef>
                <a:spcPts val="600"/>
              </a:spcBef>
              <a:spcAft>
                <a:spcPts val="0"/>
              </a:spcAft>
              <a:buClr>
                <a:srgbClr val="3F3F3F"/>
              </a:buClr>
              <a:buSzPts val="1000"/>
              <a:buFont typeface="Avenir"/>
              <a:buNone/>
              <a:defRPr sz="1000"/>
            </a:lvl4pPr>
            <a:lvl5pPr marL="2286000" lvl="4" indent="-228600" algn="l">
              <a:lnSpc>
                <a:spcPct val="105000"/>
              </a:lnSpc>
              <a:spcBef>
                <a:spcPts val="6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40"/>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71" name="Google Shape;71;p40"/>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72" name="Google Shape;72;p40"/>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1517904" y="1517904"/>
            <a:ext cx="9144000" cy="1344168"/>
          </a:xfrm>
          <a:prstGeom prst="rect">
            <a:avLst/>
          </a:prstGeom>
          <a:noFill/>
          <a:ln>
            <a:noFill/>
          </a:ln>
        </p:spPr>
        <p:txBody>
          <a:bodyPr spcFirstLastPara="1" wrap="square" lIns="91425" tIns="45700" rIns="91425" bIns="45700" anchor="t" anchorCtr="0">
            <a:normAutofit/>
          </a:bodyPr>
          <a:lstStyle>
            <a:lvl1pPr marR="0" lvl="0" algn="l" rtl="0">
              <a:lnSpc>
                <a:spcPct val="95000"/>
              </a:lnSpc>
              <a:spcBef>
                <a:spcPts val="0"/>
              </a:spcBef>
              <a:spcAft>
                <a:spcPts val="0"/>
              </a:spcAft>
              <a:buClr>
                <a:schemeClr val="dk1"/>
              </a:buClr>
              <a:buSzPts val="4200"/>
              <a:buFont typeface="Aharoni"/>
              <a:buNone/>
              <a:defRPr sz="4200" b="0" i="0" u="none" strike="noStrike" cap="none">
                <a:solidFill>
                  <a:schemeClr val="dk1"/>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1517904" y="2971800"/>
            <a:ext cx="9144000" cy="3127248"/>
          </a:xfrm>
          <a:prstGeom prst="rect">
            <a:avLst/>
          </a:prstGeom>
          <a:noFill/>
          <a:ln>
            <a:noFill/>
          </a:ln>
        </p:spPr>
        <p:txBody>
          <a:bodyPr spcFirstLastPara="1" wrap="square" lIns="91425" tIns="45700" rIns="91425" bIns="45700" anchor="t" anchorCtr="0">
            <a:normAutofit/>
          </a:bodyPr>
          <a:lstStyle>
            <a:lvl1pPr marL="457200" marR="0" lvl="0" indent="-393700" algn="l" rtl="0">
              <a:lnSpc>
                <a:spcPct val="105000"/>
              </a:lnSpc>
              <a:spcBef>
                <a:spcPts val="900"/>
              </a:spcBef>
              <a:spcAft>
                <a:spcPts val="0"/>
              </a:spcAft>
              <a:buClr>
                <a:schemeClr val="accent5"/>
              </a:buClr>
              <a:buSzPts val="2600"/>
              <a:buFont typeface="Avenir"/>
              <a:buChar char="+"/>
              <a:defRPr sz="2600" b="0" i="0" u="none" strike="noStrike" cap="none">
                <a:solidFill>
                  <a:schemeClr val="dk1"/>
                </a:solidFill>
                <a:latin typeface="Avenir"/>
                <a:ea typeface="Avenir"/>
                <a:cs typeface="Avenir"/>
                <a:sym typeface="Avenir"/>
              </a:defRPr>
            </a:lvl1pPr>
            <a:lvl2pPr marL="914400" marR="0" lvl="1" indent="-228600" algn="l" rtl="0">
              <a:lnSpc>
                <a:spcPct val="105000"/>
              </a:lnSpc>
              <a:spcBef>
                <a:spcPts val="900"/>
              </a:spcBef>
              <a:spcAft>
                <a:spcPts val="0"/>
              </a:spcAft>
              <a:buClr>
                <a:srgbClr val="3F3F3F"/>
              </a:buClr>
              <a:buSzPts val="2000"/>
              <a:buFont typeface="Arial"/>
              <a:buNone/>
              <a:defRPr sz="2000" b="0" i="0" u="none" strike="noStrike" cap="none">
                <a:solidFill>
                  <a:srgbClr val="3F3F3F"/>
                </a:solidFill>
                <a:latin typeface="Avenir"/>
                <a:ea typeface="Avenir"/>
                <a:cs typeface="Avenir"/>
                <a:sym typeface="Avenir"/>
              </a:defRPr>
            </a:lvl2pPr>
            <a:lvl3pPr marL="1371600" marR="0" lvl="2" indent="-355600" algn="l" rtl="0">
              <a:lnSpc>
                <a:spcPct val="105000"/>
              </a:lnSpc>
              <a:spcBef>
                <a:spcPts val="600"/>
              </a:spcBef>
              <a:spcAft>
                <a:spcPts val="0"/>
              </a:spcAft>
              <a:buClr>
                <a:schemeClr val="accent5"/>
              </a:buClr>
              <a:buSzPts val="2000"/>
              <a:buFont typeface="Avenir"/>
              <a:buChar char="+"/>
              <a:defRPr sz="2000" b="0" i="0" u="none" strike="noStrike" cap="none">
                <a:solidFill>
                  <a:schemeClr val="dk1"/>
                </a:solidFill>
                <a:latin typeface="Avenir"/>
                <a:ea typeface="Avenir"/>
                <a:cs typeface="Avenir"/>
                <a:sym typeface="Avenir"/>
              </a:defRPr>
            </a:lvl3pPr>
            <a:lvl4pPr marL="1828800" marR="0" lvl="3" indent="-228600" algn="l" rtl="0">
              <a:lnSpc>
                <a:spcPct val="105000"/>
              </a:lnSpc>
              <a:spcBef>
                <a:spcPts val="600"/>
              </a:spcBef>
              <a:spcAft>
                <a:spcPts val="0"/>
              </a:spcAft>
              <a:buClr>
                <a:srgbClr val="3F3F3F"/>
              </a:buClr>
              <a:buSzPts val="1800"/>
              <a:buFont typeface="Avenir"/>
              <a:buNone/>
              <a:defRPr sz="1800" b="0" i="1" u="none" strike="noStrike" cap="none">
                <a:solidFill>
                  <a:srgbClr val="3F3F3F"/>
                </a:solidFill>
                <a:latin typeface="Avenir"/>
                <a:ea typeface="Avenir"/>
                <a:cs typeface="Avenir"/>
                <a:sym typeface="Avenir"/>
              </a:defRPr>
            </a:lvl4pPr>
            <a:lvl5pPr marL="2286000" marR="0" lvl="4" indent="-342900" algn="l" rtl="0">
              <a:lnSpc>
                <a:spcPct val="105000"/>
              </a:lnSpc>
              <a:spcBef>
                <a:spcPts val="600"/>
              </a:spcBef>
              <a:spcAft>
                <a:spcPts val="0"/>
              </a:spcAft>
              <a:buClr>
                <a:schemeClr val="accent5"/>
              </a:buClr>
              <a:buSzPts val="1800"/>
              <a:buFont typeface="Avenir"/>
              <a:buChar char="+"/>
              <a:defRPr sz="18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12" name="Google Shape;12;p19"/>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Clr>
                <a:schemeClr val="dk1"/>
              </a:buClr>
              <a:buSzPts val="1400"/>
              <a:buFont typeface="Avenir"/>
              <a:buNone/>
              <a:defRPr sz="1000" b="0" i="0" u="none" strike="noStrike" cap="none">
                <a:solidFill>
                  <a:schemeClr val="dk1"/>
                </a:solidFill>
                <a:latin typeface="Avenir"/>
                <a:ea typeface="Avenir"/>
                <a:cs typeface="Avenir"/>
                <a:sym typeface="Avenir"/>
              </a:defRPr>
            </a:lvl1pPr>
            <a:lvl2pPr marR="0" lvl="1"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9pPr>
          </a:lstStyle>
          <a:p>
            <a:endParaRPr/>
          </a:p>
        </p:txBody>
      </p:sp>
      <p:sp>
        <p:nvSpPr>
          <p:cNvPr id="13" name="Google Shape;13;p19"/>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1400"/>
              <a:buFont typeface="Avenir"/>
              <a:buNone/>
              <a:defRPr sz="1000" b="0" i="0" u="none" strike="noStrike" cap="none">
                <a:solidFill>
                  <a:schemeClr val="dk1"/>
                </a:solidFill>
                <a:latin typeface="Avenir"/>
                <a:ea typeface="Avenir"/>
                <a:cs typeface="Avenir"/>
                <a:sym typeface="Avenir"/>
              </a:defRPr>
            </a:lvl1pPr>
            <a:lvl2pPr marR="0" lvl="1"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9pPr>
          </a:lstStyle>
          <a:p>
            <a:endParaRPr/>
          </a:p>
        </p:txBody>
      </p:sp>
      <p:sp>
        <p:nvSpPr>
          <p:cNvPr id="14" name="Google Shape;14;p19"/>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rtl="0">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rtl="0">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rtl="0">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rtl="0">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rtl="0">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rtl="0">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rtl="0">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rtl="0">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9"/>
          <p:cNvSpPr/>
          <p:nvPr/>
        </p:nvSpPr>
        <p:spPr>
          <a:xfrm>
            <a:off x="0" y="0"/>
            <a:ext cx="12192000" cy="6105524"/>
          </a:xfrm>
          <a:custGeom>
            <a:avLst/>
            <a:gdLst/>
            <a:ahLst/>
            <a:cxnLst/>
            <a:rect l="l" t="t" r="r" b="b"/>
            <a:pathLst>
              <a:path w="12192000" h="6105524" extrusionOk="0">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a:gsLst>
              <a:gs pos="0">
                <a:schemeClr val="accent5"/>
              </a:gs>
              <a:gs pos="10000">
                <a:schemeClr val="accent5"/>
              </a:gs>
              <a:gs pos="30000">
                <a:schemeClr val="accent4"/>
              </a:gs>
              <a:gs pos="50000">
                <a:srgbClr val="FDEC3B"/>
              </a:gs>
              <a:gs pos="70000">
                <a:schemeClr val="accent2"/>
              </a:gs>
              <a:gs pos="90000">
                <a:schemeClr val="accent1"/>
              </a:gs>
              <a:gs pos="100000">
                <a:schemeClr val="accent1"/>
              </a:gs>
            </a:gsLst>
            <a:lin ang="7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sp>
        <p:nvSpPr>
          <p:cNvPr id="86" name="Google Shape;8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7" name="Google Shape;87;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platapp/plat-mvp"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mailto:danstahl1138@gmail.com" TargetMode="External"/><Relationship Id="rId3" Type="http://schemas.openxmlformats.org/officeDocument/2006/relationships/image" Target="../media/image2.png"/><Relationship Id="rId7"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3.jpg"/><Relationship Id="rId11" Type="http://schemas.openxmlformats.org/officeDocument/2006/relationships/hyperlink" Target="mailto:aarontbridgers@gmail.com" TargetMode="External"/><Relationship Id="rId5" Type="http://schemas.openxmlformats.org/officeDocument/2006/relationships/image" Target="../media/image12.jpg"/><Relationship Id="rId10" Type="http://schemas.openxmlformats.org/officeDocument/2006/relationships/hyperlink" Target="mailto:thomasnguyen704@gmail.com" TargetMode="External"/><Relationship Id="rId4" Type="http://schemas.openxmlformats.org/officeDocument/2006/relationships/image" Target="../media/image11.jpg"/><Relationship Id="rId9" Type="http://schemas.openxmlformats.org/officeDocument/2006/relationships/hyperlink" Target="mailto:Chris.b.kennedy@outlook.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www.myfico.com/credit-education/whats-in-your-credit-score"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time.com/nextadvisor/banking/how-to-switch-bank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hyperlink" Target="https://www.forbes.com/advisor/banking/how-to-switch-banks-a-step-by-step-guide/" TargetMode="External"/><Relationship Id="rId5" Type="http://schemas.openxmlformats.org/officeDocument/2006/relationships/image" Target="../media/image4.png"/><Relationship Id="rId4" Type="http://schemas.openxmlformats.org/officeDocument/2006/relationships/hyperlink" Target="https://www.finicity.com/blog/secure-account-opening-wins-in-digital-world/"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sp>
        <p:nvSpPr>
          <p:cNvPr id="164" name="Google Shape;164;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venir"/>
              <a:ea typeface="Avenir"/>
              <a:cs typeface="Avenir"/>
              <a:sym typeface="Avenir"/>
            </a:endParaRPr>
          </a:p>
        </p:txBody>
      </p:sp>
      <p:sp>
        <p:nvSpPr>
          <p:cNvPr id="165" name="Google Shape;165;p1"/>
          <p:cNvSpPr/>
          <p:nvPr/>
        </p:nvSpPr>
        <p:spPr>
          <a:xfrm>
            <a:off x="0" y="-1"/>
            <a:ext cx="12192000" cy="6858001"/>
          </a:xfrm>
          <a:prstGeom prst="rect">
            <a:avLst/>
          </a:prstGeom>
          <a:gradFill>
            <a:gsLst>
              <a:gs pos="0">
                <a:schemeClr val="accent5"/>
              </a:gs>
              <a:gs pos="10000">
                <a:schemeClr val="accent5"/>
              </a:gs>
              <a:gs pos="30000">
                <a:schemeClr val="accent4"/>
              </a:gs>
              <a:gs pos="50000">
                <a:srgbClr val="FDEC3B"/>
              </a:gs>
              <a:gs pos="70000">
                <a:schemeClr val="accent2"/>
              </a:gs>
              <a:gs pos="90000">
                <a:schemeClr val="accent1"/>
              </a:gs>
              <a:gs pos="100000">
                <a:schemeClr val="accent1"/>
              </a:gs>
            </a:gsLst>
            <a:lin ang="7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venir"/>
              <a:ea typeface="Avenir"/>
              <a:cs typeface="Avenir"/>
              <a:sym typeface="Avenir"/>
            </a:endParaRPr>
          </a:p>
        </p:txBody>
      </p:sp>
      <p:sp>
        <p:nvSpPr>
          <p:cNvPr id="166" name="Google Shape;166;p1"/>
          <p:cNvSpPr/>
          <p:nvPr/>
        </p:nvSpPr>
        <p:spPr>
          <a:xfrm>
            <a:off x="762000" y="758952"/>
            <a:ext cx="10668000" cy="545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venir"/>
              <a:ea typeface="Avenir"/>
              <a:cs typeface="Avenir"/>
              <a:sym typeface="Avenir"/>
            </a:endParaRPr>
          </a:p>
        </p:txBody>
      </p:sp>
      <p:sp>
        <p:nvSpPr>
          <p:cNvPr id="167" name="Google Shape;167;p1"/>
          <p:cNvSpPr txBox="1"/>
          <p:nvPr/>
        </p:nvSpPr>
        <p:spPr>
          <a:xfrm>
            <a:off x="1517904" y="1517903"/>
            <a:ext cx="5123041" cy="1345115"/>
          </a:xfrm>
          <a:prstGeom prst="rect">
            <a:avLst/>
          </a:prstGeom>
          <a:noFill/>
          <a:ln>
            <a:noFill/>
          </a:ln>
        </p:spPr>
        <p:txBody>
          <a:bodyPr spcFirstLastPara="1" wrap="square" lIns="91425" tIns="45700" rIns="91425" bIns="45700" anchor="t" anchorCtr="0">
            <a:normAutofit/>
          </a:bodyPr>
          <a:lstStyle/>
          <a:p>
            <a:pPr marL="0" marR="0" lvl="0" indent="0" algn="l" rtl="0">
              <a:lnSpc>
                <a:spcPct val="95000"/>
              </a:lnSpc>
              <a:spcBef>
                <a:spcPts val="0"/>
              </a:spcBef>
              <a:spcAft>
                <a:spcPts val="0"/>
              </a:spcAft>
              <a:buClr>
                <a:srgbClr val="000000"/>
              </a:buClr>
              <a:buSzPts val="2400"/>
              <a:buFont typeface="Arial"/>
              <a:buNone/>
            </a:pPr>
            <a:r>
              <a:rPr lang="en-US" sz="2400" b="0" i="0" u="none" strike="noStrike" cap="none" dirty="0">
                <a:solidFill>
                  <a:srgbClr val="000000"/>
                </a:solidFill>
                <a:latin typeface="Aharoni"/>
                <a:ea typeface="Aharoni"/>
                <a:cs typeface="Aharoni"/>
                <a:sym typeface="Aharoni"/>
              </a:rPr>
              <a:t>Customer relationship portability</a:t>
            </a:r>
            <a:endParaRPr sz="1400" b="0" i="0" u="none" strike="noStrike" cap="none" dirty="0">
              <a:solidFill>
                <a:srgbClr val="000000"/>
              </a:solidFill>
              <a:latin typeface="Arial"/>
              <a:ea typeface="Arial"/>
              <a:cs typeface="Arial"/>
              <a:sym typeface="Arial"/>
            </a:endParaRPr>
          </a:p>
        </p:txBody>
      </p:sp>
      <p:sp>
        <p:nvSpPr>
          <p:cNvPr id="168" name="Google Shape;168;p1"/>
          <p:cNvSpPr txBox="1"/>
          <p:nvPr/>
        </p:nvSpPr>
        <p:spPr>
          <a:xfrm>
            <a:off x="1517903" y="2136310"/>
            <a:ext cx="4688163" cy="3853390"/>
          </a:xfrm>
          <a:prstGeom prst="rect">
            <a:avLst/>
          </a:prstGeom>
          <a:noFill/>
          <a:ln>
            <a:noFill/>
          </a:ln>
        </p:spPr>
        <p:txBody>
          <a:bodyPr spcFirstLastPara="1" wrap="square" lIns="91425" tIns="45700" rIns="91425" bIns="45700" anchor="t" anchorCtr="0">
            <a:noAutofit/>
          </a:bodyPr>
          <a:lstStyle/>
          <a:p>
            <a:pPr marL="0" marR="0" lvl="0" indent="0" algn="l" rtl="0">
              <a:lnSpc>
                <a:spcPct val="95000"/>
              </a:lnSpc>
              <a:spcBef>
                <a:spcPts val="0"/>
              </a:spcBef>
              <a:spcAft>
                <a:spcPts val="0"/>
              </a:spcAft>
              <a:buClr>
                <a:srgbClr val="000000"/>
              </a:buClr>
              <a:buSzPts val="1400"/>
              <a:buFont typeface="Arial"/>
              <a:buNone/>
            </a:pPr>
            <a:r>
              <a:rPr lang="en-US" sz="1400" b="1" i="0" u="none" strike="noStrike" cap="none" dirty="0">
                <a:solidFill>
                  <a:srgbClr val="F26622"/>
                </a:solidFill>
                <a:latin typeface="Avenir"/>
                <a:ea typeface="Avenir"/>
                <a:cs typeface="Avenir"/>
                <a:sym typeface="Avenir"/>
              </a:rPr>
              <a:t>Plat</a:t>
            </a:r>
            <a:r>
              <a:rPr lang="en-US" sz="1400" b="0" i="0" u="none" strike="noStrike" cap="none" dirty="0">
                <a:solidFill>
                  <a:srgbClr val="F26622"/>
                </a:solidFill>
                <a:latin typeface="Avenir"/>
                <a:ea typeface="Avenir"/>
                <a:cs typeface="Avenir"/>
                <a:sym typeface="Avenir"/>
              </a:rPr>
              <a:t>:  An app where customers don't have to start all over when switching banks</a:t>
            </a:r>
            <a:endParaRPr sz="1400" b="0" i="0" u="none" strike="noStrike" cap="none" dirty="0">
              <a:solidFill>
                <a:srgbClr val="000000"/>
              </a:solidFill>
              <a:latin typeface="Arial"/>
              <a:ea typeface="Arial"/>
              <a:cs typeface="Arial"/>
              <a:sym typeface="Arial"/>
            </a:endParaRPr>
          </a:p>
          <a:p>
            <a:pPr marL="0" marR="0" lvl="0" indent="0" algn="l" rtl="0">
              <a:lnSpc>
                <a:spcPct val="95000"/>
              </a:lnSpc>
              <a:spcBef>
                <a:spcPts val="600"/>
              </a:spcBef>
              <a:spcAft>
                <a:spcPts val="0"/>
              </a:spcAft>
              <a:buClr>
                <a:srgbClr val="000000"/>
              </a:buClr>
              <a:buSzPts val="1000"/>
              <a:buFont typeface="Arial"/>
              <a:buNone/>
            </a:pPr>
            <a:endParaRPr sz="1000" b="0" i="0" u="none" strike="noStrike" cap="none" dirty="0">
              <a:solidFill>
                <a:srgbClr val="000000"/>
              </a:solidFill>
              <a:latin typeface="Avenir"/>
              <a:ea typeface="Avenir"/>
              <a:cs typeface="Avenir"/>
              <a:sym typeface="Avenir"/>
            </a:endParaRPr>
          </a:p>
          <a:p>
            <a:pPr marL="0" marR="0" lvl="0" indent="0" algn="l" rtl="0">
              <a:lnSpc>
                <a:spcPct val="100000"/>
              </a:lnSpc>
              <a:spcBef>
                <a:spcPts val="600"/>
              </a:spcBef>
              <a:spcAft>
                <a:spcPts val="0"/>
              </a:spcAft>
              <a:buClr>
                <a:srgbClr val="000000"/>
              </a:buClr>
              <a:buSzPts val="1200"/>
              <a:buFont typeface="Arial"/>
              <a:buNone/>
            </a:pPr>
            <a:r>
              <a:rPr lang="en-US" sz="1200" b="0" i="0" u="none" strike="noStrike" cap="none" dirty="0">
                <a:solidFill>
                  <a:srgbClr val="000000"/>
                </a:solidFill>
                <a:latin typeface="Avenir"/>
                <a:ea typeface="Avenir"/>
                <a:cs typeface="Avenir"/>
                <a:sym typeface="Avenir"/>
              </a:rPr>
              <a:t>Today, customers receive multiple scores used to determine suitability and pricing of various financial products.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200"/>
              <a:buFont typeface="Arial"/>
              <a:buNone/>
            </a:pPr>
            <a:r>
              <a:rPr lang="en-US" sz="1200" b="0" i="0" u="none" strike="noStrike" cap="none" dirty="0">
                <a:solidFill>
                  <a:srgbClr val="000000"/>
                </a:solidFill>
                <a:latin typeface="Avenir"/>
                <a:ea typeface="Avenir"/>
                <a:cs typeface="Avenir"/>
                <a:sym typeface="Avenir"/>
              </a:rPr>
              <a:t>Financial institutions value customers with certain behaviors over others and these behaviors help institutions better understand a customer’s financial needs.  However, financial institutions rarely incentivize financial behaviors.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200"/>
              <a:buFont typeface="Arial"/>
              <a:buNone/>
            </a:pPr>
            <a:r>
              <a:rPr lang="en-US" sz="1200" b="0" i="0" u="none" strike="noStrike" cap="none" dirty="0">
                <a:solidFill>
                  <a:srgbClr val="000000"/>
                </a:solidFill>
                <a:latin typeface="Avenir"/>
                <a:ea typeface="Avenir"/>
                <a:cs typeface="Avenir"/>
                <a:sym typeface="Avenir"/>
              </a:rPr>
              <a:t>Additionally, a customer with high quality financial behavior developed over a long period of time with a single institution may feel locked into their current institution due to fear of starting over and the frictions of migrating to a new institution.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200"/>
              <a:buFont typeface="Arial"/>
              <a:buNone/>
            </a:pPr>
            <a:r>
              <a:rPr lang="en-US" sz="1200" b="0" i="0" u="none" strike="noStrike" cap="none" dirty="0">
                <a:solidFill>
                  <a:srgbClr val="000000"/>
                </a:solidFill>
                <a:latin typeface="Avenir"/>
                <a:ea typeface="Avenir"/>
                <a:cs typeface="Avenir"/>
                <a:sym typeface="Avenir"/>
              </a:rPr>
              <a:t>Customers should be able to transfer the benefits of their relationship to a new bank and start from day one on a superior footing. </a:t>
            </a:r>
            <a:endParaRPr sz="1400" b="0" i="0" u="none" strike="noStrike" cap="none" dirty="0">
              <a:solidFill>
                <a:srgbClr val="000000"/>
              </a:solidFill>
              <a:latin typeface="Arial"/>
              <a:ea typeface="Arial"/>
              <a:cs typeface="Arial"/>
              <a:sym typeface="Arial"/>
            </a:endParaRPr>
          </a:p>
          <a:p>
            <a:pPr marL="0" marR="0" lvl="0" indent="0" algn="l" rtl="0">
              <a:lnSpc>
                <a:spcPct val="95000"/>
              </a:lnSpc>
              <a:spcBef>
                <a:spcPts val="600"/>
              </a:spcBef>
              <a:spcAft>
                <a:spcPts val="0"/>
              </a:spcAft>
              <a:buClr>
                <a:srgbClr val="000000"/>
              </a:buClr>
              <a:buSzPts val="1000"/>
              <a:buFont typeface="Arial"/>
              <a:buNone/>
            </a:pPr>
            <a:endParaRPr sz="1000" b="0" i="0" u="none" strike="noStrike" cap="none" dirty="0">
              <a:solidFill>
                <a:srgbClr val="F26622"/>
              </a:solidFill>
              <a:latin typeface="Avenir"/>
              <a:ea typeface="Avenir"/>
              <a:cs typeface="Avenir"/>
              <a:sym typeface="Avenir"/>
            </a:endParaRPr>
          </a:p>
          <a:p>
            <a:pPr marL="0" marR="0" lvl="0" indent="0" algn="l" rtl="0">
              <a:lnSpc>
                <a:spcPct val="95000"/>
              </a:lnSpc>
              <a:spcBef>
                <a:spcPts val="600"/>
              </a:spcBef>
              <a:spcAft>
                <a:spcPts val="0"/>
              </a:spcAft>
              <a:buClr>
                <a:srgbClr val="000000"/>
              </a:buClr>
              <a:buSzPts val="1050"/>
              <a:buFont typeface="Arial"/>
              <a:buNone/>
            </a:pPr>
            <a:r>
              <a:rPr lang="en-US" sz="1050" b="0" i="0" u="none" strike="noStrike" cap="none" dirty="0">
                <a:solidFill>
                  <a:srgbClr val="F26622"/>
                </a:solidFill>
                <a:latin typeface="Avenir"/>
                <a:ea typeface="Avenir"/>
                <a:cs typeface="Avenir"/>
                <a:sym typeface="Avenir"/>
              </a:rPr>
              <a:t>Programming Language Addition: </a:t>
            </a:r>
            <a:r>
              <a:rPr lang="en-US" sz="1050" b="0" i="0" u="none" strike="noStrike" cap="none" dirty="0">
                <a:solidFill>
                  <a:srgbClr val="000000"/>
                </a:solidFill>
                <a:latin typeface="Avenir"/>
                <a:ea typeface="Avenir"/>
                <a:cs typeface="Avenir"/>
                <a:sym typeface="Avenir"/>
              </a:rPr>
              <a:t>TypeScript</a:t>
            </a:r>
            <a:endParaRPr sz="1400" b="0" i="0" u="none" strike="noStrike" cap="none" dirty="0">
              <a:solidFill>
                <a:srgbClr val="000000"/>
              </a:solidFill>
              <a:latin typeface="Arial"/>
              <a:ea typeface="Arial"/>
              <a:cs typeface="Arial"/>
              <a:sym typeface="Arial"/>
            </a:endParaRPr>
          </a:p>
          <a:p>
            <a:pPr marL="0" marR="0" lvl="0" indent="0" algn="l" rtl="0">
              <a:lnSpc>
                <a:spcPct val="95000"/>
              </a:lnSpc>
              <a:spcBef>
                <a:spcPts val="600"/>
              </a:spcBef>
              <a:spcAft>
                <a:spcPts val="0"/>
              </a:spcAft>
              <a:buClr>
                <a:srgbClr val="000000"/>
              </a:buClr>
              <a:buSzPts val="1200"/>
              <a:buFont typeface="Arial"/>
              <a:buNone/>
            </a:pPr>
            <a:endParaRPr sz="1200" b="0" i="0" u="none" strike="noStrike" cap="none" dirty="0">
              <a:solidFill>
                <a:srgbClr val="000000"/>
              </a:solidFill>
              <a:latin typeface="Avenir"/>
              <a:ea typeface="Avenir"/>
              <a:cs typeface="Avenir"/>
              <a:sym typeface="Avenir"/>
            </a:endParaRPr>
          </a:p>
        </p:txBody>
      </p:sp>
      <p:pic>
        <p:nvPicPr>
          <p:cNvPr id="169" name="Google Shape;169;p1" descr="Logo&#10;&#10;Description automatically generated"/>
          <p:cNvPicPr preferRelativeResize="0"/>
          <p:nvPr/>
        </p:nvPicPr>
        <p:blipFill rotWithShape="1">
          <a:blip r:embed="rId3">
            <a:alphaModFix/>
          </a:blip>
          <a:srcRect l="54470"/>
          <a:stretch/>
        </p:blipFill>
        <p:spPr>
          <a:xfrm>
            <a:off x="7081224" y="151179"/>
            <a:ext cx="3552144" cy="4078562"/>
          </a:xfrm>
          <a:prstGeom prst="rect">
            <a:avLst/>
          </a:prstGeom>
          <a:noFill/>
          <a:ln>
            <a:noFill/>
          </a:ln>
        </p:spPr>
      </p:pic>
      <p:sp>
        <p:nvSpPr>
          <p:cNvPr id="2" name="Google Shape;368;p12">
            <a:extLst>
              <a:ext uri="{FF2B5EF4-FFF2-40B4-BE49-F238E27FC236}">
                <a16:creationId xmlns:a16="http://schemas.microsoft.com/office/drawing/2014/main" id="{CB05E6DB-C169-CBA3-17D2-983A67BCC164}"/>
              </a:ext>
            </a:extLst>
          </p:cNvPr>
          <p:cNvSpPr txBox="1"/>
          <p:nvPr/>
        </p:nvSpPr>
        <p:spPr>
          <a:xfrm>
            <a:off x="9010227" y="4763011"/>
            <a:ext cx="1330814"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cap="small" dirty="0">
                <a:solidFill>
                  <a:schemeClr val="dk1"/>
                </a:solidFill>
                <a:latin typeface="Source Sans Pro Light"/>
                <a:ea typeface="Source Sans Pro Light"/>
                <a:cs typeface="Source Sans Pro Light"/>
                <a:sym typeface="Source Sans Pro Light"/>
              </a:rPr>
              <a:t>Daniel Stahl</a:t>
            </a:r>
            <a:endParaRPr dirty="0"/>
          </a:p>
        </p:txBody>
      </p:sp>
      <p:sp>
        <p:nvSpPr>
          <p:cNvPr id="3" name="Google Shape;369;p12">
            <a:extLst>
              <a:ext uri="{FF2B5EF4-FFF2-40B4-BE49-F238E27FC236}">
                <a16:creationId xmlns:a16="http://schemas.microsoft.com/office/drawing/2014/main" id="{DCCDFD87-2F55-177B-1A93-7CAD64B19DE6}"/>
              </a:ext>
            </a:extLst>
          </p:cNvPr>
          <p:cNvSpPr txBox="1"/>
          <p:nvPr/>
        </p:nvSpPr>
        <p:spPr>
          <a:xfrm>
            <a:off x="9010227" y="5527740"/>
            <a:ext cx="1927131"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cap="small" dirty="0">
                <a:solidFill>
                  <a:schemeClr val="dk1"/>
                </a:solidFill>
                <a:latin typeface="Source Sans Pro Light"/>
                <a:ea typeface="Source Sans Pro Light"/>
                <a:cs typeface="Source Sans Pro Light"/>
                <a:sym typeface="Source Sans Pro Light"/>
              </a:rPr>
              <a:t>Chris Kennedy, CFA</a:t>
            </a:r>
            <a:endParaRPr dirty="0"/>
          </a:p>
        </p:txBody>
      </p:sp>
      <p:sp>
        <p:nvSpPr>
          <p:cNvPr id="4" name="Google Shape;370;p12">
            <a:extLst>
              <a:ext uri="{FF2B5EF4-FFF2-40B4-BE49-F238E27FC236}">
                <a16:creationId xmlns:a16="http://schemas.microsoft.com/office/drawing/2014/main" id="{D9676956-178A-AB94-3EC8-DC96E192398E}"/>
              </a:ext>
            </a:extLst>
          </p:cNvPr>
          <p:cNvSpPr txBox="1"/>
          <p:nvPr/>
        </p:nvSpPr>
        <p:spPr>
          <a:xfrm>
            <a:off x="9010227" y="5150727"/>
            <a:ext cx="1584088"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cap="small" dirty="0">
                <a:solidFill>
                  <a:schemeClr val="dk1"/>
                </a:solidFill>
                <a:latin typeface="Source Sans Pro Light"/>
                <a:ea typeface="Source Sans Pro Light"/>
                <a:cs typeface="Source Sans Pro Light"/>
                <a:sym typeface="Source Sans Pro Light"/>
              </a:rPr>
              <a:t>Thomas Nguyen</a:t>
            </a:r>
            <a:endParaRPr dirty="0"/>
          </a:p>
        </p:txBody>
      </p:sp>
      <p:sp>
        <p:nvSpPr>
          <p:cNvPr id="5" name="Google Shape;371;p12">
            <a:extLst>
              <a:ext uri="{FF2B5EF4-FFF2-40B4-BE49-F238E27FC236}">
                <a16:creationId xmlns:a16="http://schemas.microsoft.com/office/drawing/2014/main" id="{B19D0813-5980-A86D-A6EC-BCA0F833A32B}"/>
              </a:ext>
            </a:extLst>
          </p:cNvPr>
          <p:cNvSpPr txBox="1"/>
          <p:nvPr/>
        </p:nvSpPr>
        <p:spPr>
          <a:xfrm>
            <a:off x="9010227" y="4390719"/>
            <a:ext cx="2044149"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cap="small" dirty="0">
                <a:solidFill>
                  <a:schemeClr val="dk1"/>
                </a:solidFill>
                <a:latin typeface="Source Sans Pro Light"/>
                <a:ea typeface="Source Sans Pro Light"/>
                <a:cs typeface="Source Sans Pro Light"/>
                <a:sym typeface="Source Sans Pro Light"/>
              </a:rPr>
              <a:t>Aaron Bridgers, CFA</a:t>
            </a:r>
            <a:endParaRPr dirty="0"/>
          </a:p>
        </p:txBody>
      </p:sp>
      <p:sp>
        <p:nvSpPr>
          <p:cNvPr id="7" name="TextBox 6">
            <a:extLst>
              <a:ext uri="{FF2B5EF4-FFF2-40B4-BE49-F238E27FC236}">
                <a16:creationId xmlns:a16="http://schemas.microsoft.com/office/drawing/2014/main" id="{059CA8A0-071A-1CE6-4B81-FE2495359437}"/>
              </a:ext>
            </a:extLst>
          </p:cNvPr>
          <p:cNvSpPr txBox="1"/>
          <p:nvPr/>
        </p:nvSpPr>
        <p:spPr>
          <a:xfrm>
            <a:off x="1512147" y="5774803"/>
            <a:ext cx="6096000" cy="261610"/>
          </a:xfrm>
          <a:prstGeom prst="rect">
            <a:avLst/>
          </a:prstGeom>
          <a:noFill/>
        </p:spPr>
        <p:txBody>
          <a:bodyPr wrap="square">
            <a:spAutoFit/>
          </a:bodyPr>
          <a:lstStyle/>
          <a:p>
            <a:r>
              <a:rPr lang="en-US" sz="1050" dirty="0">
                <a:hlinkClick r:id="rId4"/>
              </a:rPr>
              <a:t>https://github.com/platapp/plat-mvp</a:t>
            </a:r>
            <a:endParaRPr lang="en-US" sz="10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2"/>
          <p:cNvSpPr txBox="1"/>
          <p:nvPr/>
        </p:nvSpPr>
        <p:spPr>
          <a:xfrm>
            <a:off x="243672" y="212381"/>
            <a:ext cx="217880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About the Team</a:t>
            </a:r>
            <a:endParaRPr/>
          </a:p>
        </p:txBody>
      </p:sp>
      <p:pic>
        <p:nvPicPr>
          <p:cNvPr id="362" name="Google Shape;362;p12"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grpSp>
        <p:nvGrpSpPr>
          <p:cNvPr id="363" name="Google Shape;363;p12"/>
          <p:cNvGrpSpPr/>
          <p:nvPr/>
        </p:nvGrpSpPr>
        <p:grpSpPr>
          <a:xfrm>
            <a:off x="497223" y="1572746"/>
            <a:ext cx="11197554" cy="2286000"/>
            <a:chOff x="381000" y="1572746"/>
            <a:chExt cx="11197554" cy="2286000"/>
          </a:xfrm>
        </p:grpSpPr>
        <p:pic>
          <p:nvPicPr>
            <p:cNvPr id="364" name="Google Shape;364;p12" descr="A person in a suit&#10;&#10;Description automatically generated with low confidence"/>
            <p:cNvPicPr preferRelativeResize="0"/>
            <p:nvPr/>
          </p:nvPicPr>
          <p:blipFill rotWithShape="1">
            <a:blip r:embed="rId4">
              <a:alphaModFix/>
            </a:blip>
            <a:srcRect/>
            <a:stretch/>
          </p:blipFill>
          <p:spPr>
            <a:xfrm>
              <a:off x="3351518" y="1572746"/>
              <a:ext cx="2286000" cy="2286000"/>
            </a:xfrm>
            <a:prstGeom prst="ellipse">
              <a:avLst/>
            </a:prstGeom>
            <a:noFill/>
            <a:ln>
              <a:noFill/>
            </a:ln>
          </p:spPr>
        </p:pic>
        <p:pic>
          <p:nvPicPr>
            <p:cNvPr id="365" name="Google Shape;365;p12" descr="A picture containing person, wall, indoor, posing&#10;&#10;Description automatically generated"/>
            <p:cNvPicPr preferRelativeResize="0"/>
            <p:nvPr/>
          </p:nvPicPr>
          <p:blipFill rotWithShape="1">
            <a:blip r:embed="rId5">
              <a:alphaModFix/>
            </a:blip>
            <a:srcRect/>
            <a:stretch/>
          </p:blipFill>
          <p:spPr>
            <a:xfrm>
              <a:off x="6322036" y="1572746"/>
              <a:ext cx="2286000" cy="2286000"/>
            </a:xfrm>
            <a:prstGeom prst="ellipse">
              <a:avLst/>
            </a:prstGeom>
            <a:noFill/>
            <a:ln>
              <a:noFill/>
            </a:ln>
          </p:spPr>
        </p:pic>
        <p:pic>
          <p:nvPicPr>
            <p:cNvPr id="366" name="Google Shape;366;p12" descr="A person in a suit&#10;&#10;Description automatically generated with low confidence"/>
            <p:cNvPicPr preferRelativeResize="0"/>
            <p:nvPr/>
          </p:nvPicPr>
          <p:blipFill rotWithShape="1">
            <a:blip r:embed="rId6">
              <a:alphaModFix/>
            </a:blip>
            <a:srcRect/>
            <a:stretch/>
          </p:blipFill>
          <p:spPr>
            <a:xfrm>
              <a:off x="9292554" y="1572746"/>
              <a:ext cx="2286000" cy="2286000"/>
            </a:xfrm>
            <a:prstGeom prst="ellipse">
              <a:avLst/>
            </a:prstGeom>
            <a:noFill/>
            <a:ln>
              <a:noFill/>
            </a:ln>
          </p:spPr>
        </p:pic>
        <p:pic>
          <p:nvPicPr>
            <p:cNvPr id="367" name="Google Shape;367;p12" descr="A person in a suit and tie&#10;&#10;Description automatically generated with medium confidence"/>
            <p:cNvPicPr preferRelativeResize="0"/>
            <p:nvPr/>
          </p:nvPicPr>
          <p:blipFill rotWithShape="1">
            <a:blip r:embed="rId7">
              <a:alphaModFix/>
            </a:blip>
            <a:srcRect/>
            <a:stretch/>
          </p:blipFill>
          <p:spPr>
            <a:xfrm>
              <a:off x="381000" y="1572746"/>
              <a:ext cx="2286000" cy="2286000"/>
            </a:xfrm>
            <a:prstGeom prst="ellipse">
              <a:avLst/>
            </a:prstGeom>
            <a:noFill/>
            <a:ln>
              <a:noFill/>
            </a:ln>
          </p:spPr>
        </p:pic>
      </p:grpSp>
      <p:sp>
        <p:nvSpPr>
          <p:cNvPr id="368" name="Google Shape;368;p12"/>
          <p:cNvSpPr txBox="1"/>
          <p:nvPr/>
        </p:nvSpPr>
        <p:spPr>
          <a:xfrm>
            <a:off x="974816" y="4249270"/>
            <a:ext cx="13308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dirty="0">
                <a:solidFill>
                  <a:schemeClr val="dk1"/>
                </a:solidFill>
                <a:latin typeface="Source Sans Pro Light"/>
                <a:ea typeface="Source Sans Pro Light"/>
                <a:cs typeface="Source Sans Pro Light"/>
                <a:sym typeface="Source Sans Pro Light"/>
              </a:rPr>
              <a:t>Daniel Stahl</a:t>
            </a:r>
            <a:endParaRPr dirty="0"/>
          </a:p>
        </p:txBody>
      </p:sp>
      <p:sp>
        <p:nvSpPr>
          <p:cNvPr id="369" name="Google Shape;369;p12"/>
          <p:cNvSpPr txBox="1"/>
          <p:nvPr/>
        </p:nvSpPr>
        <p:spPr>
          <a:xfrm>
            <a:off x="3647175" y="4249270"/>
            <a:ext cx="19271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Source Sans Pro Light"/>
                <a:ea typeface="Source Sans Pro Light"/>
                <a:cs typeface="Source Sans Pro Light"/>
                <a:sym typeface="Source Sans Pro Light"/>
              </a:rPr>
              <a:t>Chris Kennedy, CFA</a:t>
            </a:r>
            <a:endParaRPr/>
          </a:p>
        </p:txBody>
      </p:sp>
      <p:sp>
        <p:nvSpPr>
          <p:cNvPr id="370" name="Google Shape;370;p12"/>
          <p:cNvSpPr txBox="1"/>
          <p:nvPr/>
        </p:nvSpPr>
        <p:spPr>
          <a:xfrm>
            <a:off x="6789215" y="4249270"/>
            <a:ext cx="15840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Source Sans Pro Light"/>
                <a:ea typeface="Source Sans Pro Light"/>
                <a:cs typeface="Source Sans Pro Light"/>
                <a:sym typeface="Source Sans Pro Light"/>
              </a:rPr>
              <a:t>Thomas Nguyen</a:t>
            </a:r>
            <a:endParaRPr/>
          </a:p>
        </p:txBody>
      </p:sp>
      <p:sp>
        <p:nvSpPr>
          <p:cNvPr id="371" name="Google Shape;371;p12"/>
          <p:cNvSpPr txBox="1"/>
          <p:nvPr/>
        </p:nvSpPr>
        <p:spPr>
          <a:xfrm>
            <a:off x="9529702" y="4249270"/>
            <a:ext cx="204414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Source Sans Pro Light"/>
                <a:ea typeface="Source Sans Pro Light"/>
                <a:cs typeface="Source Sans Pro Light"/>
                <a:sym typeface="Source Sans Pro Light"/>
              </a:rPr>
              <a:t>Aaron Bridgers, CFA</a:t>
            </a:r>
            <a:endParaRPr/>
          </a:p>
        </p:txBody>
      </p:sp>
      <p:sp>
        <p:nvSpPr>
          <p:cNvPr id="2" name="Google Shape;167;p1">
            <a:extLst>
              <a:ext uri="{FF2B5EF4-FFF2-40B4-BE49-F238E27FC236}">
                <a16:creationId xmlns:a16="http://schemas.microsoft.com/office/drawing/2014/main" id="{D80B2276-65A5-A2D4-51C0-092EA89AAEA5}"/>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7DDDB834-26B2-2F17-CCD5-DB8CF6D0C17E}"/>
              </a:ext>
            </a:extLst>
          </p:cNvPr>
          <p:cNvSpPr txBox="1"/>
          <p:nvPr/>
        </p:nvSpPr>
        <p:spPr>
          <a:xfrm>
            <a:off x="846576" y="5009126"/>
            <a:ext cx="1587294" cy="954107"/>
          </a:xfrm>
          <a:prstGeom prst="rect">
            <a:avLst/>
          </a:prstGeom>
          <a:noFill/>
        </p:spPr>
        <p:txBody>
          <a:bodyPr wrap="none" rtlCol="0">
            <a:spAutoFit/>
          </a:bodyPr>
          <a:lstStyle/>
          <a:p>
            <a:pPr algn="ctr"/>
            <a:r>
              <a:rPr lang="en-US" b="1" dirty="0">
                <a:latin typeface="Source Sans Pro" panose="020B0503030403020204" pitchFamily="34" charset="0"/>
                <a:ea typeface="Source Sans Pro" panose="020B0503030403020204" pitchFamily="34" charset="0"/>
              </a:rPr>
              <a:t>Technology lead</a:t>
            </a:r>
          </a:p>
          <a:p>
            <a:pPr algn="ctr"/>
            <a:r>
              <a:rPr lang="en-US" dirty="0">
                <a:latin typeface="Source Sans Pro" panose="020B0503030403020204" pitchFamily="34" charset="0"/>
                <a:ea typeface="Source Sans Pro" panose="020B0503030403020204" pitchFamily="34" charset="0"/>
              </a:rPr>
              <a:t>Architecture</a:t>
            </a:r>
          </a:p>
          <a:p>
            <a:pPr algn="ctr"/>
            <a:r>
              <a:rPr lang="en-US" dirty="0">
                <a:latin typeface="Source Sans Pro" panose="020B0503030403020204" pitchFamily="34" charset="0"/>
                <a:ea typeface="Source Sans Pro" panose="020B0503030403020204" pitchFamily="34" charset="0"/>
              </a:rPr>
              <a:t>Ideation</a:t>
            </a:r>
          </a:p>
          <a:p>
            <a:pPr algn="ctr"/>
            <a:r>
              <a:rPr lang="en-US" dirty="0">
                <a:latin typeface="Source Sans Pro" panose="020B0503030403020204" pitchFamily="34" charset="0"/>
                <a:ea typeface="Source Sans Pro" panose="020B0503030403020204" pitchFamily="34" charset="0"/>
              </a:rPr>
              <a:t>API Enhancements</a:t>
            </a:r>
          </a:p>
        </p:txBody>
      </p:sp>
      <p:sp>
        <p:nvSpPr>
          <p:cNvPr id="4" name="TextBox 3">
            <a:extLst>
              <a:ext uri="{FF2B5EF4-FFF2-40B4-BE49-F238E27FC236}">
                <a16:creationId xmlns:a16="http://schemas.microsoft.com/office/drawing/2014/main" id="{70779048-FF92-5081-BE42-D2B6A3B67820}"/>
              </a:ext>
            </a:extLst>
          </p:cNvPr>
          <p:cNvSpPr txBox="1"/>
          <p:nvPr/>
        </p:nvSpPr>
        <p:spPr>
          <a:xfrm>
            <a:off x="3621530" y="5009126"/>
            <a:ext cx="1980029" cy="1384995"/>
          </a:xfrm>
          <a:prstGeom prst="rect">
            <a:avLst/>
          </a:prstGeom>
          <a:noFill/>
        </p:spPr>
        <p:txBody>
          <a:bodyPr wrap="none" rtlCol="0">
            <a:spAutoFit/>
          </a:bodyPr>
          <a:lstStyle/>
          <a:p>
            <a:pPr algn="ctr"/>
            <a:r>
              <a:rPr lang="en-US" dirty="0">
                <a:latin typeface="Source Sans Pro" panose="020B0503030403020204" pitchFamily="34" charset="0"/>
                <a:ea typeface="Source Sans Pro" panose="020B0503030403020204" pitchFamily="34" charset="0"/>
              </a:rPr>
              <a:t>Use Cases</a:t>
            </a:r>
          </a:p>
          <a:p>
            <a:pPr algn="ctr"/>
            <a:r>
              <a:rPr lang="en-US" dirty="0">
                <a:latin typeface="Source Sans Pro" panose="020B0503030403020204" pitchFamily="34" charset="0"/>
                <a:ea typeface="Source Sans Pro" panose="020B0503030403020204" pitchFamily="34" charset="0"/>
              </a:rPr>
              <a:t>Regulatory Matters</a:t>
            </a:r>
          </a:p>
          <a:p>
            <a:pPr algn="ctr"/>
            <a:r>
              <a:rPr lang="en-US" dirty="0">
                <a:latin typeface="Source Sans Pro" panose="020B0503030403020204" pitchFamily="34" charset="0"/>
                <a:ea typeface="Source Sans Pro" panose="020B0503030403020204" pitchFamily="34" charset="0"/>
              </a:rPr>
              <a:t>Open Banking Concepts</a:t>
            </a:r>
          </a:p>
          <a:p>
            <a:pPr algn="ctr"/>
            <a:r>
              <a:rPr lang="en-US" dirty="0">
                <a:latin typeface="Source Sans Pro" panose="020B0503030403020204" pitchFamily="34" charset="0"/>
                <a:ea typeface="Source Sans Pro" panose="020B0503030403020204" pitchFamily="34" charset="0"/>
              </a:rPr>
              <a:t>Ecosystem Limitations</a:t>
            </a:r>
          </a:p>
          <a:p>
            <a:pPr algn="ctr"/>
            <a:r>
              <a:rPr lang="en-US" dirty="0">
                <a:latin typeface="Source Sans Pro" panose="020B0503030403020204" pitchFamily="34" charset="0"/>
                <a:ea typeface="Source Sans Pro" panose="020B0503030403020204" pitchFamily="34" charset="0"/>
              </a:rPr>
              <a:t>API Enhancements</a:t>
            </a:r>
          </a:p>
          <a:p>
            <a:pPr algn="ctr"/>
            <a:endParaRPr lang="en-US" dirty="0">
              <a:latin typeface="Source Sans Pro" panose="020B0503030403020204" pitchFamily="34" charset="0"/>
              <a:ea typeface="Source Sans Pro" panose="020B0503030403020204" pitchFamily="34" charset="0"/>
            </a:endParaRPr>
          </a:p>
        </p:txBody>
      </p:sp>
      <p:sp>
        <p:nvSpPr>
          <p:cNvPr id="5" name="TextBox 4">
            <a:extLst>
              <a:ext uri="{FF2B5EF4-FFF2-40B4-BE49-F238E27FC236}">
                <a16:creationId xmlns:a16="http://schemas.microsoft.com/office/drawing/2014/main" id="{507B3CC0-8D26-602A-47CD-153EFD7DEDCA}"/>
              </a:ext>
            </a:extLst>
          </p:cNvPr>
          <p:cNvSpPr txBox="1"/>
          <p:nvPr/>
        </p:nvSpPr>
        <p:spPr>
          <a:xfrm>
            <a:off x="6789215" y="5038240"/>
            <a:ext cx="1486304" cy="1169551"/>
          </a:xfrm>
          <a:prstGeom prst="rect">
            <a:avLst/>
          </a:prstGeom>
          <a:noFill/>
        </p:spPr>
        <p:txBody>
          <a:bodyPr wrap="none" rtlCol="0">
            <a:spAutoFit/>
          </a:bodyPr>
          <a:lstStyle/>
          <a:p>
            <a:pPr algn="ctr"/>
            <a:r>
              <a:rPr lang="en-US" dirty="0">
                <a:latin typeface="Source Sans Pro" panose="020B0503030403020204" pitchFamily="34" charset="0"/>
                <a:ea typeface="Source Sans Pro" panose="020B0503030403020204" pitchFamily="34" charset="0"/>
              </a:rPr>
              <a:t>UI / UX &amp; Design</a:t>
            </a:r>
          </a:p>
          <a:p>
            <a:pPr algn="ctr"/>
            <a:r>
              <a:rPr lang="en-US" dirty="0">
                <a:latin typeface="Source Sans Pro" panose="020B0503030403020204" pitchFamily="34" charset="0"/>
                <a:ea typeface="Source Sans Pro" panose="020B0503030403020204" pitchFamily="34" charset="0"/>
              </a:rPr>
              <a:t>Technology</a:t>
            </a:r>
          </a:p>
          <a:p>
            <a:pPr algn="ctr"/>
            <a:r>
              <a:rPr lang="en-US" dirty="0">
                <a:latin typeface="Source Sans Pro" panose="020B0503030403020204" pitchFamily="34" charset="0"/>
                <a:ea typeface="Source Sans Pro" panose="020B0503030403020204" pitchFamily="34" charset="0"/>
              </a:rPr>
              <a:t>Video Production</a:t>
            </a:r>
          </a:p>
          <a:p>
            <a:pPr algn="ctr"/>
            <a:r>
              <a:rPr lang="en-US" dirty="0">
                <a:latin typeface="Source Sans Pro" panose="020B0503030403020204" pitchFamily="34" charset="0"/>
                <a:ea typeface="Source Sans Pro" panose="020B0503030403020204" pitchFamily="34" charset="0"/>
              </a:rPr>
              <a:t>Ideation</a:t>
            </a:r>
          </a:p>
          <a:p>
            <a:pPr algn="ctr"/>
            <a:endParaRPr lang="en-US" dirty="0">
              <a:latin typeface="Source Sans Pro" panose="020B0503030403020204" pitchFamily="34" charset="0"/>
              <a:ea typeface="Source Sans Pro" panose="020B0503030403020204" pitchFamily="34" charset="0"/>
            </a:endParaRPr>
          </a:p>
        </p:txBody>
      </p:sp>
      <p:sp>
        <p:nvSpPr>
          <p:cNvPr id="6" name="TextBox 5">
            <a:extLst>
              <a:ext uri="{FF2B5EF4-FFF2-40B4-BE49-F238E27FC236}">
                <a16:creationId xmlns:a16="http://schemas.microsoft.com/office/drawing/2014/main" id="{EB2E38B7-16F0-0C69-5BA6-DF5114D92B9B}"/>
              </a:ext>
            </a:extLst>
          </p:cNvPr>
          <p:cNvSpPr txBox="1"/>
          <p:nvPr/>
        </p:nvSpPr>
        <p:spPr>
          <a:xfrm>
            <a:off x="9561764" y="5038240"/>
            <a:ext cx="1980029" cy="1169551"/>
          </a:xfrm>
          <a:prstGeom prst="rect">
            <a:avLst/>
          </a:prstGeom>
          <a:noFill/>
        </p:spPr>
        <p:txBody>
          <a:bodyPr wrap="none" rtlCol="0">
            <a:spAutoFit/>
          </a:bodyPr>
          <a:lstStyle/>
          <a:p>
            <a:pPr algn="ctr"/>
            <a:r>
              <a:rPr lang="en-US" b="1" dirty="0">
                <a:latin typeface="Source Sans Pro" panose="020B0503030403020204" pitchFamily="34" charset="0"/>
                <a:ea typeface="Source Sans Pro" panose="020B0503030403020204" pitchFamily="34" charset="0"/>
              </a:rPr>
              <a:t>Open Banking lead</a:t>
            </a:r>
          </a:p>
          <a:p>
            <a:pPr algn="ctr"/>
            <a:r>
              <a:rPr lang="en-US" dirty="0">
                <a:latin typeface="Source Sans Pro" panose="020B0503030403020204" pitchFamily="34" charset="0"/>
                <a:ea typeface="Source Sans Pro" panose="020B0503030403020204" pitchFamily="34" charset="0"/>
              </a:rPr>
              <a:t>Use Cases</a:t>
            </a:r>
          </a:p>
          <a:p>
            <a:pPr algn="ctr"/>
            <a:r>
              <a:rPr lang="en-US" dirty="0">
                <a:latin typeface="Source Sans Pro" panose="020B0503030403020204" pitchFamily="34" charset="0"/>
                <a:ea typeface="Source Sans Pro" panose="020B0503030403020204" pitchFamily="34" charset="0"/>
              </a:rPr>
              <a:t>Ideation</a:t>
            </a:r>
          </a:p>
          <a:p>
            <a:pPr algn="ctr"/>
            <a:r>
              <a:rPr lang="en-US" dirty="0">
                <a:latin typeface="Source Sans Pro" panose="020B0503030403020204" pitchFamily="34" charset="0"/>
                <a:ea typeface="Source Sans Pro" panose="020B0503030403020204" pitchFamily="34" charset="0"/>
              </a:rPr>
              <a:t>Open Banking Concepts</a:t>
            </a:r>
          </a:p>
          <a:p>
            <a:pPr algn="ctr"/>
            <a:r>
              <a:rPr lang="en-US" dirty="0">
                <a:latin typeface="Source Sans Pro" panose="020B0503030403020204" pitchFamily="34" charset="0"/>
                <a:ea typeface="Source Sans Pro" panose="020B0503030403020204" pitchFamily="34" charset="0"/>
              </a:rPr>
              <a:t>Certification</a:t>
            </a:r>
          </a:p>
        </p:txBody>
      </p:sp>
      <p:sp>
        <p:nvSpPr>
          <p:cNvPr id="8" name="Google Shape;165;p1">
            <a:extLst>
              <a:ext uri="{FF2B5EF4-FFF2-40B4-BE49-F238E27FC236}">
                <a16:creationId xmlns:a16="http://schemas.microsoft.com/office/drawing/2014/main" id="{A31E598B-9F01-8B96-0611-BC79352059FC}"/>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
        <p:nvSpPr>
          <p:cNvPr id="7" name="TextBox 6">
            <a:extLst>
              <a:ext uri="{FF2B5EF4-FFF2-40B4-BE49-F238E27FC236}">
                <a16:creationId xmlns:a16="http://schemas.microsoft.com/office/drawing/2014/main" id="{A95ED404-5A3A-59E2-DD6F-0BE61F19DD60}"/>
              </a:ext>
            </a:extLst>
          </p:cNvPr>
          <p:cNvSpPr txBox="1"/>
          <p:nvPr/>
        </p:nvSpPr>
        <p:spPr>
          <a:xfrm>
            <a:off x="732365" y="6235783"/>
            <a:ext cx="1818126" cy="261610"/>
          </a:xfrm>
          <a:prstGeom prst="rect">
            <a:avLst/>
          </a:prstGeom>
          <a:noFill/>
        </p:spPr>
        <p:txBody>
          <a:bodyPr wrap="none" rtlCol="0">
            <a:spAutoFit/>
          </a:bodyPr>
          <a:lstStyle/>
          <a:p>
            <a:r>
              <a:rPr lang="en-US" sz="1100" dirty="0">
                <a:hlinkClick r:id="rId8"/>
              </a:rPr>
              <a:t>danstahl1138@gmail.com</a:t>
            </a:r>
            <a:endParaRPr lang="en-US" sz="1100" dirty="0"/>
          </a:p>
        </p:txBody>
      </p:sp>
      <p:sp>
        <p:nvSpPr>
          <p:cNvPr id="9" name="TextBox 8">
            <a:extLst>
              <a:ext uri="{FF2B5EF4-FFF2-40B4-BE49-F238E27FC236}">
                <a16:creationId xmlns:a16="http://schemas.microsoft.com/office/drawing/2014/main" id="{C774879A-507D-BDFD-D71B-D841C2E40E0A}"/>
              </a:ext>
            </a:extLst>
          </p:cNvPr>
          <p:cNvSpPr txBox="1"/>
          <p:nvPr/>
        </p:nvSpPr>
        <p:spPr>
          <a:xfrm>
            <a:off x="3557406" y="6235783"/>
            <a:ext cx="2106667" cy="261610"/>
          </a:xfrm>
          <a:prstGeom prst="rect">
            <a:avLst/>
          </a:prstGeom>
          <a:noFill/>
        </p:spPr>
        <p:txBody>
          <a:bodyPr wrap="none" rtlCol="0">
            <a:spAutoFit/>
          </a:bodyPr>
          <a:lstStyle/>
          <a:p>
            <a:r>
              <a:rPr lang="en-US" sz="1100" dirty="0">
                <a:hlinkClick r:id="rId9"/>
              </a:rPr>
              <a:t>Chris.b.kennedy@outlook.com</a:t>
            </a:r>
            <a:endParaRPr lang="en-US" sz="1100" dirty="0"/>
          </a:p>
        </p:txBody>
      </p:sp>
      <p:sp>
        <p:nvSpPr>
          <p:cNvPr id="10" name="TextBox 9">
            <a:extLst>
              <a:ext uri="{FF2B5EF4-FFF2-40B4-BE49-F238E27FC236}">
                <a16:creationId xmlns:a16="http://schemas.microsoft.com/office/drawing/2014/main" id="{C8637A64-A4CF-A837-5FC7-690150372D28}"/>
              </a:ext>
            </a:extLst>
          </p:cNvPr>
          <p:cNvSpPr txBox="1"/>
          <p:nvPr/>
        </p:nvSpPr>
        <p:spPr>
          <a:xfrm>
            <a:off x="6510696" y="6235783"/>
            <a:ext cx="2130711" cy="261610"/>
          </a:xfrm>
          <a:prstGeom prst="rect">
            <a:avLst/>
          </a:prstGeom>
          <a:noFill/>
        </p:spPr>
        <p:txBody>
          <a:bodyPr wrap="none" rtlCol="0">
            <a:spAutoFit/>
          </a:bodyPr>
          <a:lstStyle/>
          <a:p>
            <a:r>
              <a:rPr lang="en-US" sz="1100" dirty="0">
                <a:hlinkClick r:id="rId10"/>
              </a:rPr>
              <a:t>thomasnguyen704@gmail.com</a:t>
            </a:r>
            <a:endParaRPr lang="en-US" sz="1100" dirty="0"/>
          </a:p>
        </p:txBody>
      </p:sp>
      <p:sp>
        <p:nvSpPr>
          <p:cNvPr id="11" name="TextBox 10">
            <a:extLst>
              <a:ext uri="{FF2B5EF4-FFF2-40B4-BE49-F238E27FC236}">
                <a16:creationId xmlns:a16="http://schemas.microsoft.com/office/drawing/2014/main" id="{70949CED-B350-01E8-87F3-09AD51154645}"/>
              </a:ext>
            </a:extLst>
          </p:cNvPr>
          <p:cNvSpPr txBox="1"/>
          <p:nvPr/>
        </p:nvSpPr>
        <p:spPr>
          <a:xfrm>
            <a:off x="9612255" y="6235783"/>
            <a:ext cx="1879041" cy="261610"/>
          </a:xfrm>
          <a:prstGeom prst="rect">
            <a:avLst/>
          </a:prstGeom>
          <a:noFill/>
        </p:spPr>
        <p:txBody>
          <a:bodyPr wrap="none" rtlCol="0">
            <a:spAutoFit/>
          </a:bodyPr>
          <a:lstStyle/>
          <a:p>
            <a:r>
              <a:rPr lang="en-US" sz="1100" dirty="0">
                <a:hlinkClick r:id="rId11"/>
              </a:rPr>
              <a:t>aarontbridgers@gmail.com</a:t>
            </a:r>
            <a:endParaRPr lang="en-US" sz="1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sp>
        <p:nvSpPr>
          <p:cNvPr id="164" name="Google Shape;164;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
        <p:nvSpPr>
          <p:cNvPr id="165" name="Google Shape;165;p1"/>
          <p:cNvSpPr/>
          <p:nvPr/>
        </p:nvSpPr>
        <p:spPr>
          <a:xfrm>
            <a:off x="0" y="-1"/>
            <a:ext cx="12192000" cy="6858001"/>
          </a:xfrm>
          <a:prstGeom prst="rect">
            <a:avLst/>
          </a:prstGeom>
          <a:gradFill>
            <a:gsLst>
              <a:gs pos="0">
                <a:schemeClr val="accent5"/>
              </a:gs>
              <a:gs pos="10000">
                <a:schemeClr val="accent5"/>
              </a:gs>
              <a:gs pos="30000">
                <a:schemeClr val="accent4"/>
              </a:gs>
              <a:gs pos="50000">
                <a:srgbClr val="FDEC3B"/>
              </a:gs>
              <a:gs pos="70000">
                <a:schemeClr val="accent2"/>
              </a:gs>
              <a:gs pos="90000">
                <a:schemeClr val="accent1"/>
              </a:gs>
              <a:gs pos="100000">
                <a:schemeClr val="accent1"/>
              </a:gs>
            </a:gsLst>
            <a:lin ang="72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
        <p:nvSpPr>
          <p:cNvPr id="166" name="Google Shape;166;p1"/>
          <p:cNvSpPr/>
          <p:nvPr/>
        </p:nvSpPr>
        <p:spPr>
          <a:xfrm>
            <a:off x="762000" y="758952"/>
            <a:ext cx="10668000" cy="545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pic>
        <p:nvPicPr>
          <p:cNvPr id="169" name="Google Shape;169;p1" descr="Logo&#10;&#10;Description automatically generated"/>
          <p:cNvPicPr preferRelativeResize="0"/>
          <p:nvPr/>
        </p:nvPicPr>
        <p:blipFill rotWithShape="1">
          <a:blip r:embed="rId3">
            <a:alphaModFix/>
          </a:blip>
          <a:srcRect l="54470"/>
          <a:stretch/>
        </p:blipFill>
        <p:spPr>
          <a:xfrm>
            <a:off x="7081224" y="151179"/>
            <a:ext cx="3552144" cy="4078562"/>
          </a:xfrm>
          <a:prstGeom prst="rect">
            <a:avLst/>
          </a:prstGeom>
          <a:noFill/>
          <a:ln>
            <a:noFill/>
          </a:ln>
        </p:spPr>
      </p:pic>
      <p:sp>
        <p:nvSpPr>
          <p:cNvPr id="6" name="TextBox 5">
            <a:extLst>
              <a:ext uri="{FF2B5EF4-FFF2-40B4-BE49-F238E27FC236}">
                <a16:creationId xmlns:a16="http://schemas.microsoft.com/office/drawing/2014/main" id="{33F07FA5-A383-35D8-C4D6-43225C88540F}"/>
              </a:ext>
            </a:extLst>
          </p:cNvPr>
          <p:cNvSpPr txBox="1"/>
          <p:nvPr/>
        </p:nvSpPr>
        <p:spPr>
          <a:xfrm>
            <a:off x="1558632" y="1369113"/>
            <a:ext cx="5040968" cy="646331"/>
          </a:xfrm>
          <a:prstGeom prst="rect">
            <a:avLst/>
          </a:prstGeom>
          <a:noFill/>
        </p:spPr>
        <p:txBody>
          <a:bodyPr wrap="square" rtlCol="0">
            <a:spAutoFit/>
          </a:bodyPr>
          <a:lstStyle/>
          <a:p>
            <a:r>
              <a:rPr lang="en-US" sz="3600" b="1" dirty="0">
                <a:solidFill>
                  <a:schemeClr val="tx1">
                    <a:lumMod val="65000"/>
                    <a:lumOff val="35000"/>
                  </a:schemeClr>
                </a:solidFill>
                <a:latin typeface="Source Sans Pro" panose="020B0503030403020204" pitchFamily="34" charset="0"/>
                <a:ea typeface="Source Sans Pro" panose="020B0503030403020204" pitchFamily="34" charset="0"/>
              </a:rPr>
              <a:t>BACKGROUND MATTER</a:t>
            </a:r>
          </a:p>
        </p:txBody>
      </p:sp>
      <p:sp>
        <p:nvSpPr>
          <p:cNvPr id="7" name="Google Shape;167;p1">
            <a:extLst>
              <a:ext uri="{FF2B5EF4-FFF2-40B4-BE49-F238E27FC236}">
                <a16:creationId xmlns:a16="http://schemas.microsoft.com/office/drawing/2014/main" id="{47DBC0AF-482C-73F7-C09F-0BDC649ED8AD}"/>
              </a:ext>
            </a:extLst>
          </p:cNvPr>
          <p:cNvSpPr txBox="1"/>
          <p:nvPr/>
        </p:nvSpPr>
        <p:spPr>
          <a:xfrm>
            <a:off x="4991489" y="3035805"/>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512914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
          <p:cNvSpPr txBox="1"/>
          <p:nvPr/>
        </p:nvSpPr>
        <p:spPr>
          <a:xfrm>
            <a:off x="243672" y="212381"/>
            <a:ext cx="488146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Source Sans Pro Light"/>
                <a:ea typeface="Source Sans Pro Light"/>
                <a:cs typeface="Source Sans Pro Light"/>
                <a:sym typeface="Source Sans Pro Light"/>
              </a:rPr>
              <a:t>CFPB Relationship portability themes</a:t>
            </a:r>
            <a:endParaRPr/>
          </a:p>
        </p:txBody>
      </p:sp>
      <p:graphicFrame>
        <p:nvGraphicFramePr>
          <p:cNvPr id="175" name="Google Shape;175;p2"/>
          <p:cNvGraphicFramePr/>
          <p:nvPr/>
        </p:nvGraphicFramePr>
        <p:xfrm>
          <a:off x="243671" y="1258188"/>
          <a:ext cx="11658600" cy="5440730"/>
        </p:xfrm>
        <a:graphic>
          <a:graphicData uri="http://schemas.openxmlformats.org/drawingml/2006/table">
            <a:tbl>
              <a:tblPr firstRow="1" bandRow="1">
                <a:noFill/>
                <a:tableStyleId>{33CC49ED-0F46-4A44-A6EB-D89702A2C75F}</a:tableStyleId>
              </a:tblPr>
              <a:tblGrid>
                <a:gridCol w="1593325">
                  <a:extLst>
                    <a:ext uri="{9D8B030D-6E8A-4147-A177-3AD203B41FA5}">
                      <a16:colId xmlns:a16="http://schemas.microsoft.com/office/drawing/2014/main" val="20000"/>
                    </a:ext>
                  </a:extLst>
                </a:gridCol>
                <a:gridCol w="1593325">
                  <a:extLst>
                    <a:ext uri="{9D8B030D-6E8A-4147-A177-3AD203B41FA5}">
                      <a16:colId xmlns:a16="http://schemas.microsoft.com/office/drawing/2014/main" val="20001"/>
                    </a:ext>
                  </a:extLst>
                </a:gridCol>
                <a:gridCol w="3831400">
                  <a:extLst>
                    <a:ext uri="{9D8B030D-6E8A-4147-A177-3AD203B41FA5}">
                      <a16:colId xmlns:a16="http://schemas.microsoft.com/office/drawing/2014/main" val="20002"/>
                    </a:ext>
                  </a:extLst>
                </a:gridCol>
                <a:gridCol w="2098150">
                  <a:extLst>
                    <a:ext uri="{9D8B030D-6E8A-4147-A177-3AD203B41FA5}">
                      <a16:colId xmlns:a16="http://schemas.microsoft.com/office/drawing/2014/main" val="20003"/>
                    </a:ext>
                  </a:extLst>
                </a:gridCol>
                <a:gridCol w="2542400">
                  <a:extLst>
                    <a:ext uri="{9D8B030D-6E8A-4147-A177-3AD203B41FA5}">
                      <a16:colId xmlns:a16="http://schemas.microsoft.com/office/drawing/2014/main" val="20004"/>
                    </a:ext>
                  </a:extLst>
                </a:gridCol>
              </a:tblGrid>
              <a:tr h="914400">
                <a:tc>
                  <a:txBody>
                    <a:bodyPr/>
                    <a:lstStyle/>
                    <a:p>
                      <a:pPr marL="0" marR="0" lvl="0" indent="0" algn="l" rtl="0">
                        <a:spcBef>
                          <a:spcPts val="0"/>
                        </a:spcBef>
                        <a:spcAft>
                          <a:spcPts val="0"/>
                        </a:spcAft>
                        <a:buNone/>
                      </a:pPr>
                      <a:r>
                        <a:rPr lang="en-US" sz="1800" b="0" u="none" strike="noStrike" cap="none">
                          <a:solidFill>
                            <a:schemeClr val="lt1"/>
                          </a:solidFill>
                          <a:latin typeface="Source Sans Pro"/>
                          <a:ea typeface="Source Sans Pro"/>
                          <a:cs typeface="Source Sans Pro"/>
                          <a:sym typeface="Source Sans Pro"/>
                        </a:rPr>
                        <a:t>Competition</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F3F3F"/>
                    </a:solidFill>
                  </a:tcPr>
                </a:tc>
                <a:tc>
                  <a:txBody>
                    <a:bodyPr/>
                    <a:lstStyle/>
                    <a:p>
                      <a:pPr marL="0" marR="0" lvl="0" indent="0" algn="l" rtl="0">
                        <a:spcBef>
                          <a:spcPts val="0"/>
                        </a:spcBef>
                        <a:spcAft>
                          <a:spcPts val="0"/>
                        </a:spcAft>
                        <a:buNone/>
                      </a:pPr>
                      <a:r>
                        <a:rPr lang="en-US" sz="1400" b="0">
                          <a:solidFill>
                            <a:schemeClr val="lt1"/>
                          </a:solidFill>
                          <a:latin typeface="Source Sans Pro"/>
                          <a:ea typeface="Source Sans Pro"/>
                          <a:cs typeface="Source Sans Pro"/>
                          <a:sym typeface="Source Sans Pro"/>
                        </a:rPr>
                        <a:t>Decentralized Markets</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7F7F7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r>
                        <a:rPr lang="en-US" sz="1050" b="0">
                          <a:solidFill>
                            <a:schemeClr val="dk1"/>
                          </a:solidFill>
                          <a:latin typeface="Source Sans Pro"/>
                          <a:ea typeface="Source Sans Pro"/>
                          <a:cs typeface="Source Sans Pro"/>
                          <a:sym typeface="Source Sans Pro"/>
                        </a:rPr>
                        <a:t>Limit dependency on critical infrastructure; do not rely only a few large market players; avoid gatekeepers; limit monopolies; increase competition; reduce consolidation; reduce impact of a few intermediaries to impose rent or control.</a:t>
                      </a:r>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7F7F7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7F7F7F"/>
                      </a:solidFill>
                      <a:prstDash val="solid"/>
                      <a:round/>
                      <a:headEnd type="none" w="sm" len="sm"/>
                      <a:tailEnd type="none" w="sm" len="sm"/>
                    </a:lnB>
                    <a:solidFill>
                      <a:srgbClr val="F2F2F2"/>
                    </a:solidFill>
                  </a:tcPr>
                </a:tc>
                <a:tc rowSpan="2" gridSpan="2">
                  <a:txBody>
                    <a:bodyPr/>
                    <a:lstStyle/>
                    <a:p>
                      <a:pPr marL="0" marR="0" lvl="0" indent="0" algn="l" rtl="0">
                        <a:spcBef>
                          <a:spcPts val="0"/>
                        </a:spcBef>
                        <a:spcAft>
                          <a:spcPts val="0"/>
                        </a:spcAft>
                        <a:buNone/>
                      </a:pPr>
                      <a:r>
                        <a:rPr lang="en-US" sz="1050" b="1">
                          <a:solidFill>
                            <a:schemeClr val="dk1"/>
                          </a:solidFill>
                          <a:latin typeface="Source Sans Pro"/>
                          <a:ea typeface="Source Sans Pro"/>
                          <a:cs typeface="Source Sans Pro"/>
                          <a:sym typeface="Source Sans Pro"/>
                        </a:rPr>
                        <a:t>FDX API Supports</a:t>
                      </a:r>
                      <a:r>
                        <a:rPr lang="en-US" sz="1050" b="0">
                          <a:solidFill>
                            <a:schemeClr val="dk1"/>
                          </a:solidFill>
                          <a:latin typeface="Source Sans Pro"/>
                          <a:ea typeface="Source Sans Pro"/>
                          <a:cs typeface="Source Sans Pro"/>
                          <a:sym typeface="Source Sans Pro"/>
                        </a:rPr>
                        <a:t>: Open Banking API facilitates new products, increased competition, and improvements to existing products.</a:t>
                      </a:r>
                      <a:endParaRPr/>
                    </a:p>
                    <a:p>
                      <a:pPr marL="0" marR="0" lvl="0" indent="0" algn="l" rtl="0">
                        <a:spcBef>
                          <a:spcPts val="0"/>
                        </a:spcBef>
                        <a:spcAft>
                          <a:spcPts val="0"/>
                        </a:spcAft>
                        <a:buNone/>
                      </a:pPr>
                      <a:endParaRPr sz="1050" b="0">
                        <a:solidFill>
                          <a:schemeClr val="dk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ts val="1050"/>
                        <a:buFont typeface="Source Sans Pro"/>
                        <a:buNone/>
                      </a:pPr>
                      <a:r>
                        <a:rPr lang="en-US" sz="1050" b="1">
                          <a:solidFill>
                            <a:schemeClr val="dk1"/>
                          </a:solidFill>
                          <a:latin typeface="Source Sans Pro"/>
                          <a:ea typeface="Source Sans Pro"/>
                          <a:cs typeface="Source Sans Pro"/>
                          <a:sym typeface="Source Sans Pro"/>
                        </a:rPr>
                        <a:t>Ecosystem limitation</a:t>
                      </a:r>
                      <a:r>
                        <a:rPr lang="en-US" sz="1050" b="0">
                          <a:solidFill>
                            <a:schemeClr val="dk1"/>
                          </a:solidFill>
                          <a:latin typeface="Source Sans Pro"/>
                          <a:ea typeface="Source Sans Pro"/>
                          <a:cs typeface="Source Sans Pro"/>
                          <a:sym typeface="Source Sans Pro"/>
                        </a:rPr>
                        <a:t>: only a few major data aggregators.  A secure ecosystem requires multi-party API registration (cumbersome) or central providers (Akoya + Aggregators)</a:t>
                      </a:r>
                      <a:endParaRPr/>
                    </a:p>
                    <a:p>
                      <a:pPr marL="0" marR="0" lvl="0" indent="0" algn="l" rtl="0">
                        <a:spcBef>
                          <a:spcPts val="0"/>
                        </a:spcBef>
                        <a:spcAft>
                          <a:spcPts val="0"/>
                        </a:spcAft>
                        <a:buNone/>
                      </a:pPr>
                      <a:endParaRPr sz="1050" b="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050" b="1">
                          <a:solidFill>
                            <a:schemeClr val="dk1"/>
                          </a:solidFill>
                          <a:latin typeface="Source Sans Pro"/>
                          <a:ea typeface="Source Sans Pro"/>
                          <a:cs typeface="Source Sans Pro"/>
                          <a:sym typeface="Source Sans Pro"/>
                        </a:rPr>
                        <a:t>Rulemaking impact</a:t>
                      </a:r>
                      <a:r>
                        <a:rPr lang="en-US" sz="1050" b="0">
                          <a:solidFill>
                            <a:schemeClr val="dk1"/>
                          </a:solidFill>
                          <a:latin typeface="Source Sans Pro"/>
                          <a:ea typeface="Source Sans Pro"/>
                          <a:cs typeface="Source Sans Pro"/>
                          <a:sym typeface="Source Sans Pro"/>
                        </a:rPr>
                        <a:t>: Comparison shopping expectations creates a strong incentive for centralized market players, which data aggregators are well positioned for.</a:t>
                      </a:r>
                      <a:endParaRPr/>
                    </a:p>
                    <a:p>
                      <a:pPr marL="0" marR="0" lvl="0" indent="0" algn="l" rtl="0">
                        <a:spcBef>
                          <a:spcPts val="0"/>
                        </a:spcBef>
                        <a:spcAft>
                          <a:spcPts val="0"/>
                        </a:spcAft>
                        <a:buNone/>
                      </a:pPr>
                      <a:endParaRPr sz="1050" b="0">
                        <a:solidFill>
                          <a:schemeClr val="dk1"/>
                        </a:solidFill>
                        <a:latin typeface="Source Sans Pro"/>
                        <a:ea typeface="Source Sans Pro"/>
                        <a:cs typeface="Source Sans Pro"/>
                        <a:sym typeface="Source Sans Pro"/>
                      </a:endParaRPr>
                    </a:p>
                  </a:txBody>
                  <a:tcPr marL="91450" marR="91450" marT="45725" marB="45725">
                    <a:lnL w="12700"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rowSpan="2" hMerge="1">
                  <a:txBody>
                    <a:bodyPr/>
                    <a:lstStyle/>
                    <a:p>
                      <a:endParaRPr lang="en-US"/>
                    </a:p>
                  </a:txBody>
                  <a:tcPr/>
                </a:tc>
                <a:extLst>
                  <a:ext uri="{0D108BD9-81ED-4DB2-BD59-A6C34878D82A}">
                    <a16:rowId xmlns:a16="http://schemas.microsoft.com/office/drawing/2014/main" val="10000"/>
                  </a:ext>
                </a:extLst>
              </a:tr>
              <a:tr h="914400">
                <a:tc>
                  <a:txBody>
                    <a:bodyPr/>
                    <a:lstStyle/>
                    <a:p>
                      <a:pPr marL="0" marR="0" lvl="0" indent="0" algn="l" rtl="0">
                        <a:spcBef>
                          <a:spcPts val="0"/>
                        </a:spcBef>
                        <a:spcAft>
                          <a:spcPts val="0"/>
                        </a:spcAft>
                        <a:buNone/>
                      </a:pPr>
                      <a:endParaRPr sz="1800" b="0">
                        <a:solidFill>
                          <a:schemeClr val="lt1"/>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F3F3F"/>
                    </a:solidFill>
                  </a:tcPr>
                </a:tc>
                <a:tc>
                  <a:txBody>
                    <a:bodyPr/>
                    <a:lstStyle/>
                    <a:p>
                      <a:pPr marL="0" marR="0" lvl="0" indent="0" algn="l" rtl="0">
                        <a:spcBef>
                          <a:spcPts val="0"/>
                        </a:spcBef>
                        <a:spcAft>
                          <a:spcPts val="0"/>
                        </a:spcAft>
                        <a:buNone/>
                      </a:pPr>
                      <a:r>
                        <a:rPr lang="en-US" sz="1400" b="0">
                          <a:solidFill>
                            <a:schemeClr val="lt1"/>
                          </a:solidFill>
                          <a:latin typeface="Source Sans Pro"/>
                          <a:ea typeface="Source Sans Pro"/>
                          <a:cs typeface="Source Sans Pro"/>
                          <a:sym typeface="Source Sans Pro"/>
                        </a:rPr>
                        <a:t>Increased Competition</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7F7F7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r>
                        <a:rPr lang="en-US" sz="1050" b="0">
                          <a:solidFill>
                            <a:schemeClr val="dk1"/>
                          </a:solidFill>
                          <a:latin typeface="Source Sans Pro"/>
                          <a:ea typeface="Source Sans Pro"/>
                          <a:cs typeface="Source Sans Pro"/>
                          <a:sym typeface="Source Sans Pro"/>
                        </a:rPr>
                        <a:t>Increase competition by enabling improvements to existing products and services, by fostering competition for existing products and services, and by enabling the development of new types of products and services</a:t>
                      </a:r>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1"/>
                  </a:ext>
                </a:extLst>
              </a:tr>
              <a:tr h="182875">
                <a:tc>
                  <a:txBody>
                    <a:bodyPr/>
                    <a:lstStyle/>
                    <a:p>
                      <a:pPr marL="0" marR="0" lvl="0" indent="0" algn="l" rtl="0">
                        <a:spcBef>
                          <a:spcPts val="0"/>
                        </a:spcBef>
                        <a:spcAft>
                          <a:spcPts val="0"/>
                        </a:spcAft>
                        <a:buNone/>
                      </a:pPr>
                      <a:endParaRPr sz="600" b="0">
                        <a:solidFill>
                          <a:srgbClr val="595959"/>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600" b="0">
                        <a:solidFill>
                          <a:srgbClr val="595959"/>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600" b="0">
                        <a:solidFill>
                          <a:schemeClr val="dk1"/>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600" b="0">
                        <a:solidFill>
                          <a:srgbClr val="595959"/>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600" b="0">
                        <a:solidFill>
                          <a:srgbClr val="595959"/>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914400">
                <a:tc>
                  <a:txBody>
                    <a:bodyPr/>
                    <a:lstStyle/>
                    <a:p>
                      <a:pPr marL="0" marR="0" lvl="0" indent="0" algn="l" rtl="0">
                        <a:spcBef>
                          <a:spcPts val="0"/>
                        </a:spcBef>
                        <a:spcAft>
                          <a:spcPts val="0"/>
                        </a:spcAft>
                        <a:buNone/>
                      </a:pPr>
                      <a:r>
                        <a:rPr lang="en-US" sz="1800" b="0">
                          <a:solidFill>
                            <a:schemeClr val="lt1"/>
                          </a:solidFill>
                          <a:latin typeface="Source Sans Pro"/>
                          <a:ea typeface="Source Sans Pro"/>
                          <a:cs typeface="Source Sans Pro"/>
                          <a:sym typeface="Source Sans Pro"/>
                        </a:rPr>
                        <a:t>Portability</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F3F3F"/>
                    </a:solidFill>
                  </a:tcPr>
                </a:tc>
                <a:tc>
                  <a:txBody>
                    <a:bodyPr/>
                    <a:lstStyle/>
                    <a:p>
                      <a:pPr marL="0" marR="0" lvl="0" indent="0" algn="l" rtl="0">
                        <a:spcBef>
                          <a:spcPts val="0"/>
                        </a:spcBef>
                        <a:spcAft>
                          <a:spcPts val="0"/>
                        </a:spcAft>
                        <a:buNone/>
                      </a:pPr>
                      <a:r>
                        <a:rPr lang="en-US" sz="1400" b="0">
                          <a:solidFill>
                            <a:schemeClr val="lt1"/>
                          </a:solidFill>
                          <a:latin typeface="Source Sans Pro"/>
                          <a:ea typeface="Source Sans Pro"/>
                          <a:cs typeface="Source Sans Pro"/>
                          <a:sym typeface="Source Sans Pro"/>
                        </a:rPr>
                        <a:t>Relationship Portability</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7F7F7F"/>
                      </a:solidFill>
                      <a:prstDash val="solid"/>
                      <a:round/>
                      <a:headEnd type="none" w="sm" len="sm"/>
                      <a:tailEnd type="none" w="sm" len="sm"/>
                    </a:lnB>
                    <a:solidFill>
                      <a:srgbClr val="595959"/>
                    </a:solidFill>
                  </a:tcPr>
                </a:tc>
                <a:tc>
                  <a:txBody>
                    <a:bodyPr/>
                    <a:lstStyle/>
                    <a:p>
                      <a:pPr marL="0" marR="0" lvl="0" indent="0" algn="l" rtl="0">
                        <a:lnSpc>
                          <a:spcPct val="100000"/>
                        </a:lnSpc>
                        <a:spcBef>
                          <a:spcPts val="0"/>
                        </a:spcBef>
                        <a:spcAft>
                          <a:spcPts val="0"/>
                        </a:spcAft>
                        <a:buClr>
                          <a:schemeClr val="dk1"/>
                        </a:buClr>
                        <a:buSzPts val="1050"/>
                        <a:buFont typeface="Source Sans Pro"/>
                        <a:buNone/>
                      </a:pPr>
                      <a:r>
                        <a:rPr lang="en-US" sz="1050" b="0">
                          <a:solidFill>
                            <a:schemeClr val="dk1"/>
                          </a:solidFill>
                          <a:latin typeface="Source Sans Pro"/>
                          <a:ea typeface="Source Sans Pro"/>
                          <a:cs typeface="Source Sans Pro"/>
                          <a:sym typeface="Source Sans Pro"/>
                        </a:rPr>
                        <a:t>Ability for customers to easily shop among banks and switch to a new bank; such portability drives pricing, product offerings, customer service, privacy and security, reduced fees, and consumer control.</a:t>
                      </a:r>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7F7F7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7F7F7F"/>
                      </a:solidFill>
                      <a:prstDash val="solid"/>
                      <a:round/>
                      <a:headEnd type="none" w="sm" len="sm"/>
                      <a:tailEnd type="none" w="sm" len="sm"/>
                    </a:lnB>
                    <a:solidFill>
                      <a:srgbClr val="F2F2F2"/>
                    </a:solidFill>
                  </a:tcPr>
                </a:tc>
                <a:tc rowSpan="2" gridSpan="2">
                  <a:txBody>
                    <a:bodyPr/>
                    <a:lstStyle/>
                    <a:p>
                      <a:pPr marL="0" marR="0" lvl="0" indent="0" algn="l" rtl="0">
                        <a:lnSpc>
                          <a:spcPct val="100000"/>
                        </a:lnSpc>
                        <a:spcBef>
                          <a:spcPts val="0"/>
                        </a:spcBef>
                        <a:spcAft>
                          <a:spcPts val="0"/>
                        </a:spcAft>
                        <a:buClr>
                          <a:schemeClr val="dk1"/>
                        </a:buClr>
                        <a:buSzPts val="1050"/>
                        <a:buFont typeface="Source Sans Pro"/>
                        <a:buNone/>
                      </a:pPr>
                      <a:r>
                        <a:rPr lang="en-US" sz="1050" b="1">
                          <a:solidFill>
                            <a:schemeClr val="dk1"/>
                          </a:solidFill>
                          <a:latin typeface="Source Sans Pro"/>
                          <a:ea typeface="Source Sans Pro"/>
                          <a:cs typeface="Source Sans Pro"/>
                          <a:sym typeface="Source Sans Pro"/>
                        </a:rPr>
                        <a:t>FDX API Supports, with limitations</a:t>
                      </a:r>
                      <a:r>
                        <a:rPr lang="en-US" sz="1050" b="0">
                          <a:solidFill>
                            <a:schemeClr val="dk1"/>
                          </a:solidFill>
                          <a:latin typeface="Source Sans Pro"/>
                          <a:ea typeface="Source Sans Pro"/>
                          <a:cs typeface="Source Sans Pro"/>
                          <a:sym typeface="Source Sans Pro"/>
                        </a:rPr>
                        <a:t>: The FDX API supports the ability for customers to transfer their data and accounts to a new institution with two limitations:</a:t>
                      </a:r>
                      <a:endParaRPr/>
                    </a:p>
                    <a:p>
                      <a:pPr marL="228600" marR="0" lvl="0" indent="-228600" algn="l" rtl="0">
                        <a:lnSpc>
                          <a:spcPct val="100000"/>
                        </a:lnSpc>
                        <a:spcBef>
                          <a:spcPts val="0"/>
                        </a:spcBef>
                        <a:spcAft>
                          <a:spcPts val="0"/>
                        </a:spcAft>
                        <a:buClr>
                          <a:schemeClr val="dk1"/>
                        </a:buClr>
                        <a:buSzPts val="1050"/>
                        <a:buFont typeface="Source Sans Pro"/>
                        <a:buAutoNum type="arabicParenBoth"/>
                      </a:pPr>
                      <a:r>
                        <a:rPr lang="en-US" sz="1050" b="0">
                          <a:solidFill>
                            <a:schemeClr val="dk1"/>
                          </a:solidFill>
                          <a:latin typeface="Source Sans Pro"/>
                          <a:ea typeface="Source Sans Pro"/>
                          <a:cs typeface="Source Sans Pro"/>
                          <a:sym typeface="Source Sans Pro"/>
                        </a:rPr>
                        <a:t>Recurring payments and direct deposit are not transferrable via the client’s bank or the API – these are held by the source. The FDX API cannot transmit this data because banks do not have this information due to ecosystem limitations.</a:t>
                      </a:r>
                      <a:endParaRPr/>
                    </a:p>
                    <a:p>
                      <a:pPr marL="228600" marR="0" lvl="0" indent="-161925" algn="l" rtl="0">
                        <a:lnSpc>
                          <a:spcPct val="100000"/>
                        </a:lnSpc>
                        <a:spcBef>
                          <a:spcPts val="0"/>
                        </a:spcBef>
                        <a:spcAft>
                          <a:spcPts val="0"/>
                        </a:spcAft>
                        <a:buClr>
                          <a:schemeClr val="dk1"/>
                        </a:buClr>
                        <a:buSzPts val="1050"/>
                        <a:buFont typeface="Calibri"/>
                        <a:buNone/>
                      </a:pPr>
                      <a:endParaRPr sz="1050" b="0">
                        <a:solidFill>
                          <a:schemeClr val="dk1"/>
                        </a:solidFill>
                        <a:latin typeface="Source Sans Pro"/>
                        <a:ea typeface="Source Sans Pro"/>
                        <a:cs typeface="Source Sans Pro"/>
                        <a:sym typeface="Source Sans Pro"/>
                      </a:endParaRPr>
                    </a:p>
                    <a:p>
                      <a:pPr marL="228600" marR="0" lvl="0" indent="-228600" algn="l" rtl="0">
                        <a:lnSpc>
                          <a:spcPct val="100000"/>
                        </a:lnSpc>
                        <a:spcBef>
                          <a:spcPts val="0"/>
                        </a:spcBef>
                        <a:spcAft>
                          <a:spcPts val="0"/>
                        </a:spcAft>
                        <a:buClr>
                          <a:schemeClr val="dk1"/>
                        </a:buClr>
                        <a:buSzPts val="1050"/>
                        <a:buFont typeface="Source Sans Pro"/>
                        <a:buAutoNum type="arabicParenBoth"/>
                      </a:pPr>
                      <a:r>
                        <a:rPr lang="en-US" sz="1050" b="0">
                          <a:solidFill>
                            <a:schemeClr val="dk1"/>
                          </a:solidFill>
                          <a:latin typeface="Source Sans Pro"/>
                          <a:ea typeface="Source Sans Pro"/>
                          <a:cs typeface="Source Sans Pro"/>
                          <a:sym typeface="Source Sans Pro"/>
                        </a:rPr>
                        <a:t>A client must authorize each of their banks, </a:t>
                      </a:r>
                      <a:r>
                        <a:rPr lang="en-US" sz="1050" b="0" i="1">
                          <a:solidFill>
                            <a:schemeClr val="dk1"/>
                          </a:solidFill>
                          <a:latin typeface="Source Sans Pro"/>
                          <a:ea typeface="Source Sans Pro"/>
                          <a:cs typeface="Source Sans Pro"/>
                          <a:sym typeface="Source Sans Pro"/>
                        </a:rPr>
                        <a:t>one at a time</a:t>
                      </a:r>
                      <a:r>
                        <a:rPr lang="en-US" sz="1050" b="0" i="0">
                          <a:solidFill>
                            <a:schemeClr val="dk1"/>
                          </a:solidFill>
                          <a:latin typeface="Source Sans Pro"/>
                          <a:ea typeface="Source Sans Pro"/>
                          <a:cs typeface="Source Sans Pro"/>
                          <a:sym typeface="Source Sans Pro"/>
                        </a:rPr>
                        <a:t>, for </a:t>
                      </a:r>
                      <a:r>
                        <a:rPr lang="en-US" sz="1050" b="0" i="1">
                          <a:solidFill>
                            <a:schemeClr val="dk1"/>
                          </a:solidFill>
                          <a:latin typeface="Source Sans Pro"/>
                          <a:ea typeface="Source Sans Pro"/>
                          <a:cs typeface="Source Sans Pro"/>
                          <a:sym typeface="Source Sans Pro"/>
                        </a:rPr>
                        <a:t>EACH</a:t>
                      </a:r>
                      <a:r>
                        <a:rPr lang="en-US" sz="1050" b="0" i="0">
                          <a:solidFill>
                            <a:schemeClr val="dk1"/>
                          </a:solidFill>
                          <a:latin typeface="Source Sans Pro"/>
                          <a:ea typeface="Source Sans Pro"/>
                          <a:cs typeface="Source Sans Pro"/>
                          <a:sym typeface="Source Sans Pro"/>
                        </a:rPr>
                        <a:t> bank they wish to shop for </a:t>
                      </a:r>
                      <a:r>
                        <a:rPr lang="en-US" sz="1050" b="0" i="1">
                          <a:solidFill>
                            <a:schemeClr val="dk1"/>
                          </a:solidFill>
                          <a:latin typeface="Source Sans Pro"/>
                          <a:ea typeface="Source Sans Pro"/>
                          <a:cs typeface="Source Sans Pro"/>
                          <a:sym typeface="Source Sans Pro"/>
                        </a:rPr>
                        <a:t>UNLESS</a:t>
                      </a:r>
                      <a:r>
                        <a:rPr lang="en-US" sz="1050" b="0" i="0">
                          <a:solidFill>
                            <a:schemeClr val="dk1"/>
                          </a:solidFill>
                          <a:latin typeface="Source Sans Pro"/>
                          <a:ea typeface="Source Sans Pro"/>
                          <a:cs typeface="Source Sans Pro"/>
                          <a:sym typeface="Source Sans Pro"/>
                        </a:rPr>
                        <a:t> a central market player simplifies this (see above)</a:t>
                      </a:r>
                      <a:endParaRPr/>
                    </a:p>
                    <a:p>
                      <a:pPr marL="228600" marR="0" lvl="0" indent="-161925" algn="l" rtl="0">
                        <a:lnSpc>
                          <a:spcPct val="100000"/>
                        </a:lnSpc>
                        <a:spcBef>
                          <a:spcPts val="0"/>
                        </a:spcBef>
                        <a:spcAft>
                          <a:spcPts val="0"/>
                        </a:spcAft>
                        <a:buClr>
                          <a:schemeClr val="dk1"/>
                        </a:buClr>
                        <a:buSzPts val="1050"/>
                        <a:buFont typeface="Calibri"/>
                        <a:buNone/>
                      </a:pPr>
                      <a:endParaRPr sz="1050" b="0" i="0">
                        <a:solidFill>
                          <a:schemeClr val="dk1"/>
                        </a:solidFill>
                        <a:latin typeface="Source Sans Pro"/>
                        <a:ea typeface="Source Sans Pro"/>
                        <a:cs typeface="Source Sans Pro"/>
                        <a:sym typeface="Source Sans Pro"/>
                      </a:endParaRPr>
                    </a:p>
                  </a:txBody>
                  <a:tcPr marL="91450" marR="91450" marT="45725" marB="45725">
                    <a:lnL w="12700"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rowSpan="2" hMerge="1">
                  <a:txBody>
                    <a:bodyPr/>
                    <a:lstStyle/>
                    <a:p>
                      <a:endParaRPr lang="en-US"/>
                    </a:p>
                  </a:txBody>
                  <a:tcPr/>
                </a:tc>
                <a:extLst>
                  <a:ext uri="{0D108BD9-81ED-4DB2-BD59-A6C34878D82A}">
                    <a16:rowId xmlns:a16="http://schemas.microsoft.com/office/drawing/2014/main" val="10003"/>
                  </a:ext>
                </a:extLst>
              </a:tr>
              <a:tr h="914400">
                <a:tc>
                  <a:txBody>
                    <a:bodyPr/>
                    <a:lstStyle/>
                    <a:p>
                      <a:pPr marL="0" marR="0" lvl="0" indent="0" algn="l" rtl="0">
                        <a:spcBef>
                          <a:spcPts val="0"/>
                        </a:spcBef>
                        <a:spcAft>
                          <a:spcPts val="0"/>
                        </a:spcAft>
                        <a:buNone/>
                      </a:pPr>
                      <a:endParaRPr sz="1800" b="0">
                        <a:solidFill>
                          <a:schemeClr val="lt1"/>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F3F3F"/>
                    </a:solidFill>
                  </a:tcPr>
                </a:tc>
                <a:tc>
                  <a:txBody>
                    <a:bodyPr/>
                    <a:lstStyle/>
                    <a:p>
                      <a:pPr marL="0" marR="0" lvl="0" indent="0" algn="l" rtl="0">
                        <a:spcBef>
                          <a:spcPts val="0"/>
                        </a:spcBef>
                        <a:spcAft>
                          <a:spcPts val="0"/>
                        </a:spcAft>
                        <a:buNone/>
                      </a:pPr>
                      <a:r>
                        <a:rPr lang="en-US" sz="1400" b="0">
                          <a:solidFill>
                            <a:schemeClr val="lt1"/>
                          </a:solidFill>
                          <a:latin typeface="Source Sans Pro"/>
                          <a:ea typeface="Source Sans Pro"/>
                          <a:cs typeface="Source Sans Pro"/>
                          <a:sym typeface="Source Sans Pro"/>
                        </a:rPr>
                        <a:t>Reduce</a:t>
                      </a:r>
                      <a:endParaRPr/>
                    </a:p>
                    <a:p>
                      <a:pPr marL="0" marR="0" lvl="0" indent="0" algn="l" rtl="0">
                        <a:spcBef>
                          <a:spcPts val="0"/>
                        </a:spcBef>
                        <a:spcAft>
                          <a:spcPts val="0"/>
                        </a:spcAft>
                        <a:buNone/>
                      </a:pPr>
                      <a:r>
                        <a:rPr lang="en-US" sz="1400" b="0">
                          <a:solidFill>
                            <a:schemeClr val="lt1"/>
                          </a:solidFill>
                          <a:latin typeface="Source Sans Pro"/>
                          <a:ea typeface="Source Sans Pro"/>
                          <a:cs typeface="Source Sans Pro"/>
                          <a:sym typeface="Source Sans Pro"/>
                        </a:rPr>
                        <a:t>Switching Costs</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7F7F7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95959"/>
                    </a:solidFill>
                  </a:tcPr>
                </a:tc>
                <a:tc>
                  <a:txBody>
                    <a:bodyPr/>
                    <a:lstStyle/>
                    <a:p>
                      <a:pPr marL="0" marR="0" lvl="0" indent="0" algn="l" rtl="0">
                        <a:lnSpc>
                          <a:spcPct val="100000"/>
                        </a:lnSpc>
                        <a:spcBef>
                          <a:spcPts val="0"/>
                        </a:spcBef>
                        <a:spcAft>
                          <a:spcPts val="0"/>
                        </a:spcAft>
                        <a:buClr>
                          <a:schemeClr val="dk1"/>
                        </a:buClr>
                        <a:buSzPts val="1050"/>
                        <a:buFont typeface="Source Sans Pro"/>
                        <a:buNone/>
                      </a:pPr>
                      <a:r>
                        <a:rPr lang="en-US" sz="1050" b="0">
                          <a:solidFill>
                            <a:schemeClr val="dk1"/>
                          </a:solidFill>
                          <a:latin typeface="Source Sans Pro"/>
                          <a:ea typeface="Source Sans Pro"/>
                          <a:cs typeface="Source Sans Pro"/>
                          <a:sym typeface="Source Sans Pro"/>
                        </a:rPr>
                        <a:t>Transaction and data portability for records-keeping, ability to switch direct deposit and recurring payments, and reduced reliance on industry credit-scores.</a:t>
                      </a:r>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4"/>
                  </a:ext>
                </a:extLst>
              </a:tr>
              <a:tr h="182875">
                <a:tc>
                  <a:txBody>
                    <a:bodyPr/>
                    <a:lstStyle/>
                    <a:p>
                      <a:pPr marL="0" marR="0" lvl="0" indent="0" algn="l" rtl="0">
                        <a:spcBef>
                          <a:spcPts val="0"/>
                        </a:spcBef>
                        <a:spcAft>
                          <a:spcPts val="0"/>
                        </a:spcAft>
                        <a:buNone/>
                      </a:pPr>
                      <a:endParaRPr sz="600" b="0">
                        <a:solidFill>
                          <a:schemeClr val="lt1"/>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600" b="0">
                        <a:solidFill>
                          <a:schemeClr val="lt1"/>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600" b="0">
                        <a:solidFill>
                          <a:schemeClr val="dk1"/>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600" b="0">
                        <a:solidFill>
                          <a:srgbClr val="595959"/>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600" b="0">
                        <a:solidFill>
                          <a:srgbClr val="595959"/>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914400">
                <a:tc>
                  <a:txBody>
                    <a:bodyPr/>
                    <a:lstStyle/>
                    <a:p>
                      <a:pPr marL="0" marR="0" lvl="0" indent="0" algn="l" rtl="0">
                        <a:spcBef>
                          <a:spcPts val="0"/>
                        </a:spcBef>
                        <a:spcAft>
                          <a:spcPts val="0"/>
                        </a:spcAft>
                        <a:buNone/>
                      </a:pPr>
                      <a:r>
                        <a:rPr lang="en-US" sz="1800" b="0">
                          <a:solidFill>
                            <a:schemeClr val="lt1"/>
                          </a:solidFill>
                          <a:latin typeface="Source Sans Pro"/>
                          <a:ea typeface="Source Sans Pro"/>
                          <a:cs typeface="Source Sans Pro"/>
                          <a:sym typeface="Source Sans Pro"/>
                        </a:rPr>
                        <a:t>Innovation</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F3F3F"/>
                    </a:solidFill>
                  </a:tcPr>
                </a:tc>
                <a:tc>
                  <a:txBody>
                    <a:bodyPr/>
                    <a:lstStyle/>
                    <a:p>
                      <a:pPr marL="0" marR="0" lvl="0" indent="0" algn="l" rtl="0">
                        <a:spcBef>
                          <a:spcPts val="0"/>
                        </a:spcBef>
                        <a:spcAft>
                          <a:spcPts val="0"/>
                        </a:spcAft>
                        <a:buNone/>
                      </a:pPr>
                      <a:r>
                        <a:rPr lang="en-US" sz="1400" b="0">
                          <a:solidFill>
                            <a:schemeClr val="lt1"/>
                          </a:solidFill>
                          <a:latin typeface="Source Sans Pro"/>
                          <a:ea typeface="Source Sans Pro"/>
                          <a:cs typeface="Source Sans Pro"/>
                          <a:sym typeface="Source Sans Pro"/>
                        </a:rPr>
                        <a:t>New </a:t>
                      </a:r>
                      <a:endParaRPr/>
                    </a:p>
                    <a:p>
                      <a:pPr marL="0" marR="0" lvl="0" indent="0" algn="l" rtl="0">
                        <a:spcBef>
                          <a:spcPts val="0"/>
                        </a:spcBef>
                        <a:spcAft>
                          <a:spcPts val="0"/>
                        </a:spcAft>
                        <a:buNone/>
                      </a:pPr>
                      <a:r>
                        <a:rPr lang="en-US" sz="1400" b="0">
                          <a:solidFill>
                            <a:schemeClr val="lt1"/>
                          </a:solidFill>
                          <a:latin typeface="Source Sans Pro"/>
                          <a:ea typeface="Source Sans Pro"/>
                          <a:cs typeface="Source Sans Pro"/>
                          <a:sym typeface="Source Sans Pro"/>
                        </a:rPr>
                        <a:t>Opportunities</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95959"/>
                    </a:solidFill>
                  </a:tcPr>
                </a:tc>
                <a:tc>
                  <a:txBody>
                    <a:bodyPr/>
                    <a:lstStyle/>
                    <a:p>
                      <a:pPr marL="0" marR="0" lvl="0" indent="0" algn="l" rtl="0">
                        <a:lnSpc>
                          <a:spcPct val="100000"/>
                        </a:lnSpc>
                        <a:spcBef>
                          <a:spcPts val="0"/>
                        </a:spcBef>
                        <a:spcAft>
                          <a:spcPts val="0"/>
                        </a:spcAft>
                        <a:buClr>
                          <a:schemeClr val="dk1"/>
                        </a:buClr>
                        <a:buSzPts val="1050"/>
                        <a:buFont typeface="Source Sans Pro"/>
                        <a:buNone/>
                      </a:pPr>
                      <a:r>
                        <a:rPr lang="en-US" sz="1050" b="0">
                          <a:solidFill>
                            <a:schemeClr val="dk1"/>
                          </a:solidFill>
                          <a:latin typeface="Source Sans Pro"/>
                          <a:ea typeface="Source Sans Pro"/>
                          <a:cs typeface="Source Sans Pro"/>
                          <a:sym typeface="Source Sans Pro"/>
                        </a:rPr>
                        <a:t>Support new approaches for underwriting, payment services, personal financial management, income verification, account switching, and comparison shopping.</a:t>
                      </a:r>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7F7F7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gridSpan="2">
                  <a:txBody>
                    <a:bodyPr/>
                    <a:lstStyle/>
                    <a:p>
                      <a:pPr marL="0" marR="0" lvl="0" indent="0" algn="l" rtl="0">
                        <a:lnSpc>
                          <a:spcPct val="100000"/>
                        </a:lnSpc>
                        <a:spcBef>
                          <a:spcPts val="0"/>
                        </a:spcBef>
                        <a:spcAft>
                          <a:spcPts val="0"/>
                        </a:spcAft>
                        <a:buClr>
                          <a:schemeClr val="dk1"/>
                        </a:buClr>
                        <a:buSzPts val="1050"/>
                        <a:buFont typeface="Source Sans Pro"/>
                        <a:buNone/>
                      </a:pPr>
                      <a:r>
                        <a:rPr lang="en-US" sz="1050" b="1">
                          <a:solidFill>
                            <a:schemeClr val="dk1"/>
                          </a:solidFill>
                          <a:latin typeface="Source Sans Pro"/>
                          <a:ea typeface="Source Sans Pro"/>
                          <a:cs typeface="Source Sans Pro"/>
                          <a:sym typeface="Source Sans Pro"/>
                        </a:rPr>
                        <a:t>FDX API Supports</a:t>
                      </a:r>
                      <a:r>
                        <a:rPr lang="en-US" sz="1050" b="0">
                          <a:solidFill>
                            <a:schemeClr val="dk1"/>
                          </a:solidFill>
                          <a:latin typeface="Source Sans Pro"/>
                          <a:ea typeface="Source Sans Pro"/>
                          <a:cs typeface="Source Sans Pro"/>
                          <a:sym typeface="Source Sans Pro"/>
                        </a:rPr>
                        <a:t>: The FDX API supports the sharing of consumer data for deposits, credit, wealth management, and transactions.</a:t>
                      </a:r>
                      <a:endParaRPr/>
                    </a:p>
                    <a:p>
                      <a:pPr marL="0" marR="0" lvl="0" indent="0" algn="l" rtl="0">
                        <a:lnSpc>
                          <a:spcPct val="100000"/>
                        </a:lnSpc>
                        <a:spcBef>
                          <a:spcPts val="0"/>
                        </a:spcBef>
                        <a:spcAft>
                          <a:spcPts val="0"/>
                        </a:spcAft>
                        <a:buClr>
                          <a:schemeClr val="dk1"/>
                        </a:buClr>
                        <a:buSzPts val="1050"/>
                        <a:buFont typeface="Calibri"/>
                        <a:buNone/>
                      </a:pPr>
                      <a:endParaRPr sz="1050" b="0">
                        <a:solidFill>
                          <a:schemeClr val="dk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ts val="1050"/>
                        <a:buFont typeface="Source Sans Pro"/>
                        <a:buNone/>
                      </a:pPr>
                      <a:r>
                        <a:rPr lang="en-US" sz="1050" b="1">
                          <a:solidFill>
                            <a:schemeClr val="dk1"/>
                          </a:solidFill>
                          <a:latin typeface="Source Sans Pro"/>
                          <a:ea typeface="Source Sans Pro"/>
                          <a:cs typeface="Source Sans Pro"/>
                          <a:sym typeface="Source Sans Pro"/>
                        </a:rPr>
                        <a:t>Ecosystem limitation</a:t>
                      </a:r>
                      <a:r>
                        <a:rPr lang="en-US" sz="1050" b="0">
                          <a:solidFill>
                            <a:schemeClr val="dk1"/>
                          </a:solidFill>
                          <a:latin typeface="Source Sans Pro"/>
                          <a:ea typeface="Source Sans Pro"/>
                          <a:cs typeface="Source Sans Pro"/>
                          <a:sym typeface="Source Sans Pro"/>
                        </a:rPr>
                        <a:t>: Even with an interoperable API standard, there is a many-many registration problem between client’s banks and target banks for comparison shopping.</a:t>
                      </a:r>
                      <a:endParaRPr/>
                    </a:p>
                    <a:p>
                      <a:pPr marL="0" marR="0" lvl="0" indent="0" algn="l" rtl="0">
                        <a:lnSpc>
                          <a:spcPct val="100000"/>
                        </a:lnSpc>
                        <a:spcBef>
                          <a:spcPts val="0"/>
                        </a:spcBef>
                        <a:spcAft>
                          <a:spcPts val="0"/>
                        </a:spcAft>
                        <a:buClr>
                          <a:schemeClr val="dk1"/>
                        </a:buClr>
                        <a:buSzPts val="1050"/>
                        <a:buFont typeface="Calibri"/>
                        <a:buNone/>
                      </a:pPr>
                      <a:endParaRPr sz="1050" b="0">
                        <a:solidFill>
                          <a:srgbClr val="595959"/>
                        </a:solidFill>
                        <a:latin typeface="Source Sans Pro"/>
                        <a:ea typeface="Source Sans Pro"/>
                        <a:cs typeface="Source Sans Pro"/>
                        <a:sym typeface="Source Sans Pro"/>
                      </a:endParaRPr>
                    </a:p>
                  </a:txBody>
                  <a:tcPr marL="91450" marR="91450" marT="45725" marB="45725">
                    <a:lnL w="12700"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hMerge="1">
                  <a:txBody>
                    <a:bodyPr/>
                    <a:lstStyle/>
                    <a:p>
                      <a:endParaRPr lang="en-US"/>
                    </a:p>
                  </a:txBody>
                  <a:tcPr/>
                </a:tc>
                <a:extLst>
                  <a:ext uri="{0D108BD9-81ED-4DB2-BD59-A6C34878D82A}">
                    <a16:rowId xmlns:a16="http://schemas.microsoft.com/office/drawing/2014/main" val="10006"/>
                  </a:ext>
                </a:extLst>
              </a:tr>
            </a:tbl>
          </a:graphicData>
        </a:graphic>
      </p:graphicFrame>
      <p:sp>
        <p:nvSpPr>
          <p:cNvPr id="176" name="Google Shape;176;p2"/>
          <p:cNvSpPr txBox="1"/>
          <p:nvPr/>
        </p:nvSpPr>
        <p:spPr>
          <a:xfrm>
            <a:off x="243672" y="596785"/>
            <a:ext cx="475643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i="1">
                <a:solidFill>
                  <a:srgbClr val="595959"/>
                </a:solidFill>
                <a:latin typeface="Source Sans Pro"/>
                <a:ea typeface="Source Sans Pro"/>
                <a:cs typeface="Source Sans Pro"/>
                <a:sym typeface="Source Sans Pro"/>
              </a:rPr>
              <a:t>Sourced from Chopra’s Money 20/20 speech and CFPB SBREFA Outline</a:t>
            </a:r>
            <a:endParaRPr/>
          </a:p>
        </p:txBody>
      </p:sp>
      <p:pic>
        <p:nvPicPr>
          <p:cNvPr id="177" name="Google Shape;177;p2"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sp>
        <p:nvSpPr>
          <p:cNvPr id="2" name="Google Shape;167;p1">
            <a:extLst>
              <a:ext uri="{FF2B5EF4-FFF2-40B4-BE49-F238E27FC236}">
                <a16:creationId xmlns:a16="http://schemas.microsoft.com/office/drawing/2014/main" id="{D7ECF1B2-18D0-EA96-8DD6-6AF614D90BA9}"/>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A2E332FD-DFB5-0FDA-3261-72C55F6C9292}"/>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
          <p:cNvSpPr txBox="1"/>
          <p:nvPr/>
        </p:nvSpPr>
        <p:spPr>
          <a:xfrm>
            <a:off x="243672" y="212381"/>
            <a:ext cx="588013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Open Banking can help with the underbanked</a:t>
            </a:r>
            <a:endParaRPr/>
          </a:p>
        </p:txBody>
      </p:sp>
      <p:sp>
        <p:nvSpPr>
          <p:cNvPr id="183" name="Google Shape;183;p3"/>
          <p:cNvSpPr txBox="1"/>
          <p:nvPr/>
        </p:nvSpPr>
        <p:spPr>
          <a:xfrm>
            <a:off x="362309" y="5996076"/>
            <a:ext cx="3906839"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aseline="30000">
                <a:solidFill>
                  <a:schemeClr val="dk1"/>
                </a:solidFill>
                <a:latin typeface="Calibri"/>
                <a:ea typeface="Calibri"/>
                <a:cs typeface="Calibri"/>
                <a:sym typeface="Calibri"/>
              </a:rPr>
              <a:t>1</a:t>
            </a:r>
            <a:r>
              <a:rPr lang="en-US" sz="1000">
                <a:solidFill>
                  <a:schemeClr val="dk1"/>
                </a:solidFill>
                <a:latin typeface="Calibri"/>
                <a:ea typeface="Calibri"/>
                <a:cs typeface="Calibri"/>
                <a:sym typeface="Calibri"/>
              </a:rPr>
              <a:t>2021 FDIC National Survey of Unbanked and Underbanked Households</a:t>
            </a:r>
            <a:endParaRPr/>
          </a:p>
        </p:txBody>
      </p:sp>
      <p:sp>
        <p:nvSpPr>
          <p:cNvPr id="184" name="Google Shape;184;p3"/>
          <p:cNvSpPr txBox="1"/>
          <p:nvPr/>
        </p:nvSpPr>
        <p:spPr>
          <a:xfrm>
            <a:off x="243671" y="1113601"/>
            <a:ext cx="523104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US Households</a:t>
            </a:r>
            <a:r>
              <a:rPr lang="en-US" sz="1800" baseline="30000">
                <a:solidFill>
                  <a:schemeClr val="dk1"/>
                </a:solidFill>
                <a:latin typeface="Source Sans Pro Light"/>
                <a:ea typeface="Source Sans Pro Light"/>
                <a:cs typeface="Source Sans Pro Light"/>
                <a:sym typeface="Source Sans Pro Light"/>
              </a:rPr>
              <a:t>1</a:t>
            </a:r>
            <a:r>
              <a:rPr lang="en-US" sz="1800">
                <a:solidFill>
                  <a:schemeClr val="dk1"/>
                </a:solidFill>
                <a:latin typeface="Source Sans Pro Light"/>
                <a:ea typeface="Source Sans Pro Light"/>
                <a:cs typeface="Source Sans Pro Light"/>
                <a:sym typeface="Source Sans Pro Light"/>
              </a:rPr>
              <a:t> with no checking or savings account:</a:t>
            </a:r>
            <a:endParaRPr/>
          </a:p>
        </p:txBody>
      </p:sp>
      <p:sp>
        <p:nvSpPr>
          <p:cNvPr id="185" name="Google Shape;185;p3"/>
          <p:cNvSpPr txBox="1"/>
          <p:nvPr/>
        </p:nvSpPr>
        <p:spPr>
          <a:xfrm>
            <a:off x="243670" y="1373617"/>
            <a:ext cx="6094562"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Source Sans Pro"/>
                <a:ea typeface="Source Sans Pro"/>
                <a:cs typeface="Source Sans Pro"/>
                <a:sym typeface="Source Sans Pro"/>
              </a:rPr>
              <a:t>5.9 million (4.5%) </a:t>
            </a:r>
            <a:endParaRPr/>
          </a:p>
        </p:txBody>
      </p:sp>
      <p:sp>
        <p:nvSpPr>
          <p:cNvPr id="186" name="Google Shape;186;p3"/>
          <p:cNvSpPr txBox="1"/>
          <p:nvPr/>
        </p:nvSpPr>
        <p:spPr>
          <a:xfrm>
            <a:off x="243670" y="2182504"/>
            <a:ext cx="83223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Open banking can help with the following reasons</a:t>
            </a:r>
            <a:r>
              <a:rPr lang="en-US" sz="1800" baseline="30000">
                <a:solidFill>
                  <a:schemeClr val="dk1"/>
                </a:solidFill>
                <a:latin typeface="Source Sans Pro Light"/>
                <a:ea typeface="Source Sans Pro Light"/>
                <a:cs typeface="Source Sans Pro Light"/>
                <a:sym typeface="Source Sans Pro Light"/>
              </a:rPr>
              <a:t>1</a:t>
            </a:r>
            <a:r>
              <a:rPr lang="en-US" sz="1800">
                <a:solidFill>
                  <a:schemeClr val="dk1"/>
                </a:solidFill>
                <a:latin typeface="Source Sans Pro Light"/>
                <a:ea typeface="Source Sans Pro Light"/>
                <a:cs typeface="Source Sans Pro Light"/>
                <a:sym typeface="Source Sans Pro Light"/>
              </a:rPr>
              <a:t> cited for not having a back account:</a:t>
            </a:r>
            <a:endParaRPr/>
          </a:p>
        </p:txBody>
      </p:sp>
      <p:graphicFrame>
        <p:nvGraphicFramePr>
          <p:cNvPr id="187" name="Google Shape;187;p3"/>
          <p:cNvGraphicFramePr/>
          <p:nvPr/>
        </p:nvGraphicFramePr>
        <p:xfrm>
          <a:off x="362309" y="2551836"/>
          <a:ext cx="11450700" cy="3444290"/>
        </p:xfrm>
        <a:graphic>
          <a:graphicData uri="http://schemas.openxmlformats.org/drawingml/2006/table">
            <a:tbl>
              <a:tblPr firstRow="1" bandRow="1">
                <a:noFill/>
                <a:tableStyleId>{C3EC53F2-0F5B-4E49-8185-5E1EDB44FC39}</a:tableStyleId>
              </a:tblPr>
              <a:tblGrid>
                <a:gridCol w="422695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4937750">
                  <a:extLst>
                    <a:ext uri="{9D8B030D-6E8A-4147-A177-3AD203B41FA5}">
                      <a16:colId xmlns:a16="http://schemas.microsoft.com/office/drawing/2014/main" val="20003"/>
                    </a:ext>
                  </a:extLst>
                </a:gridCol>
              </a:tblGrid>
              <a:tr h="370850">
                <a:tc>
                  <a:txBody>
                    <a:bodyPr/>
                    <a:lstStyle/>
                    <a:p>
                      <a:pPr marL="0" marR="0" lvl="0" indent="0" algn="l" rtl="0">
                        <a:spcBef>
                          <a:spcPts val="0"/>
                        </a:spcBef>
                        <a:spcAft>
                          <a:spcPts val="0"/>
                        </a:spcAft>
                        <a:buNone/>
                      </a:pPr>
                      <a:r>
                        <a:rPr lang="en-US" sz="1400">
                          <a:latin typeface="Source Sans Pro"/>
                          <a:ea typeface="Source Sans Pro"/>
                          <a:cs typeface="Source Sans Pro"/>
                          <a:sym typeface="Source Sans Pro"/>
                        </a:rPr>
                        <a:t>Reason</a:t>
                      </a:r>
                      <a:endParaRPr/>
                    </a:p>
                  </a:txBody>
                  <a:tcPr marL="91450" marR="91450" marT="45725" marB="45725">
                    <a:solidFill>
                      <a:srgbClr val="3F3F3F"/>
                    </a:solidFill>
                  </a:tcPr>
                </a:tc>
                <a:tc>
                  <a:txBody>
                    <a:bodyPr/>
                    <a:lstStyle/>
                    <a:p>
                      <a:pPr marL="0" marR="0" lvl="0" indent="0" algn="ctr" rtl="0">
                        <a:spcBef>
                          <a:spcPts val="0"/>
                        </a:spcBef>
                        <a:spcAft>
                          <a:spcPts val="0"/>
                        </a:spcAft>
                        <a:buNone/>
                      </a:pPr>
                      <a:r>
                        <a:rPr lang="en-US" sz="1400">
                          <a:latin typeface="Source Sans Pro"/>
                          <a:ea typeface="Source Sans Pro"/>
                          <a:cs typeface="Source Sans Pro"/>
                          <a:sym typeface="Source Sans Pro"/>
                        </a:rPr>
                        <a:t>% Cited Overall</a:t>
                      </a:r>
                      <a:endParaRPr/>
                    </a:p>
                  </a:txBody>
                  <a:tcPr marL="91450" marR="91450" marT="45725" marB="45725">
                    <a:solidFill>
                      <a:srgbClr val="3F3F3F"/>
                    </a:solidFill>
                  </a:tcPr>
                </a:tc>
                <a:tc>
                  <a:txBody>
                    <a:bodyPr/>
                    <a:lstStyle/>
                    <a:p>
                      <a:pPr marL="0" marR="0" lvl="0" indent="0" algn="ctr" rtl="0">
                        <a:spcBef>
                          <a:spcPts val="0"/>
                        </a:spcBef>
                        <a:spcAft>
                          <a:spcPts val="0"/>
                        </a:spcAft>
                        <a:buNone/>
                      </a:pPr>
                      <a:r>
                        <a:rPr lang="en-US" sz="1400">
                          <a:latin typeface="Source Sans Pro"/>
                          <a:ea typeface="Source Sans Pro"/>
                          <a:cs typeface="Source Sans Pro"/>
                          <a:sym typeface="Source Sans Pro"/>
                        </a:rPr>
                        <a:t>% Main Reason</a:t>
                      </a:r>
                      <a:endParaRPr/>
                    </a:p>
                  </a:txBody>
                  <a:tcPr marL="91450" marR="91450" marT="45725" marB="45725">
                    <a:solidFill>
                      <a:srgbClr val="3F3F3F"/>
                    </a:solidFill>
                  </a:tcPr>
                </a:tc>
                <a:tc>
                  <a:txBody>
                    <a:bodyPr/>
                    <a:lstStyle/>
                    <a:p>
                      <a:pPr marL="0" marR="0" lvl="0" indent="0" algn="l" rtl="0">
                        <a:spcBef>
                          <a:spcPts val="0"/>
                        </a:spcBef>
                        <a:spcAft>
                          <a:spcPts val="0"/>
                        </a:spcAft>
                        <a:buNone/>
                      </a:pPr>
                      <a:r>
                        <a:rPr lang="en-US" sz="1400">
                          <a:latin typeface="Source Sans Pro"/>
                          <a:ea typeface="Source Sans Pro"/>
                          <a:cs typeface="Source Sans Pro"/>
                          <a:sym typeface="Source Sans Pro"/>
                        </a:rPr>
                        <a:t>How Open Banking Helps</a:t>
                      </a:r>
                      <a:endParaRPr/>
                    </a:p>
                  </a:txBody>
                  <a:tcPr marL="91450" marR="91450" marT="45725" marB="45725">
                    <a:solidFill>
                      <a:srgbClr val="3F3F3F"/>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100">
                          <a:latin typeface="Source Sans Pro"/>
                          <a:ea typeface="Source Sans Pro"/>
                          <a:cs typeface="Source Sans Pro"/>
                          <a:sym typeface="Source Sans Pro"/>
                        </a:rPr>
                        <a:t>Don’t Have Enough Money to Meet Minimum Balance Requirements</a:t>
                      </a:r>
                      <a:endParaRPr/>
                    </a:p>
                  </a:txBody>
                  <a:tcPr marL="91450" marR="91450" marT="45725" marB="45725" anchor="ctr"/>
                </a:tc>
                <a:tc>
                  <a:txBody>
                    <a:bodyPr/>
                    <a:lstStyle/>
                    <a:p>
                      <a:pPr marL="0" marR="0" lvl="0" indent="0" algn="ctr" rtl="0">
                        <a:spcBef>
                          <a:spcPts val="0"/>
                        </a:spcBef>
                        <a:spcAft>
                          <a:spcPts val="0"/>
                        </a:spcAft>
                        <a:buNone/>
                      </a:pPr>
                      <a:r>
                        <a:rPr lang="en-US" sz="1200">
                          <a:latin typeface="Source Sans Pro"/>
                          <a:ea typeface="Source Sans Pro"/>
                          <a:cs typeface="Source Sans Pro"/>
                          <a:sym typeface="Source Sans Pro"/>
                        </a:rPr>
                        <a:t>40.1%</a:t>
                      </a:r>
                      <a:endParaRPr/>
                    </a:p>
                  </a:txBody>
                  <a:tcPr marL="91450" marR="91450" marT="45725" marB="45725" anchor="ctr"/>
                </a:tc>
                <a:tc>
                  <a:txBody>
                    <a:bodyPr/>
                    <a:lstStyle/>
                    <a:p>
                      <a:pPr marL="0" marR="0" lvl="0" indent="0" algn="ctr" rtl="0">
                        <a:spcBef>
                          <a:spcPts val="0"/>
                        </a:spcBef>
                        <a:spcAft>
                          <a:spcPts val="0"/>
                        </a:spcAft>
                        <a:buNone/>
                      </a:pPr>
                      <a:r>
                        <a:rPr lang="en-US" sz="1200">
                          <a:latin typeface="Source Sans Pro"/>
                          <a:ea typeface="Source Sans Pro"/>
                          <a:cs typeface="Source Sans Pro"/>
                          <a:sym typeface="Source Sans Pro"/>
                        </a:rPr>
                        <a:t>21.7%</a:t>
                      </a:r>
                      <a:endParaRPr/>
                    </a:p>
                  </a:txBody>
                  <a:tcPr marL="91450" marR="91450" marT="45725" marB="45725" anchor="ctr"/>
                </a:tc>
                <a:tc>
                  <a:txBody>
                    <a:bodyPr/>
                    <a:lstStyle/>
                    <a:p>
                      <a:pPr marL="0" marR="0" lvl="0" indent="0" algn="l" rtl="0">
                        <a:spcBef>
                          <a:spcPts val="0"/>
                        </a:spcBef>
                        <a:spcAft>
                          <a:spcPts val="0"/>
                        </a:spcAft>
                        <a:buNone/>
                      </a:pPr>
                      <a:r>
                        <a:rPr lang="en-US" sz="1050">
                          <a:latin typeface="Source Sans Pro"/>
                          <a:ea typeface="Source Sans Pro"/>
                          <a:cs typeface="Source Sans Pro"/>
                          <a:sym typeface="Source Sans Pro"/>
                        </a:rPr>
                        <a:t>Customers need to be able to comparison shop for banks without a minimum balance requirement.</a:t>
                      </a:r>
                      <a:endParaRPr/>
                    </a:p>
                    <a:p>
                      <a:pPr marL="0" marR="0" lvl="0" indent="0" algn="l" rtl="0">
                        <a:spcBef>
                          <a:spcPts val="0"/>
                        </a:spcBef>
                        <a:spcAft>
                          <a:spcPts val="0"/>
                        </a:spcAft>
                        <a:buNone/>
                      </a:pPr>
                      <a:endParaRPr sz="1050">
                        <a:latin typeface="Source Sans Pro"/>
                        <a:ea typeface="Source Sans Pro"/>
                        <a:cs typeface="Source Sans Pro"/>
                        <a:sym typeface="Source Sans Pro"/>
                      </a:endParaRPr>
                    </a:p>
                    <a:p>
                      <a:pPr marL="0" marR="0" lvl="0" indent="0" algn="l" rtl="0">
                        <a:spcBef>
                          <a:spcPts val="0"/>
                        </a:spcBef>
                        <a:spcAft>
                          <a:spcPts val="0"/>
                        </a:spcAft>
                        <a:buNone/>
                      </a:pPr>
                      <a:endParaRPr sz="1050">
                        <a:latin typeface="Source Sans Pro"/>
                        <a:ea typeface="Source Sans Pro"/>
                        <a:cs typeface="Source Sans Pro"/>
                        <a:sym typeface="Source Sans Pro"/>
                      </a:endParaRPr>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100">
                          <a:latin typeface="Source Sans Pro"/>
                          <a:ea typeface="Source Sans Pro"/>
                          <a:cs typeface="Source Sans Pro"/>
                          <a:sym typeface="Source Sans Pro"/>
                        </a:rPr>
                        <a:t>Bank Account Fees too High</a:t>
                      </a:r>
                      <a:br>
                        <a:rPr lang="en-US" sz="1100">
                          <a:latin typeface="Source Sans Pro"/>
                          <a:ea typeface="Source Sans Pro"/>
                          <a:cs typeface="Source Sans Pro"/>
                          <a:sym typeface="Source Sans Pro"/>
                        </a:rPr>
                      </a:br>
                      <a:r>
                        <a:rPr lang="en-US" sz="1100">
                          <a:latin typeface="Source Sans Pro"/>
                          <a:ea typeface="Source Sans Pro"/>
                          <a:cs typeface="Source Sans Pro"/>
                          <a:sym typeface="Source Sans Pro"/>
                        </a:rPr>
                        <a:t>Bank Account Fees too Unpredictable</a:t>
                      </a:r>
                      <a:endParaRPr/>
                    </a:p>
                  </a:txBody>
                  <a:tcPr marL="91450" marR="91450" marT="45725" marB="45725" anchor="ctr"/>
                </a:tc>
                <a:tc>
                  <a:txBody>
                    <a:bodyPr/>
                    <a:lstStyle/>
                    <a:p>
                      <a:pPr marL="0" marR="0" lvl="0" indent="0" algn="ctr" rtl="0">
                        <a:spcBef>
                          <a:spcPts val="0"/>
                        </a:spcBef>
                        <a:spcAft>
                          <a:spcPts val="0"/>
                        </a:spcAft>
                        <a:buNone/>
                      </a:pPr>
                      <a:r>
                        <a:rPr lang="en-US" sz="1200">
                          <a:latin typeface="Source Sans Pro"/>
                          <a:ea typeface="Source Sans Pro"/>
                          <a:cs typeface="Source Sans Pro"/>
                          <a:sym typeface="Source Sans Pro"/>
                        </a:rPr>
                        <a:t>29.5%</a:t>
                      </a:r>
                      <a:br>
                        <a:rPr lang="en-US" sz="1200">
                          <a:latin typeface="Source Sans Pro"/>
                          <a:ea typeface="Source Sans Pro"/>
                          <a:cs typeface="Source Sans Pro"/>
                          <a:sym typeface="Source Sans Pro"/>
                        </a:rPr>
                      </a:br>
                      <a:r>
                        <a:rPr lang="en-US" sz="1200">
                          <a:latin typeface="Source Sans Pro"/>
                          <a:ea typeface="Source Sans Pro"/>
                          <a:cs typeface="Source Sans Pro"/>
                          <a:sym typeface="Source Sans Pro"/>
                        </a:rPr>
                        <a:t>27.3%</a:t>
                      </a:r>
                      <a:endParaRPr/>
                    </a:p>
                  </a:txBody>
                  <a:tcPr marL="91450" marR="91450" marT="45725" marB="45725" anchor="ctr"/>
                </a:tc>
                <a:tc>
                  <a:txBody>
                    <a:bodyPr/>
                    <a:lstStyle/>
                    <a:p>
                      <a:pPr marL="0" marR="0" lvl="0" indent="0" algn="ctr" rtl="0">
                        <a:spcBef>
                          <a:spcPts val="0"/>
                        </a:spcBef>
                        <a:spcAft>
                          <a:spcPts val="0"/>
                        </a:spcAft>
                        <a:buNone/>
                      </a:pPr>
                      <a:r>
                        <a:rPr lang="en-US" sz="1200">
                          <a:latin typeface="Source Sans Pro"/>
                          <a:ea typeface="Source Sans Pro"/>
                          <a:cs typeface="Source Sans Pro"/>
                          <a:sym typeface="Source Sans Pro"/>
                        </a:rPr>
                        <a:t>6.0%</a:t>
                      </a:r>
                      <a:br>
                        <a:rPr lang="en-US" sz="1200">
                          <a:latin typeface="Source Sans Pro"/>
                          <a:ea typeface="Source Sans Pro"/>
                          <a:cs typeface="Source Sans Pro"/>
                          <a:sym typeface="Source Sans Pro"/>
                        </a:rPr>
                      </a:br>
                      <a:r>
                        <a:rPr lang="en-US" sz="1200">
                          <a:latin typeface="Source Sans Pro"/>
                          <a:ea typeface="Source Sans Pro"/>
                          <a:cs typeface="Source Sans Pro"/>
                          <a:sym typeface="Source Sans Pro"/>
                        </a:rPr>
                        <a:t>1.5%</a:t>
                      </a:r>
                      <a:endParaRPr/>
                    </a:p>
                  </a:txBody>
                  <a:tcPr marL="91450" marR="91450" marT="45725" marB="45725" anchor="ctr"/>
                </a:tc>
                <a:tc>
                  <a:txBody>
                    <a:bodyPr/>
                    <a:lstStyle/>
                    <a:p>
                      <a:pPr marL="0" marR="0" lvl="0" indent="0" algn="l" rtl="0">
                        <a:spcBef>
                          <a:spcPts val="0"/>
                        </a:spcBef>
                        <a:spcAft>
                          <a:spcPts val="0"/>
                        </a:spcAft>
                        <a:buNone/>
                      </a:pPr>
                      <a:r>
                        <a:rPr lang="en-US" sz="1050">
                          <a:latin typeface="Source Sans Pro"/>
                          <a:ea typeface="Source Sans Pro"/>
                          <a:cs typeface="Source Sans Pro"/>
                          <a:sym typeface="Source Sans Pro"/>
                        </a:rPr>
                        <a:t>Open Banking and personal financial data rights should allow customers to reduce their fees through competition and relationship portability.</a:t>
                      </a:r>
                      <a:endParaRPr/>
                    </a:p>
                    <a:p>
                      <a:pPr marL="0" marR="0" lvl="0" indent="0" algn="l" rtl="0">
                        <a:spcBef>
                          <a:spcPts val="0"/>
                        </a:spcBef>
                        <a:spcAft>
                          <a:spcPts val="0"/>
                        </a:spcAft>
                        <a:buNone/>
                      </a:pPr>
                      <a:endParaRPr sz="1050">
                        <a:latin typeface="Source Sans Pro"/>
                        <a:ea typeface="Source Sans Pro"/>
                        <a:cs typeface="Source Sans Pro"/>
                        <a:sym typeface="Source Sans Pro"/>
                      </a:endParaRPr>
                    </a:p>
                  </a:txBody>
                  <a:tcPr marL="91450" marR="91450" marT="45725" marB="45725" anchor="ct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100">
                          <a:latin typeface="Source Sans Pro"/>
                          <a:ea typeface="Source Sans Pro"/>
                          <a:cs typeface="Source Sans Pro"/>
                          <a:sym typeface="Source Sans Pro"/>
                        </a:rPr>
                        <a:t>Banks Do Not Offer Needed Products &amp; Services</a:t>
                      </a:r>
                      <a:endParaRPr/>
                    </a:p>
                  </a:txBody>
                  <a:tcPr marL="91450" marR="91450" marT="45725" marB="45725" anchor="ctr"/>
                </a:tc>
                <a:tc>
                  <a:txBody>
                    <a:bodyPr/>
                    <a:lstStyle/>
                    <a:p>
                      <a:pPr marL="0" marR="0" lvl="0" indent="0" algn="ctr" rtl="0">
                        <a:spcBef>
                          <a:spcPts val="0"/>
                        </a:spcBef>
                        <a:spcAft>
                          <a:spcPts val="0"/>
                        </a:spcAft>
                        <a:buNone/>
                      </a:pPr>
                      <a:r>
                        <a:rPr lang="en-US" sz="1200">
                          <a:latin typeface="Source Sans Pro"/>
                          <a:ea typeface="Source Sans Pro"/>
                          <a:cs typeface="Source Sans Pro"/>
                          <a:sym typeface="Source Sans Pro"/>
                        </a:rPr>
                        <a:t>19.2%</a:t>
                      </a:r>
                      <a:endParaRPr/>
                    </a:p>
                  </a:txBody>
                  <a:tcPr marL="91450" marR="91450" marT="45725" marB="45725" anchor="ctr"/>
                </a:tc>
                <a:tc>
                  <a:txBody>
                    <a:bodyPr/>
                    <a:lstStyle/>
                    <a:p>
                      <a:pPr marL="0" marR="0" lvl="0" indent="0" algn="ctr" rtl="0">
                        <a:spcBef>
                          <a:spcPts val="0"/>
                        </a:spcBef>
                        <a:spcAft>
                          <a:spcPts val="0"/>
                        </a:spcAft>
                        <a:buNone/>
                      </a:pPr>
                      <a:r>
                        <a:rPr lang="en-US" sz="1200">
                          <a:latin typeface="Source Sans Pro"/>
                          <a:ea typeface="Source Sans Pro"/>
                          <a:cs typeface="Source Sans Pro"/>
                          <a:sym typeface="Source Sans Pro"/>
                        </a:rPr>
                        <a:t>2.4%</a:t>
                      </a:r>
                      <a:endParaRPr/>
                    </a:p>
                  </a:txBody>
                  <a:tcPr marL="91450" marR="91450" marT="45725" marB="45725" anchor="ctr"/>
                </a:tc>
                <a:tc>
                  <a:txBody>
                    <a:bodyPr/>
                    <a:lstStyle/>
                    <a:p>
                      <a:pPr marL="0" marR="0" lvl="0" indent="0" algn="l" rtl="0">
                        <a:spcBef>
                          <a:spcPts val="0"/>
                        </a:spcBef>
                        <a:spcAft>
                          <a:spcPts val="0"/>
                        </a:spcAft>
                        <a:buNone/>
                      </a:pPr>
                      <a:r>
                        <a:rPr lang="en-US" sz="1050">
                          <a:latin typeface="Source Sans Pro"/>
                          <a:ea typeface="Source Sans Pro"/>
                          <a:cs typeface="Source Sans Pro"/>
                          <a:sym typeface="Source Sans Pro"/>
                        </a:rPr>
                        <a:t>Open banking should enable increased competition for products and services, as well as new products and services. Additionally, customers should be able to obtain those product and services more easily, through relationship portability or transferability of financial history to new banks.</a:t>
                      </a:r>
                      <a:endParaRPr/>
                    </a:p>
                    <a:p>
                      <a:pPr marL="0" marR="0" lvl="0" indent="0" algn="l" rtl="0">
                        <a:spcBef>
                          <a:spcPts val="0"/>
                        </a:spcBef>
                        <a:spcAft>
                          <a:spcPts val="0"/>
                        </a:spcAft>
                        <a:buNone/>
                      </a:pPr>
                      <a:endParaRPr sz="1050">
                        <a:latin typeface="Source Sans Pro"/>
                        <a:ea typeface="Source Sans Pro"/>
                        <a:cs typeface="Source Sans Pro"/>
                        <a:sym typeface="Source Sans Pro"/>
                      </a:endParaRPr>
                    </a:p>
                  </a:txBody>
                  <a:tcPr marL="91450" marR="91450" marT="45725" marB="45725" anchor="ct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100">
                          <a:latin typeface="Source Sans Pro"/>
                          <a:ea typeface="Source Sans Pro"/>
                          <a:cs typeface="Source Sans Pro"/>
                          <a:sym typeface="Source Sans Pro"/>
                        </a:rPr>
                        <a:t>Problems with Past Banking or Credit History</a:t>
                      </a:r>
                      <a:endParaRPr/>
                    </a:p>
                  </a:txBody>
                  <a:tcPr marL="91450" marR="91450" marT="45725" marB="45725" anchor="ctr"/>
                </a:tc>
                <a:tc>
                  <a:txBody>
                    <a:bodyPr/>
                    <a:lstStyle/>
                    <a:p>
                      <a:pPr marL="0" marR="0" lvl="0" indent="0" algn="ctr" rtl="0">
                        <a:spcBef>
                          <a:spcPts val="0"/>
                        </a:spcBef>
                        <a:spcAft>
                          <a:spcPts val="0"/>
                        </a:spcAft>
                        <a:buNone/>
                      </a:pPr>
                      <a:r>
                        <a:rPr lang="en-US" sz="1200">
                          <a:latin typeface="Source Sans Pro"/>
                          <a:ea typeface="Source Sans Pro"/>
                          <a:cs typeface="Source Sans Pro"/>
                          <a:sym typeface="Source Sans Pro"/>
                        </a:rPr>
                        <a:t>13.6%</a:t>
                      </a:r>
                      <a:endParaRPr/>
                    </a:p>
                  </a:txBody>
                  <a:tcPr marL="91450" marR="91450" marT="45725" marB="45725" anchor="ctr"/>
                </a:tc>
                <a:tc>
                  <a:txBody>
                    <a:bodyPr/>
                    <a:lstStyle/>
                    <a:p>
                      <a:pPr marL="0" marR="0" lvl="0" indent="0" algn="ctr" rtl="0">
                        <a:spcBef>
                          <a:spcPts val="0"/>
                        </a:spcBef>
                        <a:spcAft>
                          <a:spcPts val="0"/>
                        </a:spcAft>
                        <a:buNone/>
                      </a:pPr>
                      <a:r>
                        <a:rPr lang="en-US" sz="1200">
                          <a:latin typeface="Source Sans Pro"/>
                          <a:ea typeface="Source Sans Pro"/>
                          <a:cs typeface="Source Sans Pro"/>
                          <a:sym typeface="Source Sans Pro"/>
                        </a:rPr>
                        <a:t>5.3%</a:t>
                      </a:r>
                      <a:endParaRPr/>
                    </a:p>
                  </a:txBody>
                  <a:tcPr marL="91450" marR="91450" marT="45725" marB="45725" anchor="ctr"/>
                </a:tc>
                <a:tc>
                  <a:txBody>
                    <a:bodyPr/>
                    <a:lstStyle/>
                    <a:p>
                      <a:pPr marL="0" marR="0" lvl="0" indent="0" algn="l" rtl="0">
                        <a:spcBef>
                          <a:spcPts val="0"/>
                        </a:spcBef>
                        <a:spcAft>
                          <a:spcPts val="0"/>
                        </a:spcAft>
                        <a:buNone/>
                      </a:pPr>
                      <a:r>
                        <a:rPr lang="en-US" sz="1050">
                          <a:latin typeface="Source Sans Pro"/>
                          <a:ea typeface="Source Sans Pro"/>
                          <a:cs typeface="Source Sans Pro"/>
                          <a:sym typeface="Source Sans Pro"/>
                        </a:rPr>
                        <a:t>Open Banking’s portability of consumer data means banks can use balance and transaction history as an alternative to traditional credit scores to increase visibility into customer’s ability to pay and creditworthiness.</a:t>
                      </a:r>
                      <a:endParaRPr/>
                    </a:p>
                    <a:p>
                      <a:pPr marL="0" marR="0" lvl="0" indent="0" algn="l" rtl="0">
                        <a:spcBef>
                          <a:spcPts val="0"/>
                        </a:spcBef>
                        <a:spcAft>
                          <a:spcPts val="0"/>
                        </a:spcAft>
                        <a:buNone/>
                      </a:pPr>
                      <a:endParaRPr sz="1050">
                        <a:latin typeface="Source Sans Pro"/>
                        <a:ea typeface="Source Sans Pro"/>
                        <a:cs typeface="Source Sans Pro"/>
                        <a:sym typeface="Source Sans Pro"/>
                      </a:endParaRPr>
                    </a:p>
                  </a:txBody>
                  <a:tcPr marL="91450" marR="91450" marT="45725" marB="45725" anchor="ctr"/>
                </a:tc>
                <a:extLst>
                  <a:ext uri="{0D108BD9-81ED-4DB2-BD59-A6C34878D82A}">
                    <a16:rowId xmlns:a16="http://schemas.microsoft.com/office/drawing/2014/main" val="10004"/>
                  </a:ext>
                </a:extLst>
              </a:tr>
            </a:tbl>
          </a:graphicData>
        </a:graphic>
      </p:graphicFrame>
      <p:pic>
        <p:nvPicPr>
          <p:cNvPr id="188" name="Google Shape;188;p3"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sp>
        <p:nvSpPr>
          <p:cNvPr id="2" name="Google Shape;167;p1">
            <a:extLst>
              <a:ext uri="{FF2B5EF4-FFF2-40B4-BE49-F238E27FC236}">
                <a16:creationId xmlns:a16="http://schemas.microsoft.com/office/drawing/2014/main" id="{3D25F2E2-9296-BDEE-0CA9-12661F2EDB68}"/>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33D82604-29A7-B345-2CAD-AFE16B8027AA}"/>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
          <p:cNvSpPr txBox="1"/>
          <p:nvPr/>
        </p:nvSpPr>
        <p:spPr>
          <a:xfrm>
            <a:off x="243672" y="212381"/>
            <a:ext cx="685476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Open Banking can help with multi-banked consumers</a:t>
            </a:r>
            <a:endParaRPr/>
          </a:p>
        </p:txBody>
      </p:sp>
      <p:sp>
        <p:nvSpPr>
          <p:cNvPr id="194" name="Google Shape;194;p4"/>
          <p:cNvSpPr txBox="1"/>
          <p:nvPr/>
        </p:nvSpPr>
        <p:spPr>
          <a:xfrm>
            <a:off x="243672" y="1125856"/>
            <a:ext cx="389837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Average accounts per consumer</a:t>
            </a:r>
            <a:r>
              <a:rPr lang="en-US" sz="1800" baseline="30000">
                <a:solidFill>
                  <a:schemeClr val="dk1"/>
                </a:solidFill>
                <a:latin typeface="Source Sans Pro Light"/>
                <a:ea typeface="Source Sans Pro Light"/>
                <a:cs typeface="Source Sans Pro Light"/>
                <a:sym typeface="Source Sans Pro Light"/>
              </a:rPr>
              <a:t>1</a:t>
            </a:r>
            <a:r>
              <a:rPr lang="en-US" sz="1800">
                <a:solidFill>
                  <a:schemeClr val="dk1"/>
                </a:solidFill>
                <a:latin typeface="Source Sans Pro Light"/>
                <a:ea typeface="Source Sans Pro Light"/>
                <a:cs typeface="Source Sans Pro Light"/>
                <a:sym typeface="Source Sans Pro Light"/>
              </a:rPr>
              <a:t> across</a:t>
            </a:r>
            <a:br>
              <a:rPr lang="en-US" sz="1800">
                <a:solidFill>
                  <a:schemeClr val="dk1"/>
                </a:solidFill>
                <a:latin typeface="Source Sans Pro Light"/>
                <a:ea typeface="Source Sans Pro Light"/>
                <a:cs typeface="Source Sans Pro Light"/>
                <a:sym typeface="Source Sans Pro Light"/>
              </a:rPr>
            </a:br>
            <a:r>
              <a:rPr lang="en-US" sz="1800">
                <a:solidFill>
                  <a:schemeClr val="dk1"/>
                </a:solidFill>
                <a:latin typeface="Source Sans Pro Light"/>
                <a:ea typeface="Source Sans Pro Light"/>
                <a:cs typeface="Source Sans Pro Light"/>
                <a:sym typeface="Source Sans Pro Light"/>
              </a:rPr>
              <a:t>financial institutions:</a:t>
            </a:r>
            <a:endParaRPr/>
          </a:p>
        </p:txBody>
      </p:sp>
      <p:sp>
        <p:nvSpPr>
          <p:cNvPr id="195" name="Google Shape;195;p4"/>
          <p:cNvSpPr txBox="1"/>
          <p:nvPr/>
        </p:nvSpPr>
        <p:spPr>
          <a:xfrm>
            <a:off x="5181752" y="1156633"/>
            <a:ext cx="705642"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Source Sans Pro"/>
                <a:ea typeface="Source Sans Pro"/>
                <a:cs typeface="Source Sans Pro"/>
                <a:sym typeface="Source Sans Pro"/>
              </a:rPr>
              <a:t>5.3</a:t>
            </a:r>
            <a:endParaRPr/>
          </a:p>
        </p:txBody>
      </p:sp>
      <p:sp>
        <p:nvSpPr>
          <p:cNvPr id="196" name="Google Shape;196;p4"/>
          <p:cNvSpPr txBox="1"/>
          <p:nvPr/>
        </p:nvSpPr>
        <p:spPr>
          <a:xfrm>
            <a:off x="362309" y="6399398"/>
            <a:ext cx="198804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aseline="30000">
                <a:solidFill>
                  <a:schemeClr val="dk1"/>
                </a:solidFill>
                <a:latin typeface="Calibri"/>
                <a:ea typeface="Calibri"/>
                <a:cs typeface="Calibri"/>
                <a:sym typeface="Calibri"/>
              </a:rPr>
              <a:t>1</a:t>
            </a:r>
            <a:r>
              <a:rPr lang="en-US" sz="1000">
                <a:solidFill>
                  <a:schemeClr val="dk1"/>
                </a:solidFill>
                <a:latin typeface="Calibri"/>
                <a:ea typeface="Calibri"/>
                <a:cs typeface="Calibri"/>
                <a:sym typeface="Calibri"/>
              </a:rPr>
              <a:t>Mercator, 2019 Payments Journal</a:t>
            </a:r>
            <a:endParaRPr/>
          </a:p>
          <a:p>
            <a:pPr marL="0" marR="0" lvl="0" indent="0" algn="l" rtl="0">
              <a:spcBef>
                <a:spcPts val="0"/>
              </a:spcBef>
              <a:spcAft>
                <a:spcPts val="0"/>
              </a:spcAft>
              <a:buNone/>
            </a:pPr>
            <a:r>
              <a:rPr lang="en-US" sz="1000" baseline="30000">
                <a:solidFill>
                  <a:schemeClr val="dk1"/>
                </a:solidFill>
                <a:latin typeface="Calibri"/>
                <a:ea typeface="Calibri"/>
                <a:cs typeface="Calibri"/>
                <a:sym typeface="Calibri"/>
              </a:rPr>
              <a:t>2</a:t>
            </a:r>
            <a:r>
              <a:rPr lang="en-US" sz="1000">
                <a:solidFill>
                  <a:schemeClr val="dk1"/>
                </a:solidFill>
                <a:latin typeface="Calibri"/>
                <a:ea typeface="Calibri"/>
                <a:cs typeface="Calibri"/>
                <a:sym typeface="Calibri"/>
              </a:rPr>
              <a:t>GoBankingRates 2018 Survey</a:t>
            </a:r>
            <a:endParaRPr sz="1000" baseline="30000">
              <a:solidFill>
                <a:schemeClr val="dk1"/>
              </a:solidFill>
              <a:latin typeface="Calibri"/>
              <a:ea typeface="Calibri"/>
              <a:cs typeface="Calibri"/>
              <a:sym typeface="Calibri"/>
            </a:endParaRPr>
          </a:p>
        </p:txBody>
      </p:sp>
      <p:sp>
        <p:nvSpPr>
          <p:cNvPr id="197" name="Google Shape;197;p4"/>
          <p:cNvSpPr txBox="1"/>
          <p:nvPr/>
        </p:nvSpPr>
        <p:spPr>
          <a:xfrm>
            <a:off x="243672" y="2179737"/>
            <a:ext cx="446308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Consumers with two or more bank</a:t>
            </a:r>
            <a:r>
              <a:rPr lang="en-US" sz="1800" baseline="30000">
                <a:solidFill>
                  <a:schemeClr val="dk1"/>
                </a:solidFill>
                <a:latin typeface="Source Sans Pro Light"/>
                <a:ea typeface="Source Sans Pro Light"/>
                <a:cs typeface="Source Sans Pro Light"/>
                <a:sym typeface="Source Sans Pro Light"/>
              </a:rPr>
              <a:t>2</a:t>
            </a:r>
            <a:r>
              <a:rPr lang="en-US" sz="1800">
                <a:solidFill>
                  <a:schemeClr val="dk1"/>
                </a:solidFill>
                <a:latin typeface="Source Sans Pro Light"/>
                <a:ea typeface="Source Sans Pro Light"/>
                <a:cs typeface="Source Sans Pro Light"/>
                <a:sym typeface="Source Sans Pro Light"/>
              </a:rPr>
              <a:t> accounts:</a:t>
            </a:r>
            <a:endParaRPr/>
          </a:p>
        </p:txBody>
      </p:sp>
      <p:sp>
        <p:nvSpPr>
          <p:cNvPr id="198" name="Google Shape;198;p4"/>
          <p:cNvSpPr txBox="1"/>
          <p:nvPr/>
        </p:nvSpPr>
        <p:spPr>
          <a:xfrm>
            <a:off x="5165937" y="2072015"/>
            <a:ext cx="930063"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Source Sans Pro"/>
                <a:ea typeface="Source Sans Pro"/>
                <a:cs typeface="Source Sans Pro"/>
                <a:sym typeface="Source Sans Pro"/>
              </a:rPr>
              <a:t>50%</a:t>
            </a:r>
            <a:endParaRPr/>
          </a:p>
        </p:txBody>
      </p:sp>
      <p:sp>
        <p:nvSpPr>
          <p:cNvPr id="199" name="Google Shape;199;p4"/>
          <p:cNvSpPr txBox="1"/>
          <p:nvPr/>
        </p:nvSpPr>
        <p:spPr>
          <a:xfrm>
            <a:off x="243672" y="2997562"/>
            <a:ext cx="83223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Open banking can help with the following reasons</a:t>
            </a:r>
            <a:r>
              <a:rPr lang="en-US" sz="1800" baseline="30000">
                <a:solidFill>
                  <a:schemeClr val="dk1"/>
                </a:solidFill>
                <a:latin typeface="Source Sans Pro Light"/>
                <a:ea typeface="Source Sans Pro Light"/>
                <a:cs typeface="Source Sans Pro Light"/>
                <a:sym typeface="Source Sans Pro Light"/>
              </a:rPr>
              <a:t>2</a:t>
            </a:r>
            <a:r>
              <a:rPr lang="en-US" sz="1800">
                <a:solidFill>
                  <a:schemeClr val="dk1"/>
                </a:solidFill>
                <a:latin typeface="Source Sans Pro Light"/>
                <a:ea typeface="Source Sans Pro Light"/>
                <a:cs typeface="Source Sans Pro Light"/>
                <a:sym typeface="Source Sans Pro Light"/>
              </a:rPr>
              <a:t> cited for multiple bank accounts:</a:t>
            </a:r>
            <a:endParaRPr/>
          </a:p>
        </p:txBody>
      </p:sp>
      <p:graphicFrame>
        <p:nvGraphicFramePr>
          <p:cNvPr id="200" name="Google Shape;200;p4"/>
          <p:cNvGraphicFramePr/>
          <p:nvPr/>
        </p:nvGraphicFramePr>
        <p:xfrm>
          <a:off x="8149228" y="911346"/>
          <a:ext cx="3712093" cy="19371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1" name="Google Shape;201;p4"/>
          <p:cNvGraphicFramePr/>
          <p:nvPr/>
        </p:nvGraphicFramePr>
        <p:xfrm>
          <a:off x="362309" y="3447106"/>
          <a:ext cx="11499000" cy="1925360"/>
        </p:xfrm>
        <a:graphic>
          <a:graphicData uri="http://schemas.openxmlformats.org/drawingml/2006/table">
            <a:tbl>
              <a:tblPr firstRow="1" bandRow="1">
                <a:noFill/>
                <a:tableStyleId>{C3EC53F2-0F5B-4E49-8185-5E1EDB44FC39}</a:tableStyleId>
              </a:tblPr>
              <a:tblGrid>
                <a:gridCol w="3217650">
                  <a:extLst>
                    <a:ext uri="{9D8B030D-6E8A-4147-A177-3AD203B41FA5}">
                      <a16:colId xmlns:a16="http://schemas.microsoft.com/office/drawing/2014/main" val="20000"/>
                    </a:ext>
                  </a:extLst>
                </a:gridCol>
                <a:gridCol w="1699400">
                  <a:extLst>
                    <a:ext uri="{9D8B030D-6E8A-4147-A177-3AD203B41FA5}">
                      <a16:colId xmlns:a16="http://schemas.microsoft.com/office/drawing/2014/main" val="20001"/>
                    </a:ext>
                  </a:extLst>
                </a:gridCol>
                <a:gridCol w="6581950">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400">
                          <a:latin typeface="Source Sans Pro"/>
                          <a:ea typeface="Source Sans Pro"/>
                          <a:cs typeface="Source Sans Pro"/>
                          <a:sym typeface="Source Sans Pro"/>
                        </a:rPr>
                        <a:t>Reason</a:t>
                      </a:r>
                      <a:endParaRPr/>
                    </a:p>
                  </a:txBody>
                  <a:tcPr marL="91450" marR="91450" marT="45725" marB="45725">
                    <a:solidFill>
                      <a:srgbClr val="3F3F3F"/>
                    </a:solidFill>
                  </a:tcPr>
                </a:tc>
                <a:tc>
                  <a:txBody>
                    <a:bodyPr/>
                    <a:lstStyle/>
                    <a:p>
                      <a:pPr marL="0" marR="0" lvl="0" indent="0" algn="ctr" rtl="0">
                        <a:spcBef>
                          <a:spcPts val="0"/>
                        </a:spcBef>
                        <a:spcAft>
                          <a:spcPts val="0"/>
                        </a:spcAft>
                        <a:buNone/>
                      </a:pPr>
                      <a:r>
                        <a:rPr lang="en-US" sz="1400">
                          <a:latin typeface="Source Sans Pro"/>
                          <a:ea typeface="Source Sans Pro"/>
                          <a:cs typeface="Source Sans Pro"/>
                          <a:sym typeface="Source Sans Pro"/>
                        </a:rPr>
                        <a:t>% Reason</a:t>
                      </a:r>
                      <a:endParaRPr/>
                    </a:p>
                  </a:txBody>
                  <a:tcPr marL="91450" marR="91450" marT="45725" marB="45725">
                    <a:solidFill>
                      <a:srgbClr val="3F3F3F"/>
                    </a:solidFill>
                  </a:tcPr>
                </a:tc>
                <a:tc>
                  <a:txBody>
                    <a:bodyPr/>
                    <a:lstStyle/>
                    <a:p>
                      <a:pPr marL="0" marR="0" lvl="0" indent="0" algn="l" rtl="0">
                        <a:spcBef>
                          <a:spcPts val="0"/>
                        </a:spcBef>
                        <a:spcAft>
                          <a:spcPts val="0"/>
                        </a:spcAft>
                        <a:buNone/>
                      </a:pPr>
                      <a:r>
                        <a:rPr lang="en-US" sz="1400">
                          <a:latin typeface="Source Sans Pro"/>
                          <a:ea typeface="Source Sans Pro"/>
                          <a:cs typeface="Source Sans Pro"/>
                          <a:sym typeface="Source Sans Pro"/>
                        </a:rPr>
                        <a:t>How Open Banking Helps</a:t>
                      </a:r>
                      <a:endParaRPr/>
                    </a:p>
                  </a:txBody>
                  <a:tcPr marL="91450" marR="91450" marT="45725" marB="45725">
                    <a:solidFill>
                      <a:srgbClr val="3F3F3F"/>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100">
                          <a:latin typeface="Source Sans Pro"/>
                          <a:ea typeface="Source Sans Pro"/>
                          <a:cs typeface="Source Sans Pro"/>
                          <a:sym typeface="Source Sans Pro"/>
                        </a:rPr>
                        <a:t>Flexibility / Convenience</a:t>
                      </a:r>
                      <a:endParaRPr/>
                    </a:p>
                  </a:txBody>
                  <a:tcPr marL="91450" marR="91450" marT="45725" marB="45725" anchor="ctr"/>
                </a:tc>
                <a:tc>
                  <a:txBody>
                    <a:bodyPr/>
                    <a:lstStyle/>
                    <a:p>
                      <a:pPr marL="0" marR="0" lvl="0" indent="0" algn="ctr" rtl="0">
                        <a:spcBef>
                          <a:spcPts val="0"/>
                        </a:spcBef>
                        <a:spcAft>
                          <a:spcPts val="0"/>
                        </a:spcAft>
                        <a:buNone/>
                      </a:pPr>
                      <a:r>
                        <a:rPr lang="en-US" sz="1200">
                          <a:latin typeface="Source Sans Pro"/>
                          <a:ea typeface="Source Sans Pro"/>
                          <a:cs typeface="Source Sans Pro"/>
                          <a:sym typeface="Source Sans Pro"/>
                        </a:rPr>
                        <a:t>31%</a:t>
                      </a:r>
                      <a:endParaRPr/>
                    </a:p>
                  </a:txBody>
                  <a:tcPr marL="91450" marR="91450" marT="45725" marB="45725" anchor="ctr"/>
                </a:tc>
                <a:tc>
                  <a:txBody>
                    <a:bodyPr/>
                    <a:lstStyle/>
                    <a:p>
                      <a:pPr marL="0" marR="0" lvl="0" indent="0" algn="l" rtl="0">
                        <a:spcBef>
                          <a:spcPts val="0"/>
                        </a:spcBef>
                        <a:spcAft>
                          <a:spcPts val="0"/>
                        </a:spcAft>
                        <a:buNone/>
                      </a:pPr>
                      <a:r>
                        <a:rPr lang="en-US" sz="1050">
                          <a:latin typeface="Source Sans Pro"/>
                          <a:ea typeface="Source Sans Pro"/>
                          <a:cs typeface="Source Sans Pro"/>
                          <a:sym typeface="Source Sans Pro"/>
                        </a:rPr>
                        <a:t>Open banking and customer data portability improves the flexibility and convenience for customers. They may not need as many bank accounts or may be able to opt into additional accounts more easily for specific benefits.</a:t>
                      </a:r>
                      <a:endParaRPr/>
                    </a:p>
                    <a:p>
                      <a:pPr marL="0" marR="0" lvl="0" indent="0" algn="l" rtl="0">
                        <a:spcBef>
                          <a:spcPts val="0"/>
                        </a:spcBef>
                        <a:spcAft>
                          <a:spcPts val="0"/>
                        </a:spcAft>
                        <a:buNone/>
                      </a:pPr>
                      <a:endParaRPr sz="1050">
                        <a:latin typeface="Source Sans Pro"/>
                        <a:ea typeface="Source Sans Pro"/>
                        <a:cs typeface="Source Sans Pro"/>
                        <a:sym typeface="Source Sans Pro"/>
                      </a:endParaRPr>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100">
                          <a:latin typeface="Source Sans Pro"/>
                          <a:ea typeface="Source Sans Pro"/>
                          <a:cs typeface="Source Sans Pro"/>
                          <a:sym typeface="Source Sans Pro"/>
                        </a:rPr>
                        <a:t>Different services/products offered</a:t>
                      </a:r>
                      <a:endParaRPr/>
                    </a:p>
                  </a:txBody>
                  <a:tcPr marL="91450" marR="91450" marT="45725" marB="45725" anchor="ctr"/>
                </a:tc>
                <a:tc>
                  <a:txBody>
                    <a:bodyPr/>
                    <a:lstStyle/>
                    <a:p>
                      <a:pPr marL="0" marR="0" lvl="0" indent="0" algn="ctr" rtl="0">
                        <a:spcBef>
                          <a:spcPts val="0"/>
                        </a:spcBef>
                        <a:spcAft>
                          <a:spcPts val="0"/>
                        </a:spcAft>
                        <a:buNone/>
                      </a:pPr>
                      <a:r>
                        <a:rPr lang="en-US" sz="1200">
                          <a:latin typeface="Source Sans Pro"/>
                          <a:ea typeface="Source Sans Pro"/>
                          <a:cs typeface="Source Sans Pro"/>
                          <a:sym typeface="Source Sans Pro"/>
                        </a:rPr>
                        <a:t>24%</a:t>
                      </a:r>
                      <a:endParaRPr/>
                    </a:p>
                  </a:txBody>
                  <a:tcPr marL="91450" marR="91450" marT="45725" marB="45725" anchor="ctr"/>
                </a:tc>
                <a:tc>
                  <a:txBody>
                    <a:bodyPr/>
                    <a:lstStyle/>
                    <a:p>
                      <a:pPr marL="0" marR="0" lvl="0" indent="0" algn="l" rtl="0">
                        <a:spcBef>
                          <a:spcPts val="0"/>
                        </a:spcBef>
                        <a:spcAft>
                          <a:spcPts val="0"/>
                        </a:spcAft>
                        <a:buNone/>
                      </a:pPr>
                      <a:r>
                        <a:rPr lang="en-US" sz="1050">
                          <a:latin typeface="Source Sans Pro"/>
                          <a:ea typeface="Source Sans Pro"/>
                          <a:cs typeface="Source Sans Pro"/>
                          <a:sym typeface="Source Sans Pro"/>
                        </a:rPr>
                        <a:t>Open banking will make it easier for customers to obtain new relationships for new products and services.</a:t>
                      </a:r>
                      <a:endParaRPr/>
                    </a:p>
                    <a:p>
                      <a:pPr marL="0" marR="0" lvl="0" indent="0" algn="l" rtl="0">
                        <a:spcBef>
                          <a:spcPts val="0"/>
                        </a:spcBef>
                        <a:spcAft>
                          <a:spcPts val="0"/>
                        </a:spcAft>
                        <a:buNone/>
                      </a:pPr>
                      <a:endParaRPr sz="1050">
                        <a:latin typeface="Source Sans Pro"/>
                        <a:ea typeface="Source Sans Pro"/>
                        <a:cs typeface="Source Sans Pro"/>
                        <a:sym typeface="Source Sans Pro"/>
                      </a:endParaRPr>
                    </a:p>
                  </a:txBody>
                  <a:tcPr marL="91450" marR="91450" marT="45725" marB="45725" anchor="ct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100">
                          <a:latin typeface="Source Sans Pro"/>
                          <a:ea typeface="Source Sans Pro"/>
                          <a:cs typeface="Source Sans Pro"/>
                          <a:sym typeface="Source Sans Pro"/>
                        </a:rPr>
                        <a:t>Lower fees</a:t>
                      </a:r>
                      <a:endParaRPr/>
                    </a:p>
                  </a:txBody>
                  <a:tcPr marL="91450" marR="91450" marT="45725" marB="45725" anchor="ctr"/>
                </a:tc>
                <a:tc>
                  <a:txBody>
                    <a:bodyPr/>
                    <a:lstStyle/>
                    <a:p>
                      <a:pPr marL="0" marR="0" lvl="0" indent="0" algn="ctr" rtl="0">
                        <a:spcBef>
                          <a:spcPts val="0"/>
                        </a:spcBef>
                        <a:spcAft>
                          <a:spcPts val="0"/>
                        </a:spcAft>
                        <a:buNone/>
                      </a:pPr>
                      <a:r>
                        <a:rPr lang="en-US" sz="1200">
                          <a:latin typeface="Source Sans Pro"/>
                          <a:ea typeface="Source Sans Pro"/>
                          <a:cs typeface="Source Sans Pro"/>
                          <a:sym typeface="Source Sans Pro"/>
                        </a:rPr>
                        <a:t>20%</a:t>
                      </a:r>
                      <a:endParaRPr/>
                    </a:p>
                  </a:txBody>
                  <a:tcPr marL="91450" marR="91450" marT="45725" marB="45725" anchor="ctr"/>
                </a:tc>
                <a:tc>
                  <a:txBody>
                    <a:bodyPr/>
                    <a:lstStyle/>
                    <a:p>
                      <a:pPr marL="0" marR="0" lvl="0" indent="0" algn="l" rtl="0">
                        <a:spcBef>
                          <a:spcPts val="0"/>
                        </a:spcBef>
                        <a:spcAft>
                          <a:spcPts val="0"/>
                        </a:spcAft>
                        <a:buNone/>
                      </a:pPr>
                      <a:r>
                        <a:rPr lang="en-US" sz="1050">
                          <a:latin typeface="Source Sans Pro"/>
                          <a:ea typeface="Source Sans Pro"/>
                          <a:cs typeface="Source Sans Pro"/>
                          <a:sym typeface="Source Sans Pro"/>
                        </a:rPr>
                        <a:t>Open banking and customer data portability means customers can shop for lower fees, better service, and more easily switch their relationships to new banks.</a:t>
                      </a:r>
                      <a:endParaRPr/>
                    </a:p>
                    <a:p>
                      <a:pPr marL="0" marR="0" lvl="0" indent="0" algn="l" rtl="0">
                        <a:spcBef>
                          <a:spcPts val="0"/>
                        </a:spcBef>
                        <a:spcAft>
                          <a:spcPts val="0"/>
                        </a:spcAft>
                        <a:buNone/>
                      </a:pPr>
                      <a:endParaRPr sz="1050">
                        <a:latin typeface="Source Sans Pro"/>
                        <a:ea typeface="Source Sans Pro"/>
                        <a:cs typeface="Source Sans Pro"/>
                        <a:sym typeface="Source Sans Pro"/>
                      </a:endParaRPr>
                    </a:p>
                  </a:txBody>
                  <a:tcPr marL="91450" marR="91450" marT="45725" marB="45725" anchor="ctr"/>
                </a:tc>
                <a:extLst>
                  <a:ext uri="{0D108BD9-81ED-4DB2-BD59-A6C34878D82A}">
                    <a16:rowId xmlns:a16="http://schemas.microsoft.com/office/drawing/2014/main" val="10003"/>
                  </a:ext>
                </a:extLst>
              </a:tr>
            </a:tbl>
          </a:graphicData>
        </a:graphic>
      </p:graphicFrame>
      <p:pic>
        <p:nvPicPr>
          <p:cNvPr id="202" name="Google Shape;202;p4" descr="Logo&#10;&#10;Description automatically generated"/>
          <p:cNvPicPr preferRelativeResize="0"/>
          <p:nvPr/>
        </p:nvPicPr>
        <p:blipFill rotWithShape="1">
          <a:blip r:embed="rId4">
            <a:alphaModFix/>
          </a:blip>
          <a:srcRect l="54338" t="26881" b="31097"/>
          <a:stretch/>
        </p:blipFill>
        <p:spPr>
          <a:xfrm>
            <a:off x="11166329" y="24122"/>
            <a:ext cx="781999" cy="376518"/>
          </a:xfrm>
          <a:prstGeom prst="rect">
            <a:avLst/>
          </a:prstGeom>
          <a:noFill/>
          <a:ln>
            <a:noFill/>
          </a:ln>
        </p:spPr>
      </p:pic>
      <p:sp>
        <p:nvSpPr>
          <p:cNvPr id="2" name="Google Shape;167;p1">
            <a:extLst>
              <a:ext uri="{FF2B5EF4-FFF2-40B4-BE49-F238E27FC236}">
                <a16:creationId xmlns:a16="http://schemas.microsoft.com/office/drawing/2014/main" id="{898552EB-FFD0-6590-B7B5-C3B65BFB179A}"/>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B6ABF042-9649-4F7C-D8DE-1A8DA9D17015}"/>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5"/>
          <p:cNvSpPr/>
          <p:nvPr/>
        </p:nvSpPr>
        <p:spPr>
          <a:xfrm>
            <a:off x="0" y="3795735"/>
            <a:ext cx="12192000" cy="3062266"/>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 name="Google Shape;208;p5"/>
          <p:cNvSpPr txBox="1"/>
          <p:nvPr/>
        </p:nvSpPr>
        <p:spPr>
          <a:xfrm>
            <a:off x="243672" y="212381"/>
            <a:ext cx="448552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Relationship portability limitations</a:t>
            </a:r>
            <a:endParaRPr/>
          </a:p>
        </p:txBody>
      </p:sp>
      <p:sp>
        <p:nvSpPr>
          <p:cNvPr id="209" name="Google Shape;209;p5"/>
          <p:cNvSpPr txBox="1"/>
          <p:nvPr/>
        </p:nvSpPr>
        <p:spPr>
          <a:xfrm>
            <a:off x="243671" y="841080"/>
            <a:ext cx="11389656" cy="29546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Source Sans Pro"/>
                <a:ea typeface="Source Sans Pro"/>
                <a:cs typeface="Source Sans Pro"/>
                <a:sym typeface="Source Sans Pro"/>
              </a:rPr>
              <a:t>Can I connect all my bank accounts at once with a single authorization?</a:t>
            </a:r>
            <a:endParaRPr/>
          </a:p>
          <a:p>
            <a:pPr marL="0" marR="0" lvl="0" indent="0" algn="l" rtl="0">
              <a:spcBef>
                <a:spcPts val="0"/>
              </a:spcBef>
              <a:spcAft>
                <a:spcPts val="0"/>
              </a:spcAft>
              <a:buNone/>
            </a:pPr>
            <a:r>
              <a:rPr lang="en-US" sz="1200">
                <a:solidFill>
                  <a:schemeClr val="dk1"/>
                </a:solidFill>
                <a:latin typeface="Source Sans Pro"/>
                <a:ea typeface="Source Sans Pro"/>
                <a:cs typeface="Source Sans Pro"/>
                <a:sym typeface="Source Sans Pro"/>
              </a:rPr>
              <a:t>No, not without a central party like a data access platform/data aggregator</a:t>
            </a:r>
            <a:endParaRPr/>
          </a:p>
          <a:p>
            <a:pPr marL="0" marR="0" lvl="0" indent="0" algn="l" rtl="0">
              <a:spcBef>
                <a:spcPts val="0"/>
              </a:spcBef>
              <a:spcAft>
                <a:spcPts val="0"/>
              </a:spcAft>
              <a:buNone/>
            </a:pPr>
            <a:endParaRPr sz="120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u="sng">
                <a:solidFill>
                  <a:schemeClr val="dk1"/>
                </a:solidFill>
                <a:latin typeface="Source Sans Pro"/>
                <a:ea typeface="Source Sans Pro"/>
                <a:cs typeface="Source Sans Pro"/>
                <a:sym typeface="Source Sans Pro"/>
              </a:rPr>
              <a:t>Using secure APIs, the following must occur</a:t>
            </a:r>
            <a:r>
              <a:rPr lang="en-US" sz="1200">
                <a:solidFill>
                  <a:schemeClr val="dk1"/>
                </a:solidFill>
                <a:latin typeface="Source Sans Pro"/>
                <a:ea typeface="Source Sans Pro"/>
                <a:cs typeface="Source Sans Pro"/>
                <a:sym typeface="Source Sans Pro"/>
              </a:rPr>
              <a:t>:</a:t>
            </a:r>
            <a:endParaRPr/>
          </a:p>
          <a:p>
            <a:pPr marL="0" marR="0" lvl="0" indent="0" algn="l" rtl="0">
              <a:spcBef>
                <a:spcPts val="0"/>
              </a:spcBef>
              <a:spcAft>
                <a:spcPts val="0"/>
              </a:spcAft>
              <a:buNone/>
            </a:pPr>
            <a:r>
              <a:rPr lang="en-US" sz="1200">
                <a:solidFill>
                  <a:schemeClr val="dk1"/>
                </a:solidFill>
                <a:latin typeface="Source Sans Pro"/>
                <a:ea typeface="Source Sans Pro"/>
                <a:cs typeface="Source Sans Pro"/>
                <a:sym typeface="Source Sans Pro"/>
              </a:rPr>
              <a:t>     (1) </a:t>
            </a:r>
            <a:r>
              <a:rPr lang="en-US" sz="1200" b="1">
                <a:solidFill>
                  <a:schemeClr val="dk1"/>
                </a:solidFill>
                <a:latin typeface="Source Sans Pro"/>
                <a:ea typeface="Source Sans Pro"/>
                <a:cs typeface="Source Sans Pro"/>
                <a:sym typeface="Source Sans Pro"/>
              </a:rPr>
              <a:t>App/Bank Registration</a:t>
            </a:r>
            <a:r>
              <a:rPr lang="en-US" sz="1200">
                <a:solidFill>
                  <a:schemeClr val="dk1"/>
                </a:solidFill>
                <a:latin typeface="Source Sans Pro"/>
                <a:ea typeface="Source Sans Pro"/>
                <a:cs typeface="Source Sans Pro"/>
                <a:sym typeface="Source Sans Pro"/>
              </a:rPr>
              <a:t>: The application or target bank must register with a bank to be able to access their FDX API on behalf of a client</a:t>
            </a:r>
            <a:br>
              <a:rPr lang="en-US" sz="1200">
                <a:solidFill>
                  <a:schemeClr val="dk1"/>
                </a:solidFill>
                <a:latin typeface="Source Sans Pro"/>
                <a:ea typeface="Source Sans Pro"/>
                <a:cs typeface="Source Sans Pro"/>
                <a:sym typeface="Source Sans Pro"/>
              </a:rPr>
            </a:br>
            <a:r>
              <a:rPr lang="en-US" sz="1200" b="1">
                <a:solidFill>
                  <a:srgbClr val="C00000"/>
                </a:solidFill>
                <a:latin typeface="Source Sans Pro"/>
                <a:ea typeface="Source Sans Pro"/>
                <a:cs typeface="Source Sans Pro"/>
                <a:sym typeface="Source Sans Pro"/>
              </a:rPr>
              <a:t>	This step cannot occur automatically on behalf of the customer and must be completed in advance by the applications / providers / banks</a:t>
            </a:r>
            <a:endParaRPr/>
          </a:p>
          <a:p>
            <a:pPr marL="0" marR="0" lvl="0" indent="0" algn="l" rtl="0">
              <a:spcBef>
                <a:spcPts val="0"/>
              </a:spcBef>
              <a:spcAft>
                <a:spcPts val="0"/>
              </a:spcAft>
              <a:buNone/>
            </a:pPr>
            <a:r>
              <a:rPr lang="en-US" sz="1200">
                <a:solidFill>
                  <a:schemeClr val="dk1"/>
                </a:solidFill>
                <a:latin typeface="Source Sans Pro"/>
                <a:ea typeface="Source Sans Pro"/>
                <a:cs typeface="Source Sans Pro"/>
                <a:sym typeface="Source Sans Pro"/>
              </a:rPr>
              <a:t>     (2) </a:t>
            </a:r>
            <a:r>
              <a:rPr lang="en-US" sz="1200" b="1">
                <a:solidFill>
                  <a:schemeClr val="dk1"/>
                </a:solidFill>
                <a:latin typeface="Source Sans Pro"/>
                <a:ea typeface="Source Sans Pro"/>
                <a:cs typeface="Source Sans Pro"/>
                <a:sym typeface="Source Sans Pro"/>
              </a:rPr>
              <a:t>Client Consent</a:t>
            </a:r>
            <a:r>
              <a:rPr lang="en-US" sz="1200">
                <a:solidFill>
                  <a:schemeClr val="dk1"/>
                </a:solidFill>
                <a:latin typeface="Source Sans Pro"/>
                <a:ea typeface="Source Sans Pro"/>
                <a:cs typeface="Source Sans Pro"/>
                <a:sym typeface="Source Sans Pro"/>
              </a:rPr>
              <a:t>: The client must, individually for each of their banks, authorize data sharing to the application or target bank</a:t>
            </a:r>
            <a:endParaRPr/>
          </a:p>
          <a:p>
            <a:pPr marL="0" marR="0" lvl="0" indent="0" algn="l" rtl="0">
              <a:spcBef>
                <a:spcPts val="0"/>
              </a:spcBef>
              <a:spcAft>
                <a:spcPts val="0"/>
              </a:spcAft>
              <a:buNone/>
            </a:pPr>
            <a:endParaRPr sz="120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b="1">
                <a:solidFill>
                  <a:schemeClr val="dk1"/>
                </a:solidFill>
                <a:latin typeface="Source Sans Pro"/>
                <a:ea typeface="Source Sans Pro"/>
                <a:cs typeface="Source Sans Pro"/>
                <a:sym typeface="Source Sans Pro"/>
              </a:rPr>
              <a:t>This process is limiting</a:t>
            </a:r>
            <a:r>
              <a:rPr lang="en-US" sz="1200">
                <a:solidFill>
                  <a:schemeClr val="dk1"/>
                </a:solidFill>
                <a:latin typeface="Source Sans Pro"/>
                <a:ea typeface="Source Sans Pro"/>
                <a:cs typeface="Source Sans Pro"/>
                <a:sym typeface="Source Sans Pro"/>
              </a:rPr>
              <a:t>– consider a customer with 5 accounts across 3 banks (22% of US customers have 3 or more banks):</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If a customer wants to consider moving their accounts to the destination bank, they must perform 3 data sharing authorizations to connect all their banks to the target bank.</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That customer may find that their products are not all offered at the destination bank and may need to repeat this process for another bank.</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A customer may find it easier instead to download their data once and then either </a:t>
            </a:r>
            <a:endParaRPr/>
          </a:p>
          <a:p>
            <a:pPr marL="685800" marR="0" lvl="1" indent="-228600" algn="l" rtl="0">
              <a:spcBef>
                <a:spcPts val="0"/>
              </a:spcBef>
              <a:spcAft>
                <a:spcPts val="0"/>
              </a:spcAft>
              <a:buClr>
                <a:schemeClr val="dk1"/>
              </a:buClr>
              <a:buSzPts val="1200"/>
              <a:buFont typeface="Calibri"/>
              <a:buAutoNum type="alphaLcParenR"/>
            </a:pPr>
            <a:r>
              <a:rPr lang="en-US" sz="1200" b="0" i="0" u="none" strike="noStrike" cap="none">
                <a:solidFill>
                  <a:schemeClr val="dk1"/>
                </a:solidFill>
                <a:latin typeface="Source Sans Pro"/>
                <a:ea typeface="Source Sans Pro"/>
                <a:cs typeface="Source Sans Pro"/>
                <a:sym typeface="Source Sans Pro"/>
              </a:rPr>
              <a:t>Submit their data to each bank of interest for consideration</a:t>
            </a:r>
            <a:endParaRPr/>
          </a:p>
          <a:p>
            <a:pPr marL="685800" marR="0" lvl="1" indent="-228600" algn="l" rtl="0">
              <a:spcBef>
                <a:spcPts val="0"/>
              </a:spcBef>
              <a:spcAft>
                <a:spcPts val="0"/>
              </a:spcAft>
              <a:buClr>
                <a:schemeClr val="dk1"/>
              </a:buClr>
              <a:buSzPts val="1200"/>
              <a:buFont typeface="Calibri"/>
              <a:buAutoNum type="alphaLcParenR"/>
            </a:pPr>
            <a:r>
              <a:rPr lang="en-US" sz="1200" b="0" i="0" u="none" strike="noStrike" cap="none">
                <a:solidFill>
                  <a:schemeClr val="dk1"/>
                </a:solidFill>
                <a:latin typeface="Source Sans Pro"/>
                <a:ea typeface="Source Sans Pro"/>
                <a:cs typeface="Source Sans Pro"/>
                <a:sym typeface="Source Sans Pro"/>
              </a:rPr>
              <a:t>Use a central platform, marketplace, or data access platform that only requires the initial 3 data sharing authorizations to consider many banks simultaneously</a:t>
            </a:r>
            <a:endParaRPr/>
          </a:p>
          <a:p>
            <a:pPr marL="171450" marR="0" lvl="0" indent="-95250" algn="l" rtl="0">
              <a:spcBef>
                <a:spcPts val="0"/>
              </a:spcBef>
              <a:spcAft>
                <a:spcPts val="0"/>
              </a:spcAft>
              <a:buClr>
                <a:schemeClr val="dk1"/>
              </a:buClr>
              <a:buSzPts val="1200"/>
              <a:buFont typeface="Arial"/>
              <a:buNone/>
            </a:pPr>
            <a:endParaRPr sz="1200">
              <a:solidFill>
                <a:schemeClr val="dk1"/>
              </a:solidFill>
              <a:latin typeface="Source Sans Pro"/>
              <a:ea typeface="Source Sans Pro"/>
              <a:cs typeface="Source Sans Pro"/>
              <a:sym typeface="Source Sans Pro"/>
            </a:endParaRPr>
          </a:p>
        </p:txBody>
      </p:sp>
      <p:sp>
        <p:nvSpPr>
          <p:cNvPr id="210" name="Google Shape;210;p5"/>
          <p:cNvSpPr txBox="1"/>
          <p:nvPr/>
        </p:nvSpPr>
        <p:spPr>
          <a:xfrm>
            <a:off x="453674" y="4403729"/>
            <a:ext cx="2942243"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Source Sans Pro Light"/>
                <a:ea typeface="Source Sans Pro Light"/>
                <a:cs typeface="Source Sans Pro Light"/>
                <a:sym typeface="Source Sans Pro Light"/>
              </a:rPr>
              <a:t>If banks are not already </a:t>
            </a:r>
            <a:r>
              <a:rPr lang="en-US" sz="1200">
                <a:solidFill>
                  <a:schemeClr val="accent1"/>
                </a:solidFill>
                <a:latin typeface="Source Sans Pro Light"/>
                <a:ea typeface="Source Sans Pro Light"/>
                <a:cs typeface="Source Sans Pro Light"/>
                <a:sym typeface="Source Sans Pro Light"/>
              </a:rPr>
              <a:t>registered</a:t>
            </a:r>
            <a:r>
              <a:rPr lang="en-US" sz="1200">
                <a:solidFill>
                  <a:schemeClr val="dk1"/>
                </a:solidFill>
                <a:latin typeface="Source Sans Pro Light"/>
                <a:ea typeface="Source Sans Pro Light"/>
                <a:cs typeface="Source Sans Pro Light"/>
                <a:sym typeface="Source Sans Pro Light"/>
              </a:rPr>
              <a:t> this</a:t>
            </a:r>
            <a:br>
              <a:rPr lang="en-US" sz="1200">
                <a:solidFill>
                  <a:schemeClr val="dk1"/>
                </a:solidFill>
                <a:latin typeface="Source Sans Pro Light"/>
                <a:ea typeface="Source Sans Pro Light"/>
                <a:cs typeface="Source Sans Pro Light"/>
                <a:sym typeface="Source Sans Pro Light"/>
              </a:rPr>
            </a:br>
            <a:r>
              <a:rPr lang="en-US" sz="1200">
                <a:solidFill>
                  <a:schemeClr val="dk1"/>
                </a:solidFill>
                <a:latin typeface="Source Sans Pro Light"/>
                <a:ea typeface="Source Sans Pro Light"/>
                <a:cs typeface="Source Sans Pro Light"/>
                <a:sym typeface="Source Sans Pro Light"/>
              </a:rPr>
              <a:t>process cannot proceed.</a:t>
            </a:r>
            <a:endParaRPr/>
          </a:p>
          <a:p>
            <a:pPr marL="0" marR="0" lvl="0" indent="0" algn="l" rtl="0">
              <a:spcBef>
                <a:spcPts val="0"/>
              </a:spcBef>
              <a:spcAft>
                <a:spcPts val="0"/>
              </a:spcAft>
              <a:buNone/>
            </a:pPr>
            <a:endParaRPr sz="1200">
              <a:solidFill>
                <a:schemeClr val="dk1"/>
              </a:solidFill>
              <a:latin typeface="Source Sans Pro Light"/>
              <a:ea typeface="Source Sans Pro Light"/>
              <a:cs typeface="Source Sans Pro Light"/>
              <a:sym typeface="Source Sans Pro Light"/>
            </a:endParaRPr>
          </a:p>
          <a:p>
            <a:pPr marL="0" marR="0" lvl="0" indent="0" algn="l" rtl="0">
              <a:spcBef>
                <a:spcPts val="0"/>
              </a:spcBef>
              <a:spcAft>
                <a:spcPts val="0"/>
              </a:spcAft>
              <a:buNone/>
            </a:pPr>
            <a:r>
              <a:rPr lang="en-US" sz="1200">
                <a:solidFill>
                  <a:schemeClr val="dk1"/>
                </a:solidFill>
                <a:latin typeface="Source Sans Pro Light"/>
                <a:ea typeface="Source Sans Pro Light"/>
                <a:cs typeface="Source Sans Pro Light"/>
                <a:sym typeface="Source Sans Pro Light"/>
              </a:rPr>
              <a:t>If banks are registered, the client must</a:t>
            </a:r>
            <a:br>
              <a:rPr lang="en-US" sz="1200">
                <a:solidFill>
                  <a:schemeClr val="dk1"/>
                </a:solidFill>
                <a:latin typeface="Source Sans Pro Light"/>
                <a:ea typeface="Source Sans Pro Light"/>
                <a:cs typeface="Source Sans Pro Light"/>
                <a:sym typeface="Source Sans Pro Light"/>
              </a:rPr>
            </a:br>
            <a:r>
              <a:rPr lang="en-US" sz="1200">
                <a:solidFill>
                  <a:schemeClr val="dk1"/>
                </a:solidFill>
                <a:latin typeface="Source Sans Pro Light"/>
                <a:ea typeface="Source Sans Pro Light"/>
                <a:cs typeface="Source Sans Pro Light"/>
                <a:sym typeface="Source Sans Pro Light"/>
              </a:rPr>
              <a:t>authorize all three banks to share</a:t>
            </a:r>
            <a:br>
              <a:rPr lang="en-US" sz="1200">
                <a:solidFill>
                  <a:schemeClr val="dk1"/>
                </a:solidFill>
                <a:latin typeface="Source Sans Pro Light"/>
                <a:ea typeface="Source Sans Pro Light"/>
                <a:cs typeface="Source Sans Pro Light"/>
                <a:sym typeface="Source Sans Pro Light"/>
              </a:rPr>
            </a:br>
            <a:r>
              <a:rPr lang="en-US" sz="1200">
                <a:solidFill>
                  <a:schemeClr val="dk1"/>
                </a:solidFill>
                <a:latin typeface="Source Sans Pro Light"/>
                <a:ea typeface="Source Sans Pro Light"/>
                <a:cs typeface="Source Sans Pro Light"/>
                <a:sym typeface="Source Sans Pro Light"/>
              </a:rPr>
              <a:t>their data with the target bank.</a:t>
            </a:r>
            <a:endParaRPr/>
          </a:p>
          <a:p>
            <a:pPr marL="0" marR="0" lvl="0" indent="0" algn="l" rtl="0">
              <a:spcBef>
                <a:spcPts val="0"/>
              </a:spcBef>
              <a:spcAft>
                <a:spcPts val="0"/>
              </a:spcAft>
              <a:buNone/>
            </a:pPr>
            <a:endParaRPr sz="1200">
              <a:solidFill>
                <a:schemeClr val="dk1"/>
              </a:solidFill>
              <a:latin typeface="Source Sans Pro Light"/>
              <a:ea typeface="Source Sans Pro Light"/>
              <a:cs typeface="Source Sans Pro Light"/>
              <a:sym typeface="Source Sans Pro Light"/>
            </a:endParaRPr>
          </a:p>
          <a:p>
            <a:pPr marL="0" marR="0" lvl="0" indent="0" algn="l" rtl="0">
              <a:spcBef>
                <a:spcPts val="0"/>
              </a:spcBef>
              <a:spcAft>
                <a:spcPts val="0"/>
              </a:spcAft>
              <a:buNone/>
            </a:pPr>
            <a:r>
              <a:rPr lang="en-US" sz="1200">
                <a:solidFill>
                  <a:schemeClr val="dk1"/>
                </a:solidFill>
                <a:latin typeface="Source Sans Pro Light"/>
                <a:ea typeface="Source Sans Pro Light"/>
                <a:cs typeface="Source Sans Pro Light"/>
                <a:sym typeface="Source Sans Pro Light"/>
              </a:rPr>
              <a:t>These steps must be repeated for each bank considered by the client.</a:t>
            </a:r>
            <a:endParaRPr/>
          </a:p>
        </p:txBody>
      </p:sp>
      <p:sp>
        <p:nvSpPr>
          <p:cNvPr id="211" name="Google Shape;211;p5"/>
          <p:cNvSpPr txBox="1"/>
          <p:nvPr/>
        </p:nvSpPr>
        <p:spPr>
          <a:xfrm>
            <a:off x="8349476" y="4538432"/>
            <a:ext cx="3283851" cy="1200329"/>
          </a:xfrm>
          <a:prstGeom prst="rect">
            <a:avLst/>
          </a:prstGeom>
          <a:solidFill>
            <a:srgbClr val="D8E2F3"/>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Bank-Bank connectivity given 5,000 banks is 12.5 million API registrations without</a:t>
            </a:r>
            <a:br>
              <a:rPr lang="en-US" sz="1800">
                <a:solidFill>
                  <a:schemeClr val="dk1"/>
                </a:solidFill>
                <a:latin typeface="Source Sans Pro Light"/>
                <a:ea typeface="Source Sans Pro Light"/>
                <a:cs typeface="Source Sans Pro Light"/>
                <a:sym typeface="Source Sans Pro Light"/>
              </a:rPr>
            </a:br>
            <a:r>
              <a:rPr lang="en-US" sz="1800">
                <a:solidFill>
                  <a:schemeClr val="dk1"/>
                </a:solidFill>
                <a:latin typeface="Source Sans Pro Light"/>
                <a:ea typeface="Source Sans Pro Light"/>
                <a:cs typeface="Source Sans Pro Light"/>
                <a:sym typeface="Source Sans Pro Light"/>
              </a:rPr>
              <a:t>central market connectors</a:t>
            </a:r>
            <a:endParaRPr/>
          </a:p>
        </p:txBody>
      </p:sp>
      <p:pic>
        <p:nvPicPr>
          <p:cNvPr id="212" name="Google Shape;212;p5"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grpSp>
        <p:nvGrpSpPr>
          <p:cNvPr id="213" name="Google Shape;213;p5"/>
          <p:cNvGrpSpPr/>
          <p:nvPr/>
        </p:nvGrpSpPr>
        <p:grpSpPr>
          <a:xfrm>
            <a:off x="3842525" y="4172180"/>
            <a:ext cx="3909623" cy="2309376"/>
            <a:chOff x="3587707" y="4141155"/>
            <a:chExt cx="3909623" cy="2309376"/>
          </a:xfrm>
        </p:grpSpPr>
        <p:grpSp>
          <p:nvGrpSpPr>
            <p:cNvPr id="214" name="Google Shape;214;p5"/>
            <p:cNvGrpSpPr/>
            <p:nvPr/>
          </p:nvGrpSpPr>
          <p:grpSpPr>
            <a:xfrm>
              <a:off x="3587853" y="4141155"/>
              <a:ext cx="3909477" cy="2309376"/>
              <a:chOff x="3377841" y="4081232"/>
              <a:chExt cx="3909477" cy="2309376"/>
            </a:xfrm>
          </p:grpSpPr>
          <p:pic>
            <p:nvPicPr>
              <p:cNvPr id="215" name="Google Shape;215;p5" descr="Bank with solid fill"/>
              <p:cNvPicPr preferRelativeResize="0"/>
              <p:nvPr/>
            </p:nvPicPr>
            <p:blipFill rotWithShape="1">
              <a:blip r:embed="rId4">
                <a:alphaModFix/>
              </a:blip>
              <a:srcRect/>
              <a:stretch/>
            </p:blipFill>
            <p:spPr>
              <a:xfrm>
                <a:off x="6221371" y="4741154"/>
                <a:ext cx="914400" cy="914400"/>
              </a:xfrm>
              <a:prstGeom prst="rect">
                <a:avLst/>
              </a:prstGeom>
              <a:noFill/>
              <a:ln>
                <a:noFill/>
              </a:ln>
            </p:spPr>
          </p:pic>
          <p:pic>
            <p:nvPicPr>
              <p:cNvPr id="216" name="Google Shape;216;p5" descr="Bank with solid fill"/>
              <p:cNvPicPr preferRelativeResize="0"/>
              <p:nvPr/>
            </p:nvPicPr>
            <p:blipFill rotWithShape="1">
              <a:blip r:embed="rId5">
                <a:alphaModFix/>
              </a:blip>
              <a:srcRect/>
              <a:stretch/>
            </p:blipFill>
            <p:spPr>
              <a:xfrm>
                <a:off x="4887532" y="4081232"/>
                <a:ext cx="457200" cy="457200"/>
              </a:xfrm>
              <a:prstGeom prst="rect">
                <a:avLst/>
              </a:prstGeom>
              <a:noFill/>
              <a:ln>
                <a:noFill/>
              </a:ln>
            </p:spPr>
          </p:pic>
          <p:pic>
            <p:nvPicPr>
              <p:cNvPr id="217" name="Google Shape;217;p5" descr="Bank with solid fill"/>
              <p:cNvPicPr preferRelativeResize="0"/>
              <p:nvPr/>
            </p:nvPicPr>
            <p:blipFill rotWithShape="1">
              <a:blip r:embed="rId5">
                <a:alphaModFix/>
              </a:blip>
              <a:srcRect/>
              <a:stretch/>
            </p:blipFill>
            <p:spPr>
              <a:xfrm>
                <a:off x="4887532" y="4995632"/>
                <a:ext cx="457200" cy="457200"/>
              </a:xfrm>
              <a:prstGeom prst="rect">
                <a:avLst/>
              </a:prstGeom>
              <a:noFill/>
              <a:ln>
                <a:noFill/>
              </a:ln>
            </p:spPr>
          </p:pic>
          <p:pic>
            <p:nvPicPr>
              <p:cNvPr id="218" name="Google Shape;218;p5" descr="Bank with solid fill"/>
              <p:cNvPicPr preferRelativeResize="0"/>
              <p:nvPr/>
            </p:nvPicPr>
            <p:blipFill rotWithShape="1">
              <a:blip r:embed="rId5">
                <a:alphaModFix/>
              </a:blip>
              <a:srcRect/>
              <a:stretch/>
            </p:blipFill>
            <p:spPr>
              <a:xfrm>
                <a:off x="4887532" y="5910032"/>
                <a:ext cx="457200" cy="457200"/>
              </a:xfrm>
              <a:prstGeom prst="rect">
                <a:avLst/>
              </a:prstGeom>
              <a:noFill/>
              <a:ln>
                <a:noFill/>
              </a:ln>
            </p:spPr>
          </p:pic>
          <p:sp>
            <p:nvSpPr>
              <p:cNvPr id="219" name="Google Shape;219;p5"/>
              <p:cNvSpPr txBox="1"/>
              <p:nvPr/>
            </p:nvSpPr>
            <p:spPr>
              <a:xfrm>
                <a:off x="6133806" y="5632452"/>
                <a:ext cx="1122423"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Source Sans Pro Light"/>
                    <a:ea typeface="Source Sans Pro Light"/>
                    <a:cs typeface="Source Sans Pro Light"/>
                    <a:sym typeface="Source Sans Pro Light"/>
                  </a:rPr>
                  <a:t>Target Bank</a:t>
                </a:r>
                <a:endParaRPr/>
              </a:p>
            </p:txBody>
          </p:sp>
          <p:cxnSp>
            <p:nvCxnSpPr>
              <p:cNvPr id="220" name="Google Shape;220;p5"/>
              <p:cNvCxnSpPr/>
              <p:nvPr/>
            </p:nvCxnSpPr>
            <p:spPr>
              <a:xfrm rot="10800000">
                <a:off x="5471775" y="4309832"/>
                <a:ext cx="685800" cy="736491"/>
              </a:xfrm>
              <a:prstGeom prst="straightConnector1">
                <a:avLst/>
              </a:prstGeom>
              <a:noFill/>
              <a:ln w="9525" cap="flat" cmpd="sng">
                <a:solidFill>
                  <a:schemeClr val="accent1"/>
                </a:solidFill>
                <a:prstDash val="solid"/>
                <a:miter lim="800000"/>
                <a:headEnd type="none" w="sm" len="sm"/>
                <a:tailEnd type="triangle" w="med" len="med"/>
              </a:ln>
            </p:spPr>
          </p:cxnSp>
          <p:cxnSp>
            <p:nvCxnSpPr>
              <p:cNvPr id="221" name="Google Shape;221;p5"/>
              <p:cNvCxnSpPr/>
              <p:nvPr/>
            </p:nvCxnSpPr>
            <p:spPr>
              <a:xfrm rot="10800000">
                <a:off x="5362646" y="5240263"/>
                <a:ext cx="68580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222" name="Google Shape;222;p5"/>
              <p:cNvCxnSpPr/>
              <p:nvPr/>
            </p:nvCxnSpPr>
            <p:spPr>
              <a:xfrm flipH="1">
                <a:off x="5429891" y="5460605"/>
                <a:ext cx="685800" cy="583049"/>
              </a:xfrm>
              <a:prstGeom prst="straightConnector1">
                <a:avLst/>
              </a:prstGeom>
              <a:noFill/>
              <a:ln w="9525" cap="flat" cmpd="sng">
                <a:solidFill>
                  <a:schemeClr val="accent1"/>
                </a:solidFill>
                <a:prstDash val="solid"/>
                <a:miter lim="800000"/>
                <a:headEnd type="none" w="sm" len="sm"/>
                <a:tailEnd type="triangle" w="med" len="med"/>
              </a:ln>
            </p:spPr>
          </p:cxnSp>
          <p:sp>
            <p:nvSpPr>
              <p:cNvPr id="223" name="Google Shape;223;p5"/>
              <p:cNvSpPr txBox="1"/>
              <p:nvPr/>
            </p:nvSpPr>
            <p:spPr>
              <a:xfrm>
                <a:off x="5802832" y="4319100"/>
                <a:ext cx="1402948"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accent1"/>
                    </a:solidFill>
                    <a:latin typeface="Source Sans Pro Light"/>
                    <a:ea typeface="Source Sans Pro Light"/>
                    <a:cs typeface="Source Sans Pro Light"/>
                    <a:sym typeface="Source Sans Pro Light"/>
                  </a:rPr>
                  <a:t>Bank-Bank Registration</a:t>
                </a:r>
                <a:endParaRPr/>
              </a:p>
            </p:txBody>
          </p:sp>
          <p:cxnSp>
            <p:nvCxnSpPr>
              <p:cNvPr id="224" name="Google Shape;224;p5"/>
              <p:cNvCxnSpPr/>
              <p:nvPr/>
            </p:nvCxnSpPr>
            <p:spPr>
              <a:xfrm>
                <a:off x="5485881" y="4450532"/>
                <a:ext cx="685800" cy="722908"/>
              </a:xfrm>
              <a:prstGeom prst="straightConnector1">
                <a:avLst/>
              </a:prstGeom>
              <a:noFill/>
              <a:ln w="9525" cap="flat" cmpd="sng">
                <a:solidFill>
                  <a:srgbClr val="C00000"/>
                </a:solidFill>
                <a:prstDash val="solid"/>
                <a:miter lim="800000"/>
                <a:headEnd type="none" w="sm" len="sm"/>
                <a:tailEnd type="triangle" w="med" len="med"/>
              </a:ln>
            </p:spPr>
          </p:cxnSp>
          <p:cxnSp>
            <p:nvCxnSpPr>
              <p:cNvPr id="225" name="Google Shape;225;p5"/>
              <p:cNvCxnSpPr/>
              <p:nvPr/>
            </p:nvCxnSpPr>
            <p:spPr>
              <a:xfrm>
                <a:off x="5380559" y="5338410"/>
                <a:ext cx="685800" cy="0"/>
              </a:xfrm>
              <a:prstGeom prst="straightConnector1">
                <a:avLst/>
              </a:prstGeom>
              <a:noFill/>
              <a:ln w="9525" cap="flat" cmpd="sng">
                <a:solidFill>
                  <a:srgbClr val="C00000"/>
                </a:solidFill>
                <a:prstDash val="solid"/>
                <a:miter lim="800000"/>
                <a:headEnd type="none" w="sm" len="sm"/>
                <a:tailEnd type="triangle" w="med" len="med"/>
              </a:ln>
            </p:spPr>
          </p:cxnSp>
          <p:cxnSp>
            <p:nvCxnSpPr>
              <p:cNvPr id="226" name="Google Shape;226;p5"/>
              <p:cNvCxnSpPr/>
              <p:nvPr/>
            </p:nvCxnSpPr>
            <p:spPr>
              <a:xfrm rot="10800000" flipH="1">
                <a:off x="5464390" y="5550979"/>
                <a:ext cx="685800" cy="614869"/>
              </a:xfrm>
              <a:prstGeom prst="straightConnector1">
                <a:avLst/>
              </a:prstGeom>
              <a:noFill/>
              <a:ln w="9525" cap="flat" cmpd="sng">
                <a:solidFill>
                  <a:srgbClr val="C00000"/>
                </a:solidFill>
                <a:prstDash val="solid"/>
                <a:miter lim="800000"/>
                <a:headEnd type="none" w="sm" len="sm"/>
                <a:tailEnd type="triangle" w="med" len="med"/>
              </a:ln>
            </p:spPr>
          </p:cxnSp>
          <p:sp>
            <p:nvSpPr>
              <p:cNvPr id="227" name="Google Shape;227;p5"/>
              <p:cNvSpPr txBox="1"/>
              <p:nvPr/>
            </p:nvSpPr>
            <p:spPr>
              <a:xfrm>
                <a:off x="5613462" y="6144387"/>
                <a:ext cx="167385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rgbClr val="C00000"/>
                    </a:solidFill>
                    <a:latin typeface="Source Sans Pro Light"/>
                    <a:ea typeface="Source Sans Pro Light"/>
                    <a:cs typeface="Source Sans Pro Light"/>
                    <a:sym typeface="Source Sans Pro Light"/>
                  </a:rPr>
                  <a:t>Client Consent to Share Data</a:t>
                </a:r>
                <a:endParaRPr/>
              </a:p>
            </p:txBody>
          </p:sp>
          <p:sp>
            <p:nvSpPr>
              <p:cNvPr id="228" name="Google Shape;228;p5"/>
              <p:cNvSpPr txBox="1"/>
              <p:nvPr/>
            </p:nvSpPr>
            <p:spPr>
              <a:xfrm>
                <a:off x="3377841" y="4126421"/>
                <a:ext cx="14221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A</a:t>
                </a:r>
                <a:endParaRPr/>
              </a:p>
            </p:txBody>
          </p:sp>
        </p:grpSp>
        <p:sp>
          <p:nvSpPr>
            <p:cNvPr id="229" name="Google Shape;229;p5"/>
            <p:cNvSpPr txBox="1"/>
            <p:nvPr/>
          </p:nvSpPr>
          <p:spPr>
            <a:xfrm>
              <a:off x="3614504" y="5096226"/>
              <a:ext cx="14334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B</a:t>
              </a:r>
              <a:endParaRPr/>
            </a:p>
          </p:txBody>
        </p:sp>
        <p:sp>
          <p:nvSpPr>
            <p:cNvPr id="230" name="Google Shape;230;p5"/>
            <p:cNvSpPr txBox="1"/>
            <p:nvPr/>
          </p:nvSpPr>
          <p:spPr>
            <a:xfrm>
              <a:off x="3587707" y="6040784"/>
              <a:ext cx="14221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C</a:t>
              </a:r>
              <a:endParaRPr/>
            </a:p>
          </p:txBody>
        </p:sp>
      </p:grpSp>
      <p:sp>
        <p:nvSpPr>
          <p:cNvPr id="2" name="Google Shape;167;p1">
            <a:extLst>
              <a:ext uri="{FF2B5EF4-FFF2-40B4-BE49-F238E27FC236}">
                <a16:creationId xmlns:a16="http://schemas.microsoft.com/office/drawing/2014/main" id="{948C20DB-A66A-8F5E-CA08-E232E76D6317}"/>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F8203E69-CD95-49AE-663E-A2A2D449636D}"/>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
          <p:cNvSpPr txBox="1"/>
          <p:nvPr/>
        </p:nvSpPr>
        <p:spPr>
          <a:xfrm>
            <a:off x="243672" y="212381"/>
            <a:ext cx="554991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Relationship portability limitations – Part II</a:t>
            </a:r>
            <a:endParaRPr/>
          </a:p>
        </p:txBody>
      </p:sp>
      <p:sp>
        <p:nvSpPr>
          <p:cNvPr id="236" name="Google Shape;236;p6"/>
          <p:cNvSpPr txBox="1"/>
          <p:nvPr/>
        </p:nvSpPr>
        <p:spPr>
          <a:xfrm>
            <a:off x="243671" y="841080"/>
            <a:ext cx="11386450" cy="41549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Source Sans Pro"/>
                <a:ea typeface="Source Sans Pro"/>
                <a:cs typeface="Source Sans Pro"/>
                <a:sym typeface="Source Sans Pro"/>
              </a:rPr>
              <a:t>Can I automatically switch over my direct deposit?</a:t>
            </a:r>
            <a:endParaRPr dirty="0"/>
          </a:p>
          <a:p>
            <a:pPr marL="0" marR="0" lvl="0" indent="0" algn="l" rtl="0">
              <a:spcBef>
                <a:spcPts val="0"/>
              </a:spcBef>
              <a:spcAft>
                <a:spcPts val="0"/>
              </a:spcAft>
              <a:buNone/>
            </a:pPr>
            <a:r>
              <a:rPr lang="en-US" sz="1800" b="1" dirty="0">
                <a:solidFill>
                  <a:schemeClr val="dk1"/>
                </a:solidFill>
                <a:latin typeface="Source Sans Pro"/>
                <a:ea typeface="Source Sans Pro"/>
                <a:cs typeface="Source Sans Pro"/>
                <a:sym typeface="Source Sans Pro"/>
              </a:rPr>
              <a:t>Can I automatically switch over recurring payments?</a:t>
            </a:r>
            <a:endParaRPr dirty="0"/>
          </a:p>
          <a:p>
            <a:pPr marL="0" marR="0" lvl="0" indent="0" algn="l" rtl="0">
              <a:spcBef>
                <a:spcPts val="0"/>
              </a:spcBef>
              <a:spcAft>
                <a:spcPts val="0"/>
              </a:spcAft>
              <a:buNone/>
            </a:pPr>
            <a:endParaRPr sz="1200" dirty="0">
              <a:solidFill>
                <a:srgbClr val="C00000"/>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rgbClr val="C55A11"/>
                </a:solidFill>
                <a:latin typeface="Source Sans Pro"/>
                <a:ea typeface="Source Sans Pro"/>
                <a:cs typeface="Source Sans Pro"/>
                <a:sym typeface="Source Sans Pro"/>
              </a:rPr>
              <a:t>In a limited manner – this is a data and ecosystem limitation today:</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Direct deposit is handled by the employer and is originated from the employer’s ERP and bank handling checks and ACH </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Recurring payments instructions are </a:t>
            </a:r>
            <a:r>
              <a:rPr lang="en-US" sz="1200" i="1" dirty="0">
                <a:solidFill>
                  <a:schemeClr val="dk1"/>
                </a:solidFill>
                <a:latin typeface="Source Sans Pro"/>
                <a:ea typeface="Source Sans Pro"/>
                <a:cs typeface="Source Sans Pro"/>
                <a:sym typeface="Source Sans Pro"/>
              </a:rPr>
              <a:t>often</a:t>
            </a:r>
            <a:r>
              <a:rPr lang="en-US" sz="1200" dirty="0">
                <a:solidFill>
                  <a:schemeClr val="dk1"/>
                </a:solidFill>
                <a:latin typeface="Source Sans Pro"/>
                <a:ea typeface="Source Sans Pro"/>
                <a:cs typeface="Source Sans Pro"/>
                <a:sym typeface="Source Sans Pro"/>
              </a:rPr>
              <a:t> setup with the target (who you are paying) as opposed to where the funds are coming from (your bank)</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The FDX API does allow for you to extract recurring payments, for those known or originating from the client’s bank. </a:t>
            </a:r>
          </a:p>
          <a:p>
            <a:pPr marL="171450" marR="0" lvl="0" indent="-171450" algn="l" rtl="0">
              <a:spcBef>
                <a:spcPts val="0"/>
              </a:spcBef>
              <a:spcAft>
                <a:spcPts val="0"/>
              </a:spcAft>
              <a:buClr>
                <a:schemeClr val="dk1"/>
              </a:buClr>
              <a:buSzPts val="1200"/>
              <a:buFont typeface="Arial"/>
              <a:buChar char="•"/>
            </a:pPr>
            <a:endParaRPr sz="12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Because these instructions are not with the client’s bank, the client’s bank does not have the data to share with another institution or the means to change the instructions.</a:t>
            </a:r>
            <a:endParaRPr dirty="0"/>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That data is also not captured at banks explicitly and likewise is not captured through the FDX API.</a:t>
            </a:r>
            <a:endParaRPr dirty="0"/>
          </a:p>
          <a:p>
            <a:pPr marL="0" marR="0" lvl="0" indent="0" algn="l" rtl="0">
              <a:spcBef>
                <a:spcPts val="0"/>
              </a:spcBef>
              <a:spcAft>
                <a:spcPts val="0"/>
              </a:spcAft>
              <a:buNone/>
            </a:pPr>
            <a:endParaRPr sz="12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Using transaction data, a clever application or bank could identify likely candidates and create a checklist on behalf of the customer; however, it would be up to the customer to make those changes to their instructions for direct deposit and recurring payments. This is not currently possible through the open banking and payment ecosystem today absent material changes to these data fields or payment instructions (e.g. two-party registration for payments and direct deposit, or automated transmission of instructions to the bank once instructions are setup in an industry standard format). 	</a:t>
            </a:r>
            <a:endParaRPr dirty="0"/>
          </a:p>
          <a:p>
            <a:pPr marL="0" marR="0" lvl="0" indent="0" algn="l" rtl="0">
              <a:spcBef>
                <a:spcPts val="0"/>
              </a:spcBef>
              <a:spcAft>
                <a:spcPts val="0"/>
              </a:spcAft>
              <a:buNone/>
            </a:pPr>
            <a:endParaRPr sz="1200" i="1"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i="1" dirty="0">
                <a:solidFill>
                  <a:schemeClr val="accent1"/>
                </a:solidFill>
                <a:latin typeface="Source Sans Pro"/>
                <a:ea typeface="Source Sans Pro"/>
                <a:cs typeface="Source Sans Pro"/>
                <a:sym typeface="Source Sans Pro"/>
              </a:rPr>
              <a:t>This could be an opportunity for FDX to facilitate this standard but may be beyond its current scope as it moves beyond simple data sharing via API and is instead adjustments to existing industry mechanisms for payments and direct deposits. Rulemaking could assist here.</a:t>
            </a:r>
            <a:endParaRPr dirty="0"/>
          </a:p>
          <a:p>
            <a:pPr marL="0" marR="0" lvl="0" indent="0" algn="l" rtl="0">
              <a:spcBef>
                <a:spcPts val="0"/>
              </a:spcBef>
              <a:spcAft>
                <a:spcPts val="0"/>
              </a:spcAft>
              <a:buNone/>
            </a:pPr>
            <a:endParaRPr sz="1200" i="1" dirty="0">
              <a:solidFill>
                <a:schemeClr val="accent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Data access platforms have (currently via screen-scraping) access to a large volume of unencrypted data flowing between banks and </a:t>
            </a:r>
            <a:r>
              <a:rPr lang="en-US" sz="1200" dirty="0" err="1">
                <a:solidFill>
                  <a:schemeClr val="dk1"/>
                </a:solidFill>
                <a:latin typeface="Source Sans Pro"/>
                <a:ea typeface="Source Sans Pro"/>
                <a:cs typeface="Source Sans Pro"/>
                <a:sym typeface="Source Sans Pro"/>
              </a:rPr>
              <a:t>fintechs</a:t>
            </a:r>
            <a:r>
              <a:rPr lang="en-US" sz="1200" dirty="0">
                <a:solidFill>
                  <a:schemeClr val="dk1"/>
                </a:solidFill>
                <a:latin typeface="Source Sans Pro"/>
                <a:ea typeface="Source Sans Pro"/>
                <a:cs typeface="Source Sans Pro"/>
                <a:sym typeface="Source Sans Pro"/>
              </a:rPr>
              <a:t>. These platforms may be positioned to better detect these kinds of transactions, but there is still no mechanism to automatically move them on behalf of customers.</a:t>
            </a:r>
            <a:endParaRPr dirty="0"/>
          </a:p>
        </p:txBody>
      </p:sp>
      <p:pic>
        <p:nvPicPr>
          <p:cNvPr id="237" name="Google Shape;237;p6"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sp>
        <p:nvSpPr>
          <p:cNvPr id="2" name="Google Shape;167;p1">
            <a:extLst>
              <a:ext uri="{FF2B5EF4-FFF2-40B4-BE49-F238E27FC236}">
                <a16:creationId xmlns:a16="http://schemas.microsoft.com/office/drawing/2014/main" id="{FC642C0E-8156-6149-BA8D-1BD282F4D891}"/>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2B848F42-C93F-BC2E-A4FA-03E7F99F4C2A}"/>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7"/>
          <p:cNvSpPr txBox="1"/>
          <p:nvPr/>
        </p:nvSpPr>
        <p:spPr>
          <a:xfrm>
            <a:off x="243672" y="212381"/>
            <a:ext cx="562365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Relationship portability limitations – Part III</a:t>
            </a:r>
            <a:endParaRPr/>
          </a:p>
        </p:txBody>
      </p:sp>
      <p:sp>
        <p:nvSpPr>
          <p:cNvPr id="243" name="Google Shape;243;p7"/>
          <p:cNvSpPr txBox="1"/>
          <p:nvPr/>
        </p:nvSpPr>
        <p:spPr>
          <a:xfrm>
            <a:off x="243672" y="842681"/>
            <a:ext cx="5623655" cy="55861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Source Sans Pro"/>
                <a:ea typeface="Source Sans Pro"/>
                <a:cs typeface="Source Sans Pro"/>
                <a:sym typeface="Source Sans Pro"/>
              </a:rPr>
              <a:t>Can I compare pricing?</a:t>
            </a:r>
            <a:endParaRPr/>
          </a:p>
          <a:p>
            <a:pPr marL="0" marR="0" lvl="0" indent="0" algn="l" rtl="0">
              <a:spcBef>
                <a:spcPts val="0"/>
              </a:spcBef>
              <a:spcAft>
                <a:spcPts val="0"/>
              </a:spcAft>
              <a:buNone/>
            </a:pPr>
            <a:r>
              <a:rPr lang="en-US" sz="1800" b="1">
                <a:solidFill>
                  <a:schemeClr val="dk1"/>
                </a:solidFill>
                <a:latin typeface="Source Sans Pro"/>
                <a:ea typeface="Source Sans Pro"/>
                <a:cs typeface="Source Sans Pro"/>
                <a:sym typeface="Source Sans Pro"/>
              </a:rPr>
              <a:t>Can I compare fees?</a:t>
            </a:r>
            <a:endParaRPr/>
          </a:p>
          <a:p>
            <a:pPr marL="0" marR="0" lvl="0" indent="0" algn="l" rtl="0">
              <a:spcBef>
                <a:spcPts val="0"/>
              </a:spcBef>
              <a:spcAft>
                <a:spcPts val="0"/>
              </a:spcAft>
              <a:buNone/>
            </a:pPr>
            <a:endParaRPr sz="1200">
              <a:solidFill>
                <a:srgbClr val="C55A1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a:solidFill>
                  <a:srgbClr val="C55A11"/>
                </a:solidFill>
                <a:latin typeface="Source Sans Pro"/>
                <a:ea typeface="Source Sans Pro"/>
                <a:cs typeface="Source Sans Pro"/>
                <a:sym typeface="Source Sans Pro"/>
              </a:rPr>
              <a:t>Yes, in a very limited manner – this is a limitation of the FDX API today due to the variety of products and services in the marketplace today. </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Transaction data includes fees incurred</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Account Data includes current rates for pricing</a:t>
            </a:r>
            <a:endParaRPr/>
          </a:p>
          <a:p>
            <a:pPr marL="0" marR="0" lvl="0" indent="0" algn="l" rtl="0">
              <a:spcBef>
                <a:spcPts val="0"/>
              </a:spcBef>
              <a:spcAft>
                <a:spcPts val="0"/>
              </a:spcAft>
              <a:buNone/>
            </a:pPr>
            <a:endParaRPr sz="120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u="sng">
                <a:solidFill>
                  <a:schemeClr val="dk1"/>
                </a:solidFill>
                <a:latin typeface="Source Sans Pro"/>
                <a:ea typeface="Source Sans Pro"/>
                <a:cs typeface="Source Sans Pro"/>
                <a:sym typeface="Source Sans Pro"/>
              </a:rPr>
              <a:t>Deposit Accounts do not provide</a:t>
            </a:r>
            <a:r>
              <a:rPr lang="en-US" sz="1200">
                <a:solidFill>
                  <a:schemeClr val="dk1"/>
                </a:solidFill>
                <a:latin typeface="Source Sans Pro"/>
                <a:ea typeface="Source Sans Pro"/>
                <a:cs typeface="Source Sans Pro"/>
                <a:sym typeface="Source Sans Pro"/>
              </a:rPr>
              <a:t>:</a:t>
            </a:r>
            <a:endParaRPr/>
          </a:p>
          <a:p>
            <a:pPr marL="0" marR="0" lvl="0" indent="0" algn="l" rtl="0">
              <a:spcBef>
                <a:spcPts val="0"/>
              </a:spcBef>
              <a:spcAft>
                <a:spcPts val="0"/>
              </a:spcAft>
              <a:buNone/>
            </a:pPr>
            <a:r>
              <a:rPr lang="en-US" sz="1050">
                <a:solidFill>
                  <a:schemeClr val="dk1"/>
                </a:solidFill>
                <a:latin typeface="Source Sans Pro"/>
                <a:ea typeface="Source Sans Pro"/>
                <a:cs typeface="Source Sans Pro"/>
                <a:sym typeface="Source Sans Pro"/>
              </a:rPr>
              <a:t>In general, the deposit data provides current state of the customer’s information as opposed to pricing and proprietary details from the bank itself. This meets the spirit of data sharing of customer data without sharing proprietary bank pricing information; however, this makes comparison shopping difficult</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A fee schedule</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Minimum balance requirements</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Pricing tiers (only current rate) </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The index for variable rates</a:t>
            </a:r>
            <a:endParaRPr/>
          </a:p>
          <a:p>
            <a:pPr marL="171450" marR="0" lvl="0" indent="-95250" algn="l" rtl="0">
              <a:spcBef>
                <a:spcPts val="0"/>
              </a:spcBef>
              <a:spcAft>
                <a:spcPts val="0"/>
              </a:spcAft>
              <a:buClr>
                <a:schemeClr val="dk1"/>
              </a:buClr>
              <a:buSzPts val="1200"/>
              <a:buFont typeface="Arial"/>
              <a:buNone/>
            </a:pPr>
            <a:endParaRPr sz="120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u="sng">
                <a:solidFill>
                  <a:schemeClr val="dk1"/>
                </a:solidFill>
                <a:latin typeface="Source Sans Pro"/>
                <a:ea typeface="Source Sans Pro"/>
                <a:cs typeface="Source Sans Pro"/>
                <a:sym typeface="Source Sans Pro"/>
              </a:rPr>
              <a:t>Loan and credit accounts do not provide</a:t>
            </a:r>
            <a:r>
              <a:rPr lang="en-US" sz="1200">
                <a:solidFill>
                  <a:schemeClr val="dk1"/>
                </a:solidFill>
                <a:latin typeface="Source Sans Pro"/>
                <a:ea typeface="Source Sans Pro"/>
                <a:cs typeface="Source Sans Pro"/>
                <a:sym typeface="Source Sans Pro"/>
              </a:rPr>
              <a:t>:</a:t>
            </a:r>
            <a:br>
              <a:rPr lang="en-US" sz="1200">
                <a:solidFill>
                  <a:schemeClr val="dk1"/>
                </a:solidFill>
                <a:latin typeface="Source Sans Pro"/>
                <a:ea typeface="Source Sans Pro"/>
                <a:cs typeface="Source Sans Pro"/>
                <a:sym typeface="Source Sans Pro"/>
              </a:rPr>
            </a:br>
            <a:r>
              <a:rPr lang="en-US" sz="1050">
                <a:solidFill>
                  <a:schemeClr val="dk1"/>
                </a:solidFill>
                <a:latin typeface="Source Sans Pro"/>
                <a:ea typeface="Source Sans Pro"/>
                <a:cs typeface="Source Sans Pro"/>
                <a:sym typeface="Source Sans Pro"/>
              </a:rPr>
              <a:t>In general, the loan data provides current state of the customer’s information as opposed to pricing and proprietary details from the bank itself. This partially meets the spirit of data sharing of customer data without sharing proprietary bank pricing information as certain fields like the index for variable rates and prepayment penalties are useful information for consumers. </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A fee schedule</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Prepayment penalties</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Renewal options</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The index for variable rates</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Rate resets (Adjustable-rate mortgages)</a:t>
            </a:r>
            <a:endParaRPr/>
          </a:p>
          <a:p>
            <a:pPr marL="0" marR="0" lvl="0" indent="0" algn="l" rtl="0">
              <a:spcBef>
                <a:spcPts val="0"/>
              </a:spcBef>
              <a:spcAft>
                <a:spcPts val="0"/>
              </a:spcAft>
              <a:buNone/>
            </a:pPr>
            <a:endParaRPr sz="105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endParaRPr sz="1050">
              <a:solidFill>
                <a:schemeClr val="dk1"/>
              </a:solidFill>
              <a:latin typeface="Source Sans Pro"/>
              <a:ea typeface="Source Sans Pro"/>
              <a:cs typeface="Source Sans Pro"/>
              <a:sym typeface="Source Sans Pro"/>
            </a:endParaRPr>
          </a:p>
        </p:txBody>
      </p:sp>
      <p:sp>
        <p:nvSpPr>
          <p:cNvPr id="244" name="Google Shape;244;p7"/>
          <p:cNvSpPr txBox="1"/>
          <p:nvPr/>
        </p:nvSpPr>
        <p:spPr>
          <a:xfrm>
            <a:off x="7886700" y="842681"/>
            <a:ext cx="3896983" cy="1169551"/>
          </a:xfrm>
          <a:prstGeom prst="rect">
            <a:avLst/>
          </a:prstGeom>
          <a:solidFill>
            <a:srgbClr val="D8E2F3"/>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C55A11"/>
                </a:solidFill>
                <a:latin typeface="Source Sans Pro Light"/>
                <a:ea typeface="Source Sans Pro Light"/>
                <a:cs typeface="Source Sans Pro Light"/>
                <a:sym typeface="Source Sans Pro Light"/>
              </a:rPr>
              <a:t>Example – Not supported via FDX API</a:t>
            </a:r>
            <a:r>
              <a:rPr lang="en-US" sz="1400">
                <a:solidFill>
                  <a:schemeClr val="dk1"/>
                </a:solidFill>
                <a:latin typeface="Source Sans Pro Light"/>
                <a:ea typeface="Source Sans Pro Light"/>
                <a:cs typeface="Source Sans Pro Light"/>
                <a:sym typeface="Source Sans Pro Light"/>
              </a:rPr>
              <a:t>:</a:t>
            </a:r>
            <a:endParaRPr/>
          </a:p>
          <a:p>
            <a:pPr marL="0" marR="0" lvl="0" indent="0" algn="l" rtl="0">
              <a:spcBef>
                <a:spcPts val="0"/>
              </a:spcBef>
              <a:spcAft>
                <a:spcPts val="0"/>
              </a:spcAft>
              <a:buNone/>
            </a:pPr>
            <a:r>
              <a:rPr lang="en-US" sz="1400">
                <a:solidFill>
                  <a:schemeClr val="dk1"/>
                </a:solidFill>
                <a:latin typeface="Source Sans Pro Light"/>
                <a:ea typeface="Source Sans Pro Light"/>
                <a:cs typeface="Source Sans Pro Light"/>
                <a:sym typeface="Source Sans Pro Light"/>
              </a:rPr>
              <a:t>with competitive interest rates and next-tier rates with balances of $2,500 or more. And if your balance drops below $2,500, the monthly charge is only $10 ($8 with eStatements).</a:t>
            </a:r>
            <a:endParaRPr/>
          </a:p>
        </p:txBody>
      </p:sp>
      <p:grpSp>
        <p:nvGrpSpPr>
          <p:cNvPr id="245" name="Google Shape;245;p7"/>
          <p:cNvGrpSpPr/>
          <p:nvPr/>
        </p:nvGrpSpPr>
        <p:grpSpPr>
          <a:xfrm>
            <a:off x="6706100" y="2235200"/>
            <a:ext cx="5077583" cy="4230255"/>
            <a:chOff x="4352744" y="2262909"/>
            <a:chExt cx="5077583" cy="4230255"/>
          </a:xfrm>
        </p:grpSpPr>
        <p:sp>
          <p:nvSpPr>
            <p:cNvPr id="246" name="Google Shape;246;p7"/>
            <p:cNvSpPr txBox="1"/>
            <p:nvPr/>
          </p:nvSpPr>
          <p:spPr>
            <a:xfrm>
              <a:off x="4352744" y="2262909"/>
              <a:ext cx="5077583" cy="4230255"/>
            </a:xfrm>
            <a:prstGeom prst="rect">
              <a:avLst/>
            </a:prstGeom>
            <a:solidFill>
              <a:srgbClr val="D8E2F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rgbClr val="C55A11"/>
                  </a:solidFill>
                  <a:latin typeface="Source Sans Pro Light"/>
                  <a:ea typeface="Source Sans Pro Light"/>
                  <a:cs typeface="Source Sans Pro Light"/>
                  <a:sym typeface="Source Sans Pro Light"/>
                </a:rPr>
                <a:t>Example – Not supported via FDX API:</a:t>
              </a:r>
              <a:endParaRPr sz="1400">
                <a:solidFill>
                  <a:schemeClr val="dk1"/>
                </a:solidFill>
                <a:latin typeface="Source Sans Pro Light"/>
                <a:ea typeface="Source Sans Pro Light"/>
                <a:cs typeface="Source Sans Pro Light"/>
                <a:sym typeface="Source Sans Pro Light"/>
              </a:endParaRPr>
            </a:p>
          </p:txBody>
        </p:sp>
        <p:pic>
          <p:nvPicPr>
            <p:cNvPr id="247" name="Google Shape;247;p7"/>
            <p:cNvPicPr preferRelativeResize="0"/>
            <p:nvPr/>
          </p:nvPicPr>
          <p:blipFill rotWithShape="1">
            <a:blip r:embed="rId3">
              <a:alphaModFix/>
            </a:blip>
            <a:srcRect/>
            <a:stretch/>
          </p:blipFill>
          <p:spPr>
            <a:xfrm>
              <a:off x="4438681" y="2619718"/>
              <a:ext cx="4807726" cy="3413740"/>
            </a:xfrm>
            <a:prstGeom prst="rect">
              <a:avLst/>
            </a:prstGeom>
            <a:noFill/>
            <a:ln>
              <a:noFill/>
            </a:ln>
          </p:spPr>
        </p:pic>
        <p:sp>
          <p:nvSpPr>
            <p:cNvPr id="248" name="Google Shape;248;p7"/>
            <p:cNvSpPr txBox="1"/>
            <p:nvPr/>
          </p:nvSpPr>
          <p:spPr>
            <a:xfrm>
              <a:off x="4438681" y="6082490"/>
              <a:ext cx="179087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Source Sans Pro Light"/>
                  <a:ea typeface="Source Sans Pro Light"/>
                  <a:cs typeface="Source Sans Pro Light"/>
                  <a:sym typeface="Source Sans Pro Light"/>
                </a:rPr>
                <a:t>Source: Bankrate.com</a:t>
              </a:r>
              <a:endParaRPr/>
            </a:p>
          </p:txBody>
        </p:sp>
      </p:grpSp>
      <p:pic>
        <p:nvPicPr>
          <p:cNvPr id="249" name="Google Shape;249;p7" descr="Logo&#10;&#10;Description automatically generated"/>
          <p:cNvPicPr preferRelativeResize="0"/>
          <p:nvPr/>
        </p:nvPicPr>
        <p:blipFill rotWithShape="1">
          <a:blip r:embed="rId4">
            <a:alphaModFix/>
          </a:blip>
          <a:srcRect l="54338" t="26881" b="31097"/>
          <a:stretch/>
        </p:blipFill>
        <p:spPr>
          <a:xfrm>
            <a:off x="11166329" y="24122"/>
            <a:ext cx="781999" cy="376518"/>
          </a:xfrm>
          <a:prstGeom prst="rect">
            <a:avLst/>
          </a:prstGeom>
          <a:noFill/>
          <a:ln>
            <a:noFill/>
          </a:ln>
        </p:spPr>
      </p:pic>
      <p:sp>
        <p:nvSpPr>
          <p:cNvPr id="2" name="Google Shape;167;p1">
            <a:extLst>
              <a:ext uri="{FF2B5EF4-FFF2-40B4-BE49-F238E27FC236}">
                <a16:creationId xmlns:a16="http://schemas.microsoft.com/office/drawing/2014/main" id="{999B80C9-F81B-D51A-A10D-B62E3C184F99}"/>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A8B5AB86-4636-0DAA-217A-F957486F74C2}"/>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8"/>
          <p:cNvSpPr txBox="1"/>
          <p:nvPr/>
        </p:nvSpPr>
        <p:spPr>
          <a:xfrm>
            <a:off x="243672" y="212381"/>
            <a:ext cx="555152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Relationship portability limitations – Part IV</a:t>
            </a:r>
            <a:endParaRPr/>
          </a:p>
        </p:txBody>
      </p:sp>
      <p:sp>
        <p:nvSpPr>
          <p:cNvPr id="255" name="Google Shape;255;p8"/>
          <p:cNvSpPr txBox="1"/>
          <p:nvPr/>
        </p:nvSpPr>
        <p:spPr>
          <a:xfrm>
            <a:off x="243673" y="842681"/>
            <a:ext cx="5406630" cy="43858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Source Sans Pro"/>
                <a:ea typeface="Source Sans Pro"/>
                <a:cs typeface="Source Sans Pro"/>
                <a:sym typeface="Source Sans Pro"/>
              </a:rPr>
              <a:t>Can I transfer accounts other than deposits?</a:t>
            </a:r>
            <a:endParaRPr dirty="0"/>
          </a:p>
          <a:p>
            <a:pPr marL="0" marR="0" lvl="0" indent="0" algn="l" rtl="0">
              <a:spcBef>
                <a:spcPts val="0"/>
              </a:spcBef>
              <a:spcAft>
                <a:spcPts val="0"/>
              </a:spcAft>
              <a:buNone/>
            </a:pPr>
            <a:endParaRPr sz="1200" dirty="0">
              <a:solidFill>
                <a:srgbClr val="C55A1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rgbClr val="C55A11"/>
                </a:solidFill>
                <a:latin typeface="Source Sans Pro"/>
                <a:ea typeface="Source Sans Pro"/>
                <a:cs typeface="Source Sans Pro"/>
                <a:sym typeface="Source Sans Pro"/>
              </a:rPr>
              <a:t>Yes, for simple products like credit cards –  No for other credits and products</a:t>
            </a:r>
            <a:endParaRPr dirty="0"/>
          </a:p>
          <a:p>
            <a:pPr marL="0" marR="0" lvl="0" indent="0" algn="l" rtl="0">
              <a:spcBef>
                <a:spcPts val="0"/>
              </a:spcBef>
              <a:spcAft>
                <a:spcPts val="0"/>
              </a:spcAft>
              <a:buNone/>
            </a:pPr>
            <a:endParaRPr sz="105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The FDX API is designed to provide portability of customer financial data, not all</a:t>
            </a:r>
            <a:br>
              <a:rPr lang="en-US" sz="1200" dirty="0">
                <a:solidFill>
                  <a:schemeClr val="dk1"/>
                </a:solidFill>
                <a:latin typeface="Source Sans Pro"/>
                <a:ea typeface="Source Sans Pro"/>
                <a:cs typeface="Source Sans Pro"/>
                <a:sym typeface="Source Sans Pro"/>
              </a:rPr>
            </a:br>
            <a:r>
              <a:rPr lang="en-US" sz="1200" dirty="0">
                <a:solidFill>
                  <a:schemeClr val="dk1"/>
                </a:solidFill>
                <a:latin typeface="Source Sans Pro"/>
                <a:ea typeface="Source Sans Pro"/>
                <a:cs typeface="Source Sans Pro"/>
                <a:sym typeface="Source Sans Pro"/>
              </a:rPr>
              <a:t>the KYC details, legal terms and conditions of credits, and pricing and fee structure of your source bank’s products and services.</a:t>
            </a:r>
            <a:endParaRPr dirty="0"/>
          </a:p>
          <a:p>
            <a:pPr marL="0" marR="0" lvl="0" indent="0" algn="l" rtl="0">
              <a:spcBef>
                <a:spcPts val="0"/>
              </a:spcBef>
              <a:spcAft>
                <a:spcPts val="0"/>
              </a:spcAft>
              <a:buNone/>
            </a:pPr>
            <a:endParaRPr sz="12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For things like credit cards, enough information is provided for another provide to evaluate the credit worthiness of the customer (using a combination of balance, transaction data, and credit scores) to decide whether to offer a balance transfer or card transfer.</a:t>
            </a:r>
            <a:endParaRPr dirty="0"/>
          </a:p>
          <a:p>
            <a:pPr marL="0" marR="0" lvl="0" indent="0" algn="l" rtl="0">
              <a:spcBef>
                <a:spcPts val="0"/>
              </a:spcBef>
              <a:spcAft>
                <a:spcPts val="0"/>
              </a:spcAft>
              <a:buNone/>
            </a:pPr>
            <a:endParaRPr sz="12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However, if the credit card is paid on-time, the rate may show as 0.0% because there is no interest due as opposed to the actual rate owed once penalty rates apply.</a:t>
            </a:r>
            <a:endParaRPr dirty="0"/>
          </a:p>
          <a:p>
            <a:pPr marL="0" marR="0" lvl="0" indent="0" algn="l" rtl="0">
              <a:spcBef>
                <a:spcPts val="0"/>
              </a:spcBef>
              <a:spcAft>
                <a:spcPts val="0"/>
              </a:spcAft>
              <a:buNone/>
            </a:pPr>
            <a:endParaRPr sz="12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For other products like loans or lines of credit, there is not enough information (such as prepayment penalties) that could allow the bank and client to decide if payoff or transfer is possible.</a:t>
            </a:r>
            <a:endParaRPr dirty="0"/>
          </a:p>
          <a:p>
            <a:pPr marL="0" marR="0" lvl="0" indent="0" algn="l" rtl="0">
              <a:spcBef>
                <a:spcPts val="0"/>
              </a:spcBef>
              <a:spcAft>
                <a:spcPts val="0"/>
              </a:spcAft>
              <a:buNone/>
            </a:pPr>
            <a:endParaRPr sz="12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endParaRPr sz="12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endParaRPr sz="1050" dirty="0">
              <a:solidFill>
                <a:schemeClr val="dk1"/>
              </a:solidFill>
              <a:latin typeface="Source Sans Pro"/>
              <a:ea typeface="Source Sans Pro"/>
              <a:cs typeface="Source Sans Pro"/>
              <a:sym typeface="Source Sans Pro"/>
            </a:endParaRPr>
          </a:p>
        </p:txBody>
      </p:sp>
      <p:sp>
        <p:nvSpPr>
          <p:cNvPr id="256" name="Google Shape;256;p8"/>
          <p:cNvSpPr txBox="1"/>
          <p:nvPr/>
        </p:nvSpPr>
        <p:spPr>
          <a:xfrm>
            <a:off x="6541699" y="842681"/>
            <a:ext cx="5406630" cy="25391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Source Sans Pro"/>
                <a:ea typeface="Source Sans Pro"/>
                <a:cs typeface="Source Sans Pro"/>
                <a:sym typeface="Source Sans Pro"/>
              </a:rPr>
              <a:t>Can the target bank detect duplicate customers?</a:t>
            </a:r>
            <a:endParaRPr/>
          </a:p>
          <a:p>
            <a:pPr marL="0" marR="0" lvl="0" indent="0" algn="l" rtl="0">
              <a:spcBef>
                <a:spcPts val="0"/>
              </a:spcBef>
              <a:spcAft>
                <a:spcPts val="0"/>
              </a:spcAft>
              <a:buNone/>
            </a:pPr>
            <a:endParaRPr sz="1200">
              <a:solidFill>
                <a:srgbClr val="C55A1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a:solidFill>
                  <a:srgbClr val="C55A11"/>
                </a:solidFill>
                <a:latin typeface="Source Sans Pro"/>
                <a:ea typeface="Source Sans Pro"/>
                <a:cs typeface="Source Sans Pro"/>
                <a:sym typeface="Source Sans Pro"/>
              </a:rPr>
              <a:t>To some degree, there are ecosystem limitations due to no central identifier.</a:t>
            </a:r>
            <a:endParaRPr/>
          </a:p>
          <a:p>
            <a:pPr marL="0" marR="0" lvl="0" indent="0" algn="l" rtl="0">
              <a:spcBef>
                <a:spcPts val="0"/>
              </a:spcBef>
              <a:spcAft>
                <a:spcPts val="0"/>
              </a:spcAft>
              <a:buNone/>
            </a:pPr>
            <a:endParaRPr sz="105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a:solidFill>
                  <a:schemeClr val="dk1"/>
                </a:solidFill>
                <a:latin typeface="Source Sans Pro"/>
                <a:ea typeface="Source Sans Pro"/>
                <a:cs typeface="Source Sans Pro"/>
                <a:sym typeface="Source Sans Pro"/>
              </a:rPr>
              <a:t>There is no single US bank account identifier; however, there is sufficient data (customer name, address, social security number (tax ID), government ID, birthday) to check for duplicates.</a:t>
            </a:r>
            <a:endParaRPr/>
          </a:p>
          <a:p>
            <a:pPr marL="0" marR="0" lvl="0" indent="0" algn="l" rtl="0">
              <a:spcBef>
                <a:spcPts val="0"/>
              </a:spcBef>
              <a:spcAft>
                <a:spcPts val="0"/>
              </a:spcAft>
              <a:buNone/>
            </a:pPr>
            <a:endParaRPr sz="120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a:solidFill>
                  <a:schemeClr val="dk1"/>
                </a:solidFill>
                <a:latin typeface="Source Sans Pro"/>
                <a:ea typeface="Source Sans Pro"/>
                <a:cs typeface="Source Sans Pro"/>
                <a:sym typeface="Source Sans Pro"/>
              </a:rPr>
              <a:t>Centralization from open banking may reduce privacy which can deter some customers away from the banking system. Privacy concerns were 34.1% of the reasons and 8.4% of the primary reasons that customers did not have a bank account in the US.</a:t>
            </a:r>
            <a:endParaRPr/>
          </a:p>
          <a:p>
            <a:pPr marL="0" marR="0" lvl="0" indent="0" algn="l" rtl="0">
              <a:spcBef>
                <a:spcPts val="0"/>
              </a:spcBef>
              <a:spcAft>
                <a:spcPts val="0"/>
              </a:spcAft>
              <a:buNone/>
            </a:pPr>
            <a:endParaRPr sz="1050">
              <a:solidFill>
                <a:schemeClr val="dk1"/>
              </a:solidFill>
              <a:latin typeface="Source Sans Pro"/>
              <a:ea typeface="Source Sans Pro"/>
              <a:cs typeface="Source Sans Pro"/>
              <a:sym typeface="Source Sans Pro"/>
            </a:endParaRPr>
          </a:p>
        </p:txBody>
      </p:sp>
      <p:sp>
        <p:nvSpPr>
          <p:cNvPr id="257" name="Google Shape;257;p8"/>
          <p:cNvSpPr txBox="1"/>
          <p:nvPr/>
        </p:nvSpPr>
        <p:spPr>
          <a:xfrm>
            <a:off x="6541697" y="3836677"/>
            <a:ext cx="5406630" cy="207745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Source Sans Pro"/>
                <a:ea typeface="Source Sans Pro"/>
                <a:cs typeface="Source Sans Pro"/>
                <a:sym typeface="Source Sans Pro"/>
              </a:rPr>
              <a:t>How does consent and portability work with joint account owners, custodial accounts, and others?</a:t>
            </a:r>
            <a:endParaRPr dirty="0"/>
          </a:p>
          <a:p>
            <a:pPr marL="0" marR="0" lvl="0" indent="0" algn="l" rtl="0">
              <a:spcBef>
                <a:spcPts val="0"/>
              </a:spcBef>
              <a:spcAft>
                <a:spcPts val="0"/>
              </a:spcAft>
              <a:buNone/>
            </a:pPr>
            <a:endParaRPr sz="1200" dirty="0">
              <a:solidFill>
                <a:srgbClr val="C55A1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rgbClr val="C55A11"/>
                </a:solidFill>
                <a:latin typeface="Source Sans Pro"/>
                <a:ea typeface="Source Sans Pro"/>
                <a:cs typeface="Source Sans Pro"/>
                <a:sym typeface="Source Sans Pro"/>
              </a:rPr>
              <a:t>Consent works for individual account owners. For joint account owners, there will need to be logic embedded to ensure appropriate behavior.</a:t>
            </a:r>
            <a:endParaRPr dirty="0"/>
          </a:p>
          <a:p>
            <a:pPr marL="0" marR="0" lvl="0" indent="0" algn="l" rtl="0">
              <a:spcBef>
                <a:spcPts val="0"/>
              </a:spcBef>
              <a:spcAft>
                <a:spcPts val="0"/>
              </a:spcAft>
              <a:buNone/>
            </a:pPr>
            <a:endParaRPr sz="105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The FDX API can pull customer-account holder relationships for things like joint accounts, custodial accounts, etc.; however, there is limited logic or principles as to what is required over the FDX API to get consent from all parties.</a:t>
            </a:r>
            <a:endParaRPr dirty="0"/>
          </a:p>
          <a:p>
            <a:pPr marL="0" marR="0" lvl="0" indent="0" algn="l" rtl="0">
              <a:spcBef>
                <a:spcPts val="0"/>
              </a:spcBef>
              <a:spcAft>
                <a:spcPts val="0"/>
              </a:spcAft>
              <a:buNone/>
            </a:pPr>
            <a:r>
              <a:rPr lang="en-US" sz="1050" b="1" dirty="0">
                <a:solidFill>
                  <a:schemeClr val="dk1"/>
                </a:solidFill>
                <a:latin typeface="Source Sans Pro"/>
                <a:ea typeface="Source Sans Pro"/>
                <a:cs typeface="Source Sans Pro"/>
                <a:sym typeface="Source Sans Pro"/>
              </a:rPr>
              <a:t>#</a:t>
            </a:r>
            <a:r>
              <a:rPr lang="en-US" sz="1050" b="1" dirty="0">
                <a:solidFill>
                  <a:schemeClr val="dk1"/>
                </a:solidFill>
                <a:latin typeface="Consolas"/>
                <a:ea typeface="Consolas"/>
                <a:cs typeface="Consolas"/>
                <a:sym typeface="Consolas"/>
              </a:rPr>
              <a:t>AccountHolderRelationship</a:t>
            </a:r>
            <a:endParaRPr dirty="0"/>
          </a:p>
        </p:txBody>
      </p:sp>
      <p:pic>
        <p:nvPicPr>
          <p:cNvPr id="258" name="Google Shape;258;p8"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sp>
        <p:nvSpPr>
          <p:cNvPr id="2" name="Google Shape;167;p1">
            <a:extLst>
              <a:ext uri="{FF2B5EF4-FFF2-40B4-BE49-F238E27FC236}">
                <a16:creationId xmlns:a16="http://schemas.microsoft.com/office/drawing/2014/main" id="{A024461E-CE24-F714-7537-90D141C0C48C}"/>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A801A2DF-D1FB-92D3-94DA-40720FE3CEAC}"/>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9"/>
          <p:cNvSpPr txBox="1"/>
          <p:nvPr/>
        </p:nvSpPr>
        <p:spPr>
          <a:xfrm>
            <a:off x="243672" y="212381"/>
            <a:ext cx="555152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Relationship portability limitations – Part V</a:t>
            </a:r>
            <a:endParaRPr/>
          </a:p>
        </p:txBody>
      </p:sp>
      <p:sp>
        <p:nvSpPr>
          <p:cNvPr id="264" name="Google Shape;264;p9"/>
          <p:cNvSpPr txBox="1"/>
          <p:nvPr/>
        </p:nvSpPr>
        <p:spPr>
          <a:xfrm>
            <a:off x="243673" y="842681"/>
            <a:ext cx="5406630" cy="57015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Source Sans Pro"/>
                <a:ea typeface="Source Sans Pro"/>
                <a:cs typeface="Source Sans Pro"/>
                <a:sym typeface="Source Sans Pro"/>
              </a:rPr>
              <a:t>Can I reduce reliance on credit scores?</a:t>
            </a:r>
            <a:endParaRPr dirty="0"/>
          </a:p>
          <a:p>
            <a:pPr marL="0" marR="0" lvl="0" indent="0" algn="l" rtl="0">
              <a:spcBef>
                <a:spcPts val="0"/>
              </a:spcBef>
              <a:spcAft>
                <a:spcPts val="0"/>
              </a:spcAft>
              <a:buNone/>
            </a:pPr>
            <a:endParaRPr sz="1200" dirty="0">
              <a:solidFill>
                <a:srgbClr val="C55A1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rgbClr val="C55A11"/>
                </a:solidFill>
                <a:latin typeface="Source Sans Pro"/>
                <a:ea typeface="Source Sans Pro"/>
                <a:cs typeface="Source Sans Pro"/>
                <a:sym typeface="Source Sans Pro"/>
              </a:rPr>
              <a:t>Yes, to some degree, the FDX API historical transactions can help</a:t>
            </a:r>
            <a:endParaRPr dirty="0"/>
          </a:p>
          <a:p>
            <a:pPr marL="0" marR="0" lvl="0" indent="0" algn="l" rtl="0">
              <a:spcBef>
                <a:spcPts val="0"/>
              </a:spcBef>
              <a:spcAft>
                <a:spcPts val="0"/>
              </a:spcAft>
              <a:buNone/>
            </a:pPr>
            <a:endParaRPr sz="105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Credit scores measure credit-worthiness through a combination of:</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On-time transactions or payments  to creditors for a customer (not late)</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Sufficient levels of payments (met the minimum requirement)</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Usage of credit (utilization rates)</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Overall debt  (amount, mix, and new)</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Overall credit history (length of credit history)</a:t>
            </a:r>
            <a:endParaRPr dirty="0"/>
          </a:p>
          <a:p>
            <a:pPr marL="0" marR="0" lvl="0" indent="0" algn="l" rtl="0">
              <a:spcBef>
                <a:spcPts val="0"/>
              </a:spcBef>
              <a:spcAft>
                <a:spcPts val="0"/>
              </a:spcAft>
              <a:buNone/>
            </a:pPr>
            <a:endParaRPr sz="12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b="1" dirty="0">
                <a:solidFill>
                  <a:schemeClr val="dk1"/>
                </a:solidFill>
                <a:latin typeface="Source Sans Pro"/>
                <a:ea typeface="Source Sans Pro"/>
                <a:cs typeface="Source Sans Pro"/>
                <a:sym typeface="Source Sans Pro"/>
              </a:rPr>
              <a:t>Transaction History</a:t>
            </a:r>
            <a:r>
              <a:rPr lang="en-US" sz="1200" dirty="0">
                <a:solidFill>
                  <a:schemeClr val="dk1"/>
                </a:solidFill>
                <a:latin typeface="Source Sans Pro"/>
                <a:ea typeface="Source Sans Pro"/>
                <a:cs typeface="Source Sans Pro"/>
                <a:sym typeface="Source Sans Pro"/>
              </a:rPr>
              <a:t>: </a:t>
            </a:r>
            <a:endParaRPr dirty="0"/>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Transaction history can show payments and transactions; however, those payments:</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Do not differentiate between transfers for service (immediate) vs. repayment of debt (credit).</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Do not indicate timeliness of payment (a due date for recurring payment order does not imply consistency or timeliness with due date for the bill)</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Do not indicate completeness of payment (above minimum required)</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May not indicate overall credit history if bank data transferred has less data than overall credit history for a customer.</a:t>
            </a:r>
            <a:endParaRPr dirty="0"/>
          </a:p>
          <a:p>
            <a:pPr marL="171450" marR="0" lvl="0" indent="-95250" algn="l" rtl="0">
              <a:spcBef>
                <a:spcPts val="0"/>
              </a:spcBef>
              <a:spcAft>
                <a:spcPts val="0"/>
              </a:spcAft>
              <a:buClr>
                <a:schemeClr val="dk1"/>
              </a:buClr>
              <a:buSzPts val="1200"/>
              <a:buFont typeface="Arial"/>
              <a:buNone/>
            </a:pPr>
            <a:endParaRPr sz="12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b="1" dirty="0">
                <a:solidFill>
                  <a:schemeClr val="dk1"/>
                </a:solidFill>
                <a:latin typeface="Source Sans Pro"/>
                <a:ea typeface="Source Sans Pro"/>
                <a:cs typeface="Source Sans Pro"/>
                <a:sym typeface="Source Sans Pro"/>
              </a:rPr>
              <a:t>Payee for Payments</a:t>
            </a:r>
            <a:r>
              <a:rPr lang="en-US" sz="1200" dirty="0">
                <a:solidFill>
                  <a:schemeClr val="dk1"/>
                </a:solidFill>
                <a:latin typeface="Source Sans Pro"/>
                <a:ea typeface="Source Sans Pro"/>
                <a:cs typeface="Source Sans Pro"/>
                <a:sym typeface="Source Sans Pro"/>
              </a:rPr>
              <a:t>: </a:t>
            </a:r>
            <a:endParaRPr sz="1200" b="1"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Payments can be used to identify the payee; however, there is no purpose data field to indicate credit vs. transfer, even if there is a transfer vs. payment API (unless you consider all payments to be implied credit).</a:t>
            </a:r>
            <a:endParaRPr dirty="0"/>
          </a:p>
          <a:p>
            <a:pPr marL="0" marR="0" lvl="0" indent="0" algn="l" rtl="0">
              <a:spcBef>
                <a:spcPts val="0"/>
              </a:spcBef>
              <a:spcAft>
                <a:spcPts val="0"/>
              </a:spcAft>
              <a:buNone/>
            </a:pPr>
            <a:endParaRPr sz="12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If all creditors (including non-banks) are on the open banking ecosystem and using the FDX API, in theory all payees should be accounted for; however, this is out-of-scope of the current FDX approach to non-banks.</a:t>
            </a:r>
            <a:endParaRPr dirty="0"/>
          </a:p>
        </p:txBody>
      </p:sp>
      <p:sp>
        <p:nvSpPr>
          <p:cNvPr id="265" name="Google Shape;265;p9"/>
          <p:cNvSpPr txBox="1"/>
          <p:nvPr/>
        </p:nvSpPr>
        <p:spPr>
          <a:xfrm>
            <a:off x="6956611" y="842681"/>
            <a:ext cx="4821386" cy="3970318"/>
          </a:xfrm>
          <a:prstGeom prst="rect">
            <a:avLst/>
          </a:prstGeom>
          <a:solidFill>
            <a:srgbClr val="D8E2F3"/>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C55A11"/>
                </a:solidFill>
                <a:latin typeface="Source Sans Pro Light"/>
                <a:ea typeface="Source Sans Pro Light"/>
                <a:cs typeface="Source Sans Pro Light"/>
                <a:sym typeface="Source Sans Pro Light"/>
              </a:rPr>
              <a:t>Example:</a:t>
            </a:r>
            <a:endParaRPr/>
          </a:p>
          <a:p>
            <a:pPr marL="0" marR="0" lvl="0" indent="0" algn="l" rtl="0">
              <a:spcBef>
                <a:spcPts val="0"/>
              </a:spcBef>
              <a:spcAft>
                <a:spcPts val="0"/>
              </a:spcAft>
              <a:buNone/>
            </a:pPr>
            <a:endParaRPr sz="1800" b="1">
              <a:solidFill>
                <a:schemeClr val="dk1"/>
              </a:solidFill>
              <a:latin typeface="Source Sans Pro Light"/>
              <a:ea typeface="Source Sans Pro Light"/>
              <a:cs typeface="Source Sans Pro Light"/>
              <a:sym typeface="Source Sans Pro Light"/>
            </a:endParaRPr>
          </a:p>
          <a:p>
            <a:pPr marL="0" marR="0" lvl="0" indent="0" algn="l" rtl="0">
              <a:spcBef>
                <a:spcPts val="0"/>
              </a:spcBef>
              <a:spcAft>
                <a:spcPts val="0"/>
              </a:spcAft>
              <a:buNone/>
            </a:pPr>
            <a:r>
              <a:rPr lang="en-US" sz="1800" b="1">
                <a:solidFill>
                  <a:schemeClr val="dk1"/>
                </a:solidFill>
                <a:latin typeface="Source Sans Pro Light"/>
                <a:ea typeface="Source Sans Pro Light"/>
                <a:cs typeface="Source Sans Pro Light"/>
                <a:sym typeface="Source Sans Pro Light"/>
              </a:rPr>
              <a:t>FICO scores</a:t>
            </a:r>
            <a:r>
              <a:rPr lang="en-US" sz="1800" b="1" baseline="30000">
                <a:solidFill>
                  <a:schemeClr val="dk1"/>
                </a:solidFill>
                <a:latin typeface="Source Sans Pro Light"/>
                <a:ea typeface="Source Sans Pro Light"/>
                <a:cs typeface="Source Sans Pro Light"/>
                <a:sym typeface="Source Sans Pro Light"/>
              </a:rPr>
              <a:t>1</a:t>
            </a:r>
            <a:r>
              <a:rPr lang="en-US" sz="1800" b="1">
                <a:solidFill>
                  <a:schemeClr val="dk1"/>
                </a:solidFill>
                <a:latin typeface="Source Sans Pro Light"/>
                <a:ea typeface="Source Sans Pro Light"/>
                <a:cs typeface="Source Sans Pro Light"/>
                <a:sym typeface="Source Sans Pro Light"/>
              </a:rPr>
              <a:t> are based on these five factors:</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Source Sans Pro Light"/>
                <a:ea typeface="Source Sans Pro Light"/>
                <a:cs typeface="Source Sans Pro Light"/>
                <a:sym typeface="Source Sans Pro Light"/>
              </a:rPr>
              <a:t>    Payment history (35%)</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Source Sans Pro Light"/>
                <a:ea typeface="Source Sans Pro Light"/>
                <a:cs typeface="Source Sans Pro Light"/>
                <a:sym typeface="Source Sans Pro Light"/>
              </a:rPr>
              <a:t>    Amounts owed (30%)</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Source Sans Pro Light"/>
                <a:ea typeface="Source Sans Pro Light"/>
                <a:cs typeface="Source Sans Pro Light"/>
                <a:sym typeface="Source Sans Pro Light"/>
              </a:rPr>
              <a:t>    Length of credit history (15%)</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Source Sans Pro Light"/>
                <a:ea typeface="Source Sans Pro Light"/>
                <a:cs typeface="Source Sans Pro Light"/>
                <a:sym typeface="Source Sans Pro Light"/>
              </a:rPr>
              <a:t>    New credit (10%)</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Source Sans Pro Light"/>
                <a:ea typeface="Source Sans Pro Light"/>
                <a:cs typeface="Source Sans Pro Light"/>
                <a:sym typeface="Source Sans Pro Light"/>
              </a:rPr>
              <a:t>    Credit mix (10%)</a:t>
            </a:r>
            <a:endParaRPr/>
          </a:p>
          <a:p>
            <a:pPr marL="342900" marR="0" lvl="0" indent="-228600" algn="l" rtl="0">
              <a:spcBef>
                <a:spcPts val="0"/>
              </a:spcBef>
              <a:spcAft>
                <a:spcPts val="0"/>
              </a:spcAft>
              <a:buClr>
                <a:schemeClr val="dk1"/>
              </a:buClr>
              <a:buSzPts val="1800"/>
              <a:buFont typeface="Calibri"/>
              <a:buNone/>
            </a:pPr>
            <a:endParaRPr sz="1800">
              <a:solidFill>
                <a:schemeClr val="dk1"/>
              </a:solidFill>
              <a:latin typeface="Source Sans Pro Light"/>
              <a:ea typeface="Source Sans Pro Light"/>
              <a:cs typeface="Source Sans Pro Light"/>
              <a:sym typeface="Source Sans Pro Light"/>
            </a:endParaRPr>
          </a:p>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The top category on payment history is not fully available within historical bank payments unless every credit owed is captured from all institutions a debt is owed (including non-banks)</a:t>
            </a:r>
            <a:endParaRPr/>
          </a:p>
          <a:p>
            <a:pPr marL="0" marR="0" lvl="0" indent="0" algn="l" rtl="0">
              <a:spcBef>
                <a:spcPts val="0"/>
              </a:spcBef>
              <a:spcAft>
                <a:spcPts val="0"/>
              </a:spcAft>
              <a:buNone/>
            </a:pPr>
            <a:endParaRPr sz="1800">
              <a:solidFill>
                <a:schemeClr val="dk1"/>
              </a:solidFill>
              <a:latin typeface="Source Sans Pro Light"/>
              <a:ea typeface="Source Sans Pro Light"/>
              <a:cs typeface="Source Sans Pro Light"/>
              <a:sym typeface="Source Sans Pro Light"/>
            </a:endParaRPr>
          </a:p>
        </p:txBody>
      </p:sp>
      <p:sp>
        <p:nvSpPr>
          <p:cNvPr id="266" name="Google Shape;266;p9"/>
          <p:cNvSpPr txBox="1"/>
          <p:nvPr/>
        </p:nvSpPr>
        <p:spPr>
          <a:xfrm>
            <a:off x="6956611" y="4920221"/>
            <a:ext cx="4195379"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aseline="30000">
                <a:solidFill>
                  <a:schemeClr val="dk1"/>
                </a:solidFill>
                <a:latin typeface="Calibri"/>
                <a:ea typeface="Calibri"/>
                <a:cs typeface="Calibri"/>
                <a:sym typeface="Calibri"/>
              </a:rPr>
              <a:t>1</a:t>
            </a:r>
            <a:r>
              <a:rPr lang="en-US" sz="1000">
                <a:solidFill>
                  <a:schemeClr val="dk1"/>
                </a:solidFill>
                <a:latin typeface="Calibri"/>
                <a:ea typeface="Calibri"/>
                <a:cs typeface="Calibri"/>
                <a:sym typeface="Calibri"/>
              </a:rPr>
              <a:t>FICO, </a:t>
            </a:r>
            <a:r>
              <a:rPr lang="en-US" sz="1000" u="sng">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https://www.myfico.com/credit-education/whats-in-your-credit-score</a:t>
            </a:r>
            <a:endParaRPr sz="1000">
              <a:solidFill>
                <a:schemeClr val="dk1"/>
              </a:solidFill>
              <a:latin typeface="Calibri"/>
              <a:ea typeface="Calibri"/>
              <a:cs typeface="Calibri"/>
              <a:sym typeface="Calibri"/>
            </a:endParaRPr>
          </a:p>
        </p:txBody>
      </p:sp>
      <p:pic>
        <p:nvPicPr>
          <p:cNvPr id="267" name="Google Shape;267;p9" descr="Logo&#10;&#10;Description automatically generated"/>
          <p:cNvPicPr preferRelativeResize="0"/>
          <p:nvPr/>
        </p:nvPicPr>
        <p:blipFill rotWithShape="1">
          <a:blip r:embed="rId4">
            <a:alphaModFix/>
          </a:blip>
          <a:srcRect l="54338" t="26881" b="31097"/>
          <a:stretch/>
        </p:blipFill>
        <p:spPr>
          <a:xfrm>
            <a:off x="11166329" y="24122"/>
            <a:ext cx="781999" cy="376518"/>
          </a:xfrm>
          <a:prstGeom prst="rect">
            <a:avLst/>
          </a:prstGeom>
          <a:noFill/>
          <a:ln>
            <a:noFill/>
          </a:ln>
        </p:spPr>
      </p:pic>
      <p:sp>
        <p:nvSpPr>
          <p:cNvPr id="2" name="Google Shape;167;p1">
            <a:extLst>
              <a:ext uri="{FF2B5EF4-FFF2-40B4-BE49-F238E27FC236}">
                <a16:creationId xmlns:a16="http://schemas.microsoft.com/office/drawing/2014/main" id="{D91383B8-6B97-9351-B83B-507AA257AAE8}"/>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2DAFCB31-B647-6273-A7C8-9905A8FF097F}"/>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7" name="Rectangle 6">
            <a:extLst>
              <a:ext uri="{FF2B5EF4-FFF2-40B4-BE49-F238E27FC236}">
                <a16:creationId xmlns:a16="http://schemas.microsoft.com/office/drawing/2014/main" id="{6B2D2DE7-806A-C71C-6805-1491A79E65FD}"/>
              </a:ext>
            </a:extLst>
          </p:cNvPr>
          <p:cNvSpPr/>
          <p:nvPr/>
        </p:nvSpPr>
        <p:spPr>
          <a:xfrm>
            <a:off x="8688852" y="1"/>
            <a:ext cx="3503148"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Google Shape;174;p2"/>
          <p:cNvSpPr txBox="1"/>
          <p:nvPr/>
        </p:nvSpPr>
        <p:spPr>
          <a:xfrm>
            <a:off x="243672" y="212381"/>
            <a:ext cx="4881465"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F36723"/>
                </a:solidFill>
                <a:effectLst/>
                <a:uLnTx/>
                <a:uFillTx/>
                <a:latin typeface="Source Sans Pro Light"/>
                <a:ea typeface="Source Sans Pro Light"/>
                <a:cs typeface="Source Sans Pro Light"/>
                <a:sym typeface="Source Sans Pro Light"/>
              </a:rPr>
              <a:t>Plat Hackathon Highlights</a:t>
            </a:r>
            <a:endParaRPr kumimoji="0" sz="1400" b="0" i="0" u="none" strike="noStrike" kern="0" cap="none" spc="0" normalizeH="0" baseline="0" noProof="0" dirty="0">
              <a:ln>
                <a:noFill/>
              </a:ln>
              <a:solidFill>
                <a:srgbClr val="F36723"/>
              </a:solidFill>
              <a:effectLst/>
              <a:uLnTx/>
              <a:uFillTx/>
              <a:latin typeface="Arial"/>
              <a:cs typeface="Arial"/>
              <a:sym typeface="Arial"/>
            </a:endParaRPr>
          </a:p>
        </p:txBody>
      </p:sp>
      <p:pic>
        <p:nvPicPr>
          <p:cNvPr id="177" name="Google Shape;177;p2"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sp>
        <p:nvSpPr>
          <p:cNvPr id="2" name="TextBox 1">
            <a:extLst>
              <a:ext uri="{FF2B5EF4-FFF2-40B4-BE49-F238E27FC236}">
                <a16:creationId xmlns:a16="http://schemas.microsoft.com/office/drawing/2014/main" id="{783B166F-F7FD-3E49-7ED6-50A0519B5369}"/>
              </a:ext>
            </a:extLst>
          </p:cNvPr>
          <p:cNvSpPr txBox="1"/>
          <p:nvPr/>
        </p:nvSpPr>
        <p:spPr>
          <a:xfrm>
            <a:off x="9344886" y="2095429"/>
            <a:ext cx="2337499" cy="738664"/>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Regulatory focus on</a:t>
            </a:r>
            <a:br>
              <a:rPr lang="en-US" dirty="0">
                <a:latin typeface="Source Sans Pro" panose="020B0503030403020204" pitchFamily="34" charset="0"/>
                <a:ea typeface="Source Sans Pro" panose="020B0503030403020204" pitchFamily="34" charset="0"/>
              </a:rPr>
            </a:br>
            <a:r>
              <a:rPr lang="en-US" dirty="0">
                <a:latin typeface="Source Sans Pro" panose="020B0503030403020204" pitchFamily="34" charset="0"/>
                <a:ea typeface="Source Sans Pro" panose="020B0503030403020204" pitchFamily="34" charset="0"/>
              </a:rPr>
              <a:t>Relationship Portability:</a:t>
            </a:r>
            <a:br>
              <a:rPr lang="en-US" dirty="0">
                <a:latin typeface="Source Sans Pro" panose="020B0503030403020204" pitchFamily="34" charset="0"/>
                <a:ea typeface="Source Sans Pro" panose="020B0503030403020204" pitchFamily="34" charset="0"/>
              </a:rPr>
            </a:br>
            <a:r>
              <a:rPr lang="en-US" dirty="0">
                <a:latin typeface="Source Sans Pro" panose="020B0503030403020204" pitchFamily="34" charset="0"/>
                <a:ea typeface="Source Sans Pro" panose="020B0503030403020204" pitchFamily="34" charset="0"/>
              </a:rPr>
              <a:t>Competition and Innovation </a:t>
            </a:r>
          </a:p>
        </p:txBody>
      </p:sp>
      <p:sp>
        <p:nvSpPr>
          <p:cNvPr id="3" name="TextBox 2">
            <a:extLst>
              <a:ext uri="{FF2B5EF4-FFF2-40B4-BE49-F238E27FC236}">
                <a16:creationId xmlns:a16="http://schemas.microsoft.com/office/drawing/2014/main" id="{2901D3C9-5ED9-A936-04E1-DA46B999655B}"/>
              </a:ext>
            </a:extLst>
          </p:cNvPr>
          <p:cNvSpPr txBox="1"/>
          <p:nvPr/>
        </p:nvSpPr>
        <p:spPr>
          <a:xfrm>
            <a:off x="9344886" y="3191652"/>
            <a:ext cx="2579552" cy="738664"/>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Plat &amp; Open Banking:</a:t>
            </a:r>
            <a:br>
              <a:rPr lang="en-US" dirty="0">
                <a:latin typeface="Source Sans Pro" panose="020B0503030403020204" pitchFamily="34" charset="0"/>
                <a:ea typeface="Source Sans Pro" panose="020B0503030403020204" pitchFamily="34" charset="0"/>
              </a:rPr>
            </a:br>
            <a:r>
              <a:rPr lang="en-US" dirty="0">
                <a:latin typeface="Source Sans Pro" panose="020B0503030403020204" pitchFamily="34" charset="0"/>
                <a:ea typeface="Source Sans Pro" panose="020B0503030403020204" pitchFamily="34" charset="0"/>
              </a:rPr>
              <a:t>Helps unbanked, underbanked, </a:t>
            </a:r>
          </a:p>
          <a:p>
            <a:r>
              <a:rPr lang="en-US" dirty="0">
                <a:latin typeface="Source Sans Pro" panose="020B0503030403020204" pitchFamily="34" charset="0"/>
                <a:ea typeface="Source Sans Pro" panose="020B0503030403020204" pitchFamily="34" charset="0"/>
              </a:rPr>
              <a:t>and multi-banked customers</a:t>
            </a:r>
          </a:p>
        </p:txBody>
      </p:sp>
      <p:sp>
        <p:nvSpPr>
          <p:cNvPr id="4" name="TextBox 3">
            <a:extLst>
              <a:ext uri="{FF2B5EF4-FFF2-40B4-BE49-F238E27FC236}">
                <a16:creationId xmlns:a16="http://schemas.microsoft.com/office/drawing/2014/main" id="{664187B4-2229-6BC6-4C87-1F4E5D951D51}"/>
              </a:ext>
            </a:extLst>
          </p:cNvPr>
          <p:cNvSpPr txBox="1"/>
          <p:nvPr/>
        </p:nvSpPr>
        <p:spPr>
          <a:xfrm>
            <a:off x="9344886" y="4291785"/>
            <a:ext cx="2204450" cy="738664"/>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There remain significant </a:t>
            </a:r>
          </a:p>
          <a:p>
            <a:r>
              <a:rPr lang="en-US" dirty="0">
                <a:latin typeface="Source Sans Pro" panose="020B0503030403020204" pitchFamily="34" charset="0"/>
                <a:ea typeface="Source Sans Pro" panose="020B0503030403020204" pitchFamily="34" charset="0"/>
              </a:rPr>
              <a:t>limitations  to relationship </a:t>
            </a:r>
            <a:br>
              <a:rPr lang="en-US" dirty="0">
                <a:latin typeface="Source Sans Pro" panose="020B0503030403020204" pitchFamily="34" charset="0"/>
                <a:ea typeface="Source Sans Pro" panose="020B0503030403020204" pitchFamily="34" charset="0"/>
              </a:rPr>
            </a:br>
            <a:r>
              <a:rPr lang="en-US" dirty="0">
                <a:latin typeface="Source Sans Pro" panose="020B0503030403020204" pitchFamily="34" charset="0"/>
                <a:ea typeface="Source Sans Pro" panose="020B0503030403020204" pitchFamily="34" charset="0"/>
              </a:rPr>
              <a:t>portability</a:t>
            </a:r>
          </a:p>
        </p:txBody>
      </p:sp>
      <p:sp>
        <p:nvSpPr>
          <p:cNvPr id="5" name="TextBox 4">
            <a:extLst>
              <a:ext uri="{FF2B5EF4-FFF2-40B4-BE49-F238E27FC236}">
                <a16:creationId xmlns:a16="http://schemas.microsoft.com/office/drawing/2014/main" id="{12C15448-E8F6-ACDA-060B-D4CD7F211821}"/>
              </a:ext>
            </a:extLst>
          </p:cNvPr>
          <p:cNvSpPr txBox="1"/>
          <p:nvPr/>
        </p:nvSpPr>
        <p:spPr>
          <a:xfrm>
            <a:off x="9344886" y="5391918"/>
            <a:ext cx="2140330" cy="738664"/>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Open banking use cases</a:t>
            </a:r>
            <a:br>
              <a:rPr lang="en-US" dirty="0">
                <a:latin typeface="Source Sans Pro" panose="020B0503030403020204" pitchFamily="34" charset="0"/>
                <a:ea typeface="Source Sans Pro" panose="020B0503030403020204" pitchFamily="34" charset="0"/>
              </a:rPr>
            </a:br>
            <a:r>
              <a:rPr lang="en-US" dirty="0">
                <a:latin typeface="Source Sans Pro" panose="020B0503030403020204" pitchFamily="34" charset="0"/>
                <a:ea typeface="Source Sans Pro" panose="020B0503030403020204" pitchFamily="34" charset="0"/>
              </a:rPr>
              <a:t>are simplified with central</a:t>
            </a:r>
            <a:br>
              <a:rPr lang="en-US" dirty="0">
                <a:latin typeface="Source Sans Pro" panose="020B0503030403020204" pitchFamily="34" charset="0"/>
                <a:ea typeface="Source Sans Pro" panose="020B0503030403020204" pitchFamily="34" charset="0"/>
              </a:rPr>
            </a:br>
            <a:r>
              <a:rPr lang="en-US" dirty="0">
                <a:latin typeface="Source Sans Pro" panose="020B0503030403020204" pitchFamily="34" charset="0"/>
                <a:ea typeface="Source Sans Pro" panose="020B0503030403020204" pitchFamily="34" charset="0"/>
              </a:rPr>
              <a:t>network facilitators</a:t>
            </a:r>
          </a:p>
        </p:txBody>
      </p:sp>
      <p:sp>
        <p:nvSpPr>
          <p:cNvPr id="6" name="Google Shape;174;p2">
            <a:extLst>
              <a:ext uri="{FF2B5EF4-FFF2-40B4-BE49-F238E27FC236}">
                <a16:creationId xmlns:a16="http://schemas.microsoft.com/office/drawing/2014/main" id="{E59F1549-A4D6-D4C8-1C59-A8B24BAEBEEA}"/>
              </a:ext>
            </a:extLst>
          </p:cNvPr>
          <p:cNvSpPr txBox="1"/>
          <p:nvPr/>
        </p:nvSpPr>
        <p:spPr>
          <a:xfrm>
            <a:off x="8964616" y="1393458"/>
            <a:ext cx="1519814" cy="40006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F36723"/>
                </a:solidFill>
                <a:effectLst/>
                <a:uLnTx/>
                <a:uFillTx/>
                <a:latin typeface="Source Sans Pro Light" panose="020B0403030403020204" pitchFamily="34" charset="0"/>
                <a:ea typeface="Source Sans Pro Light" panose="020B0403030403020204" pitchFamily="34" charset="0"/>
                <a:cs typeface="Arial" panose="020B0604020202020204" pitchFamily="34" charset="0"/>
                <a:sym typeface="Arial"/>
              </a:rPr>
              <a:t>Background</a:t>
            </a:r>
            <a:endParaRPr kumimoji="0" sz="2000" b="0" i="0" u="none" strike="noStrike" kern="0" cap="none" spc="0" normalizeH="0" baseline="0" noProof="0" dirty="0">
              <a:ln>
                <a:noFill/>
              </a:ln>
              <a:solidFill>
                <a:srgbClr val="F36723"/>
              </a:solidFill>
              <a:effectLst/>
              <a:uLnTx/>
              <a:uFillTx/>
              <a:latin typeface="Source Sans Pro Light" panose="020B0403030403020204" pitchFamily="34" charset="0"/>
              <a:ea typeface="Source Sans Pro Light" panose="020B0403030403020204" pitchFamily="34" charset="0"/>
              <a:cs typeface="Arial" panose="020B0604020202020204" pitchFamily="34" charset="0"/>
              <a:sym typeface="Arial"/>
            </a:endParaRPr>
          </a:p>
        </p:txBody>
      </p:sp>
      <p:sp>
        <p:nvSpPr>
          <p:cNvPr id="8" name="Oval 7">
            <a:extLst>
              <a:ext uri="{FF2B5EF4-FFF2-40B4-BE49-F238E27FC236}">
                <a16:creationId xmlns:a16="http://schemas.microsoft.com/office/drawing/2014/main" id="{178A519D-8284-C38B-9D73-915BD6F22E6C}"/>
              </a:ext>
            </a:extLst>
          </p:cNvPr>
          <p:cNvSpPr/>
          <p:nvPr/>
        </p:nvSpPr>
        <p:spPr>
          <a:xfrm>
            <a:off x="9025253" y="2270889"/>
            <a:ext cx="182880" cy="182880"/>
          </a:xfrm>
          <a:prstGeom prst="ellipse">
            <a:avLst/>
          </a:prstGeom>
          <a:gradFill flip="none" rotWithShape="1">
            <a:gsLst>
              <a:gs pos="5000">
                <a:schemeClr val="accent2">
                  <a:lumMod val="0"/>
                  <a:lumOff val="100000"/>
                </a:schemeClr>
              </a:gs>
              <a:gs pos="79000">
                <a:srgbClr val="F36723"/>
              </a:gs>
            </a:gsLst>
            <a:path path="circle">
              <a:fillToRect l="50000" t="-80000" r="50000" b="180000"/>
            </a:path>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C02F895-6849-77AD-76AF-ED4E014B4BF7}"/>
              </a:ext>
            </a:extLst>
          </p:cNvPr>
          <p:cNvSpPr/>
          <p:nvPr/>
        </p:nvSpPr>
        <p:spPr>
          <a:xfrm>
            <a:off x="9025253" y="4569677"/>
            <a:ext cx="182880" cy="182880"/>
          </a:xfrm>
          <a:prstGeom prst="ellipse">
            <a:avLst/>
          </a:prstGeom>
          <a:gradFill flip="none" rotWithShape="1">
            <a:gsLst>
              <a:gs pos="5000">
                <a:schemeClr val="accent2">
                  <a:lumMod val="0"/>
                  <a:lumOff val="100000"/>
                </a:schemeClr>
              </a:gs>
              <a:gs pos="79000">
                <a:srgbClr val="F36723"/>
              </a:gs>
            </a:gsLst>
            <a:path path="circle">
              <a:fillToRect l="50000" t="-80000" r="50000" b="180000"/>
            </a:path>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F5BF1F5-5F63-181F-EBBA-17F588119AA4}"/>
              </a:ext>
            </a:extLst>
          </p:cNvPr>
          <p:cNvSpPr/>
          <p:nvPr/>
        </p:nvSpPr>
        <p:spPr>
          <a:xfrm>
            <a:off x="9025253" y="3361822"/>
            <a:ext cx="182880" cy="182880"/>
          </a:xfrm>
          <a:prstGeom prst="ellipse">
            <a:avLst/>
          </a:prstGeom>
          <a:gradFill flip="none" rotWithShape="1">
            <a:gsLst>
              <a:gs pos="5000">
                <a:schemeClr val="accent2">
                  <a:lumMod val="0"/>
                  <a:lumOff val="100000"/>
                </a:schemeClr>
              </a:gs>
              <a:gs pos="79000">
                <a:srgbClr val="F36723"/>
              </a:gs>
            </a:gsLst>
            <a:path path="circle">
              <a:fillToRect l="50000" t="-80000" r="50000" b="180000"/>
            </a:path>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2B55C30-2AE6-2C21-3F42-3E5D295149BD}"/>
              </a:ext>
            </a:extLst>
          </p:cNvPr>
          <p:cNvSpPr/>
          <p:nvPr/>
        </p:nvSpPr>
        <p:spPr>
          <a:xfrm>
            <a:off x="9025253" y="5669810"/>
            <a:ext cx="182880" cy="182880"/>
          </a:xfrm>
          <a:prstGeom prst="ellipse">
            <a:avLst/>
          </a:prstGeom>
          <a:gradFill flip="none" rotWithShape="1">
            <a:gsLst>
              <a:gs pos="5000">
                <a:schemeClr val="accent2">
                  <a:lumMod val="0"/>
                  <a:lumOff val="100000"/>
                </a:schemeClr>
              </a:gs>
              <a:gs pos="79000">
                <a:srgbClr val="F36723"/>
              </a:gs>
            </a:gsLst>
            <a:path path="circle">
              <a:fillToRect l="50000" t="-80000" r="50000" b="180000"/>
            </a:path>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174;p2">
            <a:extLst>
              <a:ext uri="{FF2B5EF4-FFF2-40B4-BE49-F238E27FC236}">
                <a16:creationId xmlns:a16="http://schemas.microsoft.com/office/drawing/2014/main" id="{CF59DE93-6774-D14A-4BAB-03578FA27944}"/>
              </a:ext>
            </a:extLst>
          </p:cNvPr>
          <p:cNvSpPr txBox="1"/>
          <p:nvPr/>
        </p:nvSpPr>
        <p:spPr>
          <a:xfrm>
            <a:off x="486457" y="2646138"/>
            <a:ext cx="2839737" cy="83095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F36723"/>
                </a:solidFill>
                <a:effectLst/>
                <a:uLnTx/>
                <a:uFillTx/>
                <a:latin typeface="Source Sans Pro Light" panose="020B0403030403020204" pitchFamily="34" charset="0"/>
                <a:ea typeface="Source Sans Pro Light" panose="020B0403030403020204" pitchFamily="34" charset="0"/>
                <a:cs typeface="Arial" panose="020B0604020202020204" pitchFamily="34" charset="0"/>
                <a:sym typeface="Arial"/>
              </a:rPr>
              <a:t>Key Plat Use Cases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latin typeface="Source Sans Pro" panose="020B0503030403020204" pitchFamily="34" charset="0"/>
                <a:ea typeface="Source Sans Pro" panose="020B0503030403020204" pitchFamily="34" charset="0"/>
                <a:cs typeface="Arial" panose="020B0604020202020204" pitchFamily="34" charset="0"/>
              </a:rPr>
              <a:t>Exploring the Account Transfer and Marketplace Use cases</a:t>
            </a:r>
            <a:endParaRPr kumimoji="0" b="0" i="0" u="none" strike="noStrike" kern="0" cap="none" spc="0" normalizeH="0" baseline="0" noProof="0" dirty="0">
              <a:ln>
                <a:noFill/>
              </a:ln>
              <a:solidFill>
                <a:schemeClr val="tx1"/>
              </a:solidFill>
              <a:effectLst/>
              <a:uLnTx/>
              <a:uFillTx/>
              <a:latin typeface="Source Sans Pro" panose="020B0503030403020204" pitchFamily="34" charset="0"/>
              <a:ea typeface="Source Sans Pro" panose="020B0503030403020204" pitchFamily="34" charset="0"/>
              <a:cs typeface="Arial" panose="020B0604020202020204" pitchFamily="34" charset="0"/>
              <a:sym typeface="Arial"/>
            </a:endParaRPr>
          </a:p>
        </p:txBody>
      </p:sp>
      <p:sp>
        <p:nvSpPr>
          <p:cNvPr id="14" name="Google Shape;174;p2">
            <a:extLst>
              <a:ext uri="{FF2B5EF4-FFF2-40B4-BE49-F238E27FC236}">
                <a16:creationId xmlns:a16="http://schemas.microsoft.com/office/drawing/2014/main" id="{F2E45FED-300F-D5B3-7E80-A93FAB0DBCDA}"/>
              </a:ext>
            </a:extLst>
          </p:cNvPr>
          <p:cNvSpPr txBox="1"/>
          <p:nvPr/>
        </p:nvSpPr>
        <p:spPr>
          <a:xfrm>
            <a:off x="486458" y="3906234"/>
            <a:ext cx="3476770" cy="923289"/>
          </a:xfrm>
          <a:prstGeom prst="rect">
            <a:avLst/>
          </a:prstGeom>
          <a:noFill/>
          <a:ln>
            <a:noFill/>
          </a:ln>
        </p:spPr>
        <p:txBody>
          <a:bodyPr spcFirstLastPara="1" wrap="square" lIns="91425" tIns="45700" rIns="91425" bIns="45700" anchor="t" anchorCtr="0">
            <a:spAutoFit/>
          </a:bodyPr>
          <a:lstStyle/>
          <a:p>
            <a:r>
              <a:rPr kumimoji="0" lang="en-US" sz="2000" b="0" i="0" u="none" strike="noStrike" kern="0" cap="none" spc="0" normalizeH="0" baseline="0" noProof="0" dirty="0">
                <a:ln>
                  <a:noFill/>
                </a:ln>
                <a:solidFill>
                  <a:srgbClr val="F36723"/>
                </a:solidFill>
                <a:effectLst/>
                <a:uLnTx/>
                <a:uFillTx/>
                <a:latin typeface="Source Sans Pro Light" panose="020B0403030403020204" pitchFamily="34" charset="0"/>
                <a:ea typeface="Source Sans Pro Light" panose="020B0403030403020204" pitchFamily="34" charset="0"/>
                <a:cs typeface="Arial" panose="020B0604020202020204" pitchFamily="34" charset="0"/>
                <a:sym typeface="Arial"/>
              </a:rPr>
              <a:t>Plat App Architecture </a:t>
            </a:r>
            <a:br>
              <a:rPr kumimoji="0" lang="en-US" sz="2000" b="0" i="0" u="none" strike="noStrike" kern="0" cap="none" spc="0" normalizeH="0" baseline="0" noProof="0" dirty="0">
                <a:ln>
                  <a:noFill/>
                </a:ln>
                <a:solidFill>
                  <a:srgbClr val="F36723"/>
                </a:solidFill>
                <a:effectLst/>
                <a:uLnTx/>
                <a:uFillTx/>
                <a:latin typeface="Source Sans Pro Light" panose="020B0403030403020204" pitchFamily="34" charset="0"/>
                <a:ea typeface="Source Sans Pro Light" panose="020B0403030403020204" pitchFamily="34" charset="0"/>
                <a:cs typeface="Arial" panose="020B0604020202020204" pitchFamily="34" charset="0"/>
                <a:sym typeface="Arial"/>
              </a:rPr>
            </a:br>
            <a:r>
              <a:rPr lang="en-US" dirty="0">
                <a:solidFill>
                  <a:schemeClr val="tx1"/>
                </a:solidFill>
                <a:latin typeface="Source Sans Pro" panose="020B0503030403020204" pitchFamily="34" charset="0"/>
                <a:ea typeface="Source Sans Pro" panose="020B0503030403020204" pitchFamily="34" charset="0"/>
                <a:cs typeface="Arial" panose="020B0604020202020204" pitchFamily="34" charset="0"/>
              </a:rPr>
              <a:t>Application architecture and workflows</a:t>
            </a:r>
            <a:endParaRPr kumimoji="0" lang="en-US" b="0" i="0" u="none" strike="noStrike" kern="0" cap="none" spc="0" normalizeH="0" baseline="0" noProof="0" dirty="0">
              <a:ln>
                <a:noFill/>
              </a:ln>
              <a:solidFill>
                <a:schemeClr val="tx1"/>
              </a:solidFill>
              <a:effectLst/>
              <a:uLnTx/>
              <a:uFillTx/>
              <a:latin typeface="Source Sans Pro" panose="020B0503030403020204" pitchFamily="34" charset="0"/>
              <a:ea typeface="Source Sans Pro" panose="020B0503030403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dirty="0">
              <a:ln>
                <a:noFill/>
              </a:ln>
              <a:solidFill>
                <a:srgbClr val="F36723"/>
              </a:solidFill>
              <a:effectLst/>
              <a:uLnTx/>
              <a:uFillTx/>
              <a:latin typeface="Source Sans Pro Light" panose="020B0403030403020204" pitchFamily="34" charset="0"/>
              <a:ea typeface="Source Sans Pro Light" panose="020B0403030403020204" pitchFamily="34" charset="0"/>
              <a:cs typeface="Arial" panose="020B0604020202020204" pitchFamily="34" charset="0"/>
              <a:sym typeface="Arial"/>
            </a:endParaRPr>
          </a:p>
        </p:txBody>
      </p:sp>
      <p:sp>
        <p:nvSpPr>
          <p:cNvPr id="15" name="Google Shape;174;p2">
            <a:extLst>
              <a:ext uri="{FF2B5EF4-FFF2-40B4-BE49-F238E27FC236}">
                <a16:creationId xmlns:a16="http://schemas.microsoft.com/office/drawing/2014/main" id="{8ACB011B-4B1B-598F-3C36-9BE08453B81E}"/>
              </a:ext>
            </a:extLst>
          </p:cNvPr>
          <p:cNvSpPr txBox="1"/>
          <p:nvPr/>
        </p:nvSpPr>
        <p:spPr>
          <a:xfrm>
            <a:off x="486458" y="5254332"/>
            <a:ext cx="3476770" cy="83095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F36723"/>
                </a:solidFill>
                <a:effectLst/>
                <a:uLnTx/>
                <a:uFillTx/>
                <a:latin typeface="Source Sans Pro Light" panose="020B0403030403020204" pitchFamily="34" charset="0"/>
                <a:ea typeface="Source Sans Pro Light" panose="020B0403030403020204" pitchFamily="34" charset="0"/>
                <a:cs typeface="Arial" panose="020B0604020202020204" pitchFamily="34" charset="0"/>
                <a:sym typeface="Arial"/>
              </a:rPr>
              <a:t>FDX API Recommendations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b="0" i="0" u="none" strike="noStrike" kern="0" cap="none" spc="0" normalizeH="0" baseline="0" noProof="0" dirty="0">
                <a:ln>
                  <a:noFill/>
                </a:ln>
                <a:solidFill>
                  <a:schemeClr val="tx1"/>
                </a:solidFill>
                <a:effectLst/>
                <a:uLnTx/>
                <a:uFillTx/>
                <a:latin typeface="Source Sans Pro" panose="020B0503030403020204" pitchFamily="34" charset="0"/>
                <a:ea typeface="Source Sans Pro" panose="020B0503030403020204" pitchFamily="34" charset="0"/>
                <a:cs typeface="Arial" panose="020B0604020202020204" pitchFamily="34" charset="0"/>
                <a:sym typeface="Arial"/>
              </a:rPr>
              <a:t>Automation and FDX API enhancements</a:t>
            </a:r>
            <a:br>
              <a:rPr kumimoji="0" lang="en-US" b="0" i="0" u="none" strike="noStrike" kern="0" cap="none" spc="0" normalizeH="0" baseline="0" noProof="0" dirty="0">
                <a:ln>
                  <a:noFill/>
                </a:ln>
                <a:solidFill>
                  <a:schemeClr val="tx1"/>
                </a:solidFill>
                <a:effectLst/>
                <a:uLnTx/>
                <a:uFillTx/>
                <a:latin typeface="Source Sans Pro" panose="020B0503030403020204" pitchFamily="34" charset="0"/>
                <a:ea typeface="Source Sans Pro" panose="020B0503030403020204" pitchFamily="34" charset="0"/>
                <a:cs typeface="Arial" panose="020B0604020202020204" pitchFamily="34" charset="0"/>
                <a:sym typeface="Arial"/>
              </a:rPr>
            </a:br>
            <a:r>
              <a:rPr kumimoji="0" lang="en-US" b="0" i="0" u="none" strike="noStrike" kern="0" cap="none" spc="0" normalizeH="0" baseline="0" noProof="0" dirty="0">
                <a:ln>
                  <a:noFill/>
                </a:ln>
                <a:solidFill>
                  <a:schemeClr val="tx1"/>
                </a:solidFill>
                <a:effectLst/>
                <a:uLnTx/>
                <a:uFillTx/>
                <a:latin typeface="Source Sans Pro" panose="020B0503030403020204" pitchFamily="34" charset="0"/>
                <a:ea typeface="Source Sans Pro" panose="020B0503030403020204" pitchFamily="34" charset="0"/>
                <a:cs typeface="Arial" panose="020B0604020202020204" pitchFamily="34" charset="0"/>
                <a:sym typeface="Arial"/>
              </a:rPr>
              <a:t>for relationship portability use cases</a:t>
            </a:r>
            <a:endParaRPr kumimoji="0" b="0" i="0" u="none" strike="noStrike" kern="0" cap="none" spc="0" normalizeH="0" baseline="0" noProof="0" dirty="0">
              <a:ln>
                <a:noFill/>
              </a:ln>
              <a:solidFill>
                <a:srgbClr val="F36723"/>
              </a:solidFill>
              <a:effectLst/>
              <a:uLnTx/>
              <a:uFillTx/>
              <a:latin typeface="Source Sans Pro Light" panose="020B0403030403020204" pitchFamily="34" charset="0"/>
              <a:ea typeface="Source Sans Pro Light" panose="020B0403030403020204" pitchFamily="34" charset="0"/>
              <a:cs typeface="Arial" panose="020B0604020202020204" pitchFamily="34" charset="0"/>
              <a:sym typeface="Arial"/>
            </a:endParaRPr>
          </a:p>
        </p:txBody>
      </p:sp>
      <p:grpSp>
        <p:nvGrpSpPr>
          <p:cNvPr id="45" name="Group 44">
            <a:extLst>
              <a:ext uri="{FF2B5EF4-FFF2-40B4-BE49-F238E27FC236}">
                <a16:creationId xmlns:a16="http://schemas.microsoft.com/office/drawing/2014/main" id="{3B7B3E07-C053-0049-E8AA-06A0F7823F8B}"/>
              </a:ext>
            </a:extLst>
          </p:cNvPr>
          <p:cNvGrpSpPr/>
          <p:nvPr/>
        </p:nvGrpSpPr>
        <p:grpSpPr>
          <a:xfrm>
            <a:off x="4031604" y="1825606"/>
            <a:ext cx="4128792" cy="3206789"/>
            <a:chOff x="5968300" y="-566664"/>
            <a:chExt cx="4128792" cy="3206789"/>
          </a:xfrm>
        </p:grpSpPr>
        <p:pic>
          <p:nvPicPr>
            <p:cNvPr id="33" name="Picture 32" descr="Icon&#10;&#10;Description automatically generated">
              <a:extLst>
                <a:ext uri="{FF2B5EF4-FFF2-40B4-BE49-F238E27FC236}">
                  <a16:creationId xmlns:a16="http://schemas.microsoft.com/office/drawing/2014/main" id="{C43BB02F-2C9E-4663-F3D0-3249556C732B}"/>
                </a:ext>
              </a:extLst>
            </p:cNvPr>
            <p:cNvPicPr>
              <a:picLocks noChangeAspect="1"/>
            </p:cNvPicPr>
            <p:nvPr/>
          </p:nvPicPr>
          <p:blipFill rotWithShape="1">
            <a:blip r:embed="rId4">
              <a:clrChange>
                <a:clrFrom>
                  <a:srgbClr val="FFFFFF"/>
                </a:clrFrom>
                <a:clrTo>
                  <a:srgbClr val="FFFFFF">
                    <a:alpha val="0"/>
                  </a:srgbClr>
                </a:clrTo>
              </a:clrChange>
            </a:blip>
            <a:srcRect l="48824" r="1172" b="13569"/>
            <a:stretch/>
          </p:blipFill>
          <p:spPr>
            <a:xfrm>
              <a:off x="5968300" y="-566664"/>
              <a:ext cx="4128792" cy="3074182"/>
            </a:xfrm>
            <a:prstGeom prst="rect">
              <a:avLst/>
            </a:prstGeom>
          </p:spPr>
        </p:pic>
        <p:grpSp>
          <p:nvGrpSpPr>
            <p:cNvPr id="41" name="Group 40">
              <a:extLst>
                <a:ext uri="{FF2B5EF4-FFF2-40B4-BE49-F238E27FC236}">
                  <a16:creationId xmlns:a16="http://schemas.microsoft.com/office/drawing/2014/main" id="{D4E25306-E42A-7396-31A0-77A2600D3981}"/>
                </a:ext>
              </a:extLst>
            </p:cNvPr>
            <p:cNvGrpSpPr/>
            <p:nvPr/>
          </p:nvGrpSpPr>
          <p:grpSpPr>
            <a:xfrm>
              <a:off x="6145428" y="-140485"/>
              <a:ext cx="949789" cy="2539393"/>
              <a:chOff x="921179" y="-953293"/>
              <a:chExt cx="2204451" cy="3823855"/>
            </a:xfrm>
            <a:scene3d>
              <a:camera prst="isometricLeftDown">
                <a:rot lat="2100000" lon="2100000" rev="0"/>
              </a:camera>
              <a:lightRig rig="threePt" dir="t"/>
            </a:scene3d>
          </p:grpSpPr>
          <p:sp>
            <p:nvSpPr>
              <p:cNvPr id="39" name="Google Shape;165;p1">
                <a:extLst>
                  <a:ext uri="{FF2B5EF4-FFF2-40B4-BE49-F238E27FC236}">
                    <a16:creationId xmlns:a16="http://schemas.microsoft.com/office/drawing/2014/main" id="{638B2589-6A7D-5C72-E544-38568AF00431}"/>
                  </a:ext>
                </a:extLst>
              </p:cNvPr>
              <p:cNvSpPr/>
              <p:nvPr/>
            </p:nvSpPr>
            <p:spPr>
              <a:xfrm>
                <a:off x="921179" y="-953293"/>
                <a:ext cx="2204451" cy="3823855"/>
              </a:xfrm>
              <a:prstGeom prst="round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
            <p:nvSpPr>
              <p:cNvPr id="40" name="Google Shape;165;p1">
                <a:extLst>
                  <a:ext uri="{FF2B5EF4-FFF2-40B4-BE49-F238E27FC236}">
                    <a16:creationId xmlns:a16="http://schemas.microsoft.com/office/drawing/2014/main" id="{C3033747-F832-9398-D2C2-BF63A8326D56}"/>
                  </a:ext>
                </a:extLst>
              </p:cNvPr>
              <p:cNvSpPr/>
              <p:nvPr/>
            </p:nvSpPr>
            <p:spPr>
              <a:xfrm>
                <a:off x="996345" y="-831003"/>
                <a:ext cx="2024846" cy="3578879"/>
              </a:xfrm>
              <a:prstGeom prst="roundRect">
                <a:avLst/>
              </a:prstGeom>
              <a:solidFill>
                <a:schemeClr val="tx1"/>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grpSp>
        <p:pic>
          <p:nvPicPr>
            <p:cNvPr id="34" name="Google Shape;286;p10" descr="Logo&#10;&#10;Description automatically generated">
              <a:extLst>
                <a:ext uri="{FF2B5EF4-FFF2-40B4-BE49-F238E27FC236}">
                  <a16:creationId xmlns:a16="http://schemas.microsoft.com/office/drawing/2014/main" id="{CD938440-C6BF-C29E-96B9-FC36E01328E4}"/>
                </a:ext>
              </a:extLst>
            </p:cNvPr>
            <p:cNvPicPr preferRelativeResize="0">
              <a:picLocks noChangeAspect="1"/>
            </p:cNvPicPr>
            <p:nvPr/>
          </p:nvPicPr>
          <p:blipFill rotWithShape="1">
            <a:blip r:embed="rId3">
              <a:alphaModFix/>
            </a:blip>
            <a:srcRect l="1161" t="-6605" r="45446" b="-5919"/>
            <a:stretch/>
          </p:blipFill>
          <p:spPr>
            <a:xfrm>
              <a:off x="6178058" y="681225"/>
              <a:ext cx="912240" cy="1005840"/>
            </a:xfrm>
            <a:prstGeom prst="rect">
              <a:avLst/>
            </a:prstGeom>
            <a:noFill/>
            <a:ln>
              <a:noFill/>
            </a:ln>
            <a:scene3d>
              <a:camera prst="isometricLeftDown"/>
              <a:lightRig rig="threePt" dir="t"/>
            </a:scene3d>
          </p:spPr>
        </p:pic>
        <p:grpSp>
          <p:nvGrpSpPr>
            <p:cNvPr id="42" name="Group 41">
              <a:extLst>
                <a:ext uri="{FF2B5EF4-FFF2-40B4-BE49-F238E27FC236}">
                  <a16:creationId xmlns:a16="http://schemas.microsoft.com/office/drawing/2014/main" id="{2154A861-404A-00E6-C86C-006BEC29A862}"/>
                </a:ext>
              </a:extLst>
            </p:cNvPr>
            <p:cNvGrpSpPr/>
            <p:nvPr/>
          </p:nvGrpSpPr>
          <p:grpSpPr>
            <a:xfrm>
              <a:off x="8091746" y="-57355"/>
              <a:ext cx="1078992" cy="2697480"/>
              <a:chOff x="921179" y="-953293"/>
              <a:chExt cx="2204451" cy="3823855"/>
            </a:xfrm>
            <a:scene3d>
              <a:camera prst="isometricLeftDown">
                <a:rot lat="18900000" lon="2400000" rev="18000000"/>
              </a:camera>
              <a:lightRig rig="threePt" dir="t"/>
            </a:scene3d>
          </p:grpSpPr>
          <p:sp>
            <p:nvSpPr>
              <p:cNvPr id="43" name="Google Shape;165;p1">
                <a:extLst>
                  <a:ext uri="{FF2B5EF4-FFF2-40B4-BE49-F238E27FC236}">
                    <a16:creationId xmlns:a16="http://schemas.microsoft.com/office/drawing/2014/main" id="{F8F69B36-A872-3FB6-AE49-79B7BEB363AF}"/>
                  </a:ext>
                </a:extLst>
              </p:cNvPr>
              <p:cNvSpPr/>
              <p:nvPr/>
            </p:nvSpPr>
            <p:spPr>
              <a:xfrm>
                <a:off x="921179" y="-953293"/>
                <a:ext cx="2204451" cy="3823855"/>
              </a:xfrm>
              <a:prstGeom prst="round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
            <p:nvSpPr>
              <p:cNvPr id="44" name="Google Shape;165;p1">
                <a:extLst>
                  <a:ext uri="{FF2B5EF4-FFF2-40B4-BE49-F238E27FC236}">
                    <a16:creationId xmlns:a16="http://schemas.microsoft.com/office/drawing/2014/main" id="{E9ACAE96-71CD-B4E4-F63F-B2C63C557A0F}"/>
                  </a:ext>
                </a:extLst>
              </p:cNvPr>
              <p:cNvSpPr/>
              <p:nvPr/>
            </p:nvSpPr>
            <p:spPr>
              <a:xfrm>
                <a:off x="996345" y="-831003"/>
                <a:ext cx="2024846" cy="3578879"/>
              </a:xfrm>
              <a:prstGeom prst="roundRect">
                <a:avLst/>
              </a:prstGeom>
              <a:solidFill>
                <a:schemeClr val="bg1">
                  <a:lumMod val="65000"/>
                </a:schemeClr>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grpSp>
        <p:pic>
          <p:nvPicPr>
            <p:cNvPr id="35" name="Google Shape;286;p10" descr="Logo&#10;&#10;Description automatically generated">
              <a:extLst>
                <a:ext uri="{FF2B5EF4-FFF2-40B4-BE49-F238E27FC236}">
                  <a16:creationId xmlns:a16="http://schemas.microsoft.com/office/drawing/2014/main" id="{6BA57E59-D9BC-8697-FB7B-8812F027BE45}"/>
                </a:ext>
              </a:extLst>
            </p:cNvPr>
            <p:cNvPicPr preferRelativeResize="0">
              <a:picLocks noChangeAspect="1"/>
            </p:cNvPicPr>
            <p:nvPr/>
          </p:nvPicPr>
          <p:blipFill rotWithShape="1">
            <a:blip r:embed="rId3">
              <a:alphaModFix/>
            </a:blip>
            <a:srcRect l="1161" t="-6605" r="45446" b="-5919"/>
            <a:stretch/>
          </p:blipFill>
          <p:spPr>
            <a:xfrm>
              <a:off x="8738264" y="644302"/>
              <a:ext cx="414654" cy="457200"/>
            </a:xfrm>
            <a:prstGeom prst="rect">
              <a:avLst/>
            </a:prstGeom>
            <a:noFill/>
            <a:ln>
              <a:noFill/>
            </a:ln>
            <a:scene3d>
              <a:camera prst="isometricOffAxis2Top">
                <a:rot lat="19799367" lon="3204474" rev="17864767"/>
              </a:camera>
              <a:lightRig rig="threePt" dir="t"/>
            </a:scene3d>
          </p:spPr>
        </p:pic>
        <p:sp>
          <p:nvSpPr>
            <p:cNvPr id="36" name="TextBox 35">
              <a:extLst>
                <a:ext uri="{FF2B5EF4-FFF2-40B4-BE49-F238E27FC236}">
                  <a16:creationId xmlns:a16="http://schemas.microsoft.com/office/drawing/2014/main" id="{4BFF0DF3-24B9-D262-D425-4ADA9F7113F8}"/>
                </a:ext>
              </a:extLst>
            </p:cNvPr>
            <p:cNvSpPr txBox="1"/>
            <p:nvPr/>
          </p:nvSpPr>
          <p:spPr>
            <a:xfrm>
              <a:off x="7761210" y="718289"/>
              <a:ext cx="1186543" cy="1492716"/>
            </a:xfrm>
            <a:prstGeom prst="rect">
              <a:avLst/>
            </a:prstGeom>
            <a:noFill/>
            <a:scene3d>
              <a:camera prst="orthographicFront">
                <a:rot lat="19800000" lon="3000000" rev="18000000"/>
              </a:camera>
              <a:lightRig rig="threePt" dir="t"/>
            </a:scene3d>
            <a:sp3d/>
          </p:spPr>
          <p:txBody>
            <a:bodyPr wrap="none" rtlCol="0">
              <a:spAutoFit/>
            </a:bodyPr>
            <a:lstStyle/>
            <a:p>
              <a:r>
                <a:rPr lang="en-US" b="1" dirty="0">
                  <a:solidFill>
                    <a:srgbClr val="F36723"/>
                  </a:solidFill>
                  <a:latin typeface="Source Sans Pro" panose="020B0503030403020204" pitchFamily="34" charset="0"/>
                  <a:ea typeface="Source Sans Pro" panose="020B0503030403020204" pitchFamily="34" charset="0"/>
                </a:rPr>
                <a:t>Bank Import</a:t>
              </a:r>
            </a:p>
            <a:p>
              <a:endParaRPr lang="en-US" sz="1100" dirty="0">
                <a:latin typeface="Source Sans Pro" panose="020B0503030403020204" pitchFamily="34" charset="0"/>
                <a:ea typeface="Source Sans Pro" panose="020B0503030403020204" pitchFamily="34" charset="0"/>
              </a:endParaRPr>
            </a:p>
            <a:p>
              <a:r>
                <a:rPr lang="en-US" sz="1100" b="1" dirty="0">
                  <a:solidFill>
                    <a:schemeClr val="accent1"/>
                  </a:solidFill>
                  <a:latin typeface="Source Sans Pro" panose="020B0503030403020204" pitchFamily="34" charset="0"/>
                  <a:ea typeface="Source Sans Pro" panose="020B0503030403020204" pitchFamily="34" charset="0"/>
                </a:rPr>
                <a:t>Bank of the Jedi</a:t>
              </a:r>
            </a:p>
            <a:p>
              <a:endParaRPr lang="en-US" sz="1100" b="1" dirty="0">
                <a:solidFill>
                  <a:schemeClr val="accent1"/>
                </a:solidFill>
                <a:latin typeface="Source Sans Pro" panose="020B0503030403020204" pitchFamily="34" charset="0"/>
                <a:ea typeface="Source Sans Pro" panose="020B0503030403020204" pitchFamily="34" charset="0"/>
              </a:endParaRPr>
            </a:p>
            <a:p>
              <a:r>
                <a:rPr lang="en-US" sz="1100" b="1" dirty="0">
                  <a:solidFill>
                    <a:schemeClr val="accent1"/>
                  </a:solidFill>
                  <a:latin typeface="Source Sans Pro" panose="020B0503030403020204" pitchFamily="34" charset="0"/>
                  <a:ea typeface="Source Sans Pro" panose="020B0503030403020204" pitchFamily="34" charset="0"/>
                </a:rPr>
                <a:t>Big  Trust</a:t>
              </a:r>
            </a:p>
            <a:p>
              <a:endParaRPr lang="en-US" sz="1100" b="1" dirty="0">
                <a:solidFill>
                  <a:schemeClr val="accent1"/>
                </a:solidFill>
                <a:latin typeface="Source Sans Pro" panose="020B0503030403020204" pitchFamily="34" charset="0"/>
                <a:ea typeface="Source Sans Pro" panose="020B0503030403020204" pitchFamily="34" charset="0"/>
              </a:endParaRPr>
            </a:p>
            <a:p>
              <a:r>
                <a:rPr lang="en-US" sz="1100" b="1" dirty="0">
                  <a:solidFill>
                    <a:schemeClr val="accent1"/>
                  </a:solidFill>
                  <a:latin typeface="Source Sans Pro" panose="020B0503030403020204" pitchFamily="34" charset="0"/>
                  <a:ea typeface="Source Sans Pro" panose="020B0503030403020204" pitchFamily="34" charset="0"/>
                </a:rPr>
                <a:t>Machine Bank</a:t>
              </a:r>
            </a:p>
            <a:p>
              <a:endParaRPr lang="en-US" sz="1100" dirty="0">
                <a:latin typeface="Source Sans Pro" panose="020B0503030403020204" pitchFamily="34" charset="0"/>
                <a:ea typeface="Source Sans Pro" panose="020B0503030403020204" pitchFamily="34" charset="0"/>
              </a:endParaRPr>
            </a:p>
          </p:txBody>
        </p:sp>
      </p:grpSp>
      <p:sp>
        <p:nvSpPr>
          <p:cNvPr id="46" name="Google Shape;167;p1">
            <a:extLst>
              <a:ext uri="{FF2B5EF4-FFF2-40B4-BE49-F238E27FC236}">
                <a16:creationId xmlns:a16="http://schemas.microsoft.com/office/drawing/2014/main" id="{D8BD8280-E73B-9A09-23E7-E473485763D9}"/>
              </a:ext>
            </a:extLst>
          </p:cNvPr>
          <p:cNvSpPr txBox="1"/>
          <p:nvPr/>
        </p:nvSpPr>
        <p:spPr>
          <a:xfrm>
            <a:off x="6867914" y="400640"/>
            <a:ext cx="5123041" cy="361469"/>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48" name="TextBox 47">
            <a:extLst>
              <a:ext uri="{FF2B5EF4-FFF2-40B4-BE49-F238E27FC236}">
                <a16:creationId xmlns:a16="http://schemas.microsoft.com/office/drawing/2014/main" id="{F88A4E37-607F-80D3-D6CF-CFEE1B4CC3B9}"/>
              </a:ext>
            </a:extLst>
          </p:cNvPr>
          <p:cNvSpPr txBox="1"/>
          <p:nvPr/>
        </p:nvSpPr>
        <p:spPr>
          <a:xfrm>
            <a:off x="243672" y="657844"/>
            <a:ext cx="6096000" cy="297004"/>
          </a:xfrm>
          <a:prstGeom prst="rect">
            <a:avLst/>
          </a:prstGeom>
          <a:noFill/>
        </p:spPr>
        <p:txBody>
          <a:bodyPr wrap="square">
            <a:spAutoFit/>
          </a:bodyPr>
          <a:lstStyle/>
          <a:p>
            <a:pPr marL="0" marR="0" lvl="0" indent="0" algn="l" rtl="0">
              <a:lnSpc>
                <a:spcPct val="95000"/>
              </a:lnSpc>
              <a:spcBef>
                <a:spcPts val="0"/>
              </a:spcBef>
              <a:spcAft>
                <a:spcPts val="0"/>
              </a:spcAft>
              <a:buClr>
                <a:srgbClr val="000000"/>
              </a:buClr>
              <a:buSzPts val="1400"/>
              <a:buFont typeface="Arial"/>
              <a:buNone/>
            </a:pPr>
            <a:r>
              <a:rPr lang="en-US" sz="1400" b="1" i="0" u="none" strike="noStrike" cap="none" dirty="0">
                <a:solidFill>
                  <a:schemeClr val="tx1"/>
                </a:solidFill>
                <a:latin typeface="Avenir"/>
                <a:ea typeface="Avenir"/>
                <a:cs typeface="Avenir"/>
                <a:sym typeface="Avenir"/>
              </a:rPr>
              <a:t>Plat</a:t>
            </a:r>
            <a:r>
              <a:rPr lang="en-US" sz="1400" b="0" i="0" u="none" strike="noStrike" cap="none" dirty="0">
                <a:solidFill>
                  <a:schemeClr val="tx1"/>
                </a:solidFill>
                <a:latin typeface="Avenir"/>
                <a:ea typeface="Avenir"/>
                <a:cs typeface="Avenir"/>
                <a:sym typeface="Avenir"/>
              </a:rPr>
              <a:t>:  An app where customers don't have to start all over when switching banks</a:t>
            </a:r>
            <a:endParaRPr lang="en-US" sz="1400" b="0" i="0" u="none" strike="noStrike" cap="none" dirty="0">
              <a:solidFill>
                <a:schemeClr val="tx1"/>
              </a:solidFill>
              <a:latin typeface="Arial"/>
              <a:ea typeface="Arial"/>
              <a:cs typeface="Arial"/>
              <a:sym typeface="Arial"/>
            </a:endParaRPr>
          </a:p>
        </p:txBody>
      </p:sp>
      <p:sp>
        <p:nvSpPr>
          <p:cNvPr id="49" name="TextBox 48">
            <a:extLst>
              <a:ext uri="{FF2B5EF4-FFF2-40B4-BE49-F238E27FC236}">
                <a16:creationId xmlns:a16="http://schemas.microsoft.com/office/drawing/2014/main" id="{D3E2B1DB-924A-EE05-69F6-5A7D87931880}"/>
              </a:ext>
            </a:extLst>
          </p:cNvPr>
          <p:cNvSpPr txBox="1"/>
          <p:nvPr/>
        </p:nvSpPr>
        <p:spPr>
          <a:xfrm>
            <a:off x="5348501" y="4540355"/>
            <a:ext cx="1686680" cy="215444"/>
          </a:xfrm>
          <a:prstGeom prst="rect">
            <a:avLst/>
          </a:prstGeom>
          <a:noFill/>
        </p:spPr>
        <p:txBody>
          <a:bodyPr wrap="none" rtlCol="0">
            <a:spAutoFit/>
          </a:bodyPr>
          <a:lstStyle/>
          <a:p>
            <a:r>
              <a:rPr lang="en-US" sz="800" dirty="0">
                <a:solidFill>
                  <a:schemeClr val="tx1">
                    <a:lumMod val="50000"/>
                    <a:lumOff val="50000"/>
                  </a:schemeClr>
                </a:solidFill>
              </a:rPr>
              <a:t>Illustrative: delivered as web-app</a:t>
            </a:r>
          </a:p>
        </p:txBody>
      </p:sp>
      <p:sp>
        <p:nvSpPr>
          <p:cNvPr id="51" name="Google Shape;165;p1">
            <a:extLst>
              <a:ext uri="{FF2B5EF4-FFF2-40B4-BE49-F238E27FC236}">
                <a16:creationId xmlns:a16="http://schemas.microsoft.com/office/drawing/2014/main" id="{16743FB3-FE3C-28AD-AF7A-E39FEB94FA6D}"/>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
        <p:nvSpPr>
          <p:cNvPr id="55" name="Google Shape;174;p2">
            <a:extLst>
              <a:ext uri="{FF2B5EF4-FFF2-40B4-BE49-F238E27FC236}">
                <a16:creationId xmlns:a16="http://schemas.microsoft.com/office/drawing/2014/main" id="{6BA61B25-2CF6-40FC-0A29-F04916A06CE2}"/>
              </a:ext>
            </a:extLst>
          </p:cNvPr>
          <p:cNvSpPr txBox="1"/>
          <p:nvPr/>
        </p:nvSpPr>
        <p:spPr>
          <a:xfrm>
            <a:off x="486457" y="1313407"/>
            <a:ext cx="2839737" cy="83095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solidFill>
                  <a:srgbClr val="F36723"/>
                </a:solidFill>
                <a:latin typeface="Source Sans Pro Light" panose="020B0403030403020204" pitchFamily="34" charset="0"/>
                <a:ea typeface="Source Sans Pro Light" panose="020B0403030403020204" pitchFamily="34" charset="0"/>
                <a:cs typeface="Arial" panose="020B0604020202020204" pitchFamily="34" charset="0"/>
              </a:rPr>
              <a:t>Market Landscape</a:t>
            </a:r>
            <a:endParaRPr kumimoji="0" lang="en-US" sz="2000" b="0" i="0" u="none" strike="noStrike" kern="0" cap="none" spc="0" normalizeH="0" baseline="0" noProof="0" dirty="0">
              <a:ln>
                <a:noFill/>
              </a:ln>
              <a:solidFill>
                <a:srgbClr val="F36723"/>
              </a:solidFill>
              <a:effectLst/>
              <a:uLnTx/>
              <a:uFillTx/>
              <a:latin typeface="Source Sans Pro Light" panose="020B0403030403020204" pitchFamily="34" charset="0"/>
              <a:ea typeface="Source Sans Pro Light" panose="020B0403030403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latin typeface="Source Sans Pro" panose="020B0503030403020204" pitchFamily="34" charset="0"/>
                <a:ea typeface="Source Sans Pro" panose="020B0503030403020204" pitchFamily="34" charset="0"/>
                <a:cs typeface="Arial" panose="020B0604020202020204" pitchFamily="34" charset="0"/>
              </a:rPr>
              <a:t>Transferring or consolidating accounts is still cumbersome</a:t>
            </a:r>
            <a:endParaRPr kumimoji="0" b="0" i="0" u="none" strike="noStrike" kern="0" cap="none" spc="0" normalizeH="0" baseline="0" noProof="0" dirty="0">
              <a:ln>
                <a:noFill/>
              </a:ln>
              <a:solidFill>
                <a:schemeClr val="tx1"/>
              </a:solidFill>
              <a:effectLst/>
              <a:uLnTx/>
              <a:uFillTx/>
              <a:latin typeface="Source Sans Pro" panose="020B0503030403020204" pitchFamily="34" charset="0"/>
              <a:ea typeface="Source Sans Pro" panose="020B0503030403020204" pitchFamily="34" charset="0"/>
              <a:cs typeface="Arial" panose="020B0604020202020204" pitchFamily="34" charset="0"/>
              <a:sym typeface="Arial"/>
            </a:endParaRPr>
          </a:p>
        </p:txBody>
      </p:sp>
    </p:spTree>
    <p:extLst>
      <p:ext uri="{BB962C8B-B14F-4D97-AF65-F5344CB8AC3E}">
        <p14:creationId xmlns:p14="http://schemas.microsoft.com/office/powerpoint/2010/main" val="373481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17"/>
          <p:cNvSpPr/>
          <p:nvPr/>
        </p:nvSpPr>
        <p:spPr>
          <a:xfrm>
            <a:off x="0" y="-1"/>
            <a:ext cx="12192000" cy="6858001"/>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venir"/>
              <a:ea typeface="Avenir"/>
              <a:cs typeface="Avenir"/>
              <a:sym typeface="Avenir"/>
            </a:endParaRPr>
          </a:p>
        </p:txBody>
      </p:sp>
      <p:sp>
        <p:nvSpPr>
          <p:cNvPr id="424" name="Google Shape;424;p17"/>
          <p:cNvSpPr/>
          <p:nvPr/>
        </p:nvSpPr>
        <p:spPr>
          <a:xfrm>
            <a:off x="762000" y="758952"/>
            <a:ext cx="10668000" cy="545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venir"/>
              <a:ea typeface="Avenir"/>
              <a:cs typeface="Avenir"/>
              <a:sym typeface="Avenir"/>
            </a:endParaRPr>
          </a:p>
        </p:txBody>
      </p:sp>
      <p:pic>
        <p:nvPicPr>
          <p:cNvPr id="425" name="Google Shape;425;p17" descr="Logo&#10;&#10;Description automatically generated"/>
          <p:cNvPicPr preferRelativeResize="0"/>
          <p:nvPr/>
        </p:nvPicPr>
        <p:blipFill rotWithShape="1">
          <a:blip r:embed="rId3">
            <a:alphaModFix/>
          </a:blip>
          <a:srcRect l="54470"/>
          <a:stretch/>
        </p:blipFill>
        <p:spPr>
          <a:xfrm>
            <a:off x="4319928" y="307368"/>
            <a:ext cx="3552144" cy="4078562"/>
          </a:xfrm>
          <a:prstGeom prst="rect">
            <a:avLst/>
          </a:prstGeom>
          <a:noFill/>
          <a:ln>
            <a:noFill/>
          </a:ln>
        </p:spPr>
      </p:pic>
      <p:sp>
        <p:nvSpPr>
          <p:cNvPr id="426" name="Google Shape;426;p17"/>
          <p:cNvSpPr/>
          <p:nvPr/>
        </p:nvSpPr>
        <p:spPr>
          <a:xfrm>
            <a:off x="2006082" y="3890865"/>
            <a:ext cx="3552144" cy="1483568"/>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Video 1</a:t>
            </a:r>
            <a:endParaRPr/>
          </a:p>
        </p:txBody>
      </p:sp>
      <p:sp>
        <p:nvSpPr>
          <p:cNvPr id="427" name="Google Shape;427;p17"/>
          <p:cNvSpPr/>
          <p:nvPr/>
        </p:nvSpPr>
        <p:spPr>
          <a:xfrm>
            <a:off x="6794241" y="3890865"/>
            <a:ext cx="3552144" cy="1483568"/>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Video 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5;p1">
            <a:extLst>
              <a:ext uri="{FF2B5EF4-FFF2-40B4-BE49-F238E27FC236}">
                <a16:creationId xmlns:a16="http://schemas.microsoft.com/office/drawing/2014/main" id="{11AD4F17-E74C-3E54-18C9-7F2E9C475410}"/>
              </a:ext>
            </a:extLst>
          </p:cNvPr>
          <p:cNvSpPr/>
          <p:nvPr/>
        </p:nvSpPr>
        <p:spPr>
          <a:xfrm>
            <a:off x="0" y="-1"/>
            <a:ext cx="12192000" cy="6858001"/>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extLst>
      <p:ext uri="{BB962C8B-B14F-4D97-AF65-F5344CB8AC3E}">
        <p14:creationId xmlns:p14="http://schemas.microsoft.com/office/powerpoint/2010/main" val="3953663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13" name="Rectangle 12">
            <a:extLst>
              <a:ext uri="{FF2B5EF4-FFF2-40B4-BE49-F238E27FC236}">
                <a16:creationId xmlns:a16="http://schemas.microsoft.com/office/drawing/2014/main" id="{7D11F916-7B86-6B27-9D85-92D6640EA436}"/>
              </a:ext>
            </a:extLst>
          </p:cNvPr>
          <p:cNvSpPr/>
          <p:nvPr/>
        </p:nvSpPr>
        <p:spPr>
          <a:xfrm>
            <a:off x="0" y="2477091"/>
            <a:ext cx="12192000" cy="43809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6" name="Google Shape;326;p11"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sp>
        <p:nvSpPr>
          <p:cNvPr id="327" name="Google Shape;327;p11"/>
          <p:cNvSpPr txBox="1"/>
          <p:nvPr/>
        </p:nvSpPr>
        <p:spPr>
          <a:xfrm>
            <a:off x="243672" y="212381"/>
            <a:ext cx="603081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Source Sans Pro Light"/>
                <a:ea typeface="Source Sans Pro Light"/>
                <a:cs typeface="Source Sans Pro Light"/>
                <a:sym typeface="Source Sans Pro Light"/>
              </a:rPr>
              <a:t>Market Landscape for Relationship Portability</a:t>
            </a:r>
            <a:endParaRPr lang="en-US" dirty="0"/>
          </a:p>
        </p:txBody>
      </p:sp>
      <p:sp>
        <p:nvSpPr>
          <p:cNvPr id="356" name="Google Shape;356;p11"/>
          <p:cNvSpPr txBox="1"/>
          <p:nvPr/>
        </p:nvSpPr>
        <p:spPr>
          <a:xfrm>
            <a:off x="847296" y="2780586"/>
            <a:ext cx="4629571" cy="304694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dirty="0">
                <a:solidFill>
                  <a:srgbClr val="3F3F3F"/>
                </a:solidFill>
                <a:latin typeface="Source Sans Pro Light"/>
                <a:ea typeface="Source Sans Pro Light"/>
                <a:cs typeface="Source Sans Pro Light"/>
                <a:sym typeface="Source Sans Pro Light"/>
              </a:rPr>
              <a:t>Data Access Platforms are offering account open-services that provide “rapid account verification” or “fast movement of funds”</a:t>
            </a:r>
          </a:p>
          <a:p>
            <a:pPr marL="0" marR="0" lvl="0" indent="0" algn="ctr" rtl="0">
              <a:spcBef>
                <a:spcPts val="0"/>
              </a:spcBef>
              <a:spcAft>
                <a:spcPts val="0"/>
              </a:spcAft>
              <a:buNone/>
            </a:pPr>
            <a:endParaRPr lang="en-US" sz="1600" dirty="0">
              <a:solidFill>
                <a:srgbClr val="3F3F3F"/>
              </a:solidFill>
              <a:latin typeface="Source Sans Pro Light"/>
              <a:ea typeface="Source Sans Pro Light"/>
              <a:cs typeface="Source Sans Pro Light"/>
              <a:sym typeface="Source Sans Pro Light"/>
            </a:endParaRPr>
          </a:p>
          <a:p>
            <a:pPr marL="0" marR="0" lvl="0" indent="0" algn="ctr" rtl="0">
              <a:spcBef>
                <a:spcPts val="0"/>
              </a:spcBef>
              <a:spcAft>
                <a:spcPts val="0"/>
              </a:spcAft>
              <a:buNone/>
            </a:pPr>
            <a:endParaRPr lang="en-US" sz="1600" dirty="0">
              <a:solidFill>
                <a:srgbClr val="3F3F3F"/>
              </a:solidFill>
              <a:latin typeface="Source Sans Pro Light"/>
              <a:ea typeface="Source Sans Pro Light"/>
              <a:cs typeface="Source Sans Pro Light"/>
              <a:sym typeface="Source Sans Pro Light"/>
            </a:endParaRPr>
          </a:p>
          <a:p>
            <a:pPr marL="0" marR="0" lvl="0" indent="0" algn="ctr" rtl="0">
              <a:spcBef>
                <a:spcPts val="0"/>
              </a:spcBef>
              <a:spcAft>
                <a:spcPts val="0"/>
              </a:spcAft>
              <a:buNone/>
            </a:pPr>
            <a:r>
              <a:rPr lang="en-US" sz="1600" dirty="0">
                <a:solidFill>
                  <a:srgbClr val="3F3F3F"/>
                </a:solidFill>
                <a:latin typeface="Source Sans Pro Light"/>
                <a:ea typeface="Source Sans Pro Light"/>
                <a:cs typeface="Source Sans Pro Light"/>
                <a:sym typeface="Source Sans Pro Light"/>
              </a:rPr>
              <a:t>Data Access Platforms require the financial institution to provide a front-end for customers</a:t>
            </a:r>
          </a:p>
          <a:p>
            <a:pPr marL="0" marR="0" lvl="0" indent="0" algn="ctr" rtl="0">
              <a:spcBef>
                <a:spcPts val="0"/>
              </a:spcBef>
              <a:spcAft>
                <a:spcPts val="0"/>
              </a:spcAft>
              <a:buNone/>
            </a:pPr>
            <a:endParaRPr lang="en-US" sz="1600" dirty="0">
              <a:solidFill>
                <a:srgbClr val="3F3F3F"/>
              </a:solidFill>
              <a:latin typeface="Source Sans Pro Light"/>
              <a:ea typeface="Source Sans Pro Light"/>
              <a:cs typeface="Source Sans Pro Light"/>
              <a:sym typeface="Source Sans Pro Light"/>
            </a:endParaRPr>
          </a:p>
          <a:p>
            <a:pPr marL="0" marR="0" lvl="0" indent="0" algn="ctr" rtl="0">
              <a:spcBef>
                <a:spcPts val="0"/>
              </a:spcBef>
              <a:spcAft>
                <a:spcPts val="0"/>
              </a:spcAft>
              <a:buNone/>
            </a:pPr>
            <a:endParaRPr lang="en-US" sz="1600" dirty="0">
              <a:solidFill>
                <a:srgbClr val="3F3F3F"/>
              </a:solidFill>
              <a:latin typeface="Source Sans Pro Light"/>
              <a:ea typeface="Source Sans Pro Light"/>
              <a:cs typeface="Source Sans Pro Light"/>
              <a:sym typeface="Source Sans Pro Light"/>
            </a:endParaRPr>
          </a:p>
          <a:p>
            <a:pPr marL="0" marR="0" lvl="0" indent="0" algn="ctr" rtl="0">
              <a:spcBef>
                <a:spcPts val="0"/>
              </a:spcBef>
              <a:spcAft>
                <a:spcPts val="0"/>
              </a:spcAft>
              <a:buNone/>
            </a:pPr>
            <a:r>
              <a:rPr lang="en-US" sz="1600" dirty="0">
                <a:solidFill>
                  <a:srgbClr val="3F3F3F"/>
                </a:solidFill>
                <a:latin typeface="Source Sans Pro Light"/>
                <a:ea typeface="Source Sans Pro Light"/>
                <a:cs typeface="Source Sans Pro Light"/>
                <a:sym typeface="Source Sans Pro Light"/>
              </a:rPr>
              <a:t>Plat attacks the back-end and front-end problem while also providing a roadmap for marketplace solutions for customers</a:t>
            </a:r>
            <a:endParaRPr dirty="0"/>
          </a:p>
        </p:txBody>
      </p:sp>
      <p:sp>
        <p:nvSpPr>
          <p:cNvPr id="2" name="Google Shape;165;p1">
            <a:extLst>
              <a:ext uri="{FF2B5EF4-FFF2-40B4-BE49-F238E27FC236}">
                <a16:creationId xmlns:a16="http://schemas.microsoft.com/office/drawing/2014/main" id="{8CBEEE87-9CCE-8588-1341-FC9A4D406D33}"/>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
        <p:nvSpPr>
          <p:cNvPr id="4" name="TextBox 3">
            <a:extLst>
              <a:ext uri="{FF2B5EF4-FFF2-40B4-BE49-F238E27FC236}">
                <a16:creationId xmlns:a16="http://schemas.microsoft.com/office/drawing/2014/main" id="{D1C8F40E-6133-EB6B-490C-49121B7FF361}"/>
              </a:ext>
            </a:extLst>
          </p:cNvPr>
          <p:cNvSpPr txBox="1"/>
          <p:nvPr/>
        </p:nvSpPr>
        <p:spPr>
          <a:xfrm>
            <a:off x="7112162" y="5430579"/>
            <a:ext cx="5596100" cy="261610"/>
          </a:xfrm>
          <a:prstGeom prst="rect">
            <a:avLst/>
          </a:prstGeom>
          <a:noFill/>
        </p:spPr>
        <p:txBody>
          <a:bodyPr wrap="square">
            <a:spAutoFit/>
          </a:bodyPr>
          <a:lstStyle/>
          <a:p>
            <a:r>
              <a:rPr lang="en-US" sz="1050" dirty="0">
                <a:hlinkClick r:id="rId4"/>
              </a:rPr>
              <a:t>https://www.finicity.com/blog/secure-account-opening-wins-in-digital-world/</a:t>
            </a:r>
            <a:endParaRPr lang="en-US" sz="1050" dirty="0"/>
          </a:p>
        </p:txBody>
      </p:sp>
      <p:pic>
        <p:nvPicPr>
          <p:cNvPr id="6" name="Picture 5" descr="A picture containing text, tableware, dishware, plate&#10;&#10;Description automatically generated">
            <a:extLst>
              <a:ext uri="{FF2B5EF4-FFF2-40B4-BE49-F238E27FC236}">
                <a16:creationId xmlns:a16="http://schemas.microsoft.com/office/drawing/2014/main" id="{0DFA9E4F-1F31-54FA-CC07-B7D2B0FDBF04}"/>
              </a:ext>
            </a:extLst>
          </p:cNvPr>
          <p:cNvPicPr>
            <a:picLocks noChangeAspect="1"/>
          </p:cNvPicPr>
          <p:nvPr/>
        </p:nvPicPr>
        <p:blipFill>
          <a:blip r:embed="rId5"/>
          <a:stretch>
            <a:fillRect/>
          </a:stretch>
        </p:blipFill>
        <p:spPr>
          <a:xfrm>
            <a:off x="7176134" y="4571395"/>
            <a:ext cx="1993551" cy="813584"/>
          </a:xfrm>
          <a:prstGeom prst="rect">
            <a:avLst/>
          </a:prstGeom>
        </p:spPr>
      </p:pic>
      <p:sp>
        <p:nvSpPr>
          <p:cNvPr id="11" name="TextBox 10">
            <a:extLst>
              <a:ext uri="{FF2B5EF4-FFF2-40B4-BE49-F238E27FC236}">
                <a16:creationId xmlns:a16="http://schemas.microsoft.com/office/drawing/2014/main" id="{BCB738BC-1600-87AD-4618-EC8052A229A2}"/>
              </a:ext>
            </a:extLst>
          </p:cNvPr>
          <p:cNvSpPr txBox="1"/>
          <p:nvPr/>
        </p:nvSpPr>
        <p:spPr>
          <a:xfrm>
            <a:off x="256227" y="665487"/>
            <a:ext cx="8702715" cy="1846659"/>
          </a:xfrm>
          <a:prstGeom prst="rect">
            <a:avLst/>
          </a:prstGeom>
          <a:noFill/>
        </p:spPr>
        <p:txBody>
          <a:bodyPr wrap="square">
            <a:spAutoFit/>
          </a:bodyPr>
          <a:lstStyle/>
          <a:p>
            <a:r>
              <a:rPr lang="en-US" sz="2000" dirty="0">
                <a:solidFill>
                  <a:srgbClr val="F36723"/>
                </a:solidFill>
                <a:latin typeface="Source Sans Pro" panose="020B0503030403020204" pitchFamily="34" charset="0"/>
                <a:ea typeface="Source Sans Pro" panose="020B0503030403020204" pitchFamily="34" charset="0"/>
              </a:rPr>
              <a:t>If switching or consolidating banks was easy, you wouldn’t</a:t>
            </a:r>
            <a:br>
              <a:rPr lang="en-US" sz="2000" dirty="0">
                <a:solidFill>
                  <a:srgbClr val="F36723"/>
                </a:solidFill>
                <a:latin typeface="Source Sans Pro" panose="020B0503030403020204" pitchFamily="34" charset="0"/>
                <a:ea typeface="Source Sans Pro" panose="020B0503030403020204" pitchFamily="34" charset="0"/>
              </a:rPr>
            </a:br>
            <a:r>
              <a:rPr lang="en-US" sz="2000" dirty="0">
                <a:solidFill>
                  <a:srgbClr val="F36723"/>
                </a:solidFill>
                <a:latin typeface="Source Sans Pro" panose="020B0503030403020204" pitchFamily="34" charset="0"/>
                <a:ea typeface="Source Sans Pro" panose="020B0503030403020204" pitchFamily="34" charset="0"/>
              </a:rPr>
              <a:t>need a multi-page how-to guide with checklists and spreadsheets</a:t>
            </a:r>
          </a:p>
          <a:p>
            <a:endParaRPr lang="en-US" sz="1000" dirty="0">
              <a:hlinkClick r:id="rId6"/>
            </a:endParaRPr>
          </a:p>
          <a:p>
            <a:r>
              <a:rPr lang="en-US" sz="1000" dirty="0">
                <a:hlinkClick r:id="rId6"/>
              </a:rPr>
              <a:t>https://www.forbes.com/advisor/banking/how-to-switch-banks-a-step-by-step-guide/</a:t>
            </a:r>
            <a:endParaRPr lang="en-US" sz="1000" dirty="0"/>
          </a:p>
          <a:p>
            <a:r>
              <a:rPr lang="en-US" sz="1000" dirty="0"/>
              <a:t>From May 2022</a:t>
            </a:r>
          </a:p>
          <a:p>
            <a:endParaRPr lang="en-US" sz="1000" dirty="0">
              <a:hlinkClick r:id="rId7"/>
            </a:endParaRPr>
          </a:p>
          <a:p>
            <a:r>
              <a:rPr lang="en-US" sz="1000" dirty="0">
                <a:hlinkClick r:id="rId7"/>
              </a:rPr>
              <a:t>https://time.com/nextadvisor/banking/how-to-switch-banks/</a:t>
            </a:r>
            <a:endParaRPr lang="en-US" sz="1000" dirty="0"/>
          </a:p>
          <a:p>
            <a:r>
              <a:rPr lang="en-US" sz="1000" dirty="0"/>
              <a:t>From Oct 2022</a:t>
            </a:r>
          </a:p>
          <a:p>
            <a:endParaRPr lang="en-US" dirty="0"/>
          </a:p>
        </p:txBody>
      </p:sp>
      <p:sp>
        <p:nvSpPr>
          <p:cNvPr id="12" name="Google Shape;174;p2">
            <a:extLst>
              <a:ext uri="{FF2B5EF4-FFF2-40B4-BE49-F238E27FC236}">
                <a16:creationId xmlns:a16="http://schemas.microsoft.com/office/drawing/2014/main" id="{43247E03-51E8-A76F-8520-93BC11DF7430}"/>
              </a:ext>
            </a:extLst>
          </p:cNvPr>
          <p:cNvSpPr txBox="1"/>
          <p:nvPr/>
        </p:nvSpPr>
        <p:spPr>
          <a:xfrm>
            <a:off x="7112162" y="2851173"/>
            <a:ext cx="4115047" cy="138495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F36723"/>
                </a:solidFill>
                <a:effectLst/>
                <a:uLnTx/>
                <a:uFillTx/>
                <a:latin typeface="Source Sans Pro Light" panose="020B0403030403020204" pitchFamily="34" charset="0"/>
                <a:ea typeface="Source Sans Pro Light" panose="020B0403030403020204" pitchFamily="34" charset="0"/>
                <a:cs typeface="Arial" panose="020B0604020202020204" pitchFamily="34" charset="0"/>
                <a:sym typeface="Arial"/>
              </a:rPr>
              <a:t>Data Access Platforms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b="0" i="0" u="none" strike="noStrike" kern="0" cap="none" spc="0" normalizeH="0" baseline="0" noProof="0" dirty="0">
                <a:ln>
                  <a:noFill/>
                </a:ln>
                <a:solidFill>
                  <a:schemeClr val="tx1"/>
                </a:solidFill>
                <a:effectLst/>
                <a:uLnTx/>
                <a:uFillTx/>
                <a:latin typeface="Source Sans Pro" panose="020B0503030403020204" pitchFamily="34" charset="0"/>
                <a:ea typeface="Source Sans Pro" panose="020B0503030403020204" pitchFamily="34" charset="0"/>
                <a:cs typeface="Arial" panose="020B0604020202020204" pitchFamily="34" charset="0"/>
                <a:sym typeface="Arial"/>
              </a:rPr>
              <a:t>Providing Account Transfer Services</a:t>
            </a:r>
            <a:br>
              <a:rPr kumimoji="0" lang="en-US" b="0" i="0" u="none" strike="noStrike" kern="0" cap="none" spc="0" normalizeH="0" baseline="0" noProof="0" dirty="0">
                <a:ln>
                  <a:noFill/>
                </a:ln>
                <a:solidFill>
                  <a:schemeClr val="tx1"/>
                </a:solidFill>
                <a:effectLst/>
                <a:uLnTx/>
                <a:uFillTx/>
                <a:latin typeface="Source Sans Pro" panose="020B0503030403020204" pitchFamily="34" charset="0"/>
                <a:ea typeface="Source Sans Pro" panose="020B0503030403020204" pitchFamily="34" charset="0"/>
                <a:cs typeface="Arial" panose="020B0604020202020204" pitchFamily="34" charset="0"/>
                <a:sym typeface="Arial"/>
              </a:rPr>
            </a:br>
            <a:endParaRPr kumimoji="0" lang="en-US" b="0" i="0" u="none" strike="noStrike" kern="0" cap="none" spc="0" normalizeH="0" baseline="0" noProof="0" dirty="0">
              <a:ln>
                <a:noFill/>
              </a:ln>
              <a:solidFill>
                <a:schemeClr val="tx1"/>
              </a:solidFill>
              <a:effectLst/>
              <a:uLnTx/>
              <a:uFillTx/>
              <a:latin typeface="Source Sans Pro" panose="020B0503030403020204" pitchFamily="34" charset="0"/>
              <a:ea typeface="Source Sans Pro" panose="020B0503030403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1" u="none" strike="noStrike" kern="0" cap="none" spc="0" normalizeH="0" baseline="0" noProof="0" dirty="0">
                <a:ln>
                  <a:noFill/>
                </a:ln>
                <a:solidFill>
                  <a:schemeClr val="tx1">
                    <a:lumMod val="65000"/>
                    <a:lumOff val="35000"/>
                  </a:schemeClr>
                </a:solidFill>
                <a:effectLst/>
                <a:uLnTx/>
                <a:uFillTx/>
                <a:latin typeface="Source Sans Pro" panose="020B0503030403020204" pitchFamily="34" charset="0"/>
                <a:ea typeface="Source Sans Pro" panose="020B0503030403020204" pitchFamily="34" charset="0"/>
                <a:cs typeface="Arial" panose="020B0604020202020204" pitchFamily="34" charset="0"/>
                <a:sym typeface="Arial"/>
              </a:rPr>
              <a:t>This list is not exhaustive as not all transfer services products are publicly facing – most data access platforms could assist in some capacity via </a:t>
            </a:r>
            <a:r>
              <a:rPr lang="en-US" sz="1200" i="1" dirty="0">
                <a:solidFill>
                  <a:schemeClr val="tx1">
                    <a:lumMod val="65000"/>
                    <a:lumOff val="35000"/>
                  </a:schemeClr>
                </a:solidFill>
                <a:latin typeface="Source Sans Pro" panose="020B0503030403020204" pitchFamily="34" charset="0"/>
                <a:ea typeface="Source Sans Pro" panose="020B0503030403020204" pitchFamily="34" charset="0"/>
                <a:cs typeface="Arial" panose="020B0604020202020204" pitchFamily="34" charset="0"/>
              </a:rPr>
              <a:t>Account aggregation</a:t>
            </a:r>
            <a:endParaRPr kumimoji="0" sz="1200" b="0" i="0" u="none" strike="noStrike" kern="0" cap="none" spc="0" normalizeH="0" baseline="0" noProof="0" dirty="0">
              <a:ln>
                <a:noFill/>
              </a:ln>
              <a:solidFill>
                <a:schemeClr val="tx1">
                  <a:lumMod val="65000"/>
                  <a:lumOff val="35000"/>
                </a:schemeClr>
              </a:solidFill>
              <a:effectLst/>
              <a:uLnTx/>
              <a:uFillTx/>
              <a:latin typeface="Source Sans Pro" panose="020B0503030403020204" pitchFamily="34" charset="0"/>
              <a:ea typeface="Source Sans Pro" panose="020B0503030403020204" pitchFamily="34" charset="0"/>
              <a:cs typeface="Arial" panose="020B0604020202020204" pitchFamily="34" charset="0"/>
              <a:sym typeface="Arial"/>
            </a:endParaRPr>
          </a:p>
        </p:txBody>
      </p:sp>
      <p:sp>
        <p:nvSpPr>
          <p:cNvPr id="14" name="Google Shape;167;p1">
            <a:extLst>
              <a:ext uri="{FF2B5EF4-FFF2-40B4-BE49-F238E27FC236}">
                <a16:creationId xmlns:a16="http://schemas.microsoft.com/office/drawing/2014/main" id="{2102F139-5E81-9F39-04B3-5F6BFC07FA66}"/>
              </a:ext>
            </a:extLst>
          </p:cNvPr>
          <p:cNvSpPr txBox="1"/>
          <p:nvPr/>
        </p:nvSpPr>
        <p:spPr>
          <a:xfrm>
            <a:off x="6867914" y="400640"/>
            <a:ext cx="5123041" cy="361469"/>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852530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0"/>
          <p:cNvSpPr/>
          <p:nvPr/>
        </p:nvSpPr>
        <p:spPr>
          <a:xfrm>
            <a:off x="0" y="3618452"/>
            <a:ext cx="12192000" cy="3239549"/>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3" name="Google Shape;273;p10"/>
          <p:cNvSpPr txBox="1"/>
          <p:nvPr/>
        </p:nvSpPr>
        <p:spPr>
          <a:xfrm>
            <a:off x="8146309" y="1208781"/>
            <a:ext cx="3167319"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rgbClr val="3F3F3F"/>
                </a:solidFill>
                <a:latin typeface="Source Sans Pro Light"/>
                <a:ea typeface="Source Sans Pro Light"/>
                <a:cs typeface="Source Sans Pro Light"/>
                <a:sym typeface="Source Sans Pro Light"/>
              </a:rPr>
              <a:t>Plat (or target bank) registers with other banks in advance.</a:t>
            </a:r>
            <a:endParaRPr/>
          </a:p>
          <a:p>
            <a:pPr marL="0" marR="0" lvl="0" indent="0" algn="ctr" rtl="0">
              <a:spcBef>
                <a:spcPts val="0"/>
              </a:spcBef>
              <a:spcAft>
                <a:spcPts val="0"/>
              </a:spcAft>
              <a:buNone/>
            </a:pPr>
            <a:endParaRPr sz="1600">
              <a:solidFill>
                <a:srgbClr val="3F3F3F"/>
              </a:solidFill>
              <a:latin typeface="Source Sans Pro Light"/>
              <a:ea typeface="Source Sans Pro Light"/>
              <a:cs typeface="Source Sans Pro Light"/>
              <a:sym typeface="Source Sans Pro Light"/>
            </a:endParaRPr>
          </a:p>
          <a:p>
            <a:pPr marL="0" marR="0" lvl="0" indent="0" algn="ctr" rtl="0">
              <a:spcBef>
                <a:spcPts val="0"/>
              </a:spcBef>
              <a:spcAft>
                <a:spcPts val="0"/>
              </a:spcAft>
              <a:buNone/>
            </a:pPr>
            <a:r>
              <a:rPr lang="en-US" sz="1600">
                <a:solidFill>
                  <a:srgbClr val="3F3F3F"/>
                </a:solidFill>
                <a:latin typeface="Source Sans Pro Light"/>
                <a:ea typeface="Source Sans Pro Light"/>
                <a:cs typeface="Source Sans Pro Light"/>
                <a:sym typeface="Source Sans Pro Light"/>
              </a:rPr>
              <a:t>As part of onboarding, client authorizes each bank to import their financial banking data.</a:t>
            </a:r>
            <a:endParaRPr/>
          </a:p>
        </p:txBody>
      </p:sp>
      <p:pic>
        <p:nvPicPr>
          <p:cNvPr id="274" name="Google Shape;274;p10"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sp>
        <p:nvSpPr>
          <p:cNvPr id="275" name="Google Shape;275;p10"/>
          <p:cNvSpPr txBox="1"/>
          <p:nvPr/>
        </p:nvSpPr>
        <p:spPr>
          <a:xfrm>
            <a:off x="243672" y="212381"/>
            <a:ext cx="927048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Source Sans Pro Light"/>
                <a:ea typeface="Source Sans Pro Light"/>
                <a:cs typeface="Source Sans Pro Light"/>
                <a:sym typeface="Source Sans Pro Light"/>
              </a:rPr>
              <a:t>Relationship portability – Account Transfers to New Bank</a:t>
            </a:r>
            <a:endParaRPr dirty="0"/>
          </a:p>
        </p:txBody>
      </p:sp>
      <p:pic>
        <p:nvPicPr>
          <p:cNvPr id="276" name="Google Shape;276;p10" descr="Bank with solid fill"/>
          <p:cNvPicPr preferRelativeResize="0"/>
          <p:nvPr/>
        </p:nvPicPr>
        <p:blipFill rotWithShape="1">
          <a:blip r:embed="rId4">
            <a:alphaModFix/>
          </a:blip>
          <a:srcRect/>
          <a:stretch/>
        </p:blipFill>
        <p:spPr>
          <a:xfrm>
            <a:off x="5269345" y="1723023"/>
            <a:ext cx="914400" cy="914400"/>
          </a:xfrm>
          <a:prstGeom prst="rect">
            <a:avLst/>
          </a:prstGeom>
          <a:noFill/>
          <a:ln>
            <a:noFill/>
          </a:ln>
        </p:spPr>
      </p:pic>
      <p:pic>
        <p:nvPicPr>
          <p:cNvPr id="277" name="Google Shape;277;p10" descr="Bank with solid fill"/>
          <p:cNvPicPr preferRelativeResize="0"/>
          <p:nvPr/>
        </p:nvPicPr>
        <p:blipFill rotWithShape="1">
          <a:blip r:embed="rId5">
            <a:alphaModFix/>
          </a:blip>
          <a:srcRect/>
          <a:stretch/>
        </p:blipFill>
        <p:spPr>
          <a:xfrm>
            <a:off x="2144467" y="1045914"/>
            <a:ext cx="457200" cy="457200"/>
          </a:xfrm>
          <a:prstGeom prst="rect">
            <a:avLst/>
          </a:prstGeom>
          <a:noFill/>
          <a:ln>
            <a:noFill/>
          </a:ln>
        </p:spPr>
      </p:pic>
      <p:pic>
        <p:nvPicPr>
          <p:cNvPr id="278" name="Google Shape;278;p10" descr="Bank with solid fill"/>
          <p:cNvPicPr preferRelativeResize="0"/>
          <p:nvPr/>
        </p:nvPicPr>
        <p:blipFill rotWithShape="1">
          <a:blip r:embed="rId5">
            <a:alphaModFix/>
          </a:blip>
          <a:srcRect/>
          <a:stretch/>
        </p:blipFill>
        <p:spPr>
          <a:xfrm>
            <a:off x="2144467" y="1960314"/>
            <a:ext cx="457200" cy="457200"/>
          </a:xfrm>
          <a:prstGeom prst="rect">
            <a:avLst/>
          </a:prstGeom>
          <a:noFill/>
          <a:ln>
            <a:noFill/>
          </a:ln>
        </p:spPr>
      </p:pic>
      <p:pic>
        <p:nvPicPr>
          <p:cNvPr id="279" name="Google Shape;279;p10" descr="Bank with solid fill"/>
          <p:cNvPicPr preferRelativeResize="0"/>
          <p:nvPr/>
        </p:nvPicPr>
        <p:blipFill rotWithShape="1">
          <a:blip r:embed="rId5">
            <a:alphaModFix/>
          </a:blip>
          <a:srcRect/>
          <a:stretch/>
        </p:blipFill>
        <p:spPr>
          <a:xfrm>
            <a:off x="2144467" y="2874714"/>
            <a:ext cx="457200" cy="457200"/>
          </a:xfrm>
          <a:prstGeom prst="rect">
            <a:avLst/>
          </a:prstGeom>
          <a:noFill/>
          <a:ln>
            <a:noFill/>
          </a:ln>
        </p:spPr>
      </p:pic>
      <p:sp>
        <p:nvSpPr>
          <p:cNvPr id="280" name="Google Shape;280;p10"/>
          <p:cNvSpPr txBox="1"/>
          <p:nvPr/>
        </p:nvSpPr>
        <p:spPr>
          <a:xfrm>
            <a:off x="634776" y="1091103"/>
            <a:ext cx="14221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A</a:t>
            </a:r>
            <a:endParaRPr/>
          </a:p>
        </p:txBody>
      </p:sp>
      <p:sp>
        <p:nvSpPr>
          <p:cNvPr id="281" name="Google Shape;281;p10"/>
          <p:cNvSpPr txBox="1"/>
          <p:nvPr/>
        </p:nvSpPr>
        <p:spPr>
          <a:xfrm>
            <a:off x="661427" y="2000985"/>
            <a:ext cx="14334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B</a:t>
            </a:r>
            <a:endParaRPr/>
          </a:p>
        </p:txBody>
      </p:sp>
      <p:sp>
        <p:nvSpPr>
          <p:cNvPr id="282" name="Google Shape;282;p10"/>
          <p:cNvSpPr txBox="1"/>
          <p:nvPr/>
        </p:nvSpPr>
        <p:spPr>
          <a:xfrm>
            <a:off x="634630" y="2945543"/>
            <a:ext cx="14221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C</a:t>
            </a:r>
            <a:endParaRPr/>
          </a:p>
        </p:txBody>
      </p:sp>
      <p:sp>
        <p:nvSpPr>
          <p:cNvPr id="283" name="Google Shape;283;p10"/>
          <p:cNvSpPr txBox="1"/>
          <p:nvPr/>
        </p:nvSpPr>
        <p:spPr>
          <a:xfrm>
            <a:off x="6240761" y="1995557"/>
            <a:ext cx="13131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Target Bank</a:t>
            </a:r>
            <a:endParaRPr/>
          </a:p>
        </p:txBody>
      </p:sp>
      <p:grpSp>
        <p:nvGrpSpPr>
          <p:cNvPr id="284" name="Google Shape;284;p10"/>
          <p:cNvGrpSpPr/>
          <p:nvPr/>
        </p:nvGrpSpPr>
        <p:grpSpPr>
          <a:xfrm>
            <a:off x="3550023" y="1689049"/>
            <a:ext cx="914400" cy="914400"/>
            <a:chOff x="3550023" y="1689049"/>
            <a:chExt cx="914400" cy="914400"/>
          </a:xfrm>
        </p:grpSpPr>
        <p:pic>
          <p:nvPicPr>
            <p:cNvPr id="285" name="Google Shape;285;p10" descr="Smart Phone with solid fill"/>
            <p:cNvPicPr preferRelativeResize="0"/>
            <p:nvPr/>
          </p:nvPicPr>
          <p:blipFill rotWithShape="1">
            <a:blip r:embed="rId6">
              <a:alphaModFix/>
            </a:blip>
            <a:srcRect/>
            <a:stretch/>
          </p:blipFill>
          <p:spPr>
            <a:xfrm>
              <a:off x="3550023" y="1689049"/>
              <a:ext cx="914400" cy="914400"/>
            </a:xfrm>
            <a:prstGeom prst="rect">
              <a:avLst/>
            </a:prstGeom>
            <a:noFill/>
            <a:ln>
              <a:noFill/>
            </a:ln>
          </p:spPr>
        </p:pic>
        <p:pic>
          <p:nvPicPr>
            <p:cNvPr id="286" name="Google Shape;286;p10" descr="Logo&#10;&#10;Description automatically generated"/>
            <p:cNvPicPr preferRelativeResize="0"/>
            <p:nvPr/>
          </p:nvPicPr>
          <p:blipFill rotWithShape="1">
            <a:blip r:embed="rId3">
              <a:alphaModFix/>
            </a:blip>
            <a:srcRect l="1161" t="-6605" r="45446" b="-5919"/>
            <a:stretch/>
          </p:blipFill>
          <p:spPr>
            <a:xfrm>
              <a:off x="3878924" y="2007512"/>
              <a:ext cx="256598" cy="282926"/>
            </a:xfrm>
            <a:prstGeom prst="rect">
              <a:avLst/>
            </a:prstGeom>
            <a:noFill/>
            <a:ln>
              <a:noFill/>
            </a:ln>
          </p:spPr>
        </p:pic>
      </p:grpSp>
      <p:pic>
        <p:nvPicPr>
          <p:cNvPr id="287" name="Google Shape;287;p10" descr="Logo&#10;&#10;Description automatically generated"/>
          <p:cNvPicPr preferRelativeResize="0"/>
          <p:nvPr/>
        </p:nvPicPr>
        <p:blipFill rotWithShape="1">
          <a:blip r:embed="rId3">
            <a:alphaModFix/>
          </a:blip>
          <a:srcRect l="54338" t="26881" b="31097"/>
          <a:stretch/>
        </p:blipFill>
        <p:spPr>
          <a:xfrm>
            <a:off x="3778623" y="1419751"/>
            <a:ext cx="457200" cy="220133"/>
          </a:xfrm>
          <a:prstGeom prst="rect">
            <a:avLst/>
          </a:prstGeom>
          <a:noFill/>
          <a:ln>
            <a:noFill/>
          </a:ln>
        </p:spPr>
      </p:pic>
      <p:pic>
        <p:nvPicPr>
          <p:cNvPr id="288" name="Google Shape;288;p10" descr="Connected outline"/>
          <p:cNvPicPr preferRelativeResize="0"/>
          <p:nvPr/>
        </p:nvPicPr>
        <p:blipFill rotWithShape="1">
          <a:blip r:embed="rId7">
            <a:alphaModFix/>
          </a:blip>
          <a:srcRect/>
          <a:stretch/>
        </p:blipFill>
        <p:spPr>
          <a:xfrm rot="-3096764">
            <a:off x="4366032" y="1745472"/>
            <a:ext cx="914400" cy="914400"/>
          </a:xfrm>
          <a:prstGeom prst="rect">
            <a:avLst/>
          </a:prstGeom>
          <a:noFill/>
          <a:ln>
            <a:noFill/>
          </a:ln>
        </p:spPr>
      </p:pic>
      <p:sp>
        <p:nvSpPr>
          <p:cNvPr id="289" name="Google Shape;289;p10"/>
          <p:cNvSpPr txBox="1"/>
          <p:nvPr/>
        </p:nvSpPr>
        <p:spPr>
          <a:xfrm>
            <a:off x="243672" y="579503"/>
            <a:ext cx="132921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26622"/>
                </a:solidFill>
                <a:latin typeface="Source Sans Pro"/>
                <a:ea typeface="Source Sans Pro"/>
                <a:cs typeface="Source Sans Pro"/>
                <a:sym typeface="Source Sans Pro"/>
              </a:rPr>
              <a:t>This Mock-up</a:t>
            </a:r>
            <a:endParaRPr/>
          </a:p>
        </p:txBody>
      </p:sp>
      <p:cxnSp>
        <p:nvCxnSpPr>
          <p:cNvPr id="290" name="Google Shape;290;p10"/>
          <p:cNvCxnSpPr/>
          <p:nvPr/>
        </p:nvCxnSpPr>
        <p:spPr>
          <a:xfrm rot="10800000">
            <a:off x="2688984" y="1193899"/>
            <a:ext cx="685800" cy="736491"/>
          </a:xfrm>
          <a:prstGeom prst="straightConnector1">
            <a:avLst/>
          </a:prstGeom>
          <a:noFill/>
          <a:ln w="9525" cap="flat" cmpd="sng">
            <a:solidFill>
              <a:schemeClr val="accent1"/>
            </a:solidFill>
            <a:prstDash val="solid"/>
            <a:miter lim="800000"/>
            <a:headEnd type="none" w="sm" len="sm"/>
            <a:tailEnd type="triangle" w="med" len="med"/>
          </a:ln>
        </p:spPr>
      </p:cxnSp>
      <p:cxnSp>
        <p:nvCxnSpPr>
          <p:cNvPr id="291" name="Google Shape;291;p10"/>
          <p:cNvCxnSpPr/>
          <p:nvPr/>
        </p:nvCxnSpPr>
        <p:spPr>
          <a:xfrm rot="10800000">
            <a:off x="2579855" y="2124330"/>
            <a:ext cx="68580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292" name="Google Shape;292;p10"/>
          <p:cNvCxnSpPr/>
          <p:nvPr/>
        </p:nvCxnSpPr>
        <p:spPr>
          <a:xfrm flipH="1">
            <a:off x="2647100" y="2344672"/>
            <a:ext cx="685800" cy="583049"/>
          </a:xfrm>
          <a:prstGeom prst="straightConnector1">
            <a:avLst/>
          </a:prstGeom>
          <a:noFill/>
          <a:ln w="9525" cap="flat" cmpd="sng">
            <a:solidFill>
              <a:schemeClr val="accent1"/>
            </a:solidFill>
            <a:prstDash val="solid"/>
            <a:miter lim="800000"/>
            <a:headEnd type="none" w="sm" len="sm"/>
            <a:tailEnd type="triangle" w="med" len="med"/>
          </a:ln>
        </p:spPr>
      </p:cxnSp>
      <p:cxnSp>
        <p:nvCxnSpPr>
          <p:cNvPr id="293" name="Google Shape;293;p10"/>
          <p:cNvCxnSpPr/>
          <p:nvPr/>
        </p:nvCxnSpPr>
        <p:spPr>
          <a:xfrm>
            <a:off x="2703090" y="1334599"/>
            <a:ext cx="685800" cy="722908"/>
          </a:xfrm>
          <a:prstGeom prst="straightConnector1">
            <a:avLst/>
          </a:prstGeom>
          <a:noFill/>
          <a:ln w="9525" cap="flat" cmpd="sng">
            <a:solidFill>
              <a:srgbClr val="C00000"/>
            </a:solidFill>
            <a:prstDash val="solid"/>
            <a:miter lim="800000"/>
            <a:headEnd type="none" w="sm" len="sm"/>
            <a:tailEnd type="triangle" w="med" len="med"/>
          </a:ln>
        </p:spPr>
      </p:cxnSp>
      <p:cxnSp>
        <p:nvCxnSpPr>
          <p:cNvPr id="294" name="Google Shape;294;p10"/>
          <p:cNvCxnSpPr/>
          <p:nvPr/>
        </p:nvCxnSpPr>
        <p:spPr>
          <a:xfrm>
            <a:off x="2597768" y="2222477"/>
            <a:ext cx="685800" cy="0"/>
          </a:xfrm>
          <a:prstGeom prst="straightConnector1">
            <a:avLst/>
          </a:prstGeom>
          <a:noFill/>
          <a:ln w="9525" cap="flat" cmpd="sng">
            <a:solidFill>
              <a:srgbClr val="C00000"/>
            </a:solidFill>
            <a:prstDash val="solid"/>
            <a:miter lim="800000"/>
            <a:headEnd type="none" w="sm" len="sm"/>
            <a:tailEnd type="triangle" w="med" len="med"/>
          </a:ln>
        </p:spPr>
      </p:cxnSp>
      <p:cxnSp>
        <p:nvCxnSpPr>
          <p:cNvPr id="295" name="Google Shape;295;p10"/>
          <p:cNvCxnSpPr/>
          <p:nvPr/>
        </p:nvCxnSpPr>
        <p:spPr>
          <a:xfrm rot="10800000" flipH="1">
            <a:off x="2681599" y="2435046"/>
            <a:ext cx="685800" cy="614869"/>
          </a:xfrm>
          <a:prstGeom prst="straightConnector1">
            <a:avLst/>
          </a:prstGeom>
          <a:noFill/>
          <a:ln w="9525" cap="flat" cmpd="sng">
            <a:solidFill>
              <a:srgbClr val="C00000"/>
            </a:solidFill>
            <a:prstDash val="solid"/>
            <a:miter lim="800000"/>
            <a:headEnd type="none" w="sm" len="sm"/>
            <a:tailEnd type="triangle" w="med" len="med"/>
          </a:ln>
        </p:spPr>
      </p:cxnSp>
      <p:sp>
        <p:nvSpPr>
          <p:cNvPr id="296" name="Google Shape;296;p10"/>
          <p:cNvSpPr txBox="1"/>
          <p:nvPr/>
        </p:nvSpPr>
        <p:spPr>
          <a:xfrm>
            <a:off x="258113" y="3834355"/>
            <a:ext cx="124425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26622"/>
                </a:solidFill>
                <a:latin typeface="Source Sans Pro"/>
                <a:ea typeface="Source Sans Pro"/>
                <a:cs typeface="Source Sans Pro"/>
                <a:sym typeface="Source Sans Pro"/>
              </a:rPr>
              <a:t>Future State</a:t>
            </a:r>
            <a:endParaRPr/>
          </a:p>
        </p:txBody>
      </p:sp>
      <p:sp>
        <p:nvSpPr>
          <p:cNvPr id="297" name="Google Shape;297;p10"/>
          <p:cNvSpPr txBox="1"/>
          <p:nvPr/>
        </p:nvSpPr>
        <p:spPr>
          <a:xfrm>
            <a:off x="133895" y="4416199"/>
            <a:ext cx="2780445" cy="206210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rgbClr val="3F3F3F"/>
                </a:solidFill>
                <a:latin typeface="Source Sans Pro Light"/>
                <a:ea typeface="Source Sans Pro Light"/>
                <a:cs typeface="Source Sans Pro Light"/>
                <a:sym typeface="Source Sans Pro Light"/>
              </a:rPr>
              <a:t>Plat (or target bank) registers with central data access platform.</a:t>
            </a:r>
            <a:endParaRPr/>
          </a:p>
          <a:p>
            <a:pPr marL="0" marR="0" lvl="0" indent="0" algn="ctr" rtl="0">
              <a:spcBef>
                <a:spcPts val="0"/>
              </a:spcBef>
              <a:spcAft>
                <a:spcPts val="0"/>
              </a:spcAft>
              <a:buNone/>
            </a:pPr>
            <a:endParaRPr sz="1600">
              <a:solidFill>
                <a:srgbClr val="3F3F3F"/>
              </a:solidFill>
              <a:latin typeface="Source Sans Pro Light"/>
              <a:ea typeface="Source Sans Pro Light"/>
              <a:cs typeface="Source Sans Pro Light"/>
              <a:sym typeface="Source Sans Pro Light"/>
            </a:endParaRPr>
          </a:p>
          <a:p>
            <a:pPr marL="0" marR="0" lvl="0" indent="0" algn="ctr" rtl="0">
              <a:spcBef>
                <a:spcPts val="0"/>
              </a:spcBef>
              <a:spcAft>
                <a:spcPts val="0"/>
              </a:spcAft>
              <a:buNone/>
            </a:pPr>
            <a:r>
              <a:rPr lang="en-US" sz="1600">
                <a:solidFill>
                  <a:srgbClr val="3F3F3F"/>
                </a:solidFill>
                <a:latin typeface="Source Sans Pro Light"/>
                <a:ea typeface="Source Sans Pro Light"/>
                <a:cs typeface="Source Sans Pro Light"/>
                <a:sym typeface="Source Sans Pro Light"/>
              </a:rPr>
              <a:t>Authorization is still required for each client bank, but registration is simplified due to the data access platform.</a:t>
            </a:r>
            <a:endParaRPr/>
          </a:p>
        </p:txBody>
      </p:sp>
      <p:pic>
        <p:nvPicPr>
          <p:cNvPr id="298" name="Google Shape;298;p10" descr="Bank with solid fill"/>
          <p:cNvPicPr preferRelativeResize="0"/>
          <p:nvPr/>
        </p:nvPicPr>
        <p:blipFill rotWithShape="1">
          <a:blip r:embed="rId4">
            <a:alphaModFix/>
          </a:blip>
          <a:srcRect/>
          <a:stretch/>
        </p:blipFill>
        <p:spPr>
          <a:xfrm>
            <a:off x="3322742" y="4773021"/>
            <a:ext cx="914400" cy="914400"/>
          </a:xfrm>
          <a:prstGeom prst="rect">
            <a:avLst/>
          </a:prstGeom>
          <a:noFill/>
          <a:ln>
            <a:noFill/>
          </a:ln>
        </p:spPr>
      </p:pic>
      <p:pic>
        <p:nvPicPr>
          <p:cNvPr id="299" name="Google Shape;299;p10" descr="Bank with solid fill"/>
          <p:cNvPicPr preferRelativeResize="0"/>
          <p:nvPr/>
        </p:nvPicPr>
        <p:blipFill rotWithShape="1">
          <a:blip r:embed="rId5">
            <a:alphaModFix/>
          </a:blip>
          <a:srcRect/>
          <a:stretch/>
        </p:blipFill>
        <p:spPr>
          <a:xfrm>
            <a:off x="9880419" y="3872666"/>
            <a:ext cx="457200" cy="457200"/>
          </a:xfrm>
          <a:prstGeom prst="rect">
            <a:avLst/>
          </a:prstGeom>
          <a:noFill/>
          <a:ln>
            <a:noFill/>
          </a:ln>
        </p:spPr>
      </p:pic>
      <p:pic>
        <p:nvPicPr>
          <p:cNvPr id="300" name="Google Shape;300;p10" descr="Bank with solid fill"/>
          <p:cNvPicPr preferRelativeResize="0"/>
          <p:nvPr/>
        </p:nvPicPr>
        <p:blipFill rotWithShape="1">
          <a:blip r:embed="rId5">
            <a:alphaModFix/>
          </a:blip>
          <a:srcRect/>
          <a:stretch/>
        </p:blipFill>
        <p:spPr>
          <a:xfrm>
            <a:off x="9880419" y="4787066"/>
            <a:ext cx="457200" cy="457200"/>
          </a:xfrm>
          <a:prstGeom prst="rect">
            <a:avLst/>
          </a:prstGeom>
          <a:noFill/>
          <a:ln>
            <a:noFill/>
          </a:ln>
        </p:spPr>
      </p:pic>
      <p:pic>
        <p:nvPicPr>
          <p:cNvPr id="301" name="Google Shape;301;p10" descr="Bank with solid fill"/>
          <p:cNvPicPr preferRelativeResize="0"/>
          <p:nvPr/>
        </p:nvPicPr>
        <p:blipFill rotWithShape="1">
          <a:blip r:embed="rId5">
            <a:alphaModFix/>
          </a:blip>
          <a:srcRect/>
          <a:stretch/>
        </p:blipFill>
        <p:spPr>
          <a:xfrm>
            <a:off x="9880419" y="5701466"/>
            <a:ext cx="457200" cy="457200"/>
          </a:xfrm>
          <a:prstGeom prst="rect">
            <a:avLst/>
          </a:prstGeom>
          <a:noFill/>
          <a:ln>
            <a:noFill/>
          </a:ln>
        </p:spPr>
      </p:pic>
      <p:sp>
        <p:nvSpPr>
          <p:cNvPr id="302" name="Google Shape;302;p10"/>
          <p:cNvSpPr txBox="1"/>
          <p:nvPr/>
        </p:nvSpPr>
        <p:spPr>
          <a:xfrm>
            <a:off x="10400696" y="3917855"/>
            <a:ext cx="14221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A</a:t>
            </a:r>
            <a:endParaRPr/>
          </a:p>
        </p:txBody>
      </p:sp>
      <p:sp>
        <p:nvSpPr>
          <p:cNvPr id="303" name="Google Shape;303;p10"/>
          <p:cNvSpPr txBox="1"/>
          <p:nvPr/>
        </p:nvSpPr>
        <p:spPr>
          <a:xfrm>
            <a:off x="10427347" y="4827737"/>
            <a:ext cx="14334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B</a:t>
            </a:r>
            <a:endParaRPr/>
          </a:p>
        </p:txBody>
      </p:sp>
      <p:sp>
        <p:nvSpPr>
          <p:cNvPr id="304" name="Google Shape;304;p10"/>
          <p:cNvSpPr txBox="1"/>
          <p:nvPr/>
        </p:nvSpPr>
        <p:spPr>
          <a:xfrm>
            <a:off x="10400550" y="5772295"/>
            <a:ext cx="14221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C</a:t>
            </a:r>
            <a:endParaRPr/>
          </a:p>
        </p:txBody>
      </p:sp>
      <p:sp>
        <p:nvSpPr>
          <p:cNvPr id="305" name="Google Shape;305;p10"/>
          <p:cNvSpPr txBox="1"/>
          <p:nvPr/>
        </p:nvSpPr>
        <p:spPr>
          <a:xfrm>
            <a:off x="3122033" y="5684751"/>
            <a:ext cx="13131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Target Bank</a:t>
            </a:r>
            <a:endParaRPr/>
          </a:p>
        </p:txBody>
      </p:sp>
      <p:grpSp>
        <p:nvGrpSpPr>
          <p:cNvPr id="306" name="Google Shape;306;p10"/>
          <p:cNvGrpSpPr/>
          <p:nvPr/>
        </p:nvGrpSpPr>
        <p:grpSpPr>
          <a:xfrm>
            <a:off x="5092750" y="4758041"/>
            <a:ext cx="914400" cy="914400"/>
            <a:chOff x="3550023" y="1689049"/>
            <a:chExt cx="914400" cy="914400"/>
          </a:xfrm>
        </p:grpSpPr>
        <p:pic>
          <p:nvPicPr>
            <p:cNvPr id="307" name="Google Shape;307;p10" descr="Smart Phone with solid fill"/>
            <p:cNvPicPr preferRelativeResize="0"/>
            <p:nvPr/>
          </p:nvPicPr>
          <p:blipFill rotWithShape="1">
            <a:blip r:embed="rId6">
              <a:alphaModFix/>
            </a:blip>
            <a:srcRect/>
            <a:stretch/>
          </p:blipFill>
          <p:spPr>
            <a:xfrm>
              <a:off x="3550023" y="1689049"/>
              <a:ext cx="914400" cy="914400"/>
            </a:xfrm>
            <a:prstGeom prst="rect">
              <a:avLst/>
            </a:prstGeom>
            <a:noFill/>
            <a:ln>
              <a:noFill/>
            </a:ln>
          </p:spPr>
        </p:pic>
        <p:pic>
          <p:nvPicPr>
            <p:cNvPr id="308" name="Google Shape;308;p10" descr="Logo&#10;&#10;Description automatically generated"/>
            <p:cNvPicPr preferRelativeResize="0"/>
            <p:nvPr/>
          </p:nvPicPr>
          <p:blipFill rotWithShape="1">
            <a:blip r:embed="rId3">
              <a:alphaModFix/>
            </a:blip>
            <a:srcRect l="1161" t="-6605" r="45446" b="-5919"/>
            <a:stretch/>
          </p:blipFill>
          <p:spPr>
            <a:xfrm>
              <a:off x="3878924" y="2007512"/>
              <a:ext cx="256598" cy="282926"/>
            </a:xfrm>
            <a:prstGeom prst="rect">
              <a:avLst/>
            </a:prstGeom>
            <a:noFill/>
            <a:ln>
              <a:noFill/>
            </a:ln>
          </p:spPr>
        </p:pic>
      </p:grpSp>
      <p:pic>
        <p:nvPicPr>
          <p:cNvPr id="309" name="Google Shape;309;p10" descr="Logo&#10;&#10;Description automatically generated"/>
          <p:cNvPicPr preferRelativeResize="0"/>
          <p:nvPr/>
        </p:nvPicPr>
        <p:blipFill rotWithShape="1">
          <a:blip r:embed="rId3">
            <a:alphaModFix/>
          </a:blip>
          <a:srcRect l="54338" t="26881" b="31097"/>
          <a:stretch/>
        </p:blipFill>
        <p:spPr>
          <a:xfrm>
            <a:off x="5121336" y="4273913"/>
            <a:ext cx="848620" cy="408594"/>
          </a:xfrm>
          <a:prstGeom prst="rect">
            <a:avLst/>
          </a:prstGeom>
          <a:noFill/>
          <a:ln>
            <a:noFill/>
          </a:ln>
        </p:spPr>
      </p:pic>
      <p:pic>
        <p:nvPicPr>
          <p:cNvPr id="310" name="Google Shape;310;p10" descr="Connected outline"/>
          <p:cNvPicPr preferRelativeResize="0"/>
          <p:nvPr/>
        </p:nvPicPr>
        <p:blipFill rotWithShape="1">
          <a:blip r:embed="rId7">
            <a:alphaModFix/>
          </a:blip>
          <a:srcRect/>
          <a:stretch/>
        </p:blipFill>
        <p:spPr>
          <a:xfrm rot="-3096764">
            <a:off x="4185583" y="4765095"/>
            <a:ext cx="914400" cy="914400"/>
          </a:xfrm>
          <a:prstGeom prst="rect">
            <a:avLst/>
          </a:prstGeom>
          <a:noFill/>
          <a:ln>
            <a:noFill/>
          </a:ln>
        </p:spPr>
      </p:pic>
      <p:pic>
        <p:nvPicPr>
          <p:cNvPr id="311" name="Google Shape;311;p10" descr="Server with solid fill"/>
          <p:cNvPicPr preferRelativeResize="0"/>
          <p:nvPr/>
        </p:nvPicPr>
        <p:blipFill rotWithShape="1">
          <a:blip r:embed="rId8">
            <a:alphaModFix/>
          </a:blip>
          <a:srcRect/>
          <a:stretch/>
        </p:blipFill>
        <p:spPr>
          <a:xfrm>
            <a:off x="6687309" y="4845667"/>
            <a:ext cx="685800" cy="685800"/>
          </a:xfrm>
          <a:prstGeom prst="rect">
            <a:avLst/>
          </a:prstGeom>
          <a:noFill/>
          <a:ln>
            <a:noFill/>
          </a:ln>
        </p:spPr>
      </p:pic>
      <p:sp>
        <p:nvSpPr>
          <p:cNvPr id="312" name="Google Shape;312;p10"/>
          <p:cNvSpPr txBox="1"/>
          <p:nvPr/>
        </p:nvSpPr>
        <p:spPr>
          <a:xfrm>
            <a:off x="6287071" y="4219932"/>
            <a:ext cx="148470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Data Access Platform</a:t>
            </a:r>
            <a:endParaRPr/>
          </a:p>
        </p:txBody>
      </p:sp>
      <p:sp>
        <p:nvSpPr>
          <p:cNvPr id="313" name="Google Shape;313;p10"/>
          <p:cNvSpPr txBox="1"/>
          <p:nvPr/>
        </p:nvSpPr>
        <p:spPr>
          <a:xfrm>
            <a:off x="3640879" y="2999803"/>
            <a:ext cx="207460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accent1"/>
                </a:solidFill>
                <a:latin typeface="Source Sans Pro Light"/>
                <a:ea typeface="Source Sans Pro Light"/>
                <a:cs typeface="Source Sans Pro Light"/>
                <a:sym typeface="Source Sans Pro Light"/>
              </a:rPr>
              <a:t>Bank-Bank or Bank-App Registration</a:t>
            </a:r>
            <a:endParaRPr/>
          </a:p>
        </p:txBody>
      </p:sp>
      <p:sp>
        <p:nvSpPr>
          <p:cNvPr id="314" name="Google Shape;314;p10"/>
          <p:cNvSpPr txBox="1"/>
          <p:nvPr/>
        </p:nvSpPr>
        <p:spPr>
          <a:xfrm>
            <a:off x="3640879" y="3205629"/>
            <a:ext cx="167385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rgbClr val="C00000"/>
                </a:solidFill>
                <a:latin typeface="Source Sans Pro Light"/>
                <a:ea typeface="Source Sans Pro Light"/>
                <a:cs typeface="Source Sans Pro Light"/>
                <a:sym typeface="Source Sans Pro Light"/>
              </a:rPr>
              <a:t>Client Consent to Share Data</a:t>
            </a:r>
            <a:endParaRPr/>
          </a:p>
        </p:txBody>
      </p:sp>
      <p:cxnSp>
        <p:nvCxnSpPr>
          <p:cNvPr id="315" name="Google Shape;315;p10"/>
          <p:cNvCxnSpPr/>
          <p:nvPr/>
        </p:nvCxnSpPr>
        <p:spPr>
          <a:xfrm rot="10800000">
            <a:off x="6000577" y="5275404"/>
            <a:ext cx="588414" cy="0"/>
          </a:xfrm>
          <a:prstGeom prst="straightConnector1">
            <a:avLst/>
          </a:prstGeom>
          <a:noFill/>
          <a:ln w="9525" cap="flat" cmpd="sng">
            <a:solidFill>
              <a:srgbClr val="C00000"/>
            </a:solidFill>
            <a:prstDash val="solid"/>
            <a:miter lim="800000"/>
            <a:headEnd type="none" w="sm" len="sm"/>
            <a:tailEnd type="triangle" w="med" len="med"/>
          </a:ln>
        </p:spPr>
      </p:cxnSp>
      <p:cxnSp>
        <p:nvCxnSpPr>
          <p:cNvPr id="316" name="Google Shape;316;p10"/>
          <p:cNvCxnSpPr/>
          <p:nvPr/>
        </p:nvCxnSpPr>
        <p:spPr>
          <a:xfrm>
            <a:off x="5919450" y="5124520"/>
            <a:ext cx="62027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317" name="Google Shape;317;p10"/>
          <p:cNvCxnSpPr>
            <a:stCxn id="311" idx="3"/>
            <a:endCxn id="299" idx="1"/>
          </p:cNvCxnSpPr>
          <p:nvPr/>
        </p:nvCxnSpPr>
        <p:spPr>
          <a:xfrm rot="10800000" flipH="1">
            <a:off x="7373109" y="4101367"/>
            <a:ext cx="2507400" cy="1087200"/>
          </a:xfrm>
          <a:prstGeom prst="bentConnector3">
            <a:avLst>
              <a:gd name="adj1" fmla="val 26401"/>
            </a:avLst>
          </a:prstGeom>
          <a:noFill/>
          <a:ln w="19050" cap="flat" cmpd="sng">
            <a:solidFill>
              <a:schemeClr val="accent3"/>
            </a:solidFill>
            <a:prstDash val="solid"/>
            <a:miter lim="800000"/>
            <a:headEnd type="none" w="sm" len="sm"/>
            <a:tailEnd type="none" w="sm" len="sm"/>
          </a:ln>
        </p:spPr>
      </p:cxnSp>
      <p:cxnSp>
        <p:nvCxnSpPr>
          <p:cNvPr id="318" name="Google Shape;318;p10"/>
          <p:cNvCxnSpPr>
            <a:stCxn id="311" idx="3"/>
            <a:endCxn id="301" idx="1"/>
          </p:cNvCxnSpPr>
          <p:nvPr/>
        </p:nvCxnSpPr>
        <p:spPr>
          <a:xfrm>
            <a:off x="7373109" y="5188567"/>
            <a:ext cx="2507400" cy="741600"/>
          </a:xfrm>
          <a:prstGeom prst="bentConnector3">
            <a:avLst>
              <a:gd name="adj1" fmla="val 19965"/>
            </a:avLst>
          </a:prstGeom>
          <a:noFill/>
          <a:ln w="19050" cap="flat" cmpd="sng">
            <a:solidFill>
              <a:schemeClr val="accent3"/>
            </a:solidFill>
            <a:prstDash val="solid"/>
            <a:miter lim="800000"/>
            <a:headEnd type="none" w="sm" len="sm"/>
            <a:tailEnd type="none" w="sm" len="sm"/>
          </a:ln>
        </p:spPr>
      </p:cxnSp>
      <p:cxnSp>
        <p:nvCxnSpPr>
          <p:cNvPr id="319" name="Google Shape;319;p10"/>
          <p:cNvCxnSpPr>
            <a:stCxn id="311" idx="3"/>
            <a:endCxn id="300" idx="1"/>
          </p:cNvCxnSpPr>
          <p:nvPr/>
        </p:nvCxnSpPr>
        <p:spPr>
          <a:xfrm rot="10800000" flipH="1">
            <a:off x="7373109" y="5015767"/>
            <a:ext cx="2507400" cy="172800"/>
          </a:xfrm>
          <a:prstGeom prst="bentConnector3">
            <a:avLst>
              <a:gd name="adj1" fmla="val 34267"/>
            </a:avLst>
          </a:prstGeom>
          <a:noFill/>
          <a:ln w="19050" cap="flat" cmpd="sng">
            <a:solidFill>
              <a:schemeClr val="accent3"/>
            </a:solidFill>
            <a:prstDash val="solid"/>
            <a:miter lim="800000"/>
            <a:headEnd type="none" w="sm" len="sm"/>
            <a:tailEnd type="none" w="sm" len="sm"/>
          </a:ln>
        </p:spPr>
      </p:cxnSp>
      <p:sp>
        <p:nvSpPr>
          <p:cNvPr id="320" name="Google Shape;320;p10"/>
          <p:cNvSpPr txBox="1"/>
          <p:nvPr/>
        </p:nvSpPr>
        <p:spPr>
          <a:xfrm>
            <a:off x="8051694" y="4485146"/>
            <a:ext cx="1986441"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rgbClr val="7F7F7F"/>
                </a:solidFill>
                <a:latin typeface="Source Sans Pro Light"/>
                <a:ea typeface="Source Sans Pro Light"/>
                <a:cs typeface="Source Sans Pro Light"/>
                <a:sym typeface="Source Sans Pro Light"/>
              </a:rPr>
              <a:t>Bank-Access Platform Connectivity</a:t>
            </a:r>
            <a:endParaRPr/>
          </a:p>
        </p:txBody>
      </p:sp>
      <p:sp>
        <p:nvSpPr>
          <p:cNvPr id="321" name="Google Shape;321;p10"/>
          <p:cNvSpPr txBox="1"/>
          <p:nvPr/>
        </p:nvSpPr>
        <p:spPr>
          <a:xfrm>
            <a:off x="6240761" y="6361375"/>
            <a:ext cx="587504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rgbClr val="595959"/>
                </a:solidFill>
                <a:latin typeface="Calibri"/>
                <a:ea typeface="Calibri"/>
                <a:cs typeface="Calibri"/>
                <a:sym typeface="Calibri"/>
              </a:rPr>
              <a:t>Note that the data access platform has the data, resources, and market power to essentially replicate Plat functionality and eliminate the need for a middleware fintech app to offer relationship portability services</a:t>
            </a:r>
            <a:endParaRPr/>
          </a:p>
        </p:txBody>
      </p:sp>
      <p:sp>
        <p:nvSpPr>
          <p:cNvPr id="2" name="Google Shape;165;p1">
            <a:extLst>
              <a:ext uri="{FF2B5EF4-FFF2-40B4-BE49-F238E27FC236}">
                <a16:creationId xmlns:a16="http://schemas.microsoft.com/office/drawing/2014/main" id="{5C181920-742E-4ED3-10B7-A1A154C35C12}"/>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
        <p:nvSpPr>
          <p:cNvPr id="3" name="Google Shape;167;p1">
            <a:extLst>
              <a:ext uri="{FF2B5EF4-FFF2-40B4-BE49-F238E27FC236}">
                <a16:creationId xmlns:a16="http://schemas.microsoft.com/office/drawing/2014/main" id="{D8B289DB-396C-9B5D-4387-B8E7A0CE51FF}"/>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326" name="Google Shape;326;p11"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sp>
        <p:nvSpPr>
          <p:cNvPr id="327" name="Google Shape;327;p11"/>
          <p:cNvSpPr txBox="1"/>
          <p:nvPr/>
        </p:nvSpPr>
        <p:spPr>
          <a:xfrm>
            <a:off x="243672" y="212381"/>
            <a:ext cx="603081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Source Sans Pro Light"/>
                <a:ea typeface="Source Sans Pro Light"/>
                <a:cs typeface="Source Sans Pro Light"/>
                <a:sym typeface="Source Sans Pro Light"/>
              </a:rPr>
              <a:t>Relationship portability - Marketplace Use Case</a:t>
            </a:r>
            <a:endParaRPr dirty="0"/>
          </a:p>
        </p:txBody>
      </p:sp>
      <p:pic>
        <p:nvPicPr>
          <p:cNvPr id="328" name="Google Shape;328;p11" descr="Bank with solid fill"/>
          <p:cNvPicPr preferRelativeResize="0"/>
          <p:nvPr/>
        </p:nvPicPr>
        <p:blipFill rotWithShape="1">
          <a:blip r:embed="rId4">
            <a:alphaModFix/>
          </a:blip>
          <a:srcRect/>
          <a:stretch/>
        </p:blipFill>
        <p:spPr>
          <a:xfrm>
            <a:off x="2129531" y="2668754"/>
            <a:ext cx="457200" cy="457200"/>
          </a:xfrm>
          <a:prstGeom prst="rect">
            <a:avLst/>
          </a:prstGeom>
          <a:noFill/>
          <a:ln>
            <a:noFill/>
          </a:ln>
        </p:spPr>
      </p:pic>
      <p:pic>
        <p:nvPicPr>
          <p:cNvPr id="329" name="Google Shape;329;p11" descr="Bank with solid fill"/>
          <p:cNvPicPr preferRelativeResize="0"/>
          <p:nvPr/>
        </p:nvPicPr>
        <p:blipFill rotWithShape="1">
          <a:blip r:embed="rId5">
            <a:alphaModFix/>
          </a:blip>
          <a:srcRect/>
          <a:stretch/>
        </p:blipFill>
        <p:spPr>
          <a:xfrm>
            <a:off x="9234932" y="3504670"/>
            <a:ext cx="457200" cy="457200"/>
          </a:xfrm>
          <a:prstGeom prst="rect">
            <a:avLst/>
          </a:prstGeom>
          <a:noFill/>
          <a:ln>
            <a:noFill/>
          </a:ln>
        </p:spPr>
      </p:pic>
      <p:pic>
        <p:nvPicPr>
          <p:cNvPr id="330" name="Google Shape;330;p11" descr="Bank with solid fill"/>
          <p:cNvPicPr preferRelativeResize="0"/>
          <p:nvPr/>
        </p:nvPicPr>
        <p:blipFill rotWithShape="1">
          <a:blip r:embed="rId5">
            <a:alphaModFix/>
          </a:blip>
          <a:srcRect/>
          <a:stretch/>
        </p:blipFill>
        <p:spPr>
          <a:xfrm>
            <a:off x="9234932" y="4419070"/>
            <a:ext cx="457200" cy="457200"/>
          </a:xfrm>
          <a:prstGeom prst="rect">
            <a:avLst/>
          </a:prstGeom>
          <a:noFill/>
          <a:ln>
            <a:noFill/>
          </a:ln>
        </p:spPr>
      </p:pic>
      <p:pic>
        <p:nvPicPr>
          <p:cNvPr id="331" name="Google Shape;331;p11" descr="Bank with solid fill"/>
          <p:cNvPicPr preferRelativeResize="0"/>
          <p:nvPr/>
        </p:nvPicPr>
        <p:blipFill rotWithShape="1">
          <a:blip r:embed="rId5">
            <a:alphaModFix/>
          </a:blip>
          <a:srcRect/>
          <a:stretch/>
        </p:blipFill>
        <p:spPr>
          <a:xfrm>
            <a:off x="9234932" y="5333470"/>
            <a:ext cx="457200" cy="457200"/>
          </a:xfrm>
          <a:prstGeom prst="rect">
            <a:avLst/>
          </a:prstGeom>
          <a:noFill/>
          <a:ln>
            <a:noFill/>
          </a:ln>
        </p:spPr>
      </p:pic>
      <p:sp>
        <p:nvSpPr>
          <p:cNvPr id="332" name="Google Shape;332;p11"/>
          <p:cNvSpPr txBox="1"/>
          <p:nvPr/>
        </p:nvSpPr>
        <p:spPr>
          <a:xfrm>
            <a:off x="9755209" y="3549859"/>
            <a:ext cx="14221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A</a:t>
            </a:r>
            <a:endParaRPr/>
          </a:p>
        </p:txBody>
      </p:sp>
      <p:sp>
        <p:nvSpPr>
          <p:cNvPr id="333" name="Google Shape;333;p11"/>
          <p:cNvSpPr txBox="1"/>
          <p:nvPr/>
        </p:nvSpPr>
        <p:spPr>
          <a:xfrm>
            <a:off x="9781860" y="4459741"/>
            <a:ext cx="14334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B</a:t>
            </a:r>
            <a:endParaRPr/>
          </a:p>
        </p:txBody>
      </p:sp>
      <p:sp>
        <p:nvSpPr>
          <p:cNvPr id="334" name="Google Shape;334;p11"/>
          <p:cNvSpPr txBox="1"/>
          <p:nvPr/>
        </p:nvSpPr>
        <p:spPr>
          <a:xfrm>
            <a:off x="9755063" y="5404299"/>
            <a:ext cx="14221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C</a:t>
            </a:r>
            <a:endParaRPr/>
          </a:p>
        </p:txBody>
      </p:sp>
      <p:sp>
        <p:nvSpPr>
          <p:cNvPr id="335" name="Google Shape;335;p11"/>
          <p:cNvSpPr txBox="1"/>
          <p:nvPr/>
        </p:nvSpPr>
        <p:spPr>
          <a:xfrm>
            <a:off x="493172" y="3601906"/>
            <a:ext cx="1406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Target Banks</a:t>
            </a:r>
            <a:endParaRPr/>
          </a:p>
        </p:txBody>
      </p:sp>
      <p:grpSp>
        <p:nvGrpSpPr>
          <p:cNvPr id="336" name="Google Shape;336;p11"/>
          <p:cNvGrpSpPr/>
          <p:nvPr/>
        </p:nvGrpSpPr>
        <p:grpSpPr>
          <a:xfrm>
            <a:off x="5906940" y="2007461"/>
            <a:ext cx="914400" cy="914400"/>
            <a:chOff x="3550023" y="1689049"/>
            <a:chExt cx="914400" cy="914400"/>
          </a:xfrm>
        </p:grpSpPr>
        <p:pic>
          <p:nvPicPr>
            <p:cNvPr id="337" name="Google Shape;337;p11" descr="Smart Phone with solid fill"/>
            <p:cNvPicPr preferRelativeResize="0"/>
            <p:nvPr/>
          </p:nvPicPr>
          <p:blipFill rotWithShape="1">
            <a:blip r:embed="rId6">
              <a:alphaModFix/>
            </a:blip>
            <a:srcRect/>
            <a:stretch/>
          </p:blipFill>
          <p:spPr>
            <a:xfrm>
              <a:off x="3550023" y="1689049"/>
              <a:ext cx="914400" cy="914400"/>
            </a:xfrm>
            <a:prstGeom prst="rect">
              <a:avLst/>
            </a:prstGeom>
            <a:noFill/>
            <a:ln>
              <a:noFill/>
            </a:ln>
          </p:spPr>
        </p:pic>
        <p:pic>
          <p:nvPicPr>
            <p:cNvPr id="338" name="Google Shape;338;p11" descr="Logo&#10;&#10;Description automatically generated"/>
            <p:cNvPicPr preferRelativeResize="0"/>
            <p:nvPr/>
          </p:nvPicPr>
          <p:blipFill rotWithShape="1">
            <a:blip r:embed="rId3">
              <a:alphaModFix/>
            </a:blip>
            <a:srcRect l="1161" t="-6605" r="45446" b="-5919"/>
            <a:stretch/>
          </p:blipFill>
          <p:spPr>
            <a:xfrm>
              <a:off x="3878924" y="2007512"/>
              <a:ext cx="256598" cy="282926"/>
            </a:xfrm>
            <a:prstGeom prst="rect">
              <a:avLst/>
            </a:prstGeom>
            <a:noFill/>
            <a:ln>
              <a:noFill/>
            </a:ln>
          </p:spPr>
        </p:pic>
      </p:grpSp>
      <p:pic>
        <p:nvPicPr>
          <p:cNvPr id="339" name="Google Shape;339;p11" descr="Logo&#10;&#10;Description automatically generated"/>
          <p:cNvPicPr preferRelativeResize="0"/>
          <p:nvPr/>
        </p:nvPicPr>
        <p:blipFill rotWithShape="1">
          <a:blip r:embed="rId3">
            <a:alphaModFix/>
          </a:blip>
          <a:srcRect l="54338" t="26881" b="31097"/>
          <a:stretch/>
        </p:blipFill>
        <p:spPr>
          <a:xfrm>
            <a:off x="5935526" y="1523333"/>
            <a:ext cx="848620" cy="408594"/>
          </a:xfrm>
          <a:prstGeom prst="rect">
            <a:avLst/>
          </a:prstGeom>
          <a:noFill/>
          <a:ln>
            <a:noFill/>
          </a:ln>
        </p:spPr>
      </p:pic>
      <p:pic>
        <p:nvPicPr>
          <p:cNvPr id="340" name="Google Shape;340;p11" descr="Server with solid fill"/>
          <p:cNvPicPr preferRelativeResize="0"/>
          <p:nvPr/>
        </p:nvPicPr>
        <p:blipFill rotWithShape="1">
          <a:blip r:embed="rId7">
            <a:alphaModFix/>
          </a:blip>
          <a:srcRect/>
          <a:stretch/>
        </p:blipFill>
        <p:spPr>
          <a:xfrm>
            <a:off x="6041822" y="4477671"/>
            <a:ext cx="685800" cy="685800"/>
          </a:xfrm>
          <a:prstGeom prst="rect">
            <a:avLst/>
          </a:prstGeom>
          <a:noFill/>
          <a:ln>
            <a:noFill/>
          </a:ln>
        </p:spPr>
      </p:pic>
      <p:sp>
        <p:nvSpPr>
          <p:cNvPr id="341" name="Google Shape;341;p11"/>
          <p:cNvSpPr txBox="1"/>
          <p:nvPr/>
        </p:nvSpPr>
        <p:spPr>
          <a:xfrm>
            <a:off x="5641584" y="3851936"/>
            <a:ext cx="148470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Data Access Platform</a:t>
            </a:r>
            <a:endParaRPr/>
          </a:p>
        </p:txBody>
      </p:sp>
      <p:cxnSp>
        <p:nvCxnSpPr>
          <p:cNvPr id="342" name="Google Shape;342;p11"/>
          <p:cNvCxnSpPr>
            <a:stCxn id="340" idx="3"/>
            <a:endCxn id="329" idx="1"/>
          </p:cNvCxnSpPr>
          <p:nvPr/>
        </p:nvCxnSpPr>
        <p:spPr>
          <a:xfrm rot="10800000" flipH="1">
            <a:off x="6727622" y="3733371"/>
            <a:ext cx="2507400" cy="1087200"/>
          </a:xfrm>
          <a:prstGeom prst="bentConnector3">
            <a:avLst>
              <a:gd name="adj1" fmla="val 26401"/>
            </a:avLst>
          </a:prstGeom>
          <a:noFill/>
          <a:ln w="19050" cap="flat" cmpd="sng">
            <a:solidFill>
              <a:schemeClr val="accent3"/>
            </a:solidFill>
            <a:prstDash val="solid"/>
            <a:miter lim="800000"/>
            <a:headEnd type="none" w="sm" len="sm"/>
            <a:tailEnd type="none" w="sm" len="sm"/>
          </a:ln>
        </p:spPr>
      </p:cxnSp>
      <p:cxnSp>
        <p:nvCxnSpPr>
          <p:cNvPr id="343" name="Google Shape;343;p11"/>
          <p:cNvCxnSpPr>
            <a:stCxn id="340" idx="3"/>
            <a:endCxn id="331" idx="1"/>
          </p:cNvCxnSpPr>
          <p:nvPr/>
        </p:nvCxnSpPr>
        <p:spPr>
          <a:xfrm>
            <a:off x="6727622" y="4820571"/>
            <a:ext cx="2507400" cy="741600"/>
          </a:xfrm>
          <a:prstGeom prst="bentConnector3">
            <a:avLst>
              <a:gd name="adj1" fmla="val 19965"/>
            </a:avLst>
          </a:prstGeom>
          <a:noFill/>
          <a:ln w="19050" cap="flat" cmpd="sng">
            <a:solidFill>
              <a:schemeClr val="accent3"/>
            </a:solidFill>
            <a:prstDash val="solid"/>
            <a:miter lim="800000"/>
            <a:headEnd type="none" w="sm" len="sm"/>
            <a:tailEnd type="none" w="sm" len="sm"/>
          </a:ln>
        </p:spPr>
      </p:cxnSp>
      <p:cxnSp>
        <p:nvCxnSpPr>
          <p:cNvPr id="344" name="Google Shape;344;p11"/>
          <p:cNvCxnSpPr>
            <a:stCxn id="340" idx="3"/>
            <a:endCxn id="330" idx="1"/>
          </p:cNvCxnSpPr>
          <p:nvPr/>
        </p:nvCxnSpPr>
        <p:spPr>
          <a:xfrm rot="10800000" flipH="1">
            <a:off x="6727622" y="4647771"/>
            <a:ext cx="2507400" cy="172800"/>
          </a:xfrm>
          <a:prstGeom prst="bentConnector3">
            <a:avLst>
              <a:gd name="adj1" fmla="val 34267"/>
            </a:avLst>
          </a:prstGeom>
          <a:noFill/>
          <a:ln w="19050" cap="flat" cmpd="sng">
            <a:solidFill>
              <a:schemeClr val="accent3"/>
            </a:solidFill>
            <a:prstDash val="solid"/>
            <a:miter lim="800000"/>
            <a:headEnd type="none" w="sm" len="sm"/>
            <a:tailEnd type="none" w="sm" len="sm"/>
          </a:ln>
        </p:spPr>
      </p:cxnSp>
      <p:sp>
        <p:nvSpPr>
          <p:cNvPr id="345" name="Google Shape;345;p11"/>
          <p:cNvSpPr txBox="1"/>
          <p:nvPr/>
        </p:nvSpPr>
        <p:spPr>
          <a:xfrm>
            <a:off x="7406207" y="4117150"/>
            <a:ext cx="1986441"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rgbClr val="7F7F7F"/>
                </a:solidFill>
                <a:latin typeface="Source Sans Pro Light"/>
                <a:ea typeface="Source Sans Pro Light"/>
                <a:cs typeface="Source Sans Pro Light"/>
                <a:sym typeface="Source Sans Pro Light"/>
              </a:rPr>
              <a:t>Bank-Access Platform Connectivity</a:t>
            </a:r>
            <a:endParaRPr/>
          </a:p>
        </p:txBody>
      </p:sp>
      <p:sp>
        <p:nvSpPr>
          <p:cNvPr id="346" name="Google Shape;346;p11"/>
          <p:cNvSpPr txBox="1"/>
          <p:nvPr/>
        </p:nvSpPr>
        <p:spPr>
          <a:xfrm>
            <a:off x="477182" y="6099681"/>
            <a:ext cx="587504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rgbClr val="595959"/>
                </a:solidFill>
                <a:latin typeface="Calibri"/>
                <a:ea typeface="Calibri"/>
                <a:cs typeface="Calibri"/>
                <a:sym typeface="Calibri"/>
              </a:rPr>
              <a:t>Note that the data access platform has the data, resources, and market power to essentially replicate Plat functionality and eliminate the need for a middleware fintech app to offer relationship portability services</a:t>
            </a:r>
            <a:endParaRPr/>
          </a:p>
        </p:txBody>
      </p:sp>
      <p:sp>
        <p:nvSpPr>
          <p:cNvPr id="347" name="Google Shape;347;p11"/>
          <p:cNvSpPr txBox="1"/>
          <p:nvPr/>
        </p:nvSpPr>
        <p:spPr>
          <a:xfrm>
            <a:off x="243672" y="579503"/>
            <a:ext cx="124425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26622"/>
                </a:solidFill>
                <a:latin typeface="Source Sans Pro"/>
                <a:ea typeface="Source Sans Pro"/>
                <a:cs typeface="Source Sans Pro"/>
                <a:sym typeface="Source Sans Pro"/>
              </a:rPr>
              <a:t>Future State</a:t>
            </a:r>
            <a:endParaRPr/>
          </a:p>
        </p:txBody>
      </p:sp>
      <p:pic>
        <p:nvPicPr>
          <p:cNvPr id="348" name="Google Shape;348;p11" descr="Bank with solid fill"/>
          <p:cNvPicPr preferRelativeResize="0"/>
          <p:nvPr/>
        </p:nvPicPr>
        <p:blipFill rotWithShape="1">
          <a:blip r:embed="rId4">
            <a:alphaModFix/>
          </a:blip>
          <a:srcRect/>
          <a:stretch/>
        </p:blipFill>
        <p:spPr>
          <a:xfrm>
            <a:off x="2129531" y="3280668"/>
            <a:ext cx="457200" cy="457200"/>
          </a:xfrm>
          <a:prstGeom prst="rect">
            <a:avLst/>
          </a:prstGeom>
          <a:noFill/>
          <a:ln>
            <a:noFill/>
          </a:ln>
        </p:spPr>
      </p:pic>
      <p:pic>
        <p:nvPicPr>
          <p:cNvPr id="349" name="Google Shape;349;p11" descr="Bank with solid fill"/>
          <p:cNvPicPr preferRelativeResize="0"/>
          <p:nvPr/>
        </p:nvPicPr>
        <p:blipFill rotWithShape="1">
          <a:blip r:embed="rId4">
            <a:alphaModFix/>
          </a:blip>
          <a:srcRect/>
          <a:stretch/>
        </p:blipFill>
        <p:spPr>
          <a:xfrm>
            <a:off x="2129531" y="3847827"/>
            <a:ext cx="457200" cy="457200"/>
          </a:xfrm>
          <a:prstGeom prst="rect">
            <a:avLst/>
          </a:prstGeom>
          <a:noFill/>
          <a:ln>
            <a:noFill/>
          </a:ln>
        </p:spPr>
      </p:pic>
      <p:pic>
        <p:nvPicPr>
          <p:cNvPr id="350" name="Google Shape;350;p11" descr="Bank with solid fill"/>
          <p:cNvPicPr preferRelativeResize="0"/>
          <p:nvPr/>
        </p:nvPicPr>
        <p:blipFill rotWithShape="1">
          <a:blip r:embed="rId4">
            <a:alphaModFix/>
          </a:blip>
          <a:srcRect/>
          <a:stretch/>
        </p:blipFill>
        <p:spPr>
          <a:xfrm>
            <a:off x="2129531" y="4459741"/>
            <a:ext cx="457200" cy="457200"/>
          </a:xfrm>
          <a:prstGeom prst="rect">
            <a:avLst/>
          </a:prstGeom>
          <a:noFill/>
          <a:ln>
            <a:noFill/>
          </a:ln>
        </p:spPr>
      </p:pic>
      <p:cxnSp>
        <p:nvCxnSpPr>
          <p:cNvPr id="351" name="Google Shape;351;p11"/>
          <p:cNvCxnSpPr>
            <a:stCxn id="350" idx="3"/>
            <a:endCxn id="340" idx="1"/>
          </p:cNvCxnSpPr>
          <p:nvPr/>
        </p:nvCxnSpPr>
        <p:spPr>
          <a:xfrm>
            <a:off x="2586731" y="4688341"/>
            <a:ext cx="3455100" cy="132300"/>
          </a:xfrm>
          <a:prstGeom prst="bentConnector3">
            <a:avLst>
              <a:gd name="adj1" fmla="val 36248"/>
            </a:avLst>
          </a:prstGeom>
          <a:noFill/>
          <a:ln w="19050" cap="flat" cmpd="sng">
            <a:solidFill>
              <a:schemeClr val="accent3"/>
            </a:solidFill>
            <a:prstDash val="solid"/>
            <a:miter lim="800000"/>
            <a:headEnd type="none" w="sm" len="sm"/>
            <a:tailEnd type="none" w="sm" len="sm"/>
          </a:ln>
        </p:spPr>
      </p:cxnSp>
      <p:cxnSp>
        <p:nvCxnSpPr>
          <p:cNvPr id="352" name="Google Shape;352;p11"/>
          <p:cNvCxnSpPr>
            <a:stCxn id="349" idx="3"/>
            <a:endCxn id="340" idx="1"/>
          </p:cNvCxnSpPr>
          <p:nvPr/>
        </p:nvCxnSpPr>
        <p:spPr>
          <a:xfrm>
            <a:off x="2586731" y="4076427"/>
            <a:ext cx="3455100" cy="744000"/>
          </a:xfrm>
          <a:prstGeom prst="bentConnector3">
            <a:avLst>
              <a:gd name="adj1" fmla="val 43513"/>
            </a:avLst>
          </a:prstGeom>
          <a:noFill/>
          <a:ln w="19050" cap="flat" cmpd="sng">
            <a:solidFill>
              <a:schemeClr val="accent3"/>
            </a:solidFill>
            <a:prstDash val="solid"/>
            <a:miter lim="800000"/>
            <a:headEnd type="none" w="sm" len="sm"/>
            <a:tailEnd type="none" w="sm" len="sm"/>
          </a:ln>
        </p:spPr>
      </p:cxnSp>
      <p:cxnSp>
        <p:nvCxnSpPr>
          <p:cNvPr id="353" name="Google Shape;353;p11"/>
          <p:cNvCxnSpPr>
            <a:stCxn id="348" idx="3"/>
            <a:endCxn id="340" idx="1"/>
          </p:cNvCxnSpPr>
          <p:nvPr/>
        </p:nvCxnSpPr>
        <p:spPr>
          <a:xfrm>
            <a:off x="2586731" y="3509268"/>
            <a:ext cx="3455100" cy="1311300"/>
          </a:xfrm>
          <a:prstGeom prst="bentConnector3">
            <a:avLst>
              <a:gd name="adj1" fmla="val 50000"/>
            </a:avLst>
          </a:prstGeom>
          <a:noFill/>
          <a:ln w="19050" cap="flat" cmpd="sng">
            <a:solidFill>
              <a:schemeClr val="accent3"/>
            </a:solidFill>
            <a:prstDash val="solid"/>
            <a:miter lim="800000"/>
            <a:headEnd type="none" w="sm" len="sm"/>
            <a:tailEnd type="none" w="sm" len="sm"/>
          </a:ln>
        </p:spPr>
      </p:cxnSp>
      <p:cxnSp>
        <p:nvCxnSpPr>
          <p:cNvPr id="354" name="Google Shape;354;p11"/>
          <p:cNvCxnSpPr>
            <a:stCxn id="328" idx="3"/>
            <a:endCxn id="340" idx="1"/>
          </p:cNvCxnSpPr>
          <p:nvPr/>
        </p:nvCxnSpPr>
        <p:spPr>
          <a:xfrm>
            <a:off x="2586731" y="2897354"/>
            <a:ext cx="3455100" cy="1923300"/>
          </a:xfrm>
          <a:prstGeom prst="bentConnector3">
            <a:avLst>
              <a:gd name="adj1" fmla="val 60638"/>
            </a:avLst>
          </a:prstGeom>
          <a:noFill/>
          <a:ln w="19050" cap="flat" cmpd="sng">
            <a:solidFill>
              <a:schemeClr val="accent3"/>
            </a:solidFill>
            <a:prstDash val="solid"/>
            <a:miter lim="800000"/>
            <a:headEnd type="none" w="sm" len="sm"/>
            <a:tailEnd type="none" w="sm" len="sm"/>
          </a:ln>
        </p:spPr>
      </p:cxnSp>
      <p:pic>
        <p:nvPicPr>
          <p:cNvPr id="355" name="Google Shape;355;p11" descr="Connected outline"/>
          <p:cNvPicPr preferRelativeResize="0"/>
          <p:nvPr/>
        </p:nvPicPr>
        <p:blipFill rotWithShape="1">
          <a:blip r:embed="rId8">
            <a:alphaModFix/>
          </a:blip>
          <a:srcRect/>
          <a:stretch/>
        </p:blipFill>
        <p:spPr>
          <a:xfrm rot="2341960">
            <a:off x="5895028" y="2976153"/>
            <a:ext cx="914400" cy="914400"/>
          </a:xfrm>
          <a:prstGeom prst="rect">
            <a:avLst/>
          </a:prstGeom>
          <a:noFill/>
          <a:ln>
            <a:noFill/>
          </a:ln>
        </p:spPr>
      </p:pic>
      <p:sp>
        <p:nvSpPr>
          <p:cNvPr id="356" name="Google Shape;356;p11"/>
          <p:cNvSpPr txBox="1"/>
          <p:nvPr/>
        </p:nvSpPr>
        <p:spPr>
          <a:xfrm>
            <a:off x="7808988" y="1110517"/>
            <a:ext cx="3167319" cy="18158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rgbClr val="3F3F3F"/>
                </a:solidFill>
                <a:latin typeface="Source Sans Pro Light"/>
                <a:ea typeface="Source Sans Pro Light"/>
                <a:cs typeface="Source Sans Pro Light"/>
                <a:sym typeface="Source Sans Pro Light"/>
              </a:rPr>
              <a:t>Plat uses data from data access platform and connectivity from data access platform to allow consumers to shop between different offerings by product line, to determine the optimal mix of financial institutions to meet their needs</a:t>
            </a:r>
            <a:endParaRPr/>
          </a:p>
        </p:txBody>
      </p:sp>
      <p:sp>
        <p:nvSpPr>
          <p:cNvPr id="2" name="Google Shape;165;p1">
            <a:extLst>
              <a:ext uri="{FF2B5EF4-FFF2-40B4-BE49-F238E27FC236}">
                <a16:creationId xmlns:a16="http://schemas.microsoft.com/office/drawing/2014/main" id="{8CBEEE87-9CCE-8588-1341-FC9A4D406D33}"/>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
        <p:nvSpPr>
          <p:cNvPr id="3" name="Google Shape;167;p1">
            <a:extLst>
              <a:ext uri="{FF2B5EF4-FFF2-40B4-BE49-F238E27FC236}">
                <a16:creationId xmlns:a16="http://schemas.microsoft.com/office/drawing/2014/main" id="{6347095B-C1C5-E3A8-34BF-8AA005E94710}"/>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pic>
        <p:nvPicPr>
          <p:cNvPr id="392" name="Google Shape;392;p15"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sp>
        <p:nvSpPr>
          <p:cNvPr id="393" name="Google Shape;393;p15"/>
          <p:cNvSpPr txBox="1"/>
          <p:nvPr/>
        </p:nvSpPr>
        <p:spPr>
          <a:xfrm>
            <a:off x="243672" y="212381"/>
            <a:ext cx="225414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Plat Architecture</a:t>
            </a:r>
            <a:endParaRPr/>
          </a:p>
        </p:txBody>
      </p:sp>
      <p:sp>
        <p:nvSpPr>
          <p:cNvPr id="394" name="Google Shape;394;p15"/>
          <p:cNvSpPr txBox="1"/>
          <p:nvPr/>
        </p:nvSpPr>
        <p:spPr>
          <a:xfrm>
            <a:off x="1056145" y="3576669"/>
            <a:ext cx="1441800" cy="64629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dirty="0">
                <a:solidFill>
                  <a:schemeClr val="dk1"/>
                </a:solidFill>
                <a:latin typeface="Source Sans Pro" panose="020B0503030403020204" pitchFamily="34" charset="0"/>
                <a:ea typeface="Source Sans Pro" panose="020B0503030403020204" pitchFamily="34" charset="0"/>
                <a:cs typeface="Calibri"/>
                <a:sym typeface="Calibri"/>
              </a:rPr>
              <a:t>Key Features:</a:t>
            </a:r>
            <a:endParaRPr dirty="0">
              <a:latin typeface="Source Sans Pro" panose="020B0503030403020204" pitchFamily="34" charset="0"/>
              <a:ea typeface="Source Sans Pro" panose="020B0503030403020204" pitchFamily="34" charset="0"/>
            </a:endParaRPr>
          </a:p>
        </p:txBody>
      </p:sp>
      <p:sp>
        <p:nvSpPr>
          <p:cNvPr id="395" name="Google Shape;395;p15"/>
          <p:cNvSpPr txBox="1"/>
          <p:nvPr/>
        </p:nvSpPr>
        <p:spPr>
          <a:xfrm>
            <a:off x="1056147" y="4478675"/>
            <a:ext cx="1441800" cy="3693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dirty="0">
                <a:solidFill>
                  <a:schemeClr val="dk1"/>
                </a:solidFill>
                <a:latin typeface="Source Sans Pro" panose="020B0503030403020204" pitchFamily="34" charset="0"/>
                <a:ea typeface="Source Sans Pro" panose="020B0503030403020204" pitchFamily="34" charset="0"/>
                <a:cs typeface="Calibri"/>
                <a:sym typeface="Calibri"/>
              </a:rPr>
              <a:t>Modules:</a:t>
            </a:r>
            <a:endParaRPr dirty="0">
              <a:latin typeface="Source Sans Pro" panose="020B0503030403020204" pitchFamily="34" charset="0"/>
              <a:ea typeface="Source Sans Pro" panose="020B0503030403020204" pitchFamily="34" charset="0"/>
            </a:endParaRPr>
          </a:p>
        </p:txBody>
      </p:sp>
      <p:sp>
        <p:nvSpPr>
          <p:cNvPr id="396" name="Google Shape;396;p15"/>
          <p:cNvSpPr/>
          <p:nvPr/>
        </p:nvSpPr>
        <p:spPr>
          <a:xfrm>
            <a:off x="1056158" y="943355"/>
            <a:ext cx="3044400" cy="2151600"/>
          </a:xfrm>
          <a:prstGeom prst="roundRect">
            <a:avLst>
              <a:gd name="adj" fmla="val 16667"/>
            </a:avLst>
          </a:prstGeom>
          <a:noFill/>
          <a:ln w="19050" cap="flat" cmpd="sng">
            <a:solidFill>
              <a:srgbClr val="F26622"/>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Source Sans Pro" panose="020B0503030403020204" pitchFamily="34" charset="0"/>
                <a:ea typeface="Source Sans Pro" panose="020B0503030403020204" pitchFamily="34" charset="0"/>
                <a:cs typeface="Calibri"/>
                <a:sym typeface="Calibri"/>
              </a:rPr>
              <a:t>React</a:t>
            </a:r>
            <a:endParaRPr sz="1800" dirty="0">
              <a:solidFill>
                <a:schemeClr val="dk1"/>
              </a:solidFill>
              <a:latin typeface="Source Sans Pro" panose="020B0503030403020204" pitchFamily="34" charset="0"/>
              <a:ea typeface="Source Sans Pro" panose="020B0503030403020204" pitchFamily="34" charset="0"/>
              <a:cs typeface="Calibri"/>
              <a:sym typeface="Calibri"/>
            </a:endParaRPr>
          </a:p>
          <a:p>
            <a:pPr marL="0" marR="0" lvl="0" indent="0" algn="ctr" rtl="0">
              <a:spcBef>
                <a:spcPts val="0"/>
              </a:spcBef>
              <a:spcAft>
                <a:spcPts val="0"/>
              </a:spcAft>
              <a:buNone/>
            </a:pPr>
            <a:r>
              <a:rPr lang="en-US" sz="1800" dirty="0">
                <a:solidFill>
                  <a:schemeClr val="dk1"/>
                </a:solidFill>
                <a:latin typeface="Source Sans Pro" panose="020B0503030403020204" pitchFamily="34" charset="0"/>
                <a:ea typeface="Source Sans Pro" panose="020B0503030403020204" pitchFamily="34" charset="0"/>
                <a:cs typeface="Calibri"/>
                <a:sym typeface="Calibri"/>
              </a:rPr>
              <a:t>Typescript</a:t>
            </a:r>
            <a:endParaRPr sz="1800" dirty="0">
              <a:solidFill>
                <a:schemeClr val="dk1"/>
              </a:solidFill>
              <a:latin typeface="Source Sans Pro" panose="020B0503030403020204" pitchFamily="34" charset="0"/>
              <a:ea typeface="Source Sans Pro" panose="020B0503030403020204" pitchFamily="34" charset="0"/>
              <a:cs typeface="Calibri"/>
              <a:sym typeface="Calibri"/>
            </a:endParaRPr>
          </a:p>
          <a:p>
            <a:pPr marL="0" marR="0" lvl="0" indent="0" algn="ctr" rtl="0">
              <a:spcBef>
                <a:spcPts val="0"/>
              </a:spcBef>
              <a:spcAft>
                <a:spcPts val="0"/>
              </a:spcAft>
              <a:buNone/>
            </a:pPr>
            <a:r>
              <a:rPr lang="en-US" sz="1800" dirty="0">
                <a:solidFill>
                  <a:schemeClr val="dk1"/>
                </a:solidFill>
                <a:latin typeface="Source Sans Pro" panose="020B0503030403020204" pitchFamily="34" charset="0"/>
                <a:ea typeface="Source Sans Pro" panose="020B0503030403020204" pitchFamily="34" charset="0"/>
                <a:cs typeface="Calibri"/>
                <a:sym typeface="Calibri"/>
              </a:rPr>
              <a:t>React-router 6</a:t>
            </a:r>
            <a:endParaRPr sz="1800" dirty="0">
              <a:solidFill>
                <a:schemeClr val="dk1"/>
              </a:solidFill>
              <a:latin typeface="Source Sans Pro" panose="020B0503030403020204" pitchFamily="34" charset="0"/>
              <a:ea typeface="Source Sans Pro" panose="020B0503030403020204" pitchFamily="34" charset="0"/>
              <a:cs typeface="Calibri"/>
              <a:sym typeface="Calibri"/>
            </a:endParaRPr>
          </a:p>
        </p:txBody>
      </p:sp>
      <p:sp>
        <p:nvSpPr>
          <p:cNvPr id="397" name="Google Shape;397;p15"/>
          <p:cNvSpPr txBox="1"/>
          <p:nvPr/>
        </p:nvSpPr>
        <p:spPr>
          <a:xfrm>
            <a:off x="1357033" y="758689"/>
            <a:ext cx="1131900" cy="3693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F26622"/>
                </a:solidFill>
                <a:latin typeface="Source Sans Pro"/>
                <a:ea typeface="Source Sans Pro"/>
                <a:cs typeface="Source Sans Pro"/>
                <a:sym typeface="Source Sans Pro"/>
              </a:rPr>
              <a:t>Front End</a:t>
            </a:r>
            <a:endParaRPr dirty="0"/>
          </a:p>
        </p:txBody>
      </p:sp>
      <p:sp>
        <p:nvSpPr>
          <p:cNvPr id="398" name="Google Shape;398;p15"/>
          <p:cNvSpPr/>
          <p:nvPr/>
        </p:nvSpPr>
        <p:spPr>
          <a:xfrm>
            <a:off x="7541734" y="943355"/>
            <a:ext cx="3044400" cy="2151600"/>
          </a:xfrm>
          <a:prstGeom prst="roundRect">
            <a:avLst>
              <a:gd name="adj" fmla="val 16667"/>
            </a:avLst>
          </a:prstGeom>
          <a:noFill/>
          <a:ln w="19050" cap="flat" cmpd="sng">
            <a:solidFill>
              <a:srgbClr val="F26622"/>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Source Sans Pro" panose="020B0503030403020204" pitchFamily="34" charset="0"/>
                <a:ea typeface="Source Sans Pro" panose="020B0503030403020204" pitchFamily="34" charset="0"/>
                <a:cs typeface="Calibri"/>
                <a:sym typeface="Calibri"/>
              </a:rPr>
              <a:t>Typescript</a:t>
            </a:r>
            <a:endParaRPr sz="1800" dirty="0">
              <a:solidFill>
                <a:schemeClr val="dk1"/>
              </a:solidFill>
              <a:latin typeface="Source Sans Pro" panose="020B0503030403020204" pitchFamily="34" charset="0"/>
              <a:ea typeface="Source Sans Pro" panose="020B0503030403020204" pitchFamily="34" charset="0"/>
              <a:cs typeface="Calibri"/>
              <a:sym typeface="Calibri"/>
            </a:endParaRPr>
          </a:p>
          <a:p>
            <a:pPr marL="0" marR="0" lvl="0" indent="0" algn="ctr" rtl="0">
              <a:spcBef>
                <a:spcPts val="0"/>
              </a:spcBef>
              <a:spcAft>
                <a:spcPts val="0"/>
              </a:spcAft>
              <a:buNone/>
            </a:pPr>
            <a:r>
              <a:rPr lang="en-US" sz="1800" dirty="0">
                <a:solidFill>
                  <a:schemeClr val="dk1"/>
                </a:solidFill>
                <a:latin typeface="Source Sans Pro" panose="020B0503030403020204" pitchFamily="34" charset="0"/>
                <a:ea typeface="Source Sans Pro" panose="020B0503030403020204" pitchFamily="34" charset="0"/>
                <a:cs typeface="Calibri"/>
                <a:sym typeface="Calibri"/>
              </a:rPr>
              <a:t>Middleware: handles auth and data summarization/ aggregation</a:t>
            </a:r>
            <a:endParaRPr sz="1800" dirty="0">
              <a:solidFill>
                <a:schemeClr val="dk1"/>
              </a:solidFill>
              <a:latin typeface="Source Sans Pro" panose="020B0503030403020204" pitchFamily="34" charset="0"/>
              <a:ea typeface="Source Sans Pro" panose="020B0503030403020204" pitchFamily="34" charset="0"/>
              <a:cs typeface="Calibri"/>
              <a:sym typeface="Calibri"/>
            </a:endParaRPr>
          </a:p>
        </p:txBody>
      </p:sp>
      <p:sp>
        <p:nvSpPr>
          <p:cNvPr id="399" name="Google Shape;399;p15"/>
          <p:cNvSpPr txBox="1"/>
          <p:nvPr/>
        </p:nvSpPr>
        <p:spPr>
          <a:xfrm>
            <a:off x="7842609" y="758689"/>
            <a:ext cx="1080600" cy="3693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26622"/>
                </a:solidFill>
                <a:latin typeface="Source Sans Pro"/>
                <a:ea typeface="Source Sans Pro"/>
                <a:cs typeface="Source Sans Pro"/>
                <a:sym typeface="Source Sans Pro"/>
              </a:rPr>
              <a:t>Back End</a:t>
            </a:r>
            <a:endParaRPr/>
          </a:p>
        </p:txBody>
      </p:sp>
      <p:sp>
        <p:nvSpPr>
          <p:cNvPr id="400" name="Google Shape;400;p15"/>
          <p:cNvSpPr txBox="1"/>
          <p:nvPr/>
        </p:nvSpPr>
        <p:spPr>
          <a:xfrm>
            <a:off x="3036525" y="3364250"/>
            <a:ext cx="71013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US" dirty="0">
                <a:latin typeface="Source Sans Pro" panose="020B0503030403020204" pitchFamily="34" charset="0"/>
                <a:ea typeface="Source Sans Pro" panose="020B0503030403020204" pitchFamily="34" charset="0"/>
                <a:cs typeface="Calibri"/>
                <a:sym typeface="Calibri"/>
              </a:rPr>
              <a:t>Login to FDX Member(s) </a:t>
            </a:r>
            <a:endParaRPr dirty="0">
              <a:latin typeface="Source Sans Pro" panose="020B0503030403020204" pitchFamily="34" charset="0"/>
              <a:ea typeface="Source Sans Pro" panose="020B0503030403020204" pitchFamily="34" charset="0"/>
              <a:cs typeface="Calibri"/>
              <a:sym typeface="Calibri"/>
            </a:endParaRPr>
          </a:p>
          <a:p>
            <a:pPr marL="457200" lvl="0" indent="-317500" algn="l" rtl="0">
              <a:spcBef>
                <a:spcPts val="0"/>
              </a:spcBef>
              <a:spcAft>
                <a:spcPts val="0"/>
              </a:spcAft>
              <a:buSzPts val="1400"/>
              <a:buFont typeface="Calibri"/>
              <a:buChar char="●"/>
            </a:pPr>
            <a:r>
              <a:rPr lang="en-US" dirty="0">
                <a:latin typeface="Source Sans Pro" panose="020B0503030403020204" pitchFamily="34" charset="0"/>
                <a:ea typeface="Source Sans Pro" panose="020B0503030403020204" pitchFamily="34" charset="0"/>
                <a:cs typeface="Calibri"/>
                <a:sym typeface="Calibri"/>
              </a:rPr>
              <a:t>Add FDX information to pre-populate application </a:t>
            </a:r>
            <a:endParaRPr dirty="0">
              <a:latin typeface="Source Sans Pro" panose="020B0503030403020204" pitchFamily="34" charset="0"/>
              <a:ea typeface="Source Sans Pro" panose="020B0503030403020204" pitchFamily="34" charset="0"/>
              <a:cs typeface="Calibri"/>
              <a:sym typeface="Calibri"/>
            </a:endParaRPr>
          </a:p>
          <a:p>
            <a:pPr marL="457200" lvl="0" indent="-317500" algn="l" rtl="0">
              <a:spcBef>
                <a:spcPts val="0"/>
              </a:spcBef>
              <a:spcAft>
                <a:spcPts val="0"/>
              </a:spcAft>
              <a:buSzPts val="1400"/>
              <a:buFont typeface="Calibri"/>
              <a:buChar char="●"/>
            </a:pPr>
            <a:r>
              <a:rPr lang="en-US" dirty="0">
                <a:latin typeface="Source Sans Pro" panose="020B0503030403020204" pitchFamily="34" charset="0"/>
                <a:ea typeface="Source Sans Pro" panose="020B0503030403020204" pitchFamily="34" charset="0"/>
                <a:cs typeface="Calibri"/>
                <a:sym typeface="Calibri"/>
              </a:rPr>
              <a:t>Select existing accounts to migrate to new FDX Member</a:t>
            </a:r>
            <a:endParaRPr dirty="0">
              <a:latin typeface="Source Sans Pro" panose="020B0503030403020204" pitchFamily="34" charset="0"/>
              <a:ea typeface="Source Sans Pro" panose="020B0503030403020204" pitchFamily="34" charset="0"/>
              <a:cs typeface="Calibri"/>
              <a:sym typeface="Calibri"/>
            </a:endParaRPr>
          </a:p>
        </p:txBody>
      </p:sp>
      <p:sp>
        <p:nvSpPr>
          <p:cNvPr id="401" name="Google Shape;401;p15"/>
          <p:cNvSpPr txBox="1"/>
          <p:nvPr/>
        </p:nvSpPr>
        <p:spPr>
          <a:xfrm>
            <a:off x="3036525" y="4410950"/>
            <a:ext cx="7101300" cy="233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US">
                <a:latin typeface="Source Sans Pro" panose="020B0503030403020204" pitchFamily="34" charset="0"/>
                <a:ea typeface="Source Sans Pro" panose="020B0503030403020204" pitchFamily="34" charset="0"/>
                <a:cs typeface="Calibri"/>
                <a:sym typeface="Calibri"/>
              </a:rPr>
              <a:t>Server</a:t>
            </a:r>
            <a:endParaRPr>
              <a:latin typeface="Source Sans Pro" panose="020B0503030403020204" pitchFamily="34" charset="0"/>
              <a:ea typeface="Source Sans Pro" panose="020B0503030403020204" pitchFamily="34" charset="0"/>
              <a:cs typeface="Calibri"/>
              <a:sym typeface="Calibri"/>
            </a:endParaRPr>
          </a:p>
          <a:p>
            <a:pPr marL="914400" lvl="1" indent="-317500" algn="l" rtl="0">
              <a:spcBef>
                <a:spcPts val="0"/>
              </a:spcBef>
              <a:spcAft>
                <a:spcPts val="0"/>
              </a:spcAft>
              <a:buSzPts val="1400"/>
              <a:buFont typeface="Calibri"/>
              <a:buChar char="○"/>
            </a:pPr>
            <a:r>
              <a:rPr lang="en-US">
                <a:latin typeface="Source Sans Pro" panose="020B0503030403020204" pitchFamily="34" charset="0"/>
                <a:ea typeface="Source Sans Pro" panose="020B0503030403020204" pitchFamily="34" charset="0"/>
                <a:cs typeface="Calibri"/>
                <a:sym typeface="Calibri"/>
              </a:rPr>
              <a:t>index.ts: entrypoint and api definitions</a:t>
            </a:r>
            <a:endParaRPr>
              <a:latin typeface="Source Sans Pro" panose="020B0503030403020204" pitchFamily="34" charset="0"/>
              <a:ea typeface="Source Sans Pro" panose="020B0503030403020204" pitchFamily="34" charset="0"/>
              <a:cs typeface="Calibri"/>
              <a:sym typeface="Calibri"/>
            </a:endParaRPr>
          </a:p>
          <a:p>
            <a:pPr marL="914400" lvl="1" indent="-317500" algn="l" rtl="0">
              <a:spcBef>
                <a:spcPts val="0"/>
              </a:spcBef>
              <a:spcAft>
                <a:spcPts val="0"/>
              </a:spcAft>
              <a:buSzPts val="1400"/>
              <a:buFont typeface="Calibri"/>
              <a:buChar char="○"/>
            </a:pPr>
            <a:r>
              <a:rPr lang="en-US">
                <a:latin typeface="Source Sans Pro" panose="020B0503030403020204" pitchFamily="34" charset="0"/>
                <a:ea typeface="Source Sans Pro" panose="020B0503030403020204" pitchFamily="34" charset="0"/>
                <a:cs typeface="Calibri"/>
                <a:sym typeface="Calibri"/>
              </a:rPr>
              <a:t>scores.ts: aggregation and summarization of FDX data</a:t>
            </a:r>
            <a:endParaRPr>
              <a:latin typeface="Source Sans Pro" panose="020B0503030403020204" pitchFamily="34" charset="0"/>
              <a:ea typeface="Source Sans Pro" panose="020B0503030403020204" pitchFamily="34" charset="0"/>
              <a:cs typeface="Calibri"/>
              <a:sym typeface="Calibri"/>
            </a:endParaRPr>
          </a:p>
          <a:p>
            <a:pPr marL="914400" lvl="1" indent="-317500" algn="l" rtl="0">
              <a:spcBef>
                <a:spcPts val="0"/>
              </a:spcBef>
              <a:spcAft>
                <a:spcPts val="0"/>
              </a:spcAft>
              <a:buSzPts val="1400"/>
              <a:buFont typeface="Calibri"/>
              <a:buChar char="○"/>
            </a:pPr>
            <a:r>
              <a:rPr lang="en-US">
                <a:latin typeface="Source Sans Pro" panose="020B0503030403020204" pitchFamily="34" charset="0"/>
                <a:ea typeface="Source Sans Pro" panose="020B0503030403020204" pitchFamily="34" charset="0"/>
                <a:cs typeface="Calibri"/>
                <a:sym typeface="Calibri"/>
              </a:rPr>
              <a:t>service.ts: communicate with FDX API</a:t>
            </a:r>
            <a:endParaRPr>
              <a:latin typeface="Source Sans Pro" panose="020B0503030403020204" pitchFamily="34" charset="0"/>
              <a:ea typeface="Source Sans Pro" panose="020B0503030403020204" pitchFamily="34" charset="0"/>
              <a:cs typeface="Calibri"/>
              <a:sym typeface="Calibri"/>
            </a:endParaRPr>
          </a:p>
          <a:p>
            <a:pPr marL="457200" lvl="0" indent="-317500" algn="l" rtl="0">
              <a:spcBef>
                <a:spcPts val="0"/>
              </a:spcBef>
              <a:spcAft>
                <a:spcPts val="0"/>
              </a:spcAft>
              <a:buSzPts val="1400"/>
              <a:buFont typeface="Calibri"/>
              <a:buChar char="●"/>
            </a:pPr>
            <a:r>
              <a:rPr lang="en-US">
                <a:latin typeface="Source Sans Pro" panose="020B0503030403020204" pitchFamily="34" charset="0"/>
                <a:ea typeface="Source Sans Pro" panose="020B0503030403020204" pitchFamily="34" charset="0"/>
                <a:cs typeface="Calibri"/>
                <a:sym typeface="Calibri"/>
              </a:rPr>
              <a:t>Client</a:t>
            </a:r>
            <a:endParaRPr>
              <a:latin typeface="Source Sans Pro" panose="020B0503030403020204" pitchFamily="34" charset="0"/>
              <a:ea typeface="Source Sans Pro" panose="020B0503030403020204" pitchFamily="34" charset="0"/>
              <a:cs typeface="Calibri"/>
              <a:sym typeface="Calibri"/>
            </a:endParaRPr>
          </a:p>
          <a:p>
            <a:pPr marL="914400" lvl="1" indent="-317500" algn="l" rtl="0">
              <a:spcBef>
                <a:spcPts val="0"/>
              </a:spcBef>
              <a:spcAft>
                <a:spcPts val="0"/>
              </a:spcAft>
              <a:buSzPts val="1400"/>
              <a:buFont typeface="Calibri"/>
              <a:buChar char="○"/>
            </a:pPr>
            <a:r>
              <a:rPr lang="en-US">
                <a:latin typeface="Source Sans Pro" panose="020B0503030403020204" pitchFamily="34" charset="0"/>
                <a:ea typeface="Source Sans Pro" panose="020B0503030403020204" pitchFamily="34" charset="0"/>
                <a:cs typeface="Calibri"/>
                <a:sym typeface="Calibri"/>
              </a:rPr>
              <a:t>home.tsx: entrypoint to UI</a:t>
            </a:r>
            <a:endParaRPr>
              <a:latin typeface="Source Sans Pro" panose="020B0503030403020204" pitchFamily="34" charset="0"/>
              <a:ea typeface="Source Sans Pro" panose="020B0503030403020204" pitchFamily="34" charset="0"/>
              <a:cs typeface="Calibri"/>
              <a:sym typeface="Calibri"/>
            </a:endParaRPr>
          </a:p>
          <a:p>
            <a:pPr marL="914400" lvl="1" indent="-317500" algn="l" rtl="0">
              <a:spcBef>
                <a:spcPts val="0"/>
              </a:spcBef>
              <a:spcAft>
                <a:spcPts val="0"/>
              </a:spcAft>
              <a:buSzPts val="1400"/>
              <a:buFont typeface="Calibri"/>
              <a:buChar char="○"/>
            </a:pPr>
            <a:r>
              <a:rPr lang="en-US">
                <a:latin typeface="Source Sans Pro" panose="020B0503030403020204" pitchFamily="34" charset="0"/>
                <a:ea typeface="Source Sans Pro" panose="020B0503030403020204" pitchFamily="34" charset="0"/>
                <a:cs typeface="Calibri"/>
                <a:sym typeface="Calibri"/>
              </a:rPr>
              <a:t>listBanks.tsx: list FDX Members and optionally login/select each member</a:t>
            </a:r>
            <a:endParaRPr>
              <a:latin typeface="Source Sans Pro" panose="020B0503030403020204" pitchFamily="34" charset="0"/>
              <a:ea typeface="Source Sans Pro" panose="020B0503030403020204" pitchFamily="34" charset="0"/>
              <a:cs typeface="Calibri"/>
              <a:sym typeface="Calibri"/>
            </a:endParaRPr>
          </a:p>
          <a:p>
            <a:pPr marL="914400" lvl="1" indent="-317500" algn="l" rtl="0">
              <a:spcBef>
                <a:spcPts val="0"/>
              </a:spcBef>
              <a:spcAft>
                <a:spcPts val="0"/>
              </a:spcAft>
              <a:buSzPts val="1400"/>
              <a:buFont typeface="Calibri"/>
              <a:buChar char="○"/>
            </a:pPr>
            <a:r>
              <a:rPr lang="en-US">
                <a:latin typeface="Source Sans Pro" panose="020B0503030403020204" pitchFamily="34" charset="0"/>
                <a:ea typeface="Source Sans Pro" panose="020B0503030403020204" pitchFamily="34" charset="0"/>
                <a:cs typeface="Calibri"/>
                <a:sym typeface="Calibri"/>
              </a:rPr>
              <a:t>register.tsx: create a new relationship with FDX Member, optionally bringing in information from existing FDX Member account</a:t>
            </a:r>
            <a:endParaRPr>
              <a:latin typeface="Source Sans Pro" panose="020B0503030403020204" pitchFamily="34" charset="0"/>
              <a:ea typeface="Source Sans Pro" panose="020B0503030403020204" pitchFamily="34" charset="0"/>
              <a:cs typeface="Calibri"/>
              <a:sym typeface="Calibri"/>
            </a:endParaRPr>
          </a:p>
          <a:p>
            <a:pPr marL="914400" lvl="1" indent="-317500" algn="l" rtl="0">
              <a:spcBef>
                <a:spcPts val="0"/>
              </a:spcBef>
              <a:spcAft>
                <a:spcPts val="0"/>
              </a:spcAft>
              <a:buSzPts val="1400"/>
              <a:buFont typeface="Calibri"/>
              <a:buChar char="○"/>
            </a:pPr>
            <a:r>
              <a:rPr lang="en-US">
                <a:latin typeface="Source Sans Pro" panose="020B0503030403020204" pitchFamily="34" charset="0"/>
                <a:ea typeface="Source Sans Pro" panose="020B0503030403020204" pitchFamily="34" charset="0"/>
                <a:cs typeface="Calibri"/>
                <a:sym typeface="Calibri"/>
              </a:rPr>
              <a:t>accounts.tsx: select existing accounts to move to new FDX Member</a:t>
            </a:r>
            <a:endParaRPr>
              <a:latin typeface="Source Sans Pro" panose="020B0503030403020204" pitchFamily="34" charset="0"/>
              <a:ea typeface="Source Sans Pro" panose="020B0503030403020204" pitchFamily="34" charset="0"/>
              <a:cs typeface="Calibri"/>
              <a:sym typeface="Calibri"/>
            </a:endParaRPr>
          </a:p>
        </p:txBody>
      </p:sp>
      <p:sp>
        <p:nvSpPr>
          <p:cNvPr id="2" name="Google Shape;167;p1">
            <a:extLst>
              <a:ext uri="{FF2B5EF4-FFF2-40B4-BE49-F238E27FC236}">
                <a16:creationId xmlns:a16="http://schemas.microsoft.com/office/drawing/2014/main" id="{86887ABC-0569-CEA4-C69B-D28A55451C17}"/>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AC24E2AA-371F-E327-153D-4506ECD75EF3}"/>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pic>
        <p:nvPicPr>
          <p:cNvPr id="406" name="Google Shape;406;g1d59b0a28b6_0_0" descr="Logo&#10;&#10;Description automatically generated"/>
          <p:cNvPicPr preferRelativeResize="0"/>
          <p:nvPr/>
        </p:nvPicPr>
        <p:blipFill rotWithShape="1">
          <a:blip r:embed="rId3">
            <a:alphaModFix/>
          </a:blip>
          <a:srcRect l="54337" t="26881" b="31096"/>
          <a:stretch/>
        </p:blipFill>
        <p:spPr>
          <a:xfrm>
            <a:off x="11166329" y="24122"/>
            <a:ext cx="782000" cy="376518"/>
          </a:xfrm>
          <a:prstGeom prst="rect">
            <a:avLst/>
          </a:prstGeom>
          <a:noFill/>
          <a:ln>
            <a:noFill/>
          </a:ln>
        </p:spPr>
      </p:pic>
      <p:sp>
        <p:nvSpPr>
          <p:cNvPr id="407" name="Google Shape;407;g1d59b0a28b6_0_0"/>
          <p:cNvSpPr txBox="1"/>
          <p:nvPr/>
        </p:nvSpPr>
        <p:spPr>
          <a:xfrm>
            <a:off x="243672" y="212381"/>
            <a:ext cx="22542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Plat Workflow</a:t>
            </a:r>
            <a:endParaRPr/>
          </a:p>
        </p:txBody>
      </p:sp>
      <p:pic>
        <p:nvPicPr>
          <p:cNvPr id="408" name="Google Shape;408;g1d59b0a28b6_0_0"/>
          <p:cNvPicPr preferRelativeResize="0"/>
          <p:nvPr/>
        </p:nvPicPr>
        <p:blipFill>
          <a:blip r:embed="rId4">
            <a:alphaModFix/>
          </a:blip>
          <a:stretch>
            <a:fillRect/>
          </a:stretch>
        </p:blipFill>
        <p:spPr>
          <a:xfrm>
            <a:off x="3494247" y="152400"/>
            <a:ext cx="6070812" cy="6553201"/>
          </a:xfrm>
          <a:prstGeom prst="rect">
            <a:avLst/>
          </a:prstGeom>
          <a:noFill/>
          <a:ln>
            <a:noFill/>
          </a:ln>
        </p:spPr>
      </p:pic>
      <p:sp>
        <p:nvSpPr>
          <p:cNvPr id="2" name="Google Shape;167;p1">
            <a:extLst>
              <a:ext uri="{FF2B5EF4-FFF2-40B4-BE49-F238E27FC236}">
                <a16:creationId xmlns:a16="http://schemas.microsoft.com/office/drawing/2014/main" id="{7630AEE3-389F-EB8E-5BBB-52017EA71740}"/>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163E91D0-C45F-BE73-91DE-7537989F41A9}"/>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14"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sp>
        <p:nvSpPr>
          <p:cNvPr id="384" name="Google Shape;384;p14"/>
          <p:cNvSpPr txBox="1"/>
          <p:nvPr/>
        </p:nvSpPr>
        <p:spPr>
          <a:xfrm>
            <a:off x="243672" y="212381"/>
            <a:ext cx="692529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Potential Automation – Financial Services Certification</a:t>
            </a:r>
            <a:endParaRPr/>
          </a:p>
        </p:txBody>
      </p:sp>
      <p:sp>
        <p:nvSpPr>
          <p:cNvPr id="385" name="Google Shape;385;p14"/>
          <p:cNvSpPr txBox="1"/>
          <p:nvPr/>
        </p:nvSpPr>
        <p:spPr>
          <a:xfrm>
            <a:off x="243672" y="842681"/>
            <a:ext cx="5852328" cy="51706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Source Sans Pro"/>
                <a:ea typeface="Source Sans Pro"/>
                <a:cs typeface="Source Sans Pro"/>
                <a:sym typeface="Source Sans Pro"/>
              </a:rPr>
              <a:t>Problem</a:t>
            </a:r>
            <a:r>
              <a:rPr lang="en-US" sz="1800" dirty="0">
                <a:solidFill>
                  <a:schemeClr val="dk1"/>
                </a:solidFill>
                <a:latin typeface="Source Sans Pro"/>
                <a:ea typeface="Source Sans Pro"/>
                <a:cs typeface="Source Sans Pro"/>
                <a:sym typeface="Source Sans Pro"/>
              </a:rPr>
              <a:t>: </a:t>
            </a:r>
            <a:r>
              <a:rPr lang="en-US" sz="1400" dirty="0">
                <a:solidFill>
                  <a:schemeClr val="dk1"/>
                </a:solidFill>
                <a:latin typeface="Source Sans Pro"/>
                <a:ea typeface="Source Sans Pro"/>
                <a:cs typeface="Source Sans Pro"/>
                <a:sym typeface="Source Sans Pro"/>
              </a:rPr>
              <a:t>With approximately 5,000 banks in the US, connecting each bank to each other would require more than 12 million API registrations across the industry. This number grows quickly as Fintech firms seek to connect directly with bank APIs as well</a:t>
            </a:r>
            <a:endParaRPr dirty="0"/>
          </a:p>
          <a:p>
            <a:pPr marL="0" marR="0" lvl="0" indent="0" algn="l" rtl="0">
              <a:spcBef>
                <a:spcPts val="0"/>
              </a:spcBef>
              <a:spcAft>
                <a:spcPts val="0"/>
              </a:spcAft>
              <a:buNone/>
            </a:pPr>
            <a:endParaRPr sz="18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endParaRPr sz="18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800" b="1" dirty="0">
                <a:solidFill>
                  <a:srgbClr val="F26622"/>
                </a:solidFill>
                <a:latin typeface="Source Sans Pro"/>
                <a:ea typeface="Source Sans Pro"/>
                <a:cs typeface="Source Sans Pro"/>
                <a:sym typeface="Source Sans Pro"/>
              </a:rPr>
              <a:t>Data Access Platforms solve challenges of scale for interoperability of secure APIs, but this approach </a:t>
            </a:r>
            <a:br>
              <a:rPr lang="en-US" sz="1800" b="1" dirty="0">
                <a:solidFill>
                  <a:srgbClr val="F26622"/>
                </a:solidFill>
                <a:latin typeface="Source Sans Pro"/>
                <a:ea typeface="Source Sans Pro"/>
                <a:cs typeface="Source Sans Pro"/>
                <a:sym typeface="Source Sans Pro"/>
              </a:rPr>
            </a:br>
            <a:r>
              <a:rPr lang="en-US" sz="1800" b="1" dirty="0">
                <a:solidFill>
                  <a:srgbClr val="F26622"/>
                </a:solidFill>
                <a:latin typeface="Source Sans Pro"/>
                <a:ea typeface="Source Sans Pro"/>
                <a:cs typeface="Source Sans Pro"/>
                <a:sym typeface="Source Sans Pro"/>
              </a:rPr>
              <a:t>conflicts with the decentralized market objective</a:t>
            </a:r>
            <a:endParaRPr dirty="0"/>
          </a:p>
          <a:p>
            <a:pPr marL="0" marR="0" lvl="0" indent="0" algn="l" rtl="0">
              <a:spcBef>
                <a:spcPts val="0"/>
              </a:spcBef>
              <a:spcAft>
                <a:spcPts val="0"/>
              </a:spcAft>
              <a:buNone/>
            </a:pPr>
            <a:endParaRPr sz="1800" b="1"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endParaRPr sz="1800" b="1"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800" b="1" dirty="0">
                <a:solidFill>
                  <a:schemeClr val="dk1"/>
                </a:solidFill>
                <a:latin typeface="Source Sans Pro"/>
                <a:ea typeface="Source Sans Pro"/>
                <a:cs typeface="Source Sans Pro"/>
                <a:sym typeface="Source Sans Pro"/>
              </a:rPr>
              <a:t>Alternative Proposal – Financial Services Certification</a:t>
            </a:r>
            <a:endParaRPr sz="18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400" dirty="0">
                <a:solidFill>
                  <a:schemeClr val="dk1"/>
                </a:solidFill>
                <a:latin typeface="Source Sans Pro"/>
                <a:ea typeface="Source Sans Pro"/>
                <a:cs typeface="Source Sans Pro"/>
                <a:sym typeface="Source Sans Pro"/>
              </a:rPr>
              <a:t>Regulatory or Industry designated body</a:t>
            </a:r>
            <a:r>
              <a:rPr lang="en-US" sz="1400" baseline="30000" dirty="0">
                <a:solidFill>
                  <a:schemeClr val="dk1"/>
                </a:solidFill>
                <a:latin typeface="Source Sans Pro"/>
                <a:ea typeface="Source Sans Pro"/>
                <a:cs typeface="Source Sans Pro"/>
                <a:sym typeface="Source Sans Pro"/>
              </a:rPr>
              <a:t>1</a:t>
            </a:r>
            <a:r>
              <a:rPr lang="en-US" sz="1400" dirty="0">
                <a:solidFill>
                  <a:schemeClr val="dk1"/>
                </a:solidFill>
                <a:latin typeface="Source Sans Pro"/>
                <a:ea typeface="Source Sans Pro"/>
                <a:cs typeface="Source Sans Pro"/>
                <a:sym typeface="Source Sans Pro"/>
              </a:rPr>
              <a:t> has a centralized registration utility that provides a means for automated verification of third-parties through certificates</a:t>
            </a:r>
            <a:endParaRPr dirty="0"/>
          </a:p>
          <a:p>
            <a:pPr marL="0" marR="0" lvl="0" indent="0" algn="l" rtl="0">
              <a:spcBef>
                <a:spcPts val="0"/>
              </a:spcBef>
              <a:spcAft>
                <a:spcPts val="0"/>
              </a:spcAft>
              <a:buNone/>
            </a:pPr>
            <a:endParaRPr sz="14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400" dirty="0">
                <a:solidFill>
                  <a:schemeClr val="dk1"/>
                </a:solidFill>
                <a:latin typeface="Source Sans Pro"/>
                <a:ea typeface="Source Sans Pro"/>
                <a:cs typeface="Source Sans Pro"/>
                <a:sym typeface="Source Sans Pro"/>
              </a:rPr>
              <a:t>Network participates can use automated registration, either asynchronous (in advance) or synchronous by verifying other parties. Registration occurs with the central body once and then can be automated for each member of the network</a:t>
            </a:r>
            <a:br>
              <a:rPr lang="en-US" sz="1400" dirty="0">
                <a:solidFill>
                  <a:schemeClr val="dk1"/>
                </a:solidFill>
                <a:latin typeface="Source Sans Pro"/>
                <a:ea typeface="Source Sans Pro"/>
                <a:cs typeface="Source Sans Pro"/>
                <a:sym typeface="Source Sans Pro"/>
              </a:rPr>
            </a:br>
            <a:endParaRPr sz="1400" dirty="0">
              <a:solidFill>
                <a:schemeClr val="dk1"/>
              </a:solidFill>
              <a:latin typeface="Source Sans Pro"/>
              <a:ea typeface="Source Sans Pro"/>
              <a:cs typeface="Source Sans Pro"/>
              <a:sym typeface="Source Sans Pro"/>
            </a:endParaRPr>
          </a:p>
        </p:txBody>
      </p:sp>
      <p:sp>
        <p:nvSpPr>
          <p:cNvPr id="386" name="Google Shape;386;p14"/>
          <p:cNvSpPr txBox="1"/>
          <p:nvPr/>
        </p:nvSpPr>
        <p:spPr>
          <a:xfrm>
            <a:off x="7467599" y="2294964"/>
            <a:ext cx="4061011" cy="1446550"/>
          </a:xfrm>
          <a:prstGeom prst="rect">
            <a:avLst/>
          </a:prstGeom>
          <a:solidFill>
            <a:srgbClr val="DDEAF6"/>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26622"/>
                </a:solidFill>
                <a:latin typeface="Source Sans Pro"/>
                <a:ea typeface="Source Sans Pro"/>
                <a:cs typeface="Source Sans Pro"/>
                <a:sym typeface="Source Sans Pro"/>
              </a:rPr>
              <a:t>A CFPB goal is decentralized markets:</a:t>
            </a:r>
            <a:br>
              <a:rPr lang="en-US" sz="1200" b="1">
                <a:solidFill>
                  <a:schemeClr val="dk1"/>
                </a:solidFill>
                <a:latin typeface="Source Sans Pro"/>
                <a:ea typeface="Source Sans Pro"/>
                <a:cs typeface="Source Sans Pro"/>
                <a:sym typeface="Source Sans Pro"/>
              </a:rPr>
            </a:br>
            <a:r>
              <a:rPr lang="en-US" sz="1400" b="0">
                <a:solidFill>
                  <a:schemeClr val="dk1"/>
                </a:solidFill>
                <a:latin typeface="Source Sans Pro"/>
                <a:ea typeface="Source Sans Pro"/>
                <a:cs typeface="Source Sans Pro"/>
                <a:sym typeface="Source Sans Pro"/>
              </a:rPr>
              <a:t>Limit dependency on critical infrastructure; do not rely only a few large market players; avoid gatekeepers; limit monopolies; increase competition; reduce consolidation; reduce impact of a few intermediaries to impose rent or control.</a:t>
            </a:r>
            <a:endParaRPr sz="1200" b="0">
              <a:solidFill>
                <a:schemeClr val="dk1"/>
              </a:solidFill>
              <a:latin typeface="Source Sans Pro"/>
              <a:ea typeface="Source Sans Pro"/>
              <a:cs typeface="Source Sans Pro"/>
              <a:sym typeface="Source Sans Pro"/>
            </a:endParaRPr>
          </a:p>
        </p:txBody>
      </p:sp>
      <p:sp>
        <p:nvSpPr>
          <p:cNvPr id="387" name="Google Shape;387;p14"/>
          <p:cNvSpPr txBox="1"/>
          <p:nvPr/>
        </p:nvSpPr>
        <p:spPr>
          <a:xfrm>
            <a:off x="243672" y="6399398"/>
            <a:ext cx="3456395"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aseline="30000">
                <a:solidFill>
                  <a:schemeClr val="dk1"/>
                </a:solidFill>
                <a:latin typeface="Calibri"/>
                <a:ea typeface="Calibri"/>
                <a:cs typeface="Calibri"/>
                <a:sym typeface="Calibri"/>
              </a:rPr>
              <a:t>1</a:t>
            </a:r>
            <a:r>
              <a:rPr lang="en-US" sz="1000">
                <a:solidFill>
                  <a:schemeClr val="dk1"/>
                </a:solidFill>
                <a:latin typeface="Source Sans Pro"/>
                <a:ea typeface="Source Sans Pro"/>
                <a:cs typeface="Source Sans Pro"/>
                <a:sym typeface="Source Sans Pro"/>
              </a:rPr>
              <a:t>Examples include the CFPB, FRB, FDX, Akoya, OCC, FDIC, etc.</a:t>
            </a:r>
            <a:endParaRPr/>
          </a:p>
        </p:txBody>
      </p:sp>
      <p:sp>
        <p:nvSpPr>
          <p:cNvPr id="2" name="Google Shape;167;p1">
            <a:extLst>
              <a:ext uri="{FF2B5EF4-FFF2-40B4-BE49-F238E27FC236}">
                <a16:creationId xmlns:a16="http://schemas.microsoft.com/office/drawing/2014/main" id="{F84DAC47-2A0A-2B9E-476A-342F53B0C033}"/>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EF996605-7192-7786-25A2-3242A0ACF701}"/>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11" name="Google Shape;272;p10">
            <a:extLst>
              <a:ext uri="{FF2B5EF4-FFF2-40B4-BE49-F238E27FC236}">
                <a16:creationId xmlns:a16="http://schemas.microsoft.com/office/drawing/2014/main" id="{176DB908-4683-AA81-6723-B75C851F8A10}"/>
              </a:ext>
            </a:extLst>
          </p:cNvPr>
          <p:cNvSpPr/>
          <p:nvPr/>
        </p:nvSpPr>
        <p:spPr>
          <a:xfrm>
            <a:off x="0" y="4019550"/>
            <a:ext cx="12192000" cy="283845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13" name="Google Shape;413;p16"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sp>
        <p:nvSpPr>
          <p:cNvPr id="414" name="Google Shape;414;p16"/>
          <p:cNvSpPr txBox="1"/>
          <p:nvPr/>
        </p:nvSpPr>
        <p:spPr>
          <a:xfrm>
            <a:off x="243672" y="212381"/>
            <a:ext cx="467948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FDX API Improvement Opportunities</a:t>
            </a:r>
            <a:endParaRPr/>
          </a:p>
        </p:txBody>
      </p:sp>
      <p:sp>
        <p:nvSpPr>
          <p:cNvPr id="415" name="Google Shape;415;p16"/>
          <p:cNvSpPr txBox="1"/>
          <p:nvPr/>
        </p:nvSpPr>
        <p:spPr>
          <a:xfrm>
            <a:off x="201045" y="1121302"/>
            <a:ext cx="3623422" cy="33239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Source Sans Pro Light"/>
                <a:ea typeface="Source Sans Pro Light"/>
                <a:cs typeface="Source Sans Pro Light"/>
                <a:sym typeface="Source Sans Pro Light"/>
              </a:rPr>
              <a:t>API Style</a:t>
            </a:r>
            <a:endParaRPr dirty="0"/>
          </a:p>
          <a:p>
            <a:pPr marL="342900" marR="0" lvl="0" indent="-342900" algn="l" rtl="0">
              <a:spcBef>
                <a:spcPts val="0"/>
              </a:spcBef>
              <a:spcAft>
                <a:spcPts val="0"/>
              </a:spcAft>
              <a:buClr>
                <a:schemeClr val="dk1"/>
              </a:buClr>
              <a:buSzPts val="1400"/>
              <a:buFont typeface="Source Sans Pro Light"/>
              <a:buAutoNum type="arabicPeriod"/>
            </a:pPr>
            <a:r>
              <a:rPr lang="en-US" dirty="0">
                <a:solidFill>
                  <a:schemeClr val="dk1"/>
                </a:solidFill>
                <a:latin typeface="Source Sans Pro Light"/>
                <a:ea typeface="Source Sans Pro Light"/>
                <a:sym typeface="Source Sans Pro Light"/>
              </a:rPr>
              <a:t>When you retrieve all accounts from a customer using the API, you get an array of </a:t>
            </a:r>
            <a:r>
              <a:rPr lang="en-US" dirty="0" err="1">
                <a:solidFill>
                  <a:schemeClr val="dk1"/>
                </a:solidFill>
                <a:latin typeface="Source Sans Pro Light"/>
                <a:ea typeface="Source Sans Pro Light"/>
                <a:sym typeface="Source Sans Pro Light"/>
              </a:rPr>
              <a:t>AccountType</a:t>
            </a:r>
            <a:r>
              <a:rPr lang="en-US" dirty="0">
                <a:solidFill>
                  <a:schemeClr val="dk1"/>
                </a:solidFill>
                <a:latin typeface="Source Sans Pro Light"/>
                <a:ea typeface="Source Sans Pro Light"/>
                <a:sym typeface="Source Sans Pro Light"/>
              </a:rPr>
              <a:t> details which has differing fields as opposed to a common field set with inherited parameter differences along with a field defining the account type.</a:t>
            </a:r>
            <a:endParaRPr sz="1800" dirty="0">
              <a:solidFill>
                <a:schemeClr val="dk1"/>
              </a:solidFill>
              <a:latin typeface="Source Sans Pro Light"/>
              <a:ea typeface="Source Sans Pro Light"/>
              <a:cs typeface="Source Sans Pro Light"/>
              <a:sym typeface="Source Sans Pro Light"/>
            </a:endParaRPr>
          </a:p>
          <a:p>
            <a:pPr marL="342900" marR="0" lvl="0" indent="-228600" algn="l" rtl="0">
              <a:spcBef>
                <a:spcPts val="0"/>
              </a:spcBef>
              <a:spcAft>
                <a:spcPts val="0"/>
              </a:spcAft>
              <a:buClr>
                <a:schemeClr val="dk1"/>
              </a:buClr>
              <a:buSzPts val="1800"/>
              <a:buFont typeface="Calibri"/>
              <a:buNone/>
            </a:pPr>
            <a:endParaRPr lang="en-US" sz="1800" dirty="0">
              <a:solidFill>
                <a:schemeClr val="dk1"/>
              </a:solidFill>
              <a:latin typeface="Source Sans Pro Light"/>
              <a:ea typeface="Source Sans Pro Light"/>
              <a:cs typeface="Source Sans Pro Light"/>
              <a:sym typeface="Source Sans Pro Light"/>
            </a:endParaRPr>
          </a:p>
          <a:p>
            <a:pPr marL="342900" marR="0" lvl="0" indent="-228600" algn="l" rtl="0">
              <a:spcBef>
                <a:spcPts val="0"/>
              </a:spcBef>
              <a:spcAft>
                <a:spcPts val="0"/>
              </a:spcAft>
              <a:buClr>
                <a:schemeClr val="dk1"/>
              </a:buClr>
              <a:buSzPts val="1800"/>
              <a:buFont typeface="Calibri"/>
              <a:buNone/>
            </a:pPr>
            <a:endParaRPr lang="en-US" sz="1800" dirty="0">
              <a:solidFill>
                <a:schemeClr val="dk1"/>
              </a:solidFill>
              <a:latin typeface="Source Sans Pro Light"/>
              <a:ea typeface="Source Sans Pro Light"/>
              <a:cs typeface="Source Sans Pro Light"/>
              <a:sym typeface="Source Sans Pro Light"/>
            </a:endParaRPr>
          </a:p>
          <a:p>
            <a:pPr marL="342900" marR="0" lvl="0" indent="-228600" algn="l" rtl="0">
              <a:spcBef>
                <a:spcPts val="0"/>
              </a:spcBef>
              <a:spcAft>
                <a:spcPts val="0"/>
              </a:spcAft>
              <a:buClr>
                <a:schemeClr val="dk1"/>
              </a:buClr>
              <a:buSzPts val="1800"/>
              <a:buFont typeface="Calibri"/>
              <a:buNone/>
            </a:pPr>
            <a:endParaRPr lang="en-US" sz="1800" dirty="0">
              <a:solidFill>
                <a:schemeClr val="dk1"/>
              </a:solidFill>
              <a:latin typeface="Source Sans Pro Light"/>
              <a:ea typeface="Source Sans Pro Light"/>
              <a:cs typeface="Source Sans Pro Light"/>
              <a:sym typeface="Source Sans Pro Light"/>
            </a:endParaRPr>
          </a:p>
          <a:p>
            <a:pPr marL="342900" marR="0" lvl="0" indent="-228600" algn="l" rtl="0">
              <a:spcBef>
                <a:spcPts val="0"/>
              </a:spcBef>
              <a:spcAft>
                <a:spcPts val="0"/>
              </a:spcAft>
              <a:buClr>
                <a:schemeClr val="dk1"/>
              </a:buClr>
              <a:buSzPts val="1800"/>
              <a:buFont typeface="Calibri"/>
              <a:buNone/>
            </a:pPr>
            <a:endParaRPr lang="en-US" sz="1800" dirty="0">
              <a:solidFill>
                <a:schemeClr val="dk1"/>
              </a:solidFill>
              <a:latin typeface="Source Sans Pro Light"/>
              <a:ea typeface="Source Sans Pro Light"/>
              <a:cs typeface="Source Sans Pro Light"/>
              <a:sym typeface="Source Sans Pro Light"/>
            </a:endParaRPr>
          </a:p>
          <a:p>
            <a:pPr marL="342900" marR="0" lvl="0" indent="-228600" algn="l" rtl="0">
              <a:spcBef>
                <a:spcPts val="0"/>
              </a:spcBef>
              <a:spcAft>
                <a:spcPts val="0"/>
              </a:spcAft>
              <a:buClr>
                <a:schemeClr val="dk1"/>
              </a:buClr>
              <a:buSzPts val="1800"/>
              <a:buFont typeface="Calibri"/>
              <a:buNone/>
            </a:pPr>
            <a:endParaRPr sz="1800" dirty="0">
              <a:solidFill>
                <a:schemeClr val="dk1"/>
              </a:solidFill>
              <a:latin typeface="Source Sans Pro Light"/>
              <a:ea typeface="Source Sans Pro Light"/>
              <a:cs typeface="Source Sans Pro Light"/>
              <a:sym typeface="Source Sans Pro Light"/>
            </a:endParaRPr>
          </a:p>
          <a:p>
            <a:pPr marL="342900" marR="0" lvl="0" indent="-228600" algn="l" rtl="0">
              <a:spcBef>
                <a:spcPts val="0"/>
              </a:spcBef>
              <a:spcAft>
                <a:spcPts val="0"/>
              </a:spcAft>
              <a:buClr>
                <a:schemeClr val="dk1"/>
              </a:buClr>
              <a:buSzPts val="1800"/>
              <a:buFont typeface="Calibri"/>
              <a:buNone/>
            </a:pPr>
            <a:endParaRPr sz="1800" dirty="0">
              <a:solidFill>
                <a:schemeClr val="dk1"/>
              </a:solidFill>
              <a:latin typeface="Source Sans Pro Light"/>
              <a:ea typeface="Source Sans Pro Light"/>
              <a:cs typeface="Source Sans Pro Light"/>
              <a:sym typeface="Source Sans Pro Light"/>
            </a:endParaRPr>
          </a:p>
        </p:txBody>
      </p:sp>
      <p:sp>
        <p:nvSpPr>
          <p:cNvPr id="417" name="Google Shape;417;p16"/>
          <p:cNvSpPr txBox="1"/>
          <p:nvPr/>
        </p:nvSpPr>
        <p:spPr>
          <a:xfrm>
            <a:off x="7162123" y="4200048"/>
            <a:ext cx="4680301" cy="20928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Source Sans Pro Light"/>
                <a:ea typeface="Source Sans Pro Light"/>
                <a:cs typeface="Source Sans Pro Light"/>
                <a:sym typeface="Source Sans Pro Light"/>
              </a:rPr>
              <a:t>Developer Portal and Sandbox</a:t>
            </a:r>
            <a:endParaRPr dirty="0"/>
          </a:p>
          <a:p>
            <a:pPr marL="342900" marR="0" lvl="0" indent="-342900" algn="l" rtl="0">
              <a:spcBef>
                <a:spcPts val="0"/>
              </a:spcBef>
              <a:spcAft>
                <a:spcPts val="0"/>
              </a:spcAft>
              <a:buClr>
                <a:schemeClr val="dk1"/>
              </a:buClr>
              <a:buSzPts val="1400"/>
              <a:buFont typeface="Source Sans Pro Light"/>
              <a:buAutoNum type="arabicPeriod"/>
            </a:pPr>
            <a:r>
              <a:rPr lang="en-US" sz="1400" dirty="0">
                <a:solidFill>
                  <a:schemeClr val="dk1"/>
                </a:solidFill>
                <a:latin typeface="Source Sans Pro Light"/>
                <a:ea typeface="Source Sans Pro Light"/>
                <a:cs typeface="Source Sans Pro Light"/>
                <a:sym typeface="Source Sans Pro Light"/>
              </a:rPr>
              <a:t>Only 1 bank is available – need to be able to simulate multiple parties</a:t>
            </a:r>
            <a:endParaRPr dirty="0"/>
          </a:p>
          <a:p>
            <a:pPr marL="342900" marR="0" lvl="0" indent="-342900" algn="l" rtl="0">
              <a:spcBef>
                <a:spcPts val="0"/>
              </a:spcBef>
              <a:spcAft>
                <a:spcPts val="0"/>
              </a:spcAft>
              <a:buClr>
                <a:schemeClr val="dk1"/>
              </a:buClr>
              <a:buSzPts val="1400"/>
              <a:buFont typeface="Source Sans Pro Light"/>
              <a:buAutoNum type="arabicPeriod"/>
            </a:pPr>
            <a:r>
              <a:rPr lang="en-US" sz="1400" dirty="0">
                <a:solidFill>
                  <a:schemeClr val="dk1"/>
                </a:solidFill>
                <a:latin typeface="Source Sans Pro Light"/>
                <a:ea typeface="Source Sans Pro Light"/>
                <a:cs typeface="Source Sans Pro Light"/>
                <a:sym typeface="Source Sans Pro Light"/>
              </a:rPr>
              <a:t>Need broader range of data to show capabilities around:</a:t>
            </a:r>
            <a:endParaRPr dirty="0"/>
          </a:p>
          <a:p>
            <a:pPr marL="800100" marR="0" lvl="1" indent="-342900" algn="l" rtl="0">
              <a:spcBef>
                <a:spcPts val="0"/>
              </a:spcBef>
              <a:spcAft>
                <a:spcPts val="0"/>
              </a:spcAft>
              <a:buClr>
                <a:schemeClr val="dk1"/>
              </a:buClr>
              <a:buSzPts val="1400"/>
              <a:buFont typeface="Source Sans Pro Light"/>
              <a:buAutoNum type="arabicPeriod"/>
            </a:pPr>
            <a:r>
              <a:rPr lang="en-US" sz="1400" b="0" i="0" u="none" strike="noStrike" cap="none" dirty="0">
                <a:solidFill>
                  <a:schemeClr val="dk1"/>
                </a:solidFill>
                <a:latin typeface="Source Sans Pro Light"/>
                <a:ea typeface="Source Sans Pro Light"/>
                <a:cs typeface="Source Sans Pro Light"/>
                <a:sym typeface="Source Sans Pro Light"/>
              </a:rPr>
              <a:t>Direct Deposit</a:t>
            </a:r>
            <a:endParaRPr dirty="0"/>
          </a:p>
          <a:p>
            <a:pPr marL="800100" marR="0" lvl="1" indent="-342900" algn="l" rtl="0">
              <a:spcBef>
                <a:spcPts val="0"/>
              </a:spcBef>
              <a:spcAft>
                <a:spcPts val="0"/>
              </a:spcAft>
              <a:buClr>
                <a:schemeClr val="dk1"/>
              </a:buClr>
              <a:buSzPts val="1400"/>
              <a:buFont typeface="Source Sans Pro Light"/>
              <a:buAutoNum type="arabicPeriod"/>
            </a:pPr>
            <a:r>
              <a:rPr lang="en-US" sz="1400" b="0" i="0" u="none" strike="noStrike" cap="none" dirty="0">
                <a:solidFill>
                  <a:schemeClr val="dk1"/>
                </a:solidFill>
                <a:latin typeface="Source Sans Pro Light"/>
                <a:ea typeface="Source Sans Pro Light"/>
                <a:cs typeface="Source Sans Pro Light"/>
                <a:sym typeface="Source Sans Pro Light"/>
              </a:rPr>
              <a:t>Recurring Payments</a:t>
            </a:r>
            <a:endParaRPr dirty="0"/>
          </a:p>
          <a:p>
            <a:pPr marL="800100" marR="0" lvl="1" indent="-342900" algn="l" rtl="0">
              <a:spcBef>
                <a:spcPts val="0"/>
              </a:spcBef>
              <a:spcAft>
                <a:spcPts val="0"/>
              </a:spcAft>
              <a:buClr>
                <a:schemeClr val="dk1"/>
              </a:buClr>
              <a:buSzPts val="1400"/>
              <a:buFont typeface="Source Sans Pro Light"/>
              <a:buAutoNum type="arabicPeriod"/>
            </a:pPr>
            <a:r>
              <a:rPr lang="en-US" sz="1400" b="0" i="0" u="none" strike="noStrike" cap="none" dirty="0">
                <a:solidFill>
                  <a:schemeClr val="dk1"/>
                </a:solidFill>
                <a:latin typeface="Source Sans Pro Light"/>
                <a:ea typeface="Source Sans Pro Light"/>
                <a:cs typeface="Source Sans Pro Light"/>
                <a:sym typeface="Source Sans Pro Light"/>
              </a:rPr>
              <a:t>Transfers vs. Credit Payments</a:t>
            </a:r>
            <a:endParaRPr dirty="0"/>
          </a:p>
          <a:p>
            <a:pPr marL="800100" marR="0" lvl="1" indent="-342900" algn="l" rtl="0">
              <a:spcBef>
                <a:spcPts val="0"/>
              </a:spcBef>
              <a:spcAft>
                <a:spcPts val="0"/>
              </a:spcAft>
              <a:buClr>
                <a:schemeClr val="dk1"/>
              </a:buClr>
              <a:buSzPts val="1400"/>
              <a:buFont typeface="Source Sans Pro Light"/>
              <a:buAutoNum type="arabicPeriod"/>
            </a:pPr>
            <a:r>
              <a:rPr lang="en-US" sz="1400" b="0" i="0" u="none" strike="noStrike" cap="none" dirty="0">
                <a:solidFill>
                  <a:schemeClr val="dk1"/>
                </a:solidFill>
                <a:latin typeface="Source Sans Pro Light"/>
                <a:ea typeface="Source Sans Pro Light"/>
                <a:cs typeface="Source Sans Pro Light"/>
                <a:sym typeface="Source Sans Pro Light"/>
              </a:rPr>
              <a:t>Fees</a:t>
            </a:r>
            <a:endParaRPr dirty="0"/>
          </a:p>
          <a:p>
            <a:pPr marL="800100" marR="0" lvl="1" indent="-342900" algn="l" rtl="0">
              <a:spcBef>
                <a:spcPts val="0"/>
              </a:spcBef>
              <a:spcAft>
                <a:spcPts val="0"/>
              </a:spcAft>
              <a:buClr>
                <a:schemeClr val="dk1"/>
              </a:buClr>
              <a:buSzPts val="1400"/>
              <a:buFont typeface="Source Sans Pro Light"/>
              <a:buAutoNum type="arabicPeriod"/>
            </a:pPr>
            <a:r>
              <a:rPr lang="en-US" sz="1400" b="0" i="0" u="none" strike="noStrike" cap="none" dirty="0">
                <a:solidFill>
                  <a:schemeClr val="dk1"/>
                </a:solidFill>
                <a:latin typeface="Source Sans Pro Light"/>
                <a:ea typeface="Source Sans Pro Light"/>
                <a:cs typeface="Source Sans Pro Light"/>
                <a:sym typeface="Source Sans Pro Light"/>
              </a:rPr>
              <a:t>Changing Rates</a:t>
            </a:r>
            <a:endParaRPr sz="1800" dirty="0">
              <a:solidFill>
                <a:schemeClr val="dk1"/>
              </a:solidFill>
              <a:latin typeface="Source Sans Pro Light"/>
              <a:ea typeface="Source Sans Pro Light"/>
              <a:cs typeface="Source Sans Pro Light"/>
              <a:sym typeface="Source Sans Pro Light"/>
            </a:endParaRPr>
          </a:p>
        </p:txBody>
      </p:sp>
      <p:sp>
        <p:nvSpPr>
          <p:cNvPr id="2" name="Google Shape;167;p1">
            <a:extLst>
              <a:ext uri="{FF2B5EF4-FFF2-40B4-BE49-F238E27FC236}">
                <a16:creationId xmlns:a16="http://schemas.microsoft.com/office/drawing/2014/main" id="{E6A0BF47-9109-5A77-F418-F3664EDC1FEF}"/>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CB75DA6F-12D5-BB51-CF7C-DAB148BC2AD9}"/>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
        <p:nvSpPr>
          <p:cNvPr id="5" name="TextBox 4">
            <a:extLst>
              <a:ext uri="{FF2B5EF4-FFF2-40B4-BE49-F238E27FC236}">
                <a16:creationId xmlns:a16="http://schemas.microsoft.com/office/drawing/2014/main" id="{68116B0A-4116-BBB1-D1AE-E8C315A7F9E0}"/>
              </a:ext>
            </a:extLst>
          </p:cNvPr>
          <p:cNvSpPr txBox="1"/>
          <p:nvPr/>
        </p:nvSpPr>
        <p:spPr>
          <a:xfrm>
            <a:off x="4033488" y="1129403"/>
            <a:ext cx="3724096" cy="2631490"/>
          </a:xfrm>
          <a:prstGeom prst="rect">
            <a:avLst/>
          </a:prstGeom>
          <a:noFill/>
        </p:spPr>
        <p:txBody>
          <a:bodyPr wrap="none" rtlCol="0">
            <a:spAutoFit/>
          </a:bodyPr>
          <a:lstStyle/>
          <a:p>
            <a:r>
              <a:rPr lang="en-US" sz="1100" dirty="0">
                <a:solidFill>
                  <a:schemeClr val="tx1">
                    <a:lumMod val="65000"/>
                    <a:lumOff val="35000"/>
                  </a:schemeClr>
                </a:solidFill>
                <a:latin typeface="Consolas" panose="020B0609020204030204" pitchFamily="49" charset="0"/>
              </a:rPr>
              <a:t> example: </a:t>
            </a:r>
          </a:p>
          <a:p>
            <a:r>
              <a:rPr lang="en-US" sz="1100" dirty="0">
                <a:solidFill>
                  <a:schemeClr val="tx1">
                    <a:lumMod val="65000"/>
                    <a:lumOff val="35000"/>
                  </a:schemeClr>
                </a:solidFill>
                <a:latin typeface="Consolas" panose="020B0609020204030204" pitchFamily="49" charset="0"/>
              </a:rPr>
              <a:t>  {</a:t>
            </a:r>
          </a:p>
          <a:p>
            <a:r>
              <a:rPr lang="en-US" sz="1100" dirty="0">
                <a:solidFill>
                  <a:schemeClr val="tx1">
                    <a:lumMod val="65000"/>
                    <a:lumOff val="35000"/>
                  </a:schemeClr>
                </a:solidFill>
                <a:latin typeface="Consolas" panose="020B0609020204030204" pitchFamily="49" charset="0"/>
              </a:rPr>
              <a:t>       "</a:t>
            </a:r>
            <a:r>
              <a:rPr lang="en-US" sz="1100" dirty="0" err="1">
                <a:solidFill>
                  <a:schemeClr val="tx1">
                    <a:lumMod val="65000"/>
                    <a:lumOff val="35000"/>
                  </a:schemeClr>
                </a:solidFill>
                <a:latin typeface="Consolas" panose="020B0609020204030204" pitchFamily="49" charset="0"/>
              </a:rPr>
              <a:t>loanAccount</a:t>
            </a:r>
            <a:r>
              <a:rPr lang="en-US" sz="1100" dirty="0">
                <a:solidFill>
                  <a:schemeClr val="tx1">
                    <a:lumMod val="65000"/>
                    <a:lumOff val="35000"/>
                  </a:schemeClr>
                </a:solidFill>
                <a:latin typeface="Consolas" panose="020B0609020204030204" pitchFamily="49" charset="0"/>
              </a:rPr>
              <a:t>": {</a:t>
            </a:r>
          </a:p>
          <a:p>
            <a:r>
              <a:rPr lang="en-US" sz="1100" dirty="0">
                <a:solidFill>
                  <a:schemeClr val="tx1">
                    <a:lumMod val="65000"/>
                    <a:lumOff val="35000"/>
                  </a:schemeClr>
                </a:solidFill>
                <a:latin typeface="Consolas" panose="020B0609020204030204" pitchFamily="49" charset="0"/>
              </a:rPr>
              <a:t>          "</a:t>
            </a:r>
            <a:r>
              <a:rPr lang="en-US" sz="1100" dirty="0" err="1">
                <a:solidFill>
                  <a:schemeClr val="tx1">
                    <a:lumMod val="65000"/>
                    <a:lumOff val="35000"/>
                  </a:schemeClr>
                </a:solidFill>
                <a:latin typeface="Consolas" panose="020B0609020204030204" pitchFamily="49" charset="0"/>
              </a:rPr>
              <a:t>accountId</a:t>
            </a:r>
            <a:r>
              <a:rPr lang="en-US" sz="1100" dirty="0">
                <a:solidFill>
                  <a:schemeClr val="tx1">
                    <a:lumMod val="65000"/>
                    <a:lumOff val="35000"/>
                  </a:schemeClr>
                </a:solidFill>
                <a:latin typeface="Consolas" panose="020B0609020204030204" pitchFamily="49" charset="0"/>
              </a:rPr>
              <a:t>": "12345678",</a:t>
            </a:r>
          </a:p>
          <a:p>
            <a:r>
              <a:rPr lang="en-US" sz="1100" dirty="0">
                <a:solidFill>
                  <a:schemeClr val="tx1">
                    <a:lumMod val="65000"/>
                    <a:lumOff val="35000"/>
                  </a:schemeClr>
                </a:solidFill>
                <a:latin typeface="Consolas" panose="020B0609020204030204" pitchFamily="49" charset="0"/>
              </a:rPr>
              <a:t>          "</a:t>
            </a:r>
            <a:r>
              <a:rPr lang="en-US" sz="1100" dirty="0" err="1">
                <a:solidFill>
                  <a:schemeClr val="tx1">
                    <a:lumMod val="65000"/>
                    <a:lumOff val="35000"/>
                  </a:schemeClr>
                </a:solidFill>
                <a:latin typeface="Consolas" panose="020B0609020204030204" pitchFamily="49" charset="0"/>
              </a:rPr>
              <a:t>accountType</a:t>
            </a:r>
            <a:r>
              <a:rPr lang="en-US" sz="1100" dirty="0">
                <a:solidFill>
                  <a:schemeClr val="tx1">
                    <a:lumMod val="65000"/>
                    <a:lumOff val="35000"/>
                  </a:schemeClr>
                </a:solidFill>
                <a:latin typeface="Consolas" panose="020B0609020204030204" pitchFamily="49" charset="0"/>
              </a:rPr>
              <a:t>": "LOAN",</a:t>
            </a:r>
          </a:p>
          <a:p>
            <a:r>
              <a:rPr lang="en-US" sz="1100" dirty="0">
                <a:solidFill>
                  <a:schemeClr val="tx1">
                    <a:lumMod val="65000"/>
                    <a:lumOff val="35000"/>
                  </a:schemeClr>
                </a:solidFill>
                <a:latin typeface="Consolas" panose="020B0609020204030204" pitchFamily="49" charset="0"/>
              </a:rPr>
              <a:t>          "</a:t>
            </a:r>
            <a:r>
              <a:rPr lang="en-US" sz="1100" dirty="0" err="1">
                <a:solidFill>
                  <a:schemeClr val="tx1">
                    <a:lumMod val="65000"/>
                    <a:lumOff val="35000"/>
                  </a:schemeClr>
                </a:solidFill>
                <a:latin typeface="Consolas" panose="020B0609020204030204" pitchFamily="49" charset="0"/>
              </a:rPr>
              <a:t>displayName</a:t>
            </a:r>
            <a:r>
              <a:rPr lang="en-US" sz="1100" dirty="0">
                <a:solidFill>
                  <a:schemeClr val="tx1">
                    <a:lumMod val="65000"/>
                    <a:lumOff val="35000"/>
                  </a:schemeClr>
                </a:solidFill>
                <a:latin typeface="Consolas" panose="020B0609020204030204" pitchFamily="49" charset="0"/>
              </a:rPr>
              <a:t>": "XXXXX4567",</a:t>
            </a:r>
          </a:p>
          <a:p>
            <a:r>
              <a:rPr lang="en-US" sz="1100" dirty="0">
                <a:solidFill>
                  <a:schemeClr val="tx1">
                    <a:lumMod val="65000"/>
                    <a:lumOff val="35000"/>
                  </a:schemeClr>
                </a:solidFill>
                <a:latin typeface="Consolas" panose="020B0609020204030204" pitchFamily="49" charset="0"/>
              </a:rPr>
              <a:t>          "status": "OPEN",</a:t>
            </a:r>
          </a:p>
          <a:p>
            <a:r>
              <a:rPr lang="en-US" sz="1100" dirty="0">
                <a:solidFill>
                  <a:schemeClr val="tx1">
                    <a:lumMod val="65000"/>
                    <a:lumOff val="35000"/>
                  </a:schemeClr>
                </a:solidFill>
                <a:latin typeface="Consolas" panose="020B0609020204030204" pitchFamily="49" charset="0"/>
              </a:rPr>
              <a:t>          "description": "30 Year Mortgage",</a:t>
            </a:r>
          </a:p>
          <a:p>
            <a:r>
              <a:rPr lang="en-US" sz="1100" dirty="0">
                <a:solidFill>
                  <a:schemeClr val="tx1">
                    <a:lumMod val="65000"/>
                    <a:lumOff val="35000"/>
                  </a:schemeClr>
                </a:solidFill>
                <a:latin typeface="Consolas" panose="020B0609020204030204" pitchFamily="49" charset="0"/>
              </a:rPr>
              <a:t>          "nickname": "My Home Mortgage",</a:t>
            </a:r>
          </a:p>
          <a:p>
            <a:r>
              <a:rPr lang="en-US" sz="1100" dirty="0">
                <a:solidFill>
                  <a:schemeClr val="tx1">
                    <a:lumMod val="65000"/>
                    <a:lumOff val="35000"/>
                  </a:schemeClr>
                </a:solidFill>
                <a:latin typeface="Consolas" panose="020B0609020204030204" pitchFamily="49" charset="0"/>
              </a:rPr>
              <a:t>          "currency": {"</a:t>
            </a:r>
            <a:r>
              <a:rPr lang="en-US" sz="1100" dirty="0" err="1">
                <a:solidFill>
                  <a:schemeClr val="tx1">
                    <a:lumMod val="65000"/>
                    <a:lumOff val="35000"/>
                  </a:schemeClr>
                </a:solidFill>
                <a:latin typeface="Consolas" panose="020B0609020204030204" pitchFamily="49" charset="0"/>
              </a:rPr>
              <a:t>currencyCode</a:t>
            </a:r>
            <a:r>
              <a:rPr lang="en-US" sz="1100" dirty="0">
                <a:solidFill>
                  <a:schemeClr val="tx1">
                    <a:lumMod val="65000"/>
                    <a:lumOff val="35000"/>
                  </a:schemeClr>
                </a:solidFill>
                <a:latin typeface="Consolas" panose="020B0609020204030204" pitchFamily="49" charset="0"/>
              </a:rPr>
              <a:t>": "USD"},</a:t>
            </a:r>
          </a:p>
          <a:p>
            <a:r>
              <a:rPr lang="en-US" sz="1100" dirty="0">
                <a:solidFill>
                  <a:schemeClr val="tx1">
                    <a:lumMod val="65000"/>
                    <a:lumOff val="35000"/>
                  </a:schemeClr>
                </a:solidFill>
                <a:latin typeface="Consolas" panose="020B0609020204030204" pitchFamily="49" charset="0"/>
              </a:rPr>
              <a:t>          "</a:t>
            </a:r>
            <a:r>
              <a:rPr lang="en-US" sz="1100" dirty="0" err="1">
                <a:solidFill>
                  <a:schemeClr val="tx1">
                    <a:lumMod val="65000"/>
                    <a:lumOff val="35000"/>
                  </a:schemeClr>
                </a:solidFill>
                <a:latin typeface="Consolas" panose="020B0609020204030204" pitchFamily="49" charset="0"/>
              </a:rPr>
              <a:t>interestRate</a:t>
            </a:r>
            <a:r>
              <a:rPr lang="en-US" sz="1100" dirty="0">
                <a:solidFill>
                  <a:schemeClr val="tx1">
                    <a:lumMod val="65000"/>
                    <a:lumOff val="35000"/>
                  </a:schemeClr>
                </a:solidFill>
                <a:latin typeface="Consolas" panose="020B0609020204030204" pitchFamily="49" charset="0"/>
              </a:rPr>
              <a:t>": 4.0,</a:t>
            </a:r>
          </a:p>
          <a:p>
            <a:r>
              <a:rPr lang="en-US" sz="1100" dirty="0">
                <a:solidFill>
                  <a:schemeClr val="tx1">
                    <a:lumMod val="65000"/>
                    <a:lumOff val="35000"/>
                  </a:schemeClr>
                </a:solidFill>
                <a:latin typeface="Consolas" panose="020B0609020204030204" pitchFamily="49" charset="0"/>
              </a:rPr>
              <a:t>          "</a:t>
            </a:r>
            <a:r>
              <a:rPr lang="en-US" sz="1100" dirty="0" err="1">
                <a:solidFill>
                  <a:schemeClr val="tx1">
                    <a:lumMod val="65000"/>
                    <a:lumOff val="35000"/>
                  </a:schemeClr>
                </a:solidFill>
                <a:latin typeface="Consolas" panose="020B0609020204030204" pitchFamily="49" charset="0"/>
              </a:rPr>
              <a:t>loanTerm</a:t>
            </a:r>
            <a:r>
              <a:rPr lang="en-US" sz="1100" dirty="0">
                <a:solidFill>
                  <a:schemeClr val="tx1">
                    <a:lumMod val="65000"/>
                    <a:lumOff val="35000"/>
                  </a:schemeClr>
                </a:solidFill>
                <a:latin typeface="Consolas" panose="020B0609020204030204" pitchFamily="49" charset="0"/>
              </a:rPr>
              <a:t>": 0,</a:t>
            </a:r>
          </a:p>
          <a:p>
            <a:r>
              <a:rPr lang="en-US" sz="1100" dirty="0">
                <a:solidFill>
                  <a:schemeClr val="tx1">
                    <a:lumMod val="65000"/>
                    <a:lumOff val="35000"/>
                  </a:schemeClr>
                </a:solidFill>
                <a:latin typeface="Consolas" panose="020B0609020204030204" pitchFamily="49" charset="0"/>
              </a:rPr>
              <a:t>          "</a:t>
            </a:r>
            <a:r>
              <a:rPr lang="en-US" sz="1100" dirty="0" err="1">
                <a:solidFill>
                  <a:schemeClr val="tx1">
                    <a:lumMod val="65000"/>
                    <a:lumOff val="35000"/>
                  </a:schemeClr>
                </a:solidFill>
                <a:latin typeface="Consolas" panose="020B0609020204030204" pitchFamily="49" charset="0"/>
              </a:rPr>
              <a:t>totalNumberOfPayments</a:t>
            </a:r>
            <a:r>
              <a:rPr lang="en-US" sz="1100" dirty="0">
                <a:solidFill>
                  <a:schemeClr val="tx1">
                    <a:lumMod val="65000"/>
                    <a:lumOff val="35000"/>
                  </a:schemeClr>
                </a:solidFill>
                <a:latin typeface="Consolas" panose="020B0609020204030204" pitchFamily="49" charset="0"/>
              </a:rPr>
              <a:t>": 0</a:t>
            </a:r>
          </a:p>
          <a:p>
            <a:r>
              <a:rPr lang="en-US" sz="1100" dirty="0">
                <a:solidFill>
                  <a:schemeClr val="tx1">
                    <a:lumMod val="65000"/>
                    <a:lumOff val="35000"/>
                  </a:schemeClr>
                </a:solidFill>
                <a:latin typeface="Consolas" panose="020B0609020204030204" pitchFamily="49" charset="0"/>
              </a:rPr>
              <a:t>       }   </a:t>
            </a:r>
          </a:p>
          <a:p>
            <a:r>
              <a:rPr lang="en-US" sz="1100" dirty="0">
                <a:solidFill>
                  <a:schemeClr val="tx1">
                    <a:lumMod val="65000"/>
                    <a:lumOff val="35000"/>
                  </a:schemeClr>
                </a:solidFill>
                <a:latin typeface="Consolas" panose="020B0609020204030204" pitchFamily="49" charset="0"/>
              </a:rPr>
              <a:t>  }</a:t>
            </a:r>
          </a:p>
        </p:txBody>
      </p:sp>
      <p:sp>
        <p:nvSpPr>
          <p:cNvPr id="6" name="TextBox 5">
            <a:extLst>
              <a:ext uri="{FF2B5EF4-FFF2-40B4-BE49-F238E27FC236}">
                <a16:creationId xmlns:a16="http://schemas.microsoft.com/office/drawing/2014/main" id="{AFDCB7B0-F0C6-400B-2E87-85F85795ED6D}"/>
              </a:ext>
            </a:extLst>
          </p:cNvPr>
          <p:cNvSpPr txBox="1"/>
          <p:nvPr/>
        </p:nvSpPr>
        <p:spPr>
          <a:xfrm>
            <a:off x="7966605" y="1125809"/>
            <a:ext cx="3724096" cy="2631490"/>
          </a:xfrm>
          <a:prstGeom prst="rect">
            <a:avLst/>
          </a:prstGeom>
          <a:noFill/>
        </p:spPr>
        <p:txBody>
          <a:bodyPr wrap="none" rtlCol="0">
            <a:spAutoFit/>
          </a:bodyPr>
          <a:lstStyle/>
          <a:p>
            <a:r>
              <a:rPr lang="en-US" sz="1100" dirty="0">
                <a:solidFill>
                  <a:schemeClr val="tx1">
                    <a:lumMod val="65000"/>
                    <a:lumOff val="35000"/>
                  </a:schemeClr>
                </a:solidFill>
                <a:latin typeface="Consolas" panose="020B0609020204030204" pitchFamily="49" charset="0"/>
              </a:rPr>
              <a:t> example </a:t>
            </a:r>
            <a:r>
              <a:rPr lang="en-US" sz="1100" dirty="0">
                <a:solidFill>
                  <a:srgbClr val="F36723"/>
                </a:solidFill>
                <a:latin typeface="Consolas" panose="020B0609020204030204" pitchFamily="49" charset="0"/>
              </a:rPr>
              <a:t>(illustrative)</a:t>
            </a:r>
          </a:p>
          <a:p>
            <a:r>
              <a:rPr lang="en-US" sz="1100" dirty="0">
                <a:solidFill>
                  <a:schemeClr val="tx1">
                    <a:lumMod val="65000"/>
                    <a:lumOff val="35000"/>
                  </a:schemeClr>
                </a:solidFill>
                <a:latin typeface="Consolas" panose="020B0609020204030204" pitchFamily="49" charset="0"/>
              </a:rPr>
              <a:t>  {</a:t>
            </a:r>
          </a:p>
          <a:p>
            <a:r>
              <a:rPr lang="en-US" sz="1100" dirty="0">
                <a:solidFill>
                  <a:schemeClr val="tx1">
                    <a:lumMod val="65000"/>
                    <a:lumOff val="35000"/>
                  </a:schemeClr>
                </a:solidFill>
                <a:latin typeface="Consolas" panose="020B0609020204030204" pitchFamily="49" charset="0"/>
              </a:rPr>
              <a:t>       "</a:t>
            </a:r>
            <a:r>
              <a:rPr lang="en-US" sz="1100" dirty="0">
                <a:solidFill>
                  <a:srgbClr val="F36723"/>
                </a:solidFill>
                <a:latin typeface="Consolas" panose="020B0609020204030204" pitchFamily="49" charset="0"/>
              </a:rPr>
              <a:t>Account": {</a:t>
            </a:r>
          </a:p>
          <a:p>
            <a:r>
              <a:rPr lang="en-US" sz="1100" dirty="0">
                <a:solidFill>
                  <a:schemeClr val="tx1">
                    <a:lumMod val="65000"/>
                    <a:lumOff val="35000"/>
                  </a:schemeClr>
                </a:solidFill>
                <a:latin typeface="Consolas" panose="020B0609020204030204" pitchFamily="49" charset="0"/>
              </a:rPr>
              <a:t>          "</a:t>
            </a:r>
            <a:r>
              <a:rPr lang="en-US" sz="1100" dirty="0" err="1">
                <a:solidFill>
                  <a:schemeClr val="tx1">
                    <a:lumMod val="65000"/>
                    <a:lumOff val="35000"/>
                  </a:schemeClr>
                </a:solidFill>
                <a:latin typeface="Consolas" panose="020B0609020204030204" pitchFamily="49" charset="0"/>
              </a:rPr>
              <a:t>accountId</a:t>
            </a:r>
            <a:r>
              <a:rPr lang="en-US" sz="1100" dirty="0">
                <a:solidFill>
                  <a:schemeClr val="tx1">
                    <a:lumMod val="65000"/>
                    <a:lumOff val="35000"/>
                  </a:schemeClr>
                </a:solidFill>
                <a:latin typeface="Consolas" panose="020B0609020204030204" pitchFamily="49" charset="0"/>
              </a:rPr>
              <a:t>": "12345678",</a:t>
            </a:r>
          </a:p>
          <a:p>
            <a:r>
              <a:rPr lang="en-US" sz="1100" dirty="0">
                <a:solidFill>
                  <a:schemeClr val="tx1">
                    <a:lumMod val="65000"/>
                    <a:lumOff val="35000"/>
                  </a:schemeClr>
                </a:solidFill>
                <a:latin typeface="Consolas" panose="020B0609020204030204" pitchFamily="49" charset="0"/>
              </a:rPr>
              <a:t>          "</a:t>
            </a:r>
            <a:r>
              <a:rPr lang="en-US" sz="1100" dirty="0" err="1">
                <a:solidFill>
                  <a:schemeClr val="tx1">
                    <a:lumMod val="65000"/>
                    <a:lumOff val="35000"/>
                  </a:schemeClr>
                </a:solidFill>
                <a:latin typeface="Consolas" panose="020B0609020204030204" pitchFamily="49" charset="0"/>
              </a:rPr>
              <a:t>accountType</a:t>
            </a:r>
            <a:r>
              <a:rPr lang="en-US" sz="1100" dirty="0">
                <a:solidFill>
                  <a:schemeClr val="tx1">
                    <a:lumMod val="65000"/>
                    <a:lumOff val="35000"/>
                  </a:schemeClr>
                </a:solidFill>
                <a:latin typeface="Consolas" panose="020B0609020204030204" pitchFamily="49" charset="0"/>
              </a:rPr>
              <a:t>": "LOAN",</a:t>
            </a:r>
          </a:p>
          <a:p>
            <a:r>
              <a:rPr lang="en-US" sz="1100" dirty="0">
                <a:solidFill>
                  <a:schemeClr val="tx1">
                    <a:lumMod val="65000"/>
                    <a:lumOff val="35000"/>
                  </a:schemeClr>
                </a:solidFill>
                <a:latin typeface="Consolas" panose="020B0609020204030204" pitchFamily="49" charset="0"/>
              </a:rPr>
              <a:t>          "</a:t>
            </a:r>
            <a:r>
              <a:rPr lang="en-US" sz="1100" dirty="0" err="1">
                <a:solidFill>
                  <a:schemeClr val="tx1">
                    <a:lumMod val="65000"/>
                    <a:lumOff val="35000"/>
                  </a:schemeClr>
                </a:solidFill>
                <a:latin typeface="Consolas" panose="020B0609020204030204" pitchFamily="49" charset="0"/>
              </a:rPr>
              <a:t>displayName</a:t>
            </a:r>
            <a:r>
              <a:rPr lang="en-US" sz="1100" dirty="0">
                <a:solidFill>
                  <a:schemeClr val="tx1">
                    <a:lumMod val="65000"/>
                    <a:lumOff val="35000"/>
                  </a:schemeClr>
                </a:solidFill>
                <a:latin typeface="Consolas" panose="020B0609020204030204" pitchFamily="49" charset="0"/>
              </a:rPr>
              <a:t>": "XXXXX4567",</a:t>
            </a:r>
          </a:p>
          <a:p>
            <a:r>
              <a:rPr lang="en-US" sz="1100" dirty="0">
                <a:solidFill>
                  <a:schemeClr val="tx1">
                    <a:lumMod val="65000"/>
                    <a:lumOff val="35000"/>
                  </a:schemeClr>
                </a:solidFill>
                <a:latin typeface="Consolas" panose="020B0609020204030204" pitchFamily="49" charset="0"/>
              </a:rPr>
              <a:t>          "status": "OPEN",</a:t>
            </a:r>
          </a:p>
          <a:p>
            <a:r>
              <a:rPr lang="en-US" sz="1100" dirty="0">
                <a:solidFill>
                  <a:schemeClr val="tx1">
                    <a:lumMod val="65000"/>
                    <a:lumOff val="35000"/>
                  </a:schemeClr>
                </a:solidFill>
                <a:latin typeface="Consolas" panose="020B0609020204030204" pitchFamily="49" charset="0"/>
              </a:rPr>
              <a:t>          "description": "30 Year Mortgage",</a:t>
            </a:r>
          </a:p>
          <a:p>
            <a:r>
              <a:rPr lang="en-US" sz="1100" dirty="0">
                <a:solidFill>
                  <a:schemeClr val="tx1">
                    <a:lumMod val="65000"/>
                    <a:lumOff val="35000"/>
                  </a:schemeClr>
                </a:solidFill>
                <a:latin typeface="Consolas" panose="020B0609020204030204" pitchFamily="49" charset="0"/>
              </a:rPr>
              <a:t>          "nickname": "My Home Mortgage",</a:t>
            </a:r>
          </a:p>
          <a:p>
            <a:r>
              <a:rPr lang="en-US" sz="1100" dirty="0">
                <a:solidFill>
                  <a:schemeClr val="tx1">
                    <a:lumMod val="65000"/>
                    <a:lumOff val="35000"/>
                  </a:schemeClr>
                </a:solidFill>
                <a:latin typeface="Consolas" panose="020B0609020204030204" pitchFamily="49" charset="0"/>
              </a:rPr>
              <a:t>          "currency": {"</a:t>
            </a:r>
            <a:r>
              <a:rPr lang="en-US" sz="1100" dirty="0" err="1">
                <a:solidFill>
                  <a:schemeClr val="tx1">
                    <a:lumMod val="65000"/>
                    <a:lumOff val="35000"/>
                  </a:schemeClr>
                </a:solidFill>
                <a:latin typeface="Consolas" panose="020B0609020204030204" pitchFamily="49" charset="0"/>
              </a:rPr>
              <a:t>currencyCode</a:t>
            </a:r>
            <a:r>
              <a:rPr lang="en-US" sz="1100" dirty="0">
                <a:solidFill>
                  <a:schemeClr val="tx1">
                    <a:lumMod val="65000"/>
                    <a:lumOff val="35000"/>
                  </a:schemeClr>
                </a:solidFill>
                <a:latin typeface="Consolas" panose="020B0609020204030204" pitchFamily="49" charset="0"/>
              </a:rPr>
              <a:t>": "USD"},</a:t>
            </a:r>
          </a:p>
          <a:p>
            <a:r>
              <a:rPr lang="en-US" sz="1100" dirty="0">
                <a:solidFill>
                  <a:schemeClr val="tx1">
                    <a:lumMod val="65000"/>
                    <a:lumOff val="35000"/>
                  </a:schemeClr>
                </a:solidFill>
                <a:latin typeface="Consolas" panose="020B0609020204030204" pitchFamily="49" charset="0"/>
              </a:rPr>
              <a:t>          "</a:t>
            </a:r>
            <a:r>
              <a:rPr lang="en-US" sz="1100" dirty="0" err="1">
                <a:solidFill>
                  <a:schemeClr val="tx1">
                    <a:lumMod val="65000"/>
                    <a:lumOff val="35000"/>
                  </a:schemeClr>
                </a:solidFill>
                <a:latin typeface="Consolas" panose="020B0609020204030204" pitchFamily="49" charset="0"/>
              </a:rPr>
              <a:t>interestRate</a:t>
            </a:r>
            <a:r>
              <a:rPr lang="en-US" sz="1100" dirty="0">
                <a:solidFill>
                  <a:schemeClr val="tx1">
                    <a:lumMod val="65000"/>
                    <a:lumOff val="35000"/>
                  </a:schemeClr>
                </a:solidFill>
                <a:latin typeface="Consolas" panose="020B0609020204030204" pitchFamily="49" charset="0"/>
              </a:rPr>
              <a:t>": 4.0,</a:t>
            </a:r>
          </a:p>
          <a:p>
            <a:r>
              <a:rPr lang="en-US" sz="1100" dirty="0">
                <a:solidFill>
                  <a:srgbClr val="F36723"/>
                </a:solidFill>
                <a:latin typeface="Consolas" panose="020B0609020204030204" pitchFamily="49" charset="0"/>
              </a:rPr>
              <a:t>          "</a:t>
            </a:r>
            <a:r>
              <a:rPr lang="en-US" sz="1100" dirty="0" err="1">
                <a:solidFill>
                  <a:srgbClr val="F36723"/>
                </a:solidFill>
                <a:latin typeface="Consolas" panose="020B0609020204030204" pitchFamily="49" charset="0"/>
              </a:rPr>
              <a:t>loanTerm</a:t>
            </a:r>
            <a:r>
              <a:rPr lang="en-US" sz="1100" dirty="0">
                <a:solidFill>
                  <a:srgbClr val="F36723"/>
                </a:solidFill>
                <a:latin typeface="Consolas" panose="020B0609020204030204" pitchFamily="49" charset="0"/>
              </a:rPr>
              <a:t>": 0,</a:t>
            </a:r>
          </a:p>
          <a:p>
            <a:r>
              <a:rPr lang="en-US" sz="1100" dirty="0">
                <a:solidFill>
                  <a:srgbClr val="F36723"/>
                </a:solidFill>
                <a:latin typeface="Consolas" panose="020B0609020204030204" pitchFamily="49" charset="0"/>
              </a:rPr>
              <a:t>          "</a:t>
            </a:r>
            <a:r>
              <a:rPr lang="en-US" sz="1100" dirty="0" err="1">
                <a:solidFill>
                  <a:srgbClr val="F36723"/>
                </a:solidFill>
                <a:latin typeface="Consolas" panose="020B0609020204030204" pitchFamily="49" charset="0"/>
              </a:rPr>
              <a:t>totalNumberOfPayments</a:t>
            </a:r>
            <a:r>
              <a:rPr lang="en-US" sz="1100" dirty="0">
                <a:solidFill>
                  <a:srgbClr val="F36723"/>
                </a:solidFill>
                <a:latin typeface="Consolas" panose="020B0609020204030204" pitchFamily="49" charset="0"/>
              </a:rPr>
              <a:t>": 0</a:t>
            </a:r>
          </a:p>
          <a:p>
            <a:r>
              <a:rPr lang="en-US" sz="1100" dirty="0">
                <a:solidFill>
                  <a:schemeClr val="tx1">
                    <a:lumMod val="65000"/>
                    <a:lumOff val="35000"/>
                  </a:schemeClr>
                </a:solidFill>
                <a:latin typeface="Consolas" panose="020B0609020204030204" pitchFamily="49" charset="0"/>
              </a:rPr>
              <a:t>       }   </a:t>
            </a:r>
          </a:p>
          <a:p>
            <a:r>
              <a:rPr lang="en-US" sz="1100" dirty="0">
                <a:solidFill>
                  <a:schemeClr val="tx1">
                    <a:lumMod val="65000"/>
                    <a:lumOff val="35000"/>
                  </a:schemeClr>
                </a:solidFill>
                <a:latin typeface="Consolas" panose="020B0609020204030204" pitchFamily="49" charset="0"/>
              </a:rPr>
              <a:t>  }</a:t>
            </a:r>
          </a:p>
        </p:txBody>
      </p:sp>
      <p:sp>
        <p:nvSpPr>
          <p:cNvPr id="8" name="TextBox 7">
            <a:extLst>
              <a:ext uri="{FF2B5EF4-FFF2-40B4-BE49-F238E27FC236}">
                <a16:creationId xmlns:a16="http://schemas.microsoft.com/office/drawing/2014/main" id="{5BA88D73-893F-B5A0-0A5A-58521B9AB5FD}"/>
              </a:ext>
            </a:extLst>
          </p:cNvPr>
          <p:cNvSpPr txBox="1"/>
          <p:nvPr/>
        </p:nvSpPr>
        <p:spPr>
          <a:xfrm>
            <a:off x="3585666" y="4200048"/>
            <a:ext cx="3095941" cy="1661993"/>
          </a:xfrm>
          <a:prstGeom prst="rect">
            <a:avLst/>
          </a:prstGeom>
          <a:noFill/>
        </p:spPr>
        <p:txBody>
          <a:bodyPr wrap="square">
            <a:spAutoFit/>
          </a:bodyPr>
          <a:lstStyle/>
          <a:p>
            <a:pPr marL="0" marR="0" lvl="0" indent="0" algn="l" rtl="0">
              <a:spcBef>
                <a:spcPts val="0"/>
              </a:spcBef>
              <a:spcAft>
                <a:spcPts val="0"/>
              </a:spcAft>
              <a:buNone/>
            </a:pPr>
            <a:r>
              <a:rPr lang="en-US" sz="1800" b="1" dirty="0">
                <a:solidFill>
                  <a:schemeClr val="dk1"/>
                </a:solidFill>
                <a:latin typeface="Source Sans Pro Light"/>
                <a:ea typeface="Source Sans Pro Light"/>
                <a:cs typeface="Source Sans Pro Light"/>
                <a:sym typeface="Source Sans Pro Light"/>
              </a:rPr>
              <a:t>API Endpoints</a:t>
            </a:r>
            <a:endParaRPr lang="en-US" dirty="0"/>
          </a:p>
          <a:p>
            <a:pPr marL="342900" marR="0" lvl="0" indent="-342900" algn="l" rtl="0">
              <a:spcBef>
                <a:spcPts val="0"/>
              </a:spcBef>
              <a:spcAft>
                <a:spcPts val="0"/>
              </a:spcAft>
              <a:buClrTx/>
              <a:buSzPts val="1400"/>
              <a:buFont typeface="Source Sans Pro Light"/>
              <a:buAutoNum type="arabicPeriod"/>
            </a:pPr>
            <a:r>
              <a:rPr lang="en-US" sz="1400" dirty="0">
                <a:solidFill>
                  <a:schemeClr val="tx1"/>
                </a:solidFill>
                <a:latin typeface="Source Sans Pro Light"/>
                <a:ea typeface="Source Sans Pro Light"/>
                <a:cs typeface="Source Sans Pro Light"/>
                <a:sym typeface="Source Sans Pro Light"/>
              </a:rPr>
              <a:t>Consider a “product” endpoint which provides market pricing in exchange for client data (Will banks really want pricing accessible via API) and what about relationship pricing?</a:t>
            </a:r>
          </a:p>
        </p:txBody>
      </p:sp>
      <p:sp>
        <p:nvSpPr>
          <p:cNvPr id="10" name="TextBox 9">
            <a:extLst>
              <a:ext uri="{FF2B5EF4-FFF2-40B4-BE49-F238E27FC236}">
                <a16:creationId xmlns:a16="http://schemas.microsoft.com/office/drawing/2014/main" id="{59216D28-286D-B616-E590-D3E5DDF4FAC6}"/>
              </a:ext>
            </a:extLst>
          </p:cNvPr>
          <p:cNvSpPr txBox="1"/>
          <p:nvPr/>
        </p:nvSpPr>
        <p:spPr>
          <a:xfrm>
            <a:off x="355634" y="4204483"/>
            <a:ext cx="2749516" cy="1446550"/>
          </a:xfrm>
          <a:prstGeom prst="rect">
            <a:avLst/>
          </a:prstGeom>
          <a:noFill/>
        </p:spPr>
        <p:txBody>
          <a:bodyPr wrap="square">
            <a:spAutoFit/>
          </a:bodyPr>
          <a:lstStyle/>
          <a:p>
            <a:pPr marL="0" marR="0" lvl="0" indent="0" algn="l" rtl="0">
              <a:spcBef>
                <a:spcPts val="0"/>
              </a:spcBef>
              <a:spcAft>
                <a:spcPts val="0"/>
              </a:spcAft>
              <a:buNone/>
            </a:pPr>
            <a:r>
              <a:rPr lang="en-US" sz="1800" b="1" dirty="0">
                <a:solidFill>
                  <a:schemeClr val="dk1"/>
                </a:solidFill>
                <a:latin typeface="Source Sans Pro Light"/>
                <a:ea typeface="Source Sans Pro Light"/>
                <a:cs typeface="Source Sans Pro Light"/>
                <a:sym typeface="Source Sans Pro Light"/>
              </a:rPr>
              <a:t>API Fields</a:t>
            </a:r>
            <a:endParaRPr lang="en-US" dirty="0"/>
          </a:p>
          <a:p>
            <a:pPr marL="342900" marR="0" lvl="0" indent="-342900" algn="l" rtl="0">
              <a:spcBef>
                <a:spcPts val="0"/>
              </a:spcBef>
              <a:spcAft>
                <a:spcPts val="0"/>
              </a:spcAft>
              <a:buClrTx/>
              <a:buSzPts val="1400"/>
              <a:buFont typeface="+mj-lt"/>
              <a:buAutoNum type="arabicPeriod"/>
            </a:pPr>
            <a:r>
              <a:rPr lang="en-US" sz="1400" dirty="0" err="1">
                <a:solidFill>
                  <a:schemeClr val="tx1"/>
                </a:solidFill>
                <a:latin typeface="Source Sans Pro Light"/>
                <a:ea typeface="Source Sans Pro Light"/>
                <a:cs typeface="Source Sans Pro Light"/>
                <a:sym typeface="Source Sans Pro Light"/>
              </a:rPr>
              <a:t>AccountOpenDate</a:t>
            </a:r>
            <a:endParaRPr lang="en-US" sz="1400" dirty="0">
              <a:solidFill>
                <a:schemeClr val="tx1"/>
              </a:solidFill>
              <a:latin typeface="Source Sans Pro Light"/>
              <a:ea typeface="Source Sans Pro Light"/>
              <a:cs typeface="Source Sans Pro Light"/>
              <a:sym typeface="Source Sans Pro Light"/>
            </a:endParaRPr>
          </a:p>
          <a:p>
            <a:pPr marL="342900" marR="0" lvl="0" indent="-342900" algn="l" rtl="0">
              <a:spcBef>
                <a:spcPts val="0"/>
              </a:spcBef>
              <a:spcAft>
                <a:spcPts val="0"/>
              </a:spcAft>
              <a:buClrTx/>
              <a:buSzPts val="1400"/>
              <a:buFont typeface="+mj-lt"/>
              <a:buAutoNum type="arabicPeriod"/>
            </a:pPr>
            <a:r>
              <a:rPr lang="en-US" sz="1400" dirty="0" err="1">
                <a:solidFill>
                  <a:schemeClr val="tx1"/>
                </a:solidFill>
                <a:latin typeface="Source Sans Pro Light"/>
                <a:ea typeface="Source Sans Pro Light"/>
                <a:cs typeface="Source Sans Pro Light"/>
                <a:sym typeface="Source Sans Pro Light"/>
              </a:rPr>
              <a:t>AccountCloseDate</a:t>
            </a:r>
            <a:endParaRPr lang="en-US" sz="1400" dirty="0">
              <a:solidFill>
                <a:schemeClr val="tx1"/>
              </a:solidFill>
              <a:latin typeface="Source Sans Pro Light"/>
              <a:ea typeface="Source Sans Pro Light"/>
              <a:cs typeface="Source Sans Pro Light"/>
              <a:sym typeface="Source Sans Pro Light"/>
            </a:endParaRPr>
          </a:p>
          <a:p>
            <a:pPr marL="342900" marR="0" lvl="0" indent="-342900" algn="l" rtl="0">
              <a:spcBef>
                <a:spcPts val="0"/>
              </a:spcBef>
              <a:spcAft>
                <a:spcPts val="0"/>
              </a:spcAft>
              <a:buClr>
                <a:schemeClr val="dk1"/>
              </a:buClr>
              <a:buSzPts val="1400"/>
              <a:buFont typeface="Source Sans Pro Light"/>
              <a:buAutoNum type="arabicPeriod"/>
            </a:pPr>
            <a:r>
              <a:rPr lang="en-US" sz="1400" dirty="0" err="1">
                <a:solidFill>
                  <a:schemeClr val="dk1"/>
                </a:solidFill>
                <a:latin typeface="Source Sans Pro Light"/>
                <a:ea typeface="Source Sans Pro Light"/>
                <a:cs typeface="Source Sans Pro Light"/>
                <a:sym typeface="Source Sans Pro Light"/>
              </a:rPr>
              <a:t>PrepaymentPenalties</a:t>
            </a:r>
            <a:endParaRPr lang="en-US" sz="1400" dirty="0">
              <a:solidFill>
                <a:schemeClr val="dk1"/>
              </a:solidFill>
              <a:latin typeface="Source Sans Pro Light"/>
              <a:ea typeface="Source Sans Pro Light"/>
              <a:cs typeface="Source Sans Pro Light"/>
              <a:sym typeface="Source Sans Pro Light"/>
            </a:endParaRPr>
          </a:p>
          <a:p>
            <a:pPr marL="342900" marR="0" lvl="0" indent="-342900" algn="l" rtl="0">
              <a:spcBef>
                <a:spcPts val="0"/>
              </a:spcBef>
              <a:spcAft>
                <a:spcPts val="0"/>
              </a:spcAft>
              <a:buClr>
                <a:schemeClr val="dk1"/>
              </a:buClr>
              <a:buSzPts val="1400"/>
              <a:buFont typeface="Source Sans Pro Light"/>
              <a:buAutoNum type="arabicPeriod"/>
            </a:pPr>
            <a:r>
              <a:rPr lang="en-US" sz="1400" dirty="0">
                <a:solidFill>
                  <a:schemeClr val="dk1"/>
                </a:solidFill>
                <a:latin typeface="Source Sans Pro Light"/>
                <a:ea typeface="Source Sans Pro Light"/>
                <a:cs typeface="Source Sans Pro Light"/>
                <a:sym typeface="Source Sans Pro Light"/>
              </a:rPr>
              <a:t>Variable Rate Index</a:t>
            </a:r>
          </a:p>
          <a:p>
            <a:pPr marL="342900" marR="0" lvl="0" indent="-342900" algn="l" rtl="0">
              <a:spcBef>
                <a:spcPts val="0"/>
              </a:spcBef>
              <a:spcAft>
                <a:spcPts val="0"/>
              </a:spcAft>
              <a:buClr>
                <a:schemeClr val="dk1"/>
              </a:buClr>
              <a:buSzPts val="1400"/>
              <a:buFont typeface="Source Sans Pro Light"/>
              <a:buAutoNum type="arabicPeriod"/>
            </a:pPr>
            <a:r>
              <a:rPr lang="en-US" dirty="0" err="1">
                <a:solidFill>
                  <a:schemeClr val="dk1"/>
                </a:solidFill>
                <a:latin typeface="Source Sans Pro Light"/>
                <a:ea typeface="Source Sans Pro Light"/>
                <a:sym typeface="Source Sans Pro Light"/>
              </a:rPr>
              <a:t>CustomerOnboardDate</a:t>
            </a:r>
            <a:endParaRPr lang="en-US" dirty="0"/>
          </a:p>
        </p:txBody>
      </p:sp>
    </p:spTree>
  </p:cSld>
  <p:clrMapOvr>
    <a:masterClrMapping/>
  </p:clrMapOvr>
</p:sld>
</file>

<file path=ppt/theme/theme1.xml><?xml version="1.0" encoding="utf-8"?>
<a:theme xmlns:a="http://schemas.openxmlformats.org/drawingml/2006/main" name="PrismaticVTI">
  <a:themeElements>
    <a:clrScheme name="Prismatic">
      <a:dk1>
        <a:srgbClr val="000000"/>
      </a:dk1>
      <a:lt1>
        <a:srgbClr val="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1075</TotalTime>
  <Words>3952</Words>
  <Application>Microsoft Office PowerPoint</Application>
  <PresentationFormat>Widescreen</PresentationFormat>
  <Paragraphs>429</Paragraphs>
  <Slides>21</Slides>
  <Notes>20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Calibri</vt:lpstr>
      <vt:lpstr>Avenir</vt:lpstr>
      <vt:lpstr>Source Sans Pro Light</vt:lpstr>
      <vt:lpstr>Source Sans Pro</vt:lpstr>
      <vt:lpstr>Arial</vt:lpstr>
      <vt:lpstr>Aharoni</vt:lpstr>
      <vt:lpstr>Consolas</vt:lpstr>
      <vt:lpstr>PrismaticVTI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Kennedy</dc:creator>
  <cp:lastModifiedBy>Chris Kennedy</cp:lastModifiedBy>
  <cp:revision>4</cp:revision>
  <dcterms:created xsi:type="dcterms:W3CDTF">2023-01-15T18:08:54Z</dcterms:created>
  <dcterms:modified xsi:type="dcterms:W3CDTF">2023-01-25T03:44:24Z</dcterms:modified>
</cp:coreProperties>
</file>