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4"/>
  </p:notesMasterIdLst>
  <p:sldIdLst>
    <p:sldId id="256" r:id="rId3"/>
    <p:sldId id="276" r:id="rId4"/>
    <p:sldId id="277" r:id="rId5"/>
    <p:sldId id="265" r:id="rId6"/>
    <p:sldId id="266" r:id="rId7"/>
    <p:sldId id="270" r:id="rId8"/>
    <p:sldId id="271" r:id="rId9"/>
    <p:sldId id="269" r:id="rId10"/>
    <p:sldId id="272" r:id="rId11"/>
    <p:sldId id="267" r:id="rId12"/>
    <p:sldId id="278" r:id="rId13"/>
    <p:sldId id="257" r:id="rId14"/>
    <p:sldId id="258" r:id="rId15"/>
    <p:sldId id="259" r:id="rId16"/>
    <p:sldId id="260" r:id="rId17"/>
    <p:sldId id="261" r:id="rId18"/>
    <p:sldId id="262" r:id="rId19"/>
    <p:sldId id="263" r:id="rId20"/>
    <p:sldId id="264" r:id="rId21"/>
    <p:sldId id="273" r:id="rId22"/>
    <p:sldId id="279" r:id="rId23"/>
  </p:sldIdLst>
  <p:sldSz cx="12192000" cy="6858000"/>
  <p:notesSz cx="6858000" cy="9144000"/>
  <p:embeddedFontLst>
    <p:embeddedFont>
      <p:font typeface="Aharoni" panose="02010803020104030203" pitchFamily="2" charset="-79"/>
      <p:bold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Source Sans Pro" panose="020B0503030403020204" pitchFamily="34" charset="0"/>
      <p:regular r:id="rId34"/>
      <p:bold r:id="rId35"/>
      <p:italic r:id="rId36"/>
      <p:boldItalic r:id="rId37"/>
    </p:embeddedFont>
    <p:embeddedFont>
      <p:font typeface="Source Sans Pro Light" panose="020B04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WrdhQULbmHSh5pAHo+gUpJFUT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33B2C-2ECE-490D-95CE-0E752C45A811}" v="8" dt="2023-01-25T00:16:15.407"/>
  </p1510:revLst>
</p1510:revInfo>
</file>

<file path=ppt/tableStyles.xml><?xml version="1.0" encoding="utf-8"?>
<a:tblStyleLst xmlns:a="http://schemas.openxmlformats.org/drawingml/2006/main" def="{33CC49ED-0F46-4A44-A6EB-D89702A2C75F}">
  <a:tblStyle styleId="{33CC49ED-0F46-4A44-A6EB-D89702A2C75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3EC53F2-0F5B-4E49-8185-5E1EDB44FC3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customschemas.google.com/relationships/presentationmetadata" Target="metadata"/><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200" dirty="0">
                <a:latin typeface="Source Sans Pro" panose="020B0503030403020204" pitchFamily="34" charset="0"/>
                <a:ea typeface="Source Sans Pro" panose="020B0503030403020204" pitchFamily="34" charset="0"/>
              </a:rPr>
              <a:t>Bank</a:t>
            </a:r>
            <a:r>
              <a:rPr lang="en-US" sz="1200" baseline="0" dirty="0">
                <a:latin typeface="Source Sans Pro" panose="020B0503030403020204" pitchFamily="34" charset="0"/>
                <a:ea typeface="Source Sans Pro" panose="020B0503030403020204" pitchFamily="34" charset="0"/>
              </a:rPr>
              <a:t> accounts per Consumer</a:t>
            </a:r>
            <a:r>
              <a:rPr lang="en-US" sz="1200" baseline="30000" dirty="0">
                <a:latin typeface="Source Sans Pro" panose="020B0503030403020204" pitchFamily="34" charset="0"/>
                <a:ea typeface="Source Sans Pro" panose="020B0503030403020204" pitchFamily="34" charset="0"/>
              </a:rPr>
              <a:t>2</a:t>
            </a:r>
            <a:endParaRPr lang="en-US" sz="1200" dirty="0">
              <a:latin typeface="Source Sans Pro" panose="020B0503030403020204" pitchFamily="34" charset="0"/>
              <a:ea typeface="Source Sans Pro" panose="020B0503030403020204" pitchFamily="34" charset="0"/>
            </a:endParaRP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FBC5-4AEA-9217-7BE5F0682C95}"/>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FBC5-4AEA-9217-7BE5F0682C95}"/>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FBC5-4AEA-9217-7BE5F0682C95}"/>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FBC5-4AEA-9217-7BE5F0682C95}"/>
              </c:ext>
            </c:extLst>
          </c:dPt>
          <c:dPt>
            <c:idx val="4"/>
            <c:bubble3D val="0"/>
            <c:spPr>
              <a:pattFill prst="ltUpDiag">
                <a:fgClr>
                  <a:schemeClr val="accent6">
                    <a:lumMod val="75000"/>
                  </a:schemeClr>
                </a:fgClr>
                <a:bgClr>
                  <a:schemeClr val="accent6">
                    <a:lumMod val="40000"/>
                    <a:lumOff val="6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2-23C6-4BB4-862B-286D861A5F51}"/>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1 Account</c:v>
                </c:pt>
                <c:pt idx="1">
                  <c:v>2 Accounts</c:v>
                </c:pt>
                <c:pt idx="2">
                  <c:v>3 Accounts</c:v>
                </c:pt>
                <c:pt idx="3">
                  <c:v>4 Accounts</c:v>
                </c:pt>
                <c:pt idx="4">
                  <c:v>5+ Accounts</c:v>
                </c:pt>
              </c:strCache>
            </c:strRef>
          </c:cat>
          <c:val>
            <c:numRef>
              <c:f>Sheet1!$B$2:$B$6</c:f>
              <c:numCache>
                <c:formatCode>General</c:formatCode>
                <c:ptCount val="5"/>
                <c:pt idx="0">
                  <c:v>50</c:v>
                </c:pt>
                <c:pt idx="1">
                  <c:v>28</c:v>
                </c:pt>
                <c:pt idx="2">
                  <c:v>11</c:v>
                </c:pt>
                <c:pt idx="3">
                  <c:v>4</c:v>
                </c:pt>
                <c:pt idx="4">
                  <c:v>7</c:v>
                </c:pt>
              </c:numCache>
            </c:numRef>
          </c:val>
          <c:extLst>
            <c:ext xmlns:c16="http://schemas.microsoft.com/office/drawing/2014/chart" uri="{C3380CC4-5D6E-409C-BE32-E72D297353CC}">
              <c16:uniqueId val="{00000000-23C6-4BB4-862B-286D861A5F51}"/>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276982015267397"/>
          <c:y val="0.26650422662450796"/>
          <c:w val="0.28670267689952811"/>
          <c:h val="0.624895140995031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1060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47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04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d59b0a28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1d59b0a28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0"/>
          <p:cNvSpPr txBox="1">
            <a:spLocks noGrp="1"/>
          </p:cNvSpPr>
          <p:nvPr>
            <p:ph type="ctrTitle"/>
          </p:nvPr>
        </p:nvSpPr>
        <p:spPr>
          <a:xfrm>
            <a:off x="1517904" y="1517904"/>
            <a:ext cx="9144000" cy="2798064"/>
          </a:xfrm>
          <a:prstGeom prst="rect">
            <a:avLst/>
          </a:prstGeom>
          <a:noFill/>
          <a:ln>
            <a:noFill/>
          </a:ln>
        </p:spPr>
        <p:txBody>
          <a:bodyPr spcFirstLastPara="1" wrap="square" lIns="91425" tIns="45700" rIns="91425" bIns="45700" anchor="b" anchorCtr="0">
            <a:normAutofit/>
          </a:bodyPr>
          <a:lstStyle>
            <a:lvl1pPr lvl="0" algn="ctr">
              <a:lnSpc>
                <a:spcPct val="95000"/>
              </a:lnSpc>
              <a:spcBef>
                <a:spcPts val="0"/>
              </a:spcBef>
              <a:spcAft>
                <a:spcPts val="0"/>
              </a:spcAft>
              <a:buClr>
                <a:schemeClr val="dk1"/>
              </a:buClr>
              <a:buSzPts val="6000"/>
              <a:buFont typeface="Aharon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ubTitle" idx="1"/>
          </p:nvPr>
        </p:nvSpPr>
        <p:spPr>
          <a:xfrm>
            <a:off x="1517904" y="4572000"/>
            <a:ext cx="9144000" cy="1527048"/>
          </a:xfrm>
          <a:prstGeom prst="rect">
            <a:avLst/>
          </a:prstGeom>
          <a:noFill/>
          <a:ln>
            <a:noFill/>
          </a:ln>
        </p:spPr>
        <p:txBody>
          <a:bodyPr spcFirstLastPara="1" wrap="square" lIns="91425" tIns="45700" rIns="91425" bIns="45700" anchor="t" anchorCtr="0">
            <a:normAutofit/>
          </a:bodyPr>
          <a:lstStyle>
            <a:lvl1pPr lvl="0" algn="ctr">
              <a:lnSpc>
                <a:spcPct val="105000"/>
              </a:lnSpc>
              <a:spcBef>
                <a:spcPts val="900"/>
              </a:spcBef>
              <a:spcAft>
                <a:spcPts val="0"/>
              </a:spcAft>
              <a:buSzPts val="2400"/>
              <a:buNone/>
              <a:defRPr sz="2400">
                <a:solidFill>
                  <a:schemeClr val="dk1"/>
                </a:solidFill>
              </a:defRPr>
            </a:lvl1pPr>
            <a:lvl2pPr lvl="1" algn="ctr">
              <a:lnSpc>
                <a:spcPct val="105000"/>
              </a:lnSpc>
              <a:spcBef>
                <a:spcPts val="900"/>
              </a:spcBef>
              <a:spcAft>
                <a:spcPts val="0"/>
              </a:spcAft>
              <a:buClr>
                <a:srgbClr val="3F3F3F"/>
              </a:buClr>
              <a:buSzPts val="2000"/>
              <a:buNone/>
              <a:defRPr sz="2000"/>
            </a:lvl2pPr>
            <a:lvl3pPr lvl="2" algn="ctr">
              <a:lnSpc>
                <a:spcPct val="105000"/>
              </a:lnSpc>
              <a:spcBef>
                <a:spcPts val="600"/>
              </a:spcBef>
              <a:spcAft>
                <a:spcPts val="0"/>
              </a:spcAft>
              <a:buSzPts val="1800"/>
              <a:buNone/>
              <a:defRPr sz="1800"/>
            </a:lvl3pPr>
            <a:lvl4pPr lvl="3" algn="ctr">
              <a:lnSpc>
                <a:spcPct val="105000"/>
              </a:lnSpc>
              <a:spcBef>
                <a:spcPts val="600"/>
              </a:spcBef>
              <a:spcAft>
                <a:spcPts val="0"/>
              </a:spcAft>
              <a:buClr>
                <a:srgbClr val="3F3F3F"/>
              </a:buClr>
              <a:buSzPts val="1600"/>
              <a:buFont typeface="Avenir"/>
              <a:buNone/>
              <a:defRPr sz="1600"/>
            </a:lvl4pPr>
            <a:lvl5pPr lvl="4" algn="ctr">
              <a:lnSpc>
                <a:spcPct val="10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0"/>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0" name="Google Shape;20;p20"/>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1" name="Google Shape;21;p20"/>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1"/>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1"/>
          <p:cNvSpPr txBox="1">
            <a:spLocks noGrp="1"/>
          </p:cNvSpPr>
          <p:nvPr>
            <p:ph type="body" idx="1"/>
          </p:nvPr>
        </p:nvSpPr>
        <p:spPr>
          <a:xfrm rot="5400000">
            <a:off x="4526280" y="-36576"/>
            <a:ext cx="3127248"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1"/>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7" name="Google Shape;77;p41"/>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8" name="Google Shape;78;p41"/>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2"/>
          <p:cNvSpPr txBox="1">
            <a:spLocks noGrp="1"/>
          </p:cNvSpPr>
          <p:nvPr>
            <p:ph type="title"/>
          </p:nvPr>
        </p:nvSpPr>
        <p:spPr>
          <a:xfrm rot="5400000">
            <a:off x="7287289" y="2680932"/>
            <a:ext cx="4546786" cy="2220731"/>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2"/>
          <p:cNvSpPr txBox="1">
            <a:spLocks noGrp="1"/>
          </p:cNvSpPr>
          <p:nvPr>
            <p:ph type="body" idx="1"/>
          </p:nvPr>
        </p:nvSpPr>
        <p:spPr>
          <a:xfrm rot="5400000">
            <a:off x="2525788" y="510021"/>
            <a:ext cx="4546786" cy="6562553"/>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2"/>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83" name="Google Shape;83;p42"/>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84" name="Google Shape;84;p42"/>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4" name="Google Shape;9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7" name="Google Shape;13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8" name="Google Shape;13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30"/>
          <p:cNvSpPr>
            <a:spLocks noGrp="1"/>
          </p:cNvSpPr>
          <p:nvPr>
            <p:ph type="pic" idx="2"/>
          </p:nvPr>
        </p:nvSpPr>
        <p:spPr>
          <a:xfrm>
            <a:off x="5183188" y="987425"/>
            <a:ext cx="6172200" cy="4873625"/>
          </a:xfrm>
          <a:prstGeom prst="rect">
            <a:avLst/>
          </a:prstGeom>
          <a:noFill/>
          <a:ln>
            <a:noFill/>
          </a:ln>
        </p:spPr>
      </p:sp>
      <p:sp>
        <p:nvSpPr>
          <p:cNvPr id="144" name="Google Shape;14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5" name="Google Shape;14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3"/>
          <p:cNvSpPr txBox="1">
            <a:spLocks noGrp="1"/>
          </p:cNvSpPr>
          <p:nvPr>
            <p:ph type="body" idx="1"/>
          </p:nvPr>
        </p:nvSpPr>
        <p:spPr>
          <a:xfrm>
            <a:off x="1517904" y="2971800"/>
            <a:ext cx="9144000" cy="3127248"/>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3"/>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6" name="Google Shape;26;p33"/>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7" name="Google Shape;27;p33"/>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4"/>
          <p:cNvSpPr txBox="1">
            <a:spLocks noGrp="1"/>
          </p:cNvSpPr>
          <p:nvPr>
            <p:ph type="title"/>
          </p:nvPr>
        </p:nvSpPr>
        <p:spPr>
          <a:xfrm>
            <a:off x="1517904" y="1517904"/>
            <a:ext cx="9144000" cy="2852737"/>
          </a:xfrm>
          <a:prstGeom prst="rect">
            <a:avLst/>
          </a:prstGeom>
          <a:noFill/>
          <a:ln>
            <a:noFill/>
          </a:ln>
        </p:spPr>
        <p:txBody>
          <a:bodyPr spcFirstLastPara="1" wrap="square" lIns="91425" tIns="45700" rIns="91425" bIns="45700" anchor="b" anchorCtr="0">
            <a:normAutofit/>
          </a:bodyPr>
          <a:lstStyle>
            <a:lvl1pPr lvl="0" algn="l">
              <a:lnSpc>
                <a:spcPct val="95000"/>
              </a:lnSpc>
              <a:spcBef>
                <a:spcPts val="0"/>
              </a:spcBef>
              <a:spcAft>
                <a:spcPts val="0"/>
              </a:spcAft>
              <a:buClr>
                <a:schemeClr val="dk1"/>
              </a:buClr>
              <a:buSzPts val="6000"/>
              <a:buFont typeface="Aharon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
          <p:cNvSpPr txBox="1">
            <a:spLocks noGrp="1"/>
          </p:cNvSpPr>
          <p:nvPr>
            <p:ph type="body" idx="1"/>
          </p:nvPr>
        </p:nvSpPr>
        <p:spPr>
          <a:xfrm>
            <a:off x="1517904" y="4572000"/>
            <a:ext cx="91440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400"/>
              <a:buNone/>
              <a:defRPr sz="2400">
                <a:solidFill>
                  <a:schemeClr val="dk1"/>
                </a:solidFill>
              </a:defRPr>
            </a:lvl1pPr>
            <a:lvl2pPr marL="914400" lvl="1" indent="-228600" algn="l">
              <a:lnSpc>
                <a:spcPct val="105000"/>
              </a:lnSpc>
              <a:spcBef>
                <a:spcPts val="900"/>
              </a:spcBef>
              <a:spcAft>
                <a:spcPts val="0"/>
              </a:spcAft>
              <a:buClr>
                <a:srgbClr val="888888"/>
              </a:buClr>
              <a:buSzPts val="2000"/>
              <a:buNone/>
              <a:defRPr sz="2000">
                <a:solidFill>
                  <a:srgbClr val="888888"/>
                </a:solidFill>
              </a:defRPr>
            </a:lvl2pPr>
            <a:lvl3pPr marL="1371600" lvl="2" indent="-228600" algn="l">
              <a:lnSpc>
                <a:spcPct val="105000"/>
              </a:lnSpc>
              <a:spcBef>
                <a:spcPts val="600"/>
              </a:spcBef>
              <a:spcAft>
                <a:spcPts val="0"/>
              </a:spcAft>
              <a:buSzPts val="1800"/>
              <a:buNone/>
              <a:defRPr sz="1800">
                <a:solidFill>
                  <a:srgbClr val="888888"/>
                </a:solidFill>
              </a:defRPr>
            </a:lvl3pPr>
            <a:lvl4pPr marL="1828800" lvl="3" indent="-228600" algn="l">
              <a:lnSpc>
                <a:spcPct val="105000"/>
              </a:lnSpc>
              <a:spcBef>
                <a:spcPts val="600"/>
              </a:spcBef>
              <a:spcAft>
                <a:spcPts val="0"/>
              </a:spcAft>
              <a:buClr>
                <a:srgbClr val="888888"/>
              </a:buClr>
              <a:buSzPts val="1600"/>
              <a:buFont typeface="Avenir"/>
              <a:buNone/>
              <a:defRPr sz="1600">
                <a:solidFill>
                  <a:srgbClr val="888888"/>
                </a:solidFill>
              </a:defRPr>
            </a:lvl4pPr>
            <a:lvl5pPr marL="2286000" lvl="4" indent="-228600" algn="l">
              <a:lnSpc>
                <a:spcPct val="105000"/>
              </a:lnSpc>
              <a:spcBef>
                <a:spcPts val="6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4"/>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2" name="Google Shape;32;p34"/>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3" name="Google Shape;33;p34"/>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35"/>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5"/>
          <p:cNvSpPr txBox="1">
            <a:spLocks noGrp="1"/>
          </p:cNvSpPr>
          <p:nvPr>
            <p:ph type="body" idx="1"/>
          </p:nvPr>
        </p:nvSpPr>
        <p:spPr>
          <a:xfrm>
            <a:off x="1517904" y="2980944"/>
            <a:ext cx="4334256" cy="3118104"/>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5"/>
          <p:cNvSpPr txBox="1">
            <a:spLocks noGrp="1"/>
          </p:cNvSpPr>
          <p:nvPr>
            <p:ph type="body" idx="2"/>
          </p:nvPr>
        </p:nvSpPr>
        <p:spPr>
          <a:xfrm>
            <a:off x="6336792" y="2980944"/>
            <a:ext cx="4334256" cy="3118104"/>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5"/>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9" name="Google Shape;39;p35"/>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0" name="Google Shape;40;p35"/>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36"/>
          <p:cNvSpPr txBox="1">
            <a:spLocks noGrp="1"/>
          </p:cNvSpPr>
          <p:nvPr>
            <p:ph type="body" idx="1"/>
          </p:nvPr>
        </p:nvSpPr>
        <p:spPr>
          <a:xfrm>
            <a:off x="1517905" y="2944368"/>
            <a:ext cx="4334256" cy="60602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900"/>
              </a:spcBef>
              <a:spcAft>
                <a:spcPts val="0"/>
              </a:spcAft>
              <a:buSzPts val="2400"/>
              <a:buNone/>
              <a:defRPr sz="2400" b="1"/>
            </a:lvl1pPr>
            <a:lvl2pPr marL="914400" lvl="1" indent="-228600" algn="l">
              <a:lnSpc>
                <a:spcPct val="105000"/>
              </a:lnSpc>
              <a:spcBef>
                <a:spcPts val="900"/>
              </a:spcBef>
              <a:spcAft>
                <a:spcPts val="0"/>
              </a:spcAft>
              <a:buClr>
                <a:srgbClr val="3F3F3F"/>
              </a:buClr>
              <a:buSzPts val="2000"/>
              <a:buNone/>
              <a:defRPr sz="2000" b="1"/>
            </a:lvl2pPr>
            <a:lvl3pPr marL="1371600" lvl="2" indent="-228600" algn="l">
              <a:lnSpc>
                <a:spcPct val="105000"/>
              </a:lnSpc>
              <a:spcBef>
                <a:spcPts val="600"/>
              </a:spcBef>
              <a:spcAft>
                <a:spcPts val="0"/>
              </a:spcAft>
              <a:buSzPts val="1800"/>
              <a:buNone/>
              <a:defRPr sz="1800" b="1"/>
            </a:lvl3pPr>
            <a:lvl4pPr marL="1828800" lvl="3" indent="-228600" algn="l">
              <a:lnSpc>
                <a:spcPct val="105000"/>
              </a:lnSpc>
              <a:spcBef>
                <a:spcPts val="600"/>
              </a:spcBef>
              <a:spcAft>
                <a:spcPts val="0"/>
              </a:spcAft>
              <a:buClr>
                <a:srgbClr val="3F3F3F"/>
              </a:buClr>
              <a:buSzPts val="1600"/>
              <a:buFont typeface="Avenir"/>
              <a:buNone/>
              <a:defRPr sz="1600" b="1"/>
            </a:lvl4pPr>
            <a:lvl5pPr marL="2286000" lvl="4" indent="-228600" algn="l">
              <a:lnSpc>
                <a:spcPct val="105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6"/>
          <p:cNvSpPr txBox="1">
            <a:spLocks noGrp="1"/>
          </p:cNvSpPr>
          <p:nvPr>
            <p:ph type="body" idx="2"/>
          </p:nvPr>
        </p:nvSpPr>
        <p:spPr>
          <a:xfrm>
            <a:off x="1517904" y="3644987"/>
            <a:ext cx="4334256" cy="2449645"/>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6"/>
          <p:cNvSpPr txBox="1">
            <a:spLocks noGrp="1"/>
          </p:cNvSpPr>
          <p:nvPr>
            <p:ph type="body" idx="3"/>
          </p:nvPr>
        </p:nvSpPr>
        <p:spPr>
          <a:xfrm>
            <a:off x="6336792" y="2944368"/>
            <a:ext cx="4334256" cy="60602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900"/>
              </a:spcBef>
              <a:spcAft>
                <a:spcPts val="0"/>
              </a:spcAft>
              <a:buSzPts val="2400"/>
              <a:buNone/>
              <a:defRPr sz="2400" b="1"/>
            </a:lvl1pPr>
            <a:lvl2pPr marL="914400" lvl="1" indent="-228600" algn="l">
              <a:lnSpc>
                <a:spcPct val="105000"/>
              </a:lnSpc>
              <a:spcBef>
                <a:spcPts val="900"/>
              </a:spcBef>
              <a:spcAft>
                <a:spcPts val="0"/>
              </a:spcAft>
              <a:buClr>
                <a:srgbClr val="3F3F3F"/>
              </a:buClr>
              <a:buSzPts val="2000"/>
              <a:buNone/>
              <a:defRPr sz="2000" b="1"/>
            </a:lvl2pPr>
            <a:lvl3pPr marL="1371600" lvl="2" indent="-228600" algn="l">
              <a:lnSpc>
                <a:spcPct val="105000"/>
              </a:lnSpc>
              <a:spcBef>
                <a:spcPts val="600"/>
              </a:spcBef>
              <a:spcAft>
                <a:spcPts val="0"/>
              </a:spcAft>
              <a:buSzPts val="1800"/>
              <a:buNone/>
              <a:defRPr sz="1800" b="1"/>
            </a:lvl3pPr>
            <a:lvl4pPr marL="1828800" lvl="3" indent="-228600" algn="l">
              <a:lnSpc>
                <a:spcPct val="105000"/>
              </a:lnSpc>
              <a:spcBef>
                <a:spcPts val="600"/>
              </a:spcBef>
              <a:spcAft>
                <a:spcPts val="0"/>
              </a:spcAft>
              <a:buClr>
                <a:srgbClr val="3F3F3F"/>
              </a:buClr>
              <a:buSzPts val="1600"/>
              <a:buFont typeface="Avenir"/>
              <a:buNone/>
              <a:defRPr sz="1600" b="1"/>
            </a:lvl4pPr>
            <a:lvl5pPr marL="2286000" lvl="4" indent="-228600" algn="l">
              <a:lnSpc>
                <a:spcPct val="105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4"/>
          </p:nvPr>
        </p:nvSpPr>
        <p:spPr>
          <a:xfrm>
            <a:off x="6336792" y="3644987"/>
            <a:ext cx="4334256" cy="2449645"/>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7" name="Google Shape;47;p36"/>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8" name="Google Shape;48;p36"/>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36"/>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7"/>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3" name="Google Shape;53;p37"/>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4" name="Google Shape;54;p37"/>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8"/>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7" name="Google Shape;57;p38"/>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8" name="Google Shape;58;p38"/>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9"/>
          <p:cNvSpPr txBox="1">
            <a:spLocks noGrp="1"/>
          </p:cNvSpPr>
          <p:nvPr>
            <p:ph type="title"/>
          </p:nvPr>
        </p:nvSpPr>
        <p:spPr>
          <a:xfrm>
            <a:off x="1517904" y="1517904"/>
            <a:ext cx="3145536" cy="17922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haron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9"/>
          <p:cNvSpPr txBox="1">
            <a:spLocks noGrp="1"/>
          </p:cNvSpPr>
          <p:nvPr>
            <p:ph type="body" idx="1"/>
          </p:nvPr>
        </p:nvSpPr>
        <p:spPr>
          <a:xfrm>
            <a:off x="5330952" y="1517904"/>
            <a:ext cx="5330952" cy="4581144"/>
          </a:xfrm>
          <a:prstGeom prst="rect">
            <a:avLst/>
          </a:prstGeom>
          <a:noFill/>
          <a:ln>
            <a:noFill/>
          </a:ln>
        </p:spPr>
        <p:txBody>
          <a:bodyPr spcFirstLastPara="1" wrap="square" lIns="91425" tIns="45700" rIns="91425" bIns="45700" anchor="t" anchorCtr="0">
            <a:normAutofit/>
          </a:bodyPr>
          <a:lstStyle>
            <a:lvl1pPr marL="457200" lvl="0" indent="-431800" algn="l">
              <a:lnSpc>
                <a:spcPct val="105000"/>
              </a:lnSpc>
              <a:spcBef>
                <a:spcPts val="900"/>
              </a:spcBef>
              <a:spcAft>
                <a:spcPts val="0"/>
              </a:spcAft>
              <a:buSzPts val="3200"/>
              <a:buChar char="+"/>
              <a:defRPr sz="3200"/>
            </a:lvl1pPr>
            <a:lvl2pPr marL="914400" lvl="1" indent="-228600" algn="l">
              <a:lnSpc>
                <a:spcPct val="105000"/>
              </a:lnSpc>
              <a:spcBef>
                <a:spcPts val="900"/>
              </a:spcBef>
              <a:spcAft>
                <a:spcPts val="0"/>
              </a:spcAft>
              <a:buClr>
                <a:srgbClr val="3F3F3F"/>
              </a:buClr>
              <a:buSzPts val="2800"/>
              <a:buNone/>
              <a:defRPr sz="2800"/>
            </a:lvl2pPr>
            <a:lvl3pPr marL="1371600" lvl="2" indent="-381000" algn="l">
              <a:lnSpc>
                <a:spcPct val="105000"/>
              </a:lnSpc>
              <a:spcBef>
                <a:spcPts val="600"/>
              </a:spcBef>
              <a:spcAft>
                <a:spcPts val="0"/>
              </a:spcAft>
              <a:buSzPts val="2400"/>
              <a:buChar char="+"/>
              <a:defRPr sz="2400"/>
            </a:lvl3pPr>
            <a:lvl4pPr marL="1828800" lvl="3" indent="-228600" algn="l">
              <a:lnSpc>
                <a:spcPct val="105000"/>
              </a:lnSpc>
              <a:spcBef>
                <a:spcPts val="600"/>
              </a:spcBef>
              <a:spcAft>
                <a:spcPts val="0"/>
              </a:spcAft>
              <a:buClr>
                <a:srgbClr val="3F3F3F"/>
              </a:buClr>
              <a:buSzPts val="2000"/>
              <a:buFont typeface="Avenir"/>
              <a:buNone/>
              <a:defRPr sz="2000"/>
            </a:lvl4pPr>
            <a:lvl5pPr marL="2286000" lvl="4" indent="-355600" algn="l">
              <a:lnSpc>
                <a:spcPct val="105000"/>
              </a:lnSpc>
              <a:spcBef>
                <a:spcPts val="6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9"/>
          <p:cNvSpPr txBox="1">
            <a:spLocks noGrp="1"/>
          </p:cNvSpPr>
          <p:nvPr>
            <p:ph type="body" idx="2"/>
          </p:nvPr>
        </p:nvSpPr>
        <p:spPr>
          <a:xfrm>
            <a:off x="1517904" y="3483864"/>
            <a:ext cx="3145536" cy="2615184"/>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000"/>
              <a:buNone/>
              <a:defRPr sz="2000"/>
            </a:lvl1pPr>
            <a:lvl2pPr marL="914400" lvl="1" indent="-228600" algn="l">
              <a:lnSpc>
                <a:spcPct val="105000"/>
              </a:lnSpc>
              <a:spcBef>
                <a:spcPts val="900"/>
              </a:spcBef>
              <a:spcAft>
                <a:spcPts val="0"/>
              </a:spcAft>
              <a:buClr>
                <a:srgbClr val="3F3F3F"/>
              </a:buClr>
              <a:buSzPts val="1400"/>
              <a:buNone/>
              <a:defRPr sz="1400"/>
            </a:lvl2pPr>
            <a:lvl3pPr marL="1371600" lvl="2" indent="-228600" algn="l">
              <a:lnSpc>
                <a:spcPct val="105000"/>
              </a:lnSpc>
              <a:spcBef>
                <a:spcPts val="600"/>
              </a:spcBef>
              <a:spcAft>
                <a:spcPts val="0"/>
              </a:spcAft>
              <a:buSzPts val="1200"/>
              <a:buNone/>
              <a:defRPr sz="1200"/>
            </a:lvl3pPr>
            <a:lvl4pPr marL="1828800" lvl="3" indent="-228600" algn="l">
              <a:lnSpc>
                <a:spcPct val="105000"/>
              </a:lnSpc>
              <a:spcBef>
                <a:spcPts val="600"/>
              </a:spcBef>
              <a:spcAft>
                <a:spcPts val="0"/>
              </a:spcAft>
              <a:buClr>
                <a:srgbClr val="3F3F3F"/>
              </a:buClr>
              <a:buSzPts val="1000"/>
              <a:buFont typeface="Avenir"/>
              <a:buNone/>
              <a:defRPr sz="1000"/>
            </a:lvl4pPr>
            <a:lvl5pPr marL="2286000" lvl="4" indent="-228600" algn="l">
              <a:lnSpc>
                <a:spcPct val="105000"/>
              </a:lnSpc>
              <a:spcBef>
                <a:spcPts val="6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9"/>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64" name="Google Shape;64;p39"/>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65" name="Google Shape;65;p39"/>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0"/>
          <p:cNvSpPr txBox="1">
            <a:spLocks noGrp="1"/>
          </p:cNvSpPr>
          <p:nvPr>
            <p:ph type="title"/>
          </p:nvPr>
        </p:nvSpPr>
        <p:spPr>
          <a:xfrm>
            <a:off x="1517904" y="1517904"/>
            <a:ext cx="3145536" cy="17922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haron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0"/>
          <p:cNvSpPr>
            <a:spLocks noGrp="1"/>
          </p:cNvSpPr>
          <p:nvPr>
            <p:ph type="pic" idx="2"/>
          </p:nvPr>
        </p:nvSpPr>
        <p:spPr>
          <a:xfrm>
            <a:off x="5349240" y="764032"/>
            <a:ext cx="6089904" cy="5330952"/>
          </a:xfrm>
          <a:prstGeom prst="rect">
            <a:avLst/>
          </a:prstGeom>
          <a:solidFill>
            <a:srgbClr val="F2F2F2"/>
          </a:solidFill>
          <a:ln>
            <a:noFill/>
          </a:ln>
        </p:spPr>
      </p:sp>
      <p:sp>
        <p:nvSpPr>
          <p:cNvPr id="69" name="Google Shape;69;p40"/>
          <p:cNvSpPr txBox="1">
            <a:spLocks noGrp="1"/>
          </p:cNvSpPr>
          <p:nvPr>
            <p:ph type="body" idx="1"/>
          </p:nvPr>
        </p:nvSpPr>
        <p:spPr>
          <a:xfrm>
            <a:off x="1517904" y="3483864"/>
            <a:ext cx="3145536" cy="2615184"/>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000"/>
              <a:buNone/>
              <a:defRPr sz="2000"/>
            </a:lvl1pPr>
            <a:lvl2pPr marL="914400" lvl="1" indent="-228600" algn="l">
              <a:lnSpc>
                <a:spcPct val="105000"/>
              </a:lnSpc>
              <a:spcBef>
                <a:spcPts val="900"/>
              </a:spcBef>
              <a:spcAft>
                <a:spcPts val="0"/>
              </a:spcAft>
              <a:buClr>
                <a:srgbClr val="3F3F3F"/>
              </a:buClr>
              <a:buSzPts val="1400"/>
              <a:buNone/>
              <a:defRPr sz="1400"/>
            </a:lvl2pPr>
            <a:lvl3pPr marL="1371600" lvl="2" indent="-228600" algn="l">
              <a:lnSpc>
                <a:spcPct val="105000"/>
              </a:lnSpc>
              <a:spcBef>
                <a:spcPts val="600"/>
              </a:spcBef>
              <a:spcAft>
                <a:spcPts val="0"/>
              </a:spcAft>
              <a:buSzPts val="1200"/>
              <a:buNone/>
              <a:defRPr sz="1200"/>
            </a:lvl3pPr>
            <a:lvl4pPr marL="1828800" lvl="3" indent="-228600" algn="l">
              <a:lnSpc>
                <a:spcPct val="105000"/>
              </a:lnSpc>
              <a:spcBef>
                <a:spcPts val="600"/>
              </a:spcBef>
              <a:spcAft>
                <a:spcPts val="0"/>
              </a:spcAft>
              <a:buClr>
                <a:srgbClr val="3F3F3F"/>
              </a:buClr>
              <a:buSzPts val="1000"/>
              <a:buFont typeface="Avenir"/>
              <a:buNone/>
              <a:defRPr sz="1000"/>
            </a:lvl4pPr>
            <a:lvl5pPr marL="2286000" lvl="4" indent="-228600" algn="l">
              <a:lnSpc>
                <a:spcPct val="105000"/>
              </a:lnSpc>
              <a:spcBef>
                <a:spcPts val="6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40"/>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1" name="Google Shape;71;p40"/>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2" name="Google Shape;72;p40"/>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marR="0" lvl="0" algn="l" rtl="0">
              <a:lnSpc>
                <a:spcPct val="95000"/>
              </a:lnSpc>
              <a:spcBef>
                <a:spcPts val="0"/>
              </a:spcBef>
              <a:spcAft>
                <a:spcPts val="0"/>
              </a:spcAft>
              <a:buClr>
                <a:schemeClr val="dk1"/>
              </a:buClr>
              <a:buSzPts val="4200"/>
              <a:buFont typeface="Aharoni"/>
              <a:buNone/>
              <a:defRPr sz="4200" b="0" i="0" u="none" strike="noStrike" cap="none">
                <a:solidFill>
                  <a:schemeClr val="dk1"/>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1517904" y="2971800"/>
            <a:ext cx="9144000" cy="3127248"/>
          </a:xfrm>
          <a:prstGeom prst="rect">
            <a:avLst/>
          </a:prstGeom>
          <a:noFill/>
          <a:ln>
            <a:noFill/>
          </a:ln>
        </p:spPr>
        <p:txBody>
          <a:bodyPr spcFirstLastPara="1" wrap="square" lIns="91425" tIns="45700" rIns="91425" bIns="45700" anchor="t" anchorCtr="0">
            <a:normAutofit/>
          </a:bodyPr>
          <a:lstStyle>
            <a:lvl1pPr marL="457200" marR="0" lvl="0" indent="-393700" algn="l" rtl="0">
              <a:lnSpc>
                <a:spcPct val="105000"/>
              </a:lnSpc>
              <a:spcBef>
                <a:spcPts val="900"/>
              </a:spcBef>
              <a:spcAft>
                <a:spcPts val="0"/>
              </a:spcAft>
              <a:buClr>
                <a:schemeClr val="accent5"/>
              </a:buClr>
              <a:buSzPts val="2600"/>
              <a:buFont typeface="Avenir"/>
              <a:buChar char="+"/>
              <a:defRPr sz="2600" b="0" i="0" u="none" strike="noStrike" cap="none">
                <a:solidFill>
                  <a:schemeClr val="dk1"/>
                </a:solidFill>
                <a:latin typeface="Avenir"/>
                <a:ea typeface="Avenir"/>
                <a:cs typeface="Avenir"/>
                <a:sym typeface="Avenir"/>
              </a:defRPr>
            </a:lvl1pPr>
            <a:lvl2pPr marL="914400" marR="0" lvl="1" indent="-228600" algn="l" rtl="0">
              <a:lnSpc>
                <a:spcPct val="105000"/>
              </a:lnSpc>
              <a:spcBef>
                <a:spcPts val="9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2pPr>
            <a:lvl3pPr marL="1371600" marR="0" lvl="2" indent="-355600" algn="l" rtl="0">
              <a:lnSpc>
                <a:spcPct val="105000"/>
              </a:lnSpc>
              <a:spcBef>
                <a:spcPts val="600"/>
              </a:spcBef>
              <a:spcAft>
                <a:spcPts val="0"/>
              </a:spcAft>
              <a:buClr>
                <a:schemeClr val="accent5"/>
              </a:buClr>
              <a:buSzPts val="2000"/>
              <a:buFont typeface="Avenir"/>
              <a:buChar char="+"/>
              <a:defRPr sz="2000" b="0" i="0" u="none" strike="noStrike" cap="none">
                <a:solidFill>
                  <a:schemeClr val="dk1"/>
                </a:solidFill>
                <a:latin typeface="Avenir"/>
                <a:ea typeface="Avenir"/>
                <a:cs typeface="Avenir"/>
                <a:sym typeface="Avenir"/>
              </a:defRPr>
            </a:lvl3pPr>
            <a:lvl4pPr marL="1828800" marR="0" lvl="3" indent="-228600" algn="l" rtl="0">
              <a:lnSpc>
                <a:spcPct val="105000"/>
              </a:lnSpc>
              <a:spcBef>
                <a:spcPts val="600"/>
              </a:spcBef>
              <a:spcAft>
                <a:spcPts val="0"/>
              </a:spcAft>
              <a:buClr>
                <a:srgbClr val="3F3F3F"/>
              </a:buClr>
              <a:buSzPts val="1800"/>
              <a:buFont typeface="Avenir"/>
              <a:buNone/>
              <a:defRPr sz="1800" b="0" i="1" u="none" strike="noStrike" cap="none">
                <a:solidFill>
                  <a:srgbClr val="3F3F3F"/>
                </a:solidFill>
                <a:latin typeface="Avenir"/>
                <a:ea typeface="Avenir"/>
                <a:cs typeface="Avenir"/>
                <a:sym typeface="Avenir"/>
              </a:defRPr>
            </a:lvl4pPr>
            <a:lvl5pPr marL="2286000" marR="0" lvl="4" indent="-342900" algn="l" rtl="0">
              <a:lnSpc>
                <a:spcPct val="105000"/>
              </a:lnSpc>
              <a:spcBef>
                <a:spcPts val="600"/>
              </a:spcBef>
              <a:spcAft>
                <a:spcPts val="0"/>
              </a:spcAft>
              <a:buClr>
                <a:schemeClr val="accent5"/>
              </a:buClr>
              <a:buSzPts val="1800"/>
              <a:buFont typeface="Avenir"/>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9"/>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Clr>
                <a:schemeClr val="dk1"/>
              </a:buClr>
              <a:buSzPts val="1400"/>
              <a:buFont typeface="Avenir"/>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9"/>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venir"/>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9"/>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9"/>
          <p:cNvSpPr/>
          <p:nvPr/>
        </p:nvSpPr>
        <p:spPr>
          <a:xfrm>
            <a:off x="0" y="0"/>
            <a:ext cx="12192000" cy="6105524"/>
          </a:xfrm>
          <a:custGeom>
            <a:avLst/>
            <a:gdLst/>
            <a:ahLst/>
            <a:cxnLst/>
            <a:rect l="l" t="t" r="r" b="b"/>
            <a:pathLst>
              <a:path w="12192000" h="6105524" extrusionOk="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mailto:danstahl1138@gmail.com" TargetMode="External"/><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3.jpg"/><Relationship Id="rId11" Type="http://schemas.openxmlformats.org/officeDocument/2006/relationships/hyperlink" Target="mailto:aarontbridgers@gmail.com" TargetMode="External"/><Relationship Id="rId5" Type="http://schemas.openxmlformats.org/officeDocument/2006/relationships/image" Target="../media/image12.jpg"/><Relationship Id="rId10" Type="http://schemas.openxmlformats.org/officeDocument/2006/relationships/hyperlink" Target="mailto:thomasnguyen704@gmail.com" TargetMode="External"/><Relationship Id="rId4" Type="http://schemas.openxmlformats.org/officeDocument/2006/relationships/image" Target="../media/image11.jpg"/><Relationship Id="rId9" Type="http://schemas.openxmlformats.org/officeDocument/2006/relationships/hyperlink" Target="mailto:Chris.b.kennedy@outlook.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yfico.com/credit-education/whats-in-your-credit-score"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ime.com/nextadvisor/banking/how-to-switch-bank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forbes.com/advisor/banking/how-to-switch-banks-a-step-by-step-guide/" TargetMode="External"/><Relationship Id="rId5" Type="http://schemas.openxmlformats.org/officeDocument/2006/relationships/image" Target="../media/image4.png"/><Relationship Id="rId4" Type="http://schemas.openxmlformats.org/officeDocument/2006/relationships/hyperlink" Target="https://www.finicity.com/blog/secure-account-opening-wins-in-digital-worl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5" name="Google Shape;165;p1"/>
          <p:cNvSpPr/>
          <p:nvPr/>
        </p:nvSpPr>
        <p:spPr>
          <a:xfrm>
            <a:off x="0" y="-1"/>
            <a:ext cx="12192000" cy="6858001"/>
          </a:xfrm>
          <a:prstGeom prst="rect">
            <a:avLst/>
          </a:pr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6" name="Google Shape;166;p1"/>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7" name="Google Shape;167;p1"/>
          <p:cNvSpPr txBox="1"/>
          <p:nvPr/>
        </p:nvSpPr>
        <p:spPr>
          <a:xfrm>
            <a:off x="1517904" y="1517903"/>
            <a:ext cx="5123041" cy="1345115"/>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rgbClr val="000000"/>
              </a:buClr>
              <a:buSzPts val="2400"/>
              <a:buFont typeface="Arial"/>
              <a:buNone/>
            </a:pPr>
            <a:r>
              <a:rPr lang="en-US" sz="2400" b="0" i="0" u="none" strike="noStrike" cap="none" dirty="0">
                <a:solidFill>
                  <a:srgbClr val="000000"/>
                </a:solidFill>
                <a:latin typeface="Aharoni"/>
                <a:ea typeface="Aharoni"/>
                <a:cs typeface="Aharoni"/>
                <a:sym typeface="Aharoni"/>
              </a:rPr>
              <a:t>Customer relationship portability</a:t>
            </a:r>
            <a:endParaRPr sz="1400" b="0" i="0" u="none" strike="noStrike" cap="none" dirty="0">
              <a:solidFill>
                <a:srgbClr val="000000"/>
              </a:solidFill>
              <a:latin typeface="Arial"/>
              <a:ea typeface="Arial"/>
              <a:cs typeface="Arial"/>
              <a:sym typeface="Arial"/>
            </a:endParaRPr>
          </a:p>
        </p:txBody>
      </p:sp>
      <p:sp>
        <p:nvSpPr>
          <p:cNvPr id="168" name="Google Shape;168;p1"/>
          <p:cNvSpPr txBox="1"/>
          <p:nvPr/>
        </p:nvSpPr>
        <p:spPr>
          <a:xfrm>
            <a:off x="1517903" y="2136310"/>
            <a:ext cx="4688163" cy="3853390"/>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rgbClr val="000000"/>
              </a:buClr>
              <a:buSzPts val="1400"/>
              <a:buFont typeface="Arial"/>
              <a:buNone/>
            </a:pPr>
            <a:r>
              <a:rPr lang="en-US" sz="1400" b="1" i="0" u="none" strike="noStrike" cap="none" dirty="0">
                <a:solidFill>
                  <a:srgbClr val="F26622"/>
                </a:solidFill>
                <a:latin typeface="Avenir"/>
                <a:ea typeface="Avenir"/>
                <a:cs typeface="Avenir"/>
                <a:sym typeface="Avenir"/>
              </a:rPr>
              <a:t>Plat</a:t>
            </a:r>
            <a:r>
              <a:rPr lang="en-US" sz="1400" b="0" i="0" u="none" strike="noStrike" cap="none" dirty="0">
                <a:solidFill>
                  <a:srgbClr val="F26622"/>
                </a:solidFill>
                <a:latin typeface="Avenir"/>
                <a:ea typeface="Avenir"/>
                <a:cs typeface="Avenir"/>
                <a:sym typeface="Avenir"/>
              </a:rPr>
              <a:t>:  An app where customers don't have to start all over when switching banks</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000"/>
              <a:buFont typeface="Arial"/>
              <a:buNone/>
            </a:pPr>
            <a:endParaRPr sz="1000" b="0" i="0" u="none" strike="noStrike" cap="none" dirty="0">
              <a:solidFill>
                <a:srgbClr val="000000"/>
              </a:solidFill>
              <a:latin typeface="Avenir"/>
              <a:ea typeface="Avenir"/>
              <a:cs typeface="Avenir"/>
              <a:sym typeface="Avenir"/>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Today, customers receive multiple scores used to determine suitability and pricing of various financial products.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Financial institutions value customers with certain behaviors over others and these behaviors help institutions better understand a customer’s financial needs.  However, financial institutions rarely incentivize financial behaviors.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Additionally, a customer with high quality financial behavior developed over a long period of time with a single institution may feel locked into their current institution due to fear of starting over and the frictions of migrating to a new institution.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Customers should be able to transfer the benefits of their relationship to a new bank and start from day one on a superior footing. </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000"/>
              <a:buFont typeface="Arial"/>
              <a:buNone/>
            </a:pPr>
            <a:endParaRPr sz="1000" b="0" i="0" u="none" strike="noStrike" cap="none" dirty="0">
              <a:solidFill>
                <a:srgbClr val="F26622"/>
              </a:solidFill>
              <a:latin typeface="Avenir"/>
              <a:ea typeface="Avenir"/>
              <a:cs typeface="Avenir"/>
              <a:sym typeface="Avenir"/>
            </a:endParaRPr>
          </a:p>
          <a:p>
            <a:pPr marL="0" marR="0" lvl="0" indent="0" algn="l" rtl="0">
              <a:lnSpc>
                <a:spcPct val="95000"/>
              </a:lnSpc>
              <a:spcBef>
                <a:spcPts val="600"/>
              </a:spcBef>
              <a:spcAft>
                <a:spcPts val="0"/>
              </a:spcAft>
              <a:buClr>
                <a:srgbClr val="000000"/>
              </a:buClr>
              <a:buSzPts val="1050"/>
              <a:buFont typeface="Arial"/>
              <a:buNone/>
            </a:pPr>
            <a:r>
              <a:rPr lang="en-US" sz="1050" b="0" i="0" u="none" strike="noStrike" cap="none" dirty="0">
                <a:solidFill>
                  <a:srgbClr val="F26622"/>
                </a:solidFill>
                <a:latin typeface="Avenir"/>
                <a:ea typeface="Avenir"/>
                <a:cs typeface="Avenir"/>
                <a:sym typeface="Avenir"/>
              </a:rPr>
              <a:t>Programming Language Addition: </a:t>
            </a:r>
            <a:r>
              <a:rPr lang="en-US" sz="1050" b="0" i="0" u="none" strike="noStrike" cap="none" dirty="0">
                <a:solidFill>
                  <a:srgbClr val="000000"/>
                </a:solidFill>
                <a:latin typeface="Avenir"/>
                <a:ea typeface="Avenir"/>
                <a:cs typeface="Avenir"/>
                <a:sym typeface="Avenir"/>
              </a:rPr>
              <a:t>TypeScript</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200"/>
              <a:buFont typeface="Arial"/>
              <a:buNone/>
            </a:pPr>
            <a:endParaRPr sz="1200" b="0" i="0" u="none" strike="noStrike" cap="none" dirty="0">
              <a:solidFill>
                <a:srgbClr val="000000"/>
              </a:solidFill>
              <a:latin typeface="Avenir"/>
              <a:ea typeface="Avenir"/>
              <a:cs typeface="Avenir"/>
              <a:sym typeface="Avenir"/>
            </a:endParaRPr>
          </a:p>
        </p:txBody>
      </p:sp>
      <p:pic>
        <p:nvPicPr>
          <p:cNvPr id="169" name="Google Shape;169;p1" descr="Logo&#10;&#10;Description automatically generated"/>
          <p:cNvPicPr preferRelativeResize="0"/>
          <p:nvPr/>
        </p:nvPicPr>
        <p:blipFill rotWithShape="1">
          <a:blip r:embed="rId3">
            <a:alphaModFix/>
          </a:blip>
          <a:srcRect l="54470"/>
          <a:stretch/>
        </p:blipFill>
        <p:spPr>
          <a:xfrm>
            <a:off x="7081224" y="151179"/>
            <a:ext cx="3552144" cy="4078562"/>
          </a:xfrm>
          <a:prstGeom prst="rect">
            <a:avLst/>
          </a:prstGeom>
          <a:noFill/>
          <a:ln>
            <a:noFill/>
          </a:ln>
        </p:spPr>
      </p:pic>
      <p:sp>
        <p:nvSpPr>
          <p:cNvPr id="2" name="Google Shape;368;p12">
            <a:extLst>
              <a:ext uri="{FF2B5EF4-FFF2-40B4-BE49-F238E27FC236}">
                <a16:creationId xmlns:a16="http://schemas.microsoft.com/office/drawing/2014/main" id="{CB05E6DB-C169-CBA3-17D2-983A67BCC164}"/>
              </a:ext>
            </a:extLst>
          </p:cNvPr>
          <p:cNvSpPr txBox="1"/>
          <p:nvPr/>
        </p:nvSpPr>
        <p:spPr>
          <a:xfrm>
            <a:off x="9010227" y="4763011"/>
            <a:ext cx="13308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Daniel Stahl</a:t>
            </a:r>
            <a:endParaRPr dirty="0"/>
          </a:p>
        </p:txBody>
      </p:sp>
      <p:sp>
        <p:nvSpPr>
          <p:cNvPr id="3" name="Google Shape;369;p12">
            <a:extLst>
              <a:ext uri="{FF2B5EF4-FFF2-40B4-BE49-F238E27FC236}">
                <a16:creationId xmlns:a16="http://schemas.microsoft.com/office/drawing/2014/main" id="{DCCDFD87-2F55-177B-1A93-7CAD64B19DE6}"/>
              </a:ext>
            </a:extLst>
          </p:cNvPr>
          <p:cNvSpPr txBox="1"/>
          <p:nvPr/>
        </p:nvSpPr>
        <p:spPr>
          <a:xfrm>
            <a:off x="9010227" y="5527740"/>
            <a:ext cx="192713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Chris Kennedy, CFA</a:t>
            </a:r>
            <a:endParaRPr dirty="0"/>
          </a:p>
        </p:txBody>
      </p:sp>
      <p:sp>
        <p:nvSpPr>
          <p:cNvPr id="4" name="Google Shape;370;p12">
            <a:extLst>
              <a:ext uri="{FF2B5EF4-FFF2-40B4-BE49-F238E27FC236}">
                <a16:creationId xmlns:a16="http://schemas.microsoft.com/office/drawing/2014/main" id="{D9676956-178A-AB94-3EC8-DC96E192398E}"/>
              </a:ext>
            </a:extLst>
          </p:cNvPr>
          <p:cNvSpPr txBox="1"/>
          <p:nvPr/>
        </p:nvSpPr>
        <p:spPr>
          <a:xfrm>
            <a:off x="9010227" y="5150727"/>
            <a:ext cx="15840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Thomas Nguyen</a:t>
            </a:r>
            <a:endParaRPr dirty="0"/>
          </a:p>
        </p:txBody>
      </p:sp>
      <p:sp>
        <p:nvSpPr>
          <p:cNvPr id="5" name="Google Shape;371;p12">
            <a:extLst>
              <a:ext uri="{FF2B5EF4-FFF2-40B4-BE49-F238E27FC236}">
                <a16:creationId xmlns:a16="http://schemas.microsoft.com/office/drawing/2014/main" id="{B19D0813-5980-A86D-A6EC-BCA0F833A32B}"/>
              </a:ext>
            </a:extLst>
          </p:cNvPr>
          <p:cNvSpPr txBox="1"/>
          <p:nvPr/>
        </p:nvSpPr>
        <p:spPr>
          <a:xfrm>
            <a:off x="9010227" y="4390719"/>
            <a:ext cx="204414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Aaron Bridgers, CFA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2"/>
          <p:cNvSpPr txBox="1"/>
          <p:nvPr/>
        </p:nvSpPr>
        <p:spPr>
          <a:xfrm>
            <a:off x="243672" y="212381"/>
            <a:ext cx="217880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About the Team</a:t>
            </a:r>
            <a:endParaRPr/>
          </a:p>
        </p:txBody>
      </p:sp>
      <p:pic>
        <p:nvPicPr>
          <p:cNvPr id="362" name="Google Shape;362;p1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grpSp>
        <p:nvGrpSpPr>
          <p:cNvPr id="363" name="Google Shape;363;p12"/>
          <p:cNvGrpSpPr/>
          <p:nvPr/>
        </p:nvGrpSpPr>
        <p:grpSpPr>
          <a:xfrm>
            <a:off x="497223" y="1572746"/>
            <a:ext cx="11197554" cy="2286000"/>
            <a:chOff x="381000" y="1572746"/>
            <a:chExt cx="11197554" cy="2286000"/>
          </a:xfrm>
        </p:grpSpPr>
        <p:pic>
          <p:nvPicPr>
            <p:cNvPr id="364" name="Google Shape;364;p12" descr="A person in a suit&#10;&#10;Description automatically generated with low confidence"/>
            <p:cNvPicPr preferRelativeResize="0"/>
            <p:nvPr/>
          </p:nvPicPr>
          <p:blipFill rotWithShape="1">
            <a:blip r:embed="rId4">
              <a:alphaModFix/>
            </a:blip>
            <a:srcRect/>
            <a:stretch/>
          </p:blipFill>
          <p:spPr>
            <a:xfrm>
              <a:off x="3351518" y="1572746"/>
              <a:ext cx="2286000" cy="2286000"/>
            </a:xfrm>
            <a:prstGeom prst="ellipse">
              <a:avLst/>
            </a:prstGeom>
            <a:noFill/>
            <a:ln>
              <a:noFill/>
            </a:ln>
          </p:spPr>
        </p:pic>
        <p:pic>
          <p:nvPicPr>
            <p:cNvPr id="365" name="Google Shape;365;p12" descr="A picture containing person, wall, indoor, posing&#10;&#10;Description automatically generated"/>
            <p:cNvPicPr preferRelativeResize="0"/>
            <p:nvPr/>
          </p:nvPicPr>
          <p:blipFill rotWithShape="1">
            <a:blip r:embed="rId5">
              <a:alphaModFix/>
            </a:blip>
            <a:srcRect/>
            <a:stretch/>
          </p:blipFill>
          <p:spPr>
            <a:xfrm>
              <a:off x="6322036" y="1572746"/>
              <a:ext cx="2286000" cy="2286000"/>
            </a:xfrm>
            <a:prstGeom prst="ellipse">
              <a:avLst/>
            </a:prstGeom>
            <a:noFill/>
            <a:ln>
              <a:noFill/>
            </a:ln>
          </p:spPr>
        </p:pic>
        <p:pic>
          <p:nvPicPr>
            <p:cNvPr id="366" name="Google Shape;366;p12" descr="A person in a suit&#10;&#10;Description automatically generated with low confidence"/>
            <p:cNvPicPr preferRelativeResize="0"/>
            <p:nvPr/>
          </p:nvPicPr>
          <p:blipFill rotWithShape="1">
            <a:blip r:embed="rId6">
              <a:alphaModFix/>
            </a:blip>
            <a:srcRect/>
            <a:stretch/>
          </p:blipFill>
          <p:spPr>
            <a:xfrm>
              <a:off x="9292554" y="1572746"/>
              <a:ext cx="2286000" cy="2286000"/>
            </a:xfrm>
            <a:prstGeom prst="ellipse">
              <a:avLst/>
            </a:prstGeom>
            <a:noFill/>
            <a:ln>
              <a:noFill/>
            </a:ln>
          </p:spPr>
        </p:pic>
        <p:pic>
          <p:nvPicPr>
            <p:cNvPr id="367" name="Google Shape;367;p12" descr="A person in a suit and tie&#10;&#10;Description automatically generated with medium confidence"/>
            <p:cNvPicPr preferRelativeResize="0"/>
            <p:nvPr/>
          </p:nvPicPr>
          <p:blipFill rotWithShape="1">
            <a:blip r:embed="rId7">
              <a:alphaModFix/>
            </a:blip>
            <a:srcRect/>
            <a:stretch/>
          </p:blipFill>
          <p:spPr>
            <a:xfrm>
              <a:off x="381000" y="1572746"/>
              <a:ext cx="2286000" cy="2286000"/>
            </a:xfrm>
            <a:prstGeom prst="ellipse">
              <a:avLst/>
            </a:prstGeom>
            <a:noFill/>
            <a:ln>
              <a:noFill/>
            </a:ln>
          </p:spPr>
        </p:pic>
      </p:grpSp>
      <p:sp>
        <p:nvSpPr>
          <p:cNvPr id="368" name="Google Shape;368;p12"/>
          <p:cNvSpPr txBox="1"/>
          <p:nvPr/>
        </p:nvSpPr>
        <p:spPr>
          <a:xfrm>
            <a:off x="974816" y="4249270"/>
            <a:ext cx="13308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dirty="0">
                <a:solidFill>
                  <a:schemeClr val="dk1"/>
                </a:solidFill>
                <a:latin typeface="Source Sans Pro Light"/>
                <a:ea typeface="Source Sans Pro Light"/>
                <a:cs typeface="Source Sans Pro Light"/>
                <a:sym typeface="Source Sans Pro Light"/>
              </a:rPr>
              <a:t>Daniel Stahl</a:t>
            </a:r>
            <a:endParaRPr dirty="0"/>
          </a:p>
        </p:txBody>
      </p:sp>
      <p:sp>
        <p:nvSpPr>
          <p:cNvPr id="369" name="Google Shape;369;p12"/>
          <p:cNvSpPr txBox="1"/>
          <p:nvPr/>
        </p:nvSpPr>
        <p:spPr>
          <a:xfrm>
            <a:off x="3647175" y="4249270"/>
            <a:ext cx="19271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Chris Kennedy, CFA</a:t>
            </a:r>
            <a:endParaRPr/>
          </a:p>
        </p:txBody>
      </p:sp>
      <p:sp>
        <p:nvSpPr>
          <p:cNvPr id="370" name="Google Shape;370;p12"/>
          <p:cNvSpPr txBox="1"/>
          <p:nvPr/>
        </p:nvSpPr>
        <p:spPr>
          <a:xfrm>
            <a:off x="6789215" y="4249270"/>
            <a:ext cx="15840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Thomas Nguyen</a:t>
            </a:r>
            <a:endParaRPr/>
          </a:p>
        </p:txBody>
      </p:sp>
      <p:sp>
        <p:nvSpPr>
          <p:cNvPr id="371" name="Google Shape;371;p12"/>
          <p:cNvSpPr txBox="1"/>
          <p:nvPr/>
        </p:nvSpPr>
        <p:spPr>
          <a:xfrm>
            <a:off x="9529702" y="4249270"/>
            <a:ext cx="2044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Aaron Bridgers, CFA</a:t>
            </a:r>
            <a:endParaRPr/>
          </a:p>
        </p:txBody>
      </p:sp>
      <p:sp>
        <p:nvSpPr>
          <p:cNvPr id="2" name="Google Shape;167;p1">
            <a:extLst>
              <a:ext uri="{FF2B5EF4-FFF2-40B4-BE49-F238E27FC236}">
                <a16:creationId xmlns:a16="http://schemas.microsoft.com/office/drawing/2014/main" id="{D80B2276-65A5-A2D4-51C0-092EA89AAEA5}"/>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7DDDB834-26B2-2F17-CCD5-DB8CF6D0C17E}"/>
              </a:ext>
            </a:extLst>
          </p:cNvPr>
          <p:cNvSpPr txBox="1"/>
          <p:nvPr/>
        </p:nvSpPr>
        <p:spPr>
          <a:xfrm>
            <a:off x="846576" y="5009126"/>
            <a:ext cx="1587294" cy="954107"/>
          </a:xfrm>
          <a:prstGeom prst="rect">
            <a:avLst/>
          </a:prstGeom>
          <a:noFill/>
        </p:spPr>
        <p:txBody>
          <a:bodyPr wrap="none" rtlCol="0">
            <a:spAutoFit/>
          </a:bodyPr>
          <a:lstStyle/>
          <a:p>
            <a:pPr algn="ctr"/>
            <a:r>
              <a:rPr lang="en-US" b="1" dirty="0">
                <a:latin typeface="Source Sans Pro" panose="020B0503030403020204" pitchFamily="34" charset="0"/>
                <a:ea typeface="Source Sans Pro" panose="020B0503030403020204" pitchFamily="34" charset="0"/>
              </a:rPr>
              <a:t>Technology lead</a:t>
            </a:r>
          </a:p>
          <a:p>
            <a:pPr algn="ctr"/>
            <a:r>
              <a:rPr lang="en-US" dirty="0">
                <a:latin typeface="Source Sans Pro" panose="020B0503030403020204" pitchFamily="34" charset="0"/>
                <a:ea typeface="Source Sans Pro" panose="020B0503030403020204" pitchFamily="34" charset="0"/>
              </a:rPr>
              <a:t>Architecture</a:t>
            </a:r>
          </a:p>
          <a:p>
            <a:pPr algn="ctr"/>
            <a:r>
              <a:rPr lang="en-US" dirty="0">
                <a:latin typeface="Source Sans Pro" panose="020B0503030403020204" pitchFamily="34" charset="0"/>
                <a:ea typeface="Source Sans Pro" panose="020B0503030403020204" pitchFamily="34" charset="0"/>
              </a:rPr>
              <a:t>Ideation</a:t>
            </a:r>
          </a:p>
          <a:p>
            <a:pPr algn="ctr"/>
            <a:r>
              <a:rPr lang="en-US" dirty="0">
                <a:latin typeface="Source Sans Pro" panose="020B0503030403020204" pitchFamily="34" charset="0"/>
                <a:ea typeface="Source Sans Pro" panose="020B0503030403020204" pitchFamily="34" charset="0"/>
              </a:rPr>
              <a:t>API Enhancements</a:t>
            </a:r>
          </a:p>
        </p:txBody>
      </p:sp>
      <p:sp>
        <p:nvSpPr>
          <p:cNvPr id="4" name="TextBox 3">
            <a:extLst>
              <a:ext uri="{FF2B5EF4-FFF2-40B4-BE49-F238E27FC236}">
                <a16:creationId xmlns:a16="http://schemas.microsoft.com/office/drawing/2014/main" id="{70779048-FF92-5081-BE42-D2B6A3B67820}"/>
              </a:ext>
            </a:extLst>
          </p:cNvPr>
          <p:cNvSpPr txBox="1"/>
          <p:nvPr/>
        </p:nvSpPr>
        <p:spPr>
          <a:xfrm>
            <a:off x="3621530" y="5009126"/>
            <a:ext cx="1980029" cy="1384995"/>
          </a:xfrm>
          <a:prstGeom prst="rect">
            <a:avLst/>
          </a:prstGeom>
          <a:noFill/>
        </p:spPr>
        <p:txBody>
          <a:bodyPr wrap="none" rtlCol="0">
            <a:spAutoFit/>
          </a:bodyPr>
          <a:lstStyle/>
          <a:p>
            <a:pPr algn="ctr"/>
            <a:r>
              <a:rPr lang="en-US" dirty="0">
                <a:latin typeface="Source Sans Pro" panose="020B0503030403020204" pitchFamily="34" charset="0"/>
                <a:ea typeface="Source Sans Pro" panose="020B0503030403020204" pitchFamily="34" charset="0"/>
              </a:rPr>
              <a:t>Use Cases</a:t>
            </a:r>
          </a:p>
          <a:p>
            <a:pPr algn="ctr"/>
            <a:r>
              <a:rPr lang="en-US" dirty="0">
                <a:latin typeface="Source Sans Pro" panose="020B0503030403020204" pitchFamily="34" charset="0"/>
                <a:ea typeface="Source Sans Pro" panose="020B0503030403020204" pitchFamily="34" charset="0"/>
              </a:rPr>
              <a:t>Regulatory Matters</a:t>
            </a:r>
          </a:p>
          <a:p>
            <a:pPr algn="ctr"/>
            <a:r>
              <a:rPr lang="en-US" dirty="0">
                <a:latin typeface="Source Sans Pro" panose="020B0503030403020204" pitchFamily="34" charset="0"/>
                <a:ea typeface="Source Sans Pro" panose="020B0503030403020204" pitchFamily="34" charset="0"/>
              </a:rPr>
              <a:t>Open Banking Concepts</a:t>
            </a:r>
          </a:p>
          <a:p>
            <a:pPr algn="ctr"/>
            <a:r>
              <a:rPr lang="en-US" dirty="0">
                <a:latin typeface="Source Sans Pro" panose="020B0503030403020204" pitchFamily="34" charset="0"/>
                <a:ea typeface="Source Sans Pro" panose="020B0503030403020204" pitchFamily="34" charset="0"/>
              </a:rPr>
              <a:t>Ecosystem Limitations</a:t>
            </a:r>
          </a:p>
          <a:p>
            <a:pPr algn="ctr"/>
            <a:r>
              <a:rPr lang="en-US" dirty="0">
                <a:latin typeface="Source Sans Pro" panose="020B0503030403020204" pitchFamily="34" charset="0"/>
                <a:ea typeface="Source Sans Pro" panose="020B0503030403020204" pitchFamily="34" charset="0"/>
              </a:rPr>
              <a:t>API Enhancements</a:t>
            </a:r>
          </a:p>
          <a:p>
            <a:pPr algn="ctr"/>
            <a:endParaRPr lang="en-US"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507B3CC0-8D26-602A-47CD-153EFD7DEDCA}"/>
              </a:ext>
            </a:extLst>
          </p:cNvPr>
          <p:cNvSpPr txBox="1"/>
          <p:nvPr/>
        </p:nvSpPr>
        <p:spPr>
          <a:xfrm>
            <a:off x="6789215" y="5038240"/>
            <a:ext cx="1486304" cy="1169551"/>
          </a:xfrm>
          <a:prstGeom prst="rect">
            <a:avLst/>
          </a:prstGeom>
          <a:noFill/>
        </p:spPr>
        <p:txBody>
          <a:bodyPr wrap="none" rtlCol="0">
            <a:spAutoFit/>
          </a:bodyPr>
          <a:lstStyle/>
          <a:p>
            <a:pPr algn="ctr"/>
            <a:r>
              <a:rPr lang="en-US" dirty="0">
                <a:latin typeface="Source Sans Pro" panose="020B0503030403020204" pitchFamily="34" charset="0"/>
                <a:ea typeface="Source Sans Pro" panose="020B0503030403020204" pitchFamily="34" charset="0"/>
              </a:rPr>
              <a:t>UI / UX &amp; Design</a:t>
            </a:r>
          </a:p>
          <a:p>
            <a:pPr algn="ctr"/>
            <a:r>
              <a:rPr lang="en-US" dirty="0">
                <a:latin typeface="Source Sans Pro" panose="020B0503030403020204" pitchFamily="34" charset="0"/>
                <a:ea typeface="Source Sans Pro" panose="020B0503030403020204" pitchFamily="34" charset="0"/>
              </a:rPr>
              <a:t>Technology</a:t>
            </a:r>
          </a:p>
          <a:p>
            <a:pPr algn="ctr"/>
            <a:r>
              <a:rPr lang="en-US" dirty="0">
                <a:latin typeface="Source Sans Pro" panose="020B0503030403020204" pitchFamily="34" charset="0"/>
                <a:ea typeface="Source Sans Pro" panose="020B0503030403020204" pitchFamily="34" charset="0"/>
              </a:rPr>
              <a:t>Video Production</a:t>
            </a:r>
          </a:p>
          <a:p>
            <a:pPr algn="ctr"/>
            <a:r>
              <a:rPr lang="en-US" dirty="0">
                <a:latin typeface="Source Sans Pro" panose="020B0503030403020204" pitchFamily="34" charset="0"/>
                <a:ea typeface="Source Sans Pro" panose="020B0503030403020204" pitchFamily="34" charset="0"/>
              </a:rPr>
              <a:t>Ideation</a:t>
            </a:r>
          </a:p>
          <a:p>
            <a:pPr algn="ctr"/>
            <a:endParaRPr lang="en-US" dirty="0">
              <a:latin typeface="Source Sans Pro" panose="020B05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EB2E38B7-16F0-0C69-5BA6-DF5114D92B9B}"/>
              </a:ext>
            </a:extLst>
          </p:cNvPr>
          <p:cNvSpPr txBox="1"/>
          <p:nvPr/>
        </p:nvSpPr>
        <p:spPr>
          <a:xfrm>
            <a:off x="9561764" y="5038240"/>
            <a:ext cx="1980029" cy="1169551"/>
          </a:xfrm>
          <a:prstGeom prst="rect">
            <a:avLst/>
          </a:prstGeom>
          <a:noFill/>
        </p:spPr>
        <p:txBody>
          <a:bodyPr wrap="none" rtlCol="0">
            <a:spAutoFit/>
          </a:bodyPr>
          <a:lstStyle/>
          <a:p>
            <a:pPr algn="ctr"/>
            <a:r>
              <a:rPr lang="en-US" b="1" dirty="0">
                <a:latin typeface="Source Sans Pro" panose="020B0503030403020204" pitchFamily="34" charset="0"/>
                <a:ea typeface="Source Sans Pro" panose="020B0503030403020204" pitchFamily="34" charset="0"/>
              </a:rPr>
              <a:t>Open Banking lead</a:t>
            </a:r>
          </a:p>
          <a:p>
            <a:pPr algn="ctr"/>
            <a:r>
              <a:rPr lang="en-US" dirty="0">
                <a:latin typeface="Source Sans Pro" panose="020B0503030403020204" pitchFamily="34" charset="0"/>
                <a:ea typeface="Source Sans Pro" panose="020B0503030403020204" pitchFamily="34" charset="0"/>
              </a:rPr>
              <a:t>Use Cases</a:t>
            </a:r>
          </a:p>
          <a:p>
            <a:pPr algn="ctr"/>
            <a:r>
              <a:rPr lang="en-US" dirty="0">
                <a:latin typeface="Source Sans Pro" panose="020B0503030403020204" pitchFamily="34" charset="0"/>
                <a:ea typeface="Source Sans Pro" panose="020B0503030403020204" pitchFamily="34" charset="0"/>
              </a:rPr>
              <a:t>Ideation</a:t>
            </a:r>
          </a:p>
          <a:p>
            <a:pPr algn="ctr"/>
            <a:r>
              <a:rPr lang="en-US" dirty="0">
                <a:latin typeface="Source Sans Pro" panose="020B0503030403020204" pitchFamily="34" charset="0"/>
                <a:ea typeface="Source Sans Pro" panose="020B0503030403020204" pitchFamily="34" charset="0"/>
              </a:rPr>
              <a:t>Open Banking Concepts</a:t>
            </a:r>
          </a:p>
          <a:p>
            <a:pPr algn="ctr"/>
            <a:r>
              <a:rPr lang="en-US" dirty="0">
                <a:latin typeface="Source Sans Pro" panose="020B0503030403020204" pitchFamily="34" charset="0"/>
                <a:ea typeface="Source Sans Pro" panose="020B0503030403020204" pitchFamily="34" charset="0"/>
              </a:rPr>
              <a:t>Certification</a:t>
            </a:r>
          </a:p>
        </p:txBody>
      </p:sp>
      <p:sp>
        <p:nvSpPr>
          <p:cNvPr id="8" name="Google Shape;165;p1">
            <a:extLst>
              <a:ext uri="{FF2B5EF4-FFF2-40B4-BE49-F238E27FC236}">
                <a16:creationId xmlns:a16="http://schemas.microsoft.com/office/drawing/2014/main" id="{A31E598B-9F01-8B96-0611-BC79352059FC}"/>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7" name="TextBox 6">
            <a:extLst>
              <a:ext uri="{FF2B5EF4-FFF2-40B4-BE49-F238E27FC236}">
                <a16:creationId xmlns:a16="http://schemas.microsoft.com/office/drawing/2014/main" id="{A95ED404-5A3A-59E2-DD6F-0BE61F19DD60}"/>
              </a:ext>
            </a:extLst>
          </p:cNvPr>
          <p:cNvSpPr txBox="1"/>
          <p:nvPr/>
        </p:nvSpPr>
        <p:spPr>
          <a:xfrm>
            <a:off x="732365" y="6235783"/>
            <a:ext cx="1818126" cy="261610"/>
          </a:xfrm>
          <a:prstGeom prst="rect">
            <a:avLst/>
          </a:prstGeom>
          <a:noFill/>
        </p:spPr>
        <p:txBody>
          <a:bodyPr wrap="none" rtlCol="0">
            <a:spAutoFit/>
          </a:bodyPr>
          <a:lstStyle/>
          <a:p>
            <a:r>
              <a:rPr lang="en-US" sz="1100" dirty="0">
                <a:hlinkClick r:id="rId8"/>
              </a:rPr>
              <a:t>danstahl1138@gmail.com</a:t>
            </a:r>
            <a:endParaRPr lang="en-US" sz="1100" dirty="0"/>
          </a:p>
        </p:txBody>
      </p:sp>
      <p:sp>
        <p:nvSpPr>
          <p:cNvPr id="9" name="TextBox 8">
            <a:extLst>
              <a:ext uri="{FF2B5EF4-FFF2-40B4-BE49-F238E27FC236}">
                <a16:creationId xmlns:a16="http://schemas.microsoft.com/office/drawing/2014/main" id="{C774879A-507D-BDFD-D71B-D841C2E40E0A}"/>
              </a:ext>
            </a:extLst>
          </p:cNvPr>
          <p:cNvSpPr txBox="1"/>
          <p:nvPr/>
        </p:nvSpPr>
        <p:spPr>
          <a:xfrm>
            <a:off x="3557406" y="6235783"/>
            <a:ext cx="2106667" cy="261610"/>
          </a:xfrm>
          <a:prstGeom prst="rect">
            <a:avLst/>
          </a:prstGeom>
          <a:noFill/>
        </p:spPr>
        <p:txBody>
          <a:bodyPr wrap="none" rtlCol="0">
            <a:spAutoFit/>
          </a:bodyPr>
          <a:lstStyle/>
          <a:p>
            <a:r>
              <a:rPr lang="en-US" sz="1100" dirty="0">
                <a:hlinkClick r:id="rId9"/>
              </a:rPr>
              <a:t>Chris.b.kennedy@outlook.com</a:t>
            </a:r>
            <a:endParaRPr lang="en-US" sz="1100" dirty="0"/>
          </a:p>
        </p:txBody>
      </p:sp>
      <p:sp>
        <p:nvSpPr>
          <p:cNvPr id="10" name="TextBox 9">
            <a:extLst>
              <a:ext uri="{FF2B5EF4-FFF2-40B4-BE49-F238E27FC236}">
                <a16:creationId xmlns:a16="http://schemas.microsoft.com/office/drawing/2014/main" id="{C8637A64-A4CF-A837-5FC7-690150372D28}"/>
              </a:ext>
            </a:extLst>
          </p:cNvPr>
          <p:cNvSpPr txBox="1"/>
          <p:nvPr/>
        </p:nvSpPr>
        <p:spPr>
          <a:xfrm>
            <a:off x="6510696" y="6235783"/>
            <a:ext cx="2130711" cy="261610"/>
          </a:xfrm>
          <a:prstGeom prst="rect">
            <a:avLst/>
          </a:prstGeom>
          <a:noFill/>
        </p:spPr>
        <p:txBody>
          <a:bodyPr wrap="none" rtlCol="0">
            <a:spAutoFit/>
          </a:bodyPr>
          <a:lstStyle/>
          <a:p>
            <a:r>
              <a:rPr lang="en-US" sz="1100" dirty="0">
                <a:hlinkClick r:id="rId10"/>
              </a:rPr>
              <a:t>thomasnguyen704@gmail.com</a:t>
            </a:r>
            <a:endParaRPr lang="en-US" sz="1100" dirty="0"/>
          </a:p>
        </p:txBody>
      </p:sp>
      <p:sp>
        <p:nvSpPr>
          <p:cNvPr id="11" name="TextBox 10">
            <a:extLst>
              <a:ext uri="{FF2B5EF4-FFF2-40B4-BE49-F238E27FC236}">
                <a16:creationId xmlns:a16="http://schemas.microsoft.com/office/drawing/2014/main" id="{70949CED-B350-01E8-87F3-09AD51154645}"/>
              </a:ext>
            </a:extLst>
          </p:cNvPr>
          <p:cNvSpPr txBox="1"/>
          <p:nvPr/>
        </p:nvSpPr>
        <p:spPr>
          <a:xfrm>
            <a:off x="9612255" y="6235783"/>
            <a:ext cx="1879041" cy="261610"/>
          </a:xfrm>
          <a:prstGeom prst="rect">
            <a:avLst/>
          </a:prstGeom>
          <a:noFill/>
        </p:spPr>
        <p:txBody>
          <a:bodyPr wrap="none" rtlCol="0">
            <a:spAutoFit/>
          </a:bodyPr>
          <a:lstStyle/>
          <a:p>
            <a:r>
              <a:rPr lang="en-US" sz="1100" dirty="0">
                <a:hlinkClick r:id="rId11"/>
              </a:rPr>
              <a:t>aarontbridgers@gmail.com</a:t>
            </a:r>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165" name="Google Shape;165;p1"/>
          <p:cNvSpPr/>
          <p:nvPr/>
        </p:nvSpPr>
        <p:spPr>
          <a:xfrm>
            <a:off x="0" y="-1"/>
            <a:ext cx="12192000" cy="6858001"/>
          </a:xfrm>
          <a:prstGeom prst="rect">
            <a:avLst/>
          </a:pr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166" name="Google Shape;166;p1"/>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pic>
        <p:nvPicPr>
          <p:cNvPr id="169" name="Google Shape;169;p1" descr="Logo&#10;&#10;Description automatically generated"/>
          <p:cNvPicPr preferRelativeResize="0"/>
          <p:nvPr/>
        </p:nvPicPr>
        <p:blipFill rotWithShape="1">
          <a:blip r:embed="rId3">
            <a:alphaModFix/>
          </a:blip>
          <a:srcRect l="54470"/>
          <a:stretch/>
        </p:blipFill>
        <p:spPr>
          <a:xfrm>
            <a:off x="7081224" y="151179"/>
            <a:ext cx="3552144" cy="4078562"/>
          </a:xfrm>
          <a:prstGeom prst="rect">
            <a:avLst/>
          </a:prstGeom>
          <a:noFill/>
          <a:ln>
            <a:noFill/>
          </a:ln>
        </p:spPr>
      </p:pic>
      <p:sp>
        <p:nvSpPr>
          <p:cNvPr id="6" name="TextBox 5">
            <a:extLst>
              <a:ext uri="{FF2B5EF4-FFF2-40B4-BE49-F238E27FC236}">
                <a16:creationId xmlns:a16="http://schemas.microsoft.com/office/drawing/2014/main" id="{33F07FA5-A383-35D8-C4D6-43225C88540F}"/>
              </a:ext>
            </a:extLst>
          </p:cNvPr>
          <p:cNvSpPr txBox="1"/>
          <p:nvPr/>
        </p:nvSpPr>
        <p:spPr>
          <a:xfrm>
            <a:off x="1558632" y="1369113"/>
            <a:ext cx="5040968" cy="646331"/>
          </a:xfrm>
          <a:prstGeom prst="rect">
            <a:avLst/>
          </a:prstGeom>
          <a:noFill/>
        </p:spPr>
        <p:txBody>
          <a:bodyPr wrap="square" rtlCol="0">
            <a:spAutoFit/>
          </a:bodyPr>
          <a:lstStyle/>
          <a:p>
            <a:r>
              <a:rPr lang="en-US" sz="3600" b="1" dirty="0">
                <a:solidFill>
                  <a:schemeClr val="tx1">
                    <a:lumMod val="65000"/>
                    <a:lumOff val="35000"/>
                  </a:schemeClr>
                </a:solidFill>
                <a:latin typeface="Source Sans Pro" panose="020B0503030403020204" pitchFamily="34" charset="0"/>
                <a:ea typeface="Source Sans Pro" panose="020B0503030403020204" pitchFamily="34" charset="0"/>
              </a:rPr>
              <a:t>BACKGROUND MATTER</a:t>
            </a:r>
          </a:p>
        </p:txBody>
      </p:sp>
      <p:sp>
        <p:nvSpPr>
          <p:cNvPr id="7" name="Google Shape;167;p1">
            <a:extLst>
              <a:ext uri="{FF2B5EF4-FFF2-40B4-BE49-F238E27FC236}">
                <a16:creationId xmlns:a16="http://schemas.microsoft.com/office/drawing/2014/main" id="{47DBC0AF-482C-73F7-C09F-0BDC649ED8AD}"/>
              </a:ext>
            </a:extLst>
          </p:cNvPr>
          <p:cNvSpPr txBox="1"/>
          <p:nvPr/>
        </p:nvSpPr>
        <p:spPr>
          <a:xfrm>
            <a:off x="4991489" y="3035805"/>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1291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p:nvPr/>
        </p:nvSpPr>
        <p:spPr>
          <a:xfrm>
            <a:off x="243672" y="212381"/>
            <a:ext cx="48814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Source Sans Pro Light"/>
                <a:ea typeface="Source Sans Pro Light"/>
                <a:cs typeface="Source Sans Pro Light"/>
                <a:sym typeface="Source Sans Pro Light"/>
              </a:rPr>
              <a:t>CFPB Relationship portability themes</a:t>
            </a:r>
            <a:endParaRPr/>
          </a:p>
        </p:txBody>
      </p:sp>
      <p:graphicFrame>
        <p:nvGraphicFramePr>
          <p:cNvPr id="175" name="Google Shape;175;p2"/>
          <p:cNvGraphicFramePr/>
          <p:nvPr/>
        </p:nvGraphicFramePr>
        <p:xfrm>
          <a:off x="243671" y="1258188"/>
          <a:ext cx="11658600" cy="5440730"/>
        </p:xfrm>
        <a:graphic>
          <a:graphicData uri="http://schemas.openxmlformats.org/drawingml/2006/table">
            <a:tbl>
              <a:tblPr firstRow="1" bandRow="1">
                <a:noFill/>
                <a:tableStyleId>{33CC49ED-0F46-4A44-A6EB-D89702A2C75F}</a:tableStyleId>
              </a:tblPr>
              <a:tblGrid>
                <a:gridCol w="1593325">
                  <a:extLst>
                    <a:ext uri="{9D8B030D-6E8A-4147-A177-3AD203B41FA5}">
                      <a16:colId xmlns:a16="http://schemas.microsoft.com/office/drawing/2014/main" val="20000"/>
                    </a:ext>
                  </a:extLst>
                </a:gridCol>
                <a:gridCol w="1593325">
                  <a:extLst>
                    <a:ext uri="{9D8B030D-6E8A-4147-A177-3AD203B41FA5}">
                      <a16:colId xmlns:a16="http://schemas.microsoft.com/office/drawing/2014/main" val="20001"/>
                    </a:ext>
                  </a:extLst>
                </a:gridCol>
                <a:gridCol w="3831400">
                  <a:extLst>
                    <a:ext uri="{9D8B030D-6E8A-4147-A177-3AD203B41FA5}">
                      <a16:colId xmlns:a16="http://schemas.microsoft.com/office/drawing/2014/main" val="20002"/>
                    </a:ext>
                  </a:extLst>
                </a:gridCol>
                <a:gridCol w="2098150">
                  <a:extLst>
                    <a:ext uri="{9D8B030D-6E8A-4147-A177-3AD203B41FA5}">
                      <a16:colId xmlns:a16="http://schemas.microsoft.com/office/drawing/2014/main" val="20003"/>
                    </a:ext>
                  </a:extLst>
                </a:gridCol>
                <a:gridCol w="2542400">
                  <a:extLst>
                    <a:ext uri="{9D8B030D-6E8A-4147-A177-3AD203B41FA5}">
                      <a16:colId xmlns:a16="http://schemas.microsoft.com/office/drawing/2014/main" val="20004"/>
                    </a:ext>
                  </a:extLst>
                </a:gridCol>
              </a:tblGrid>
              <a:tr h="914400">
                <a:tc>
                  <a:txBody>
                    <a:bodyPr/>
                    <a:lstStyle/>
                    <a:p>
                      <a:pPr marL="0" marR="0" lvl="0" indent="0" algn="l" rtl="0">
                        <a:spcBef>
                          <a:spcPts val="0"/>
                        </a:spcBef>
                        <a:spcAft>
                          <a:spcPts val="0"/>
                        </a:spcAft>
                        <a:buNone/>
                      </a:pPr>
                      <a:r>
                        <a:rPr lang="en-US" sz="1800" b="0" u="none" strike="noStrike" cap="none">
                          <a:solidFill>
                            <a:schemeClr val="lt1"/>
                          </a:solidFill>
                          <a:latin typeface="Source Sans Pro"/>
                          <a:ea typeface="Source Sans Pro"/>
                          <a:cs typeface="Source Sans Pro"/>
                          <a:sym typeface="Source Sans Pro"/>
                        </a:rPr>
                        <a:t>Competition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Decentralized Markets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050" b="0">
                          <a:solidFill>
                            <a:schemeClr val="dk1"/>
                          </a:solidFill>
                          <a:latin typeface="Source Sans Pro"/>
                          <a:ea typeface="Source Sans Pro"/>
                          <a:cs typeface="Source Sans Pro"/>
                          <a:sym typeface="Source Sans Pro"/>
                        </a:rPr>
                        <a:t>Limit dependency on critical infrastructure; do not rely only a few large market players; avoid gatekeepers; limit monopolies; increase competition; reduce consolidation; reduce impact of a few intermediaries to impose rent or control.</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rowSpan="2" gridSpan="2">
                  <a:txBody>
                    <a:bodyPr/>
                    <a:lstStyle/>
                    <a:p>
                      <a:pPr marL="0" marR="0" lvl="0" indent="0" algn="l" rtl="0">
                        <a:spcBef>
                          <a:spcPts val="0"/>
                        </a:spcBef>
                        <a:spcAft>
                          <a:spcPts val="0"/>
                        </a:spcAft>
                        <a:buNone/>
                      </a:pPr>
                      <a:r>
                        <a:rPr lang="en-US" sz="1050" b="1">
                          <a:solidFill>
                            <a:schemeClr val="dk1"/>
                          </a:solidFill>
                          <a:latin typeface="Source Sans Pro"/>
                          <a:ea typeface="Source Sans Pro"/>
                          <a:cs typeface="Source Sans Pro"/>
                          <a:sym typeface="Source Sans Pro"/>
                        </a:rPr>
                        <a:t>FDX API Supports</a:t>
                      </a:r>
                      <a:r>
                        <a:rPr lang="en-US" sz="1050" b="0">
                          <a:solidFill>
                            <a:schemeClr val="dk1"/>
                          </a:solidFill>
                          <a:latin typeface="Source Sans Pro"/>
                          <a:ea typeface="Source Sans Pro"/>
                          <a:cs typeface="Source Sans Pro"/>
                          <a:sym typeface="Source Sans Pro"/>
                        </a:rPr>
                        <a:t>: Open Banking API facilitates new products, increased competition, and improvements to existing products.</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Ecosystem limitation</a:t>
                      </a:r>
                      <a:r>
                        <a:rPr lang="en-US" sz="1050" b="0">
                          <a:solidFill>
                            <a:schemeClr val="dk1"/>
                          </a:solidFill>
                          <a:latin typeface="Source Sans Pro"/>
                          <a:ea typeface="Source Sans Pro"/>
                          <a:cs typeface="Source Sans Pro"/>
                          <a:sym typeface="Source Sans Pro"/>
                        </a:rPr>
                        <a:t>: only a few major data aggregators.  A secure ecosystem requires multi-party API registration (cumbersome) or central providers (Akoya + Aggregators)</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050" b="1">
                          <a:solidFill>
                            <a:schemeClr val="dk1"/>
                          </a:solidFill>
                          <a:latin typeface="Source Sans Pro"/>
                          <a:ea typeface="Source Sans Pro"/>
                          <a:cs typeface="Source Sans Pro"/>
                          <a:sym typeface="Source Sans Pro"/>
                        </a:rPr>
                        <a:t>Rulemaking impact</a:t>
                      </a:r>
                      <a:r>
                        <a:rPr lang="en-US" sz="1050" b="0">
                          <a:solidFill>
                            <a:schemeClr val="dk1"/>
                          </a:solidFill>
                          <a:latin typeface="Source Sans Pro"/>
                          <a:ea typeface="Source Sans Pro"/>
                          <a:cs typeface="Source Sans Pro"/>
                          <a:sym typeface="Source Sans Pro"/>
                        </a:rPr>
                        <a:t>: Comparison shopping expectations creates a strong incentive for centralized market players, which data aggregators are well positioned for.</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rowSpan="2" hMerge="1">
                  <a:txBody>
                    <a:bodyPr/>
                    <a:lstStyle/>
                    <a:p>
                      <a:endParaRPr lang="en-US"/>
                    </a:p>
                  </a:txBody>
                  <a:tcPr/>
                </a:tc>
                <a:extLst>
                  <a:ext uri="{0D108BD9-81ED-4DB2-BD59-A6C34878D82A}">
                    <a16:rowId xmlns:a16="http://schemas.microsoft.com/office/drawing/2014/main" val="10000"/>
                  </a:ext>
                </a:extLst>
              </a:tr>
              <a:tr h="914400">
                <a:tc>
                  <a:txBody>
                    <a:bodyPr/>
                    <a:lstStyle/>
                    <a:p>
                      <a:pPr marL="0" marR="0" lvl="0" indent="0" algn="l" rtl="0">
                        <a:spcBef>
                          <a:spcPts val="0"/>
                        </a:spcBef>
                        <a:spcAft>
                          <a:spcPts val="0"/>
                        </a:spcAft>
                        <a:buNone/>
                      </a:pPr>
                      <a:endParaRPr sz="18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Increased Competition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050" b="0">
                          <a:solidFill>
                            <a:schemeClr val="dk1"/>
                          </a:solidFill>
                          <a:latin typeface="Source Sans Pro"/>
                          <a:ea typeface="Source Sans Pro"/>
                          <a:cs typeface="Source Sans Pro"/>
                          <a:sym typeface="Source Sans Pro"/>
                        </a:rPr>
                        <a:t>Increase competition by enabling improvements to existing products and services, by fostering competition for existing products and services, and by enabling the development of new types of products and services</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182875">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dk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914400">
                <a:tc>
                  <a:txBody>
                    <a:bodyPr/>
                    <a:lstStyle/>
                    <a:p>
                      <a:pPr marL="0" marR="0" lvl="0" indent="0" algn="l" rtl="0">
                        <a:spcBef>
                          <a:spcPts val="0"/>
                        </a:spcBef>
                        <a:spcAft>
                          <a:spcPts val="0"/>
                        </a:spcAft>
                        <a:buNone/>
                      </a:pPr>
                      <a:r>
                        <a:rPr lang="en-US" sz="1800" b="0">
                          <a:solidFill>
                            <a:schemeClr val="lt1"/>
                          </a:solidFill>
                          <a:latin typeface="Source Sans Pro"/>
                          <a:ea typeface="Source Sans Pro"/>
                          <a:cs typeface="Source Sans Pro"/>
                          <a:sym typeface="Source Sans Pro"/>
                        </a:rPr>
                        <a:t>Portability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Relationship Portability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Ability for customers to easily shop among banks and switch to a new bank; such portability drives pricing, product offerings, customer service, privacy and security, reduced fees, and consumer control.</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rowSpan="2" gridSpan="2">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FDX API Supports, with limitations</a:t>
                      </a:r>
                      <a:r>
                        <a:rPr lang="en-US" sz="1050" b="0">
                          <a:solidFill>
                            <a:schemeClr val="dk1"/>
                          </a:solidFill>
                          <a:latin typeface="Source Sans Pro"/>
                          <a:ea typeface="Source Sans Pro"/>
                          <a:cs typeface="Source Sans Pro"/>
                          <a:sym typeface="Source Sans Pro"/>
                        </a:rPr>
                        <a:t>: The FDX API supports the ability for customers to transfer their data and accounts to a new institution with two limitations:</a:t>
                      </a:r>
                      <a:endParaRPr/>
                    </a:p>
                    <a:p>
                      <a:pPr marL="228600" marR="0" lvl="0" indent="-228600" algn="l" rtl="0">
                        <a:lnSpc>
                          <a:spcPct val="100000"/>
                        </a:lnSpc>
                        <a:spcBef>
                          <a:spcPts val="0"/>
                        </a:spcBef>
                        <a:spcAft>
                          <a:spcPts val="0"/>
                        </a:spcAft>
                        <a:buClr>
                          <a:schemeClr val="dk1"/>
                        </a:buClr>
                        <a:buSzPts val="1050"/>
                        <a:buFont typeface="Source Sans Pro"/>
                        <a:buAutoNum type="arabicParenBoth"/>
                      </a:pPr>
                      <a:r>
                        <a:rPr lang="en-US" sz="1050" b="0">
                          <a:solidFill>
                            <a:schemeClr val="dk1"/>
                          </a:solidFill>
                          <a:latin typeface="Source Sans Pro"/>
                          <a:ea typeface="Source Sans Pro"/>
                          <a:cs typeface="Source Sans Pro"/>
                          <a:sym typeface="Source Sans Pro"/>
                        </a:rPr>
                        <a:t>Recurring payments and direct deposit are not transferrable via the client’s bank or the API – these are held by the source. The FDX API cannot transmit this data because banks do not have this information due to ecosystem limitations.</a:t>
                      </a:r>
                      <a:endParaRPr/>
                    </a:p>
                    <a:p>
                      <a:pPr marL="228600" marR="0" lvl="0" indent="-161925" algn="l" rtl="0">
                        <a:lnSpc>
                          <a:spcPct val="100000"/>
                        </a:lnSpc>
                        <a:spcBef>
                          <a:spcPts val="0"/>
                        </a:spcBef>
                        <a:spcAft>
                          <a:spcPts val="0"/>
                        </a:spcAft>
                        <a:buClr>
                          <a:schemeClr val="dk1"/>
                        </a:buClr>
                        <a:buSzPts val="1050"/>
                        <a:buFont typeface="Calibri"/>
                        <a:buNone/>
                      </a:pPr>
                      <a:endParaRPr sz="1050" b="0">
                        <a:solidFill>
                          <a:schemeClr val="dk1"/>
                        </a:solidFill>
                        <a:latin typeface="Source Sans Pro"/>
                        <a:ea typeface="Source Sans Pro"/>
                        <a:cs typeface="Source Sans Pro"/>
                        <a:sym typeface="Source Sans Pro"/>
                      </a:endParaRPr>
                    </a:p>
                    <a:p>
                      <a:pPr marL="228600" marR="0" lvl="0" indent="-228600" algn="l" rtl="0">
                        <a:lnSpc>
                          <a:spcPct val="100000"/>
                        </a:lnSpc>
                        <a:spcBef>
                          <a:spcPts val="0"/>
                        </a:spcBef>
                        <a:spcAft>
                          <a:spcPts val="0"/>
                        </a:spcAft>
                        <a:buClr>
                          <a:schemeClr val="dk1"/>
                        </a:buClr>
                        <a:buSzPts val="1050"/>
                        <a:buFont typeface="Source Sans Pro"/>
                        <a:buAutoNum type="arabicParenBoth"/>
                      </a:pPr>
                      <a:r>
                        <a:rPr lang="en-US" sz="1050" b="0">
                          <a:solidFill>
                            <a:schemeClr val="dk1"/>
                          </a:solidFill>
                          <a:latin typeface="Source Sans Pro"/>
                          <a:ea typeface="Source Sans Pro"/>
                          <a:cs typeface="Source Sans Pro"/>
                          <a:sym typeface="Source Sans Pro"/>
                        </a:rPr>
                        <a:t>A client must authorize each of their banks, </a:t>
                      </a:r>
                      <a:r>
                        <a:rPr lang="en-US" sz="1050" b="0" i="1">
                          <a:solidFill>
                            <a:schemeClr val="dk1"/>
                          </a:solidFill>
                          <a:latin typeface="Source Sans Pro"/>
                          <a:ea typeface="Source Sans Pro"/>
                          <a:cs typeface="Source Sans Pro"/>
                          <a:sym typeface="Source Sans Pro"/>
                        </a:rPr>
                        <a:t>one at a time</a:t>
                      </a:r>
                      <a:r>
                        <a:rPr lang="en-US" sz="1050" b="0" i="0">
                          <a:solidFill>
                            <a:schemeClr val="dk1"/>
                          </a:solidFill>
                          <a:latin typeface="Source Sans Pro"/>
                          <a:ea typeface="Source Sans Pro"/>
                          <a:cs typeface="Source Sans Pro"/>
                          <a:sym typeface="Source Sans Pro"/>
                        </a:rPr>
                        <a:t>, for </a:t>
                      </a:r>
                      <a:r>
                        <a:rPr lang="en-US" sz="1050" b="0" i="1">
                          <a:solidFill>
                            <a:schemeClr val="dk1"/>
                          </a:solidFill>
                          <a:latin typeface="Source Sans Pro"/>
                          <a:ea typeface="Source Sans Pro"/>
                          <a:cs typeface="Source Sans Pro"/>
                          <a:sym typeface="Source Sans Pro"/>
                        </a:rPr>
                        <a:t>EACH</a:t>
                      </a:r>
                      <a:r>
                        <a:rPr lang="en-US" sz="1050" b="0" i="0">
                          <a:solidFill>
                            <a:schemeClr val="dk1"/>
                          </a:solidFill>
                          <a:latin typeface="Source Sans Pro"/>
                          <a:ea typeface="Source Sans Pro"/>
                          <a:cs typeface="Source Sans Pro"/>
                          <a:sym typeface="Source Sans Pro"/>
                        </a:rPr>
                        <a:t> bank they wish to shop for </a:t>
                      </a:r>
                      <a:r>
                        <a:rPr lang="en-US" sz="1050" b="0" i="1">
                          <a:solidFill>
                            <a:schemeClr val="dk1"/>
                          </a:solidFill>
                          <a:latin typeface="Source Sans Pro"/>
                          <a:ea typeface="Source Sans Pro"/>
                          <a:cs typeface="Source Sans Pro"/>
                          <a:sym typeface="Source Sans Pro"/>
                        </a:rPr>
                        <a:t>UNLESS</a:t>
                      </a:r>
                      <a:r>
                        <a:rPr lang="en-US" sz="1050" b="0" i="0">
                          <a:solidFill>
                            <a:schemeClr val="dk1"/>
                          </a:solidFill>
                          <a:latin typeface="Source Sans Pro"/>
                          <a:ea typeface="Source Sans Pro"/>
                          <a:cs typeface="Source Sans Pro"/>
                          <a:sym typeface="Source Sans Pro"/>
                        </a:rPr>
                        <a:t> a central market player simplifies this (see above)</a:t>
                      </a:r>
                      <a:endParaRPr/>
                    </a:p>
                    <a:p>
                      <a:pPr marL="228600" marR="0" lvl="0" indent="-161925" algn="l" rtl="0">
                        <a:lnSpc>
                          <a:spcPct val="100000"/>
                        </a:lnSpc>
                        <a:spcBef>
                          <a:spcPts val="0"/>
                        </a:spcBef>
                        <a:spcAft>
                          <a:spcPts val="0"/>
                        </a:spcAft>
                        <a:buClr>
                          <a:schemeClr val="dk1"/>
                        </a:buClr>
                        <a:buSzPts val="1050"/>
                        <a:buFont typeface="Calibri"/>
                        <a:buNone/>
                      </a:pPr>
                      <a:endParaRPr sz="1050" b="0" i="0">
                        <a:solidFill>
                          <a:schemeClr val="dk1"/>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rowSpan="2" hMerge="1">
                  <a:txBody>
                    <a:bodyPr/>
                    <a:lstStyle/>
                    <a:p>
                      <a:endParaRPr lang="en-US"/>
                    </a:p>
                  </a:txBody>
                  <a:tcPr/>
                </a:tc>
                <a:extLst>
                  <a:ext uri="{0D108BD9-81ED-4DB2-BD59-A6C34878D82A}">
                    <a16:rowId xmlns:a16="http://schemas.microsoft.com/office/drawing/2014/main" val="10003"/>
                  </a:ext>
                </a:extLst>
              </a:tr>
              <a:tr h="914400">
                <a:tc>
                  <a:txBody>
                    <a:bodyPr/>
                    <a:lstStyle/>
                    <a:p>
                      <a:pPr marL="0" marR="0" lvl="0" indent="0" algn="l" rtl="0">
                        <a:spcBef>
                          <a:spcPts val="0"/>
                        </a:spcBef>
                        <a:spcAft>
                          <a:spcPts val="0"/>
                        </a:spcAft>
                        <a:buNone/>
                      </a:pPr>
                      <a:endParaRPr sz="18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Reduce</a:t>
                      </a:r>
                      <a:endParaRPr/>
                    </a:p>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Switching Costs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Transaction and data portability for records-keeping, ability to switch direct deposit and recurring payments, and reduced reliance on industry credit-scores.</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182875">
                <a:tc>
                  <a:txBody>
                    <a:bodyPr/>
                    <a:lstStyle/>
                    <a:p>
                      <a:pPr marL="0" marR="0" lvl="0" indent="0" algn="l" rtl="0">
                        <a:spcBef>
                          <a:spcPts val="0"/>
                        </a:spcBef>
                        <a:spcAft>
                          <a:spcPts val="0"/>
                        </a:spcAft>
                        <a:buNone/>
                      </a:pPr>
                      <a:endParaRPr sz="6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dk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914400">
                <a:tc>
                  <a:txBody>
                    <a:bodyPr/>
                    <a:lstStyle/>
                    <a:p>
                      <a:pPr marL="0" marR="0" lvl="0" indent="0" algn="l" rtl="0">
                        <a:spcBef>
                          <a:spcPts val="0"/>
                        </a:spcBef>
                        <a:spcAft>
                          <a:spcPts val="0"/>
                        </a:spcAft>
                        <a:buNone/>
                      </a:pPr>
                      <a:r>
                        <a:rPr lang="en-US" sz="1800" b="0">
                          <a:solidFill>
                            <a:schemeClr val="lt1"/>
                          </a:solidFill>
                          <a:latin typeface="Source Sans Pro"/>
                          <a:ea typeface="Source Sans Pro"/>
                          <a:cs typeface="Source Sans Pro"/>
                          <a:sym typeface="Source Sans Pro"/>
                        </a:rPr>
                        <a:t>Innovation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New </a:t>
                      </a:r>
                      <a:endParaRPr/>
                    </a:p>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Opportunities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Support new approaches for underwriting, payment services, personal financial management, income verification, account switching, and comparison shopping.</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FDX API Supports</a:t>
                      </a:r>
                      <a:r>
                        <a:rPr lang="en-US" sz="1050" b="0">
                          <a:solidFill>
                            <a:schemeClr val="dk1"/>
                          </a:solidFill>
                          <a:latin typeface="Source Sans Pro"/>
                          <a:ea typeface="Source Sans Pro"/>
                          <a:cs typeface="Source Sans Pro"/>
                          <a:sym typeface="Source Sans Pro"/>
                        </a:rPr>
                        <a:t>: The FDX API supports the sharing of consumer data for deposits, credit, wealth management, and transactions.</a:t>
                      </a:r>
                      <a:endParaRPr/>
                    </a:p>
                    <a:p>
                      <a:pPr marL="0" marR="0" lvl="0" indent="0" algn="l" rtl="0">
                        <a:lnSpc>
                          <a:spcPct val="100000"/>
                        </a:lnSpc>
                        <a:spcBef>
                          <a:spcPts val="0"/>
                        </a:spcBef>
                        <a:spcAft>
                          <a:spcPts val="0"/>
                        </a:spcAft>
                        <a:buClr>
                          <a:schemeClr val="dk1"/>
                        </a:buClr>
                        <a:buSzPts val="1050"/>
                        <a:buFont typeface="Calibri"/>
                        <a:buNone/>
                      </a:pPr>
                      <a:endParaRPr sz="1050" b="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Ecosystem limitation</a:t>
                      </a:r>
                      <a:r>
                        <a:rPr lang="en-US" sz="1050" b="0">
                          <a:solidFill>
                            <a:schemeClr val="dk1"/>
                          </a:solidFill>
                          <a:latin typeface="Source Sans Pro"/>
                          <a:ea typeface="Source Sans Pro"/>
                          <a:cs typeface="Source Sans Pro"/>
                          <a:sym typeface="Source Sans Pro"/>
                        </a:rPr>
                        <a:t>: Even with an interoperable API standard, there is a many-many registration problem between client’s banks and target banks for comparison shopping.</a:t>
                      </a:r>
                      <a:endParaRPr/>
                    </a:p>
                    <a:p>
                      <a:pPr marL="0" marR="0" lvl="0" indent="0" algn="l" rtl="0">
                        <a:lnSpc>
                          <a:spcPct val="100000"/>
                        </a:lnSpc>
                        <a:spcBef>
                          <a:spcPts val="0"/>
                        </a:spcBef>
                        <a:spcAft>
                          <a:spcPts val="0"/>
                        </a:spcAft>
                        <a:buClr>
                          <a:schemeClr val="dk1"/>
                        </a:buClr>
                        <a:buSzPts val="1050"/>
                        <a:buFont typeface="Calibri"/>
                        <a:buNone/>
                      </a:pPr>
                      <a:endParaRPr sz="1050" b="0">
                        <a:solidFill>
                          <a:srgbClr val="595959"/>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176" name="Google Shape;176;p2"/>
          <p:cNvSpPr txBox="1"/>
          <p:nvPr/>
        </p:nvSpPr>
        <p:spPr>
          <a:xfrm>
            <a:off x="243672" y="596785"/>
            <a:ext cx="475643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595959"/>
                </a:solidFill>
                <a:latin typeface="Source Sans Pro"/>
                <a:ea typeface="Source Sans Pro"/>
                <a:cs typeface="Source Sans Pro"/>
                <a:sym typeface="Source Sans Pro"/>
              </a:rPr>
              <a:t>Sourced from Chopra’s Money 20/20 speech and CFPB SBREFA Outline</a:t>
            </a:r>
            <a:endParaRPr/>
          </a:p>
        </p:txBody>
      </p:sp>
      <p:pic>
        <p:nvPicPr>
          <p:cNvPr id="177" name="Google Shape;177;p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D7ECF1B2-18D0-EA96-8DD6-6AF614D90BA9}"/>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2E332FD-DFB5-0FDA-3261-72C55F6C929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p:nvPr/>
        </p:nvSpPr>
        <p:spPr>
          <a:xfrm>
            <a:off x="243672" y="212381"/>
            <a:ext cx="58801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Open Banking can help with the underbanked</a:t>
            </a:r>
            <a:endParaRPr/>
          </a:p>
        </p:txBody>
      </p:sp>
      <p:sp>
        <p:nvSpPr>
          <p:cNvPr id="183" name="Google Shape;183;p3"/>
          <p:cNvSpPr txBox="1"/>
          <p:nvPr/>
        </p:nvSpPr>
        <p:spPr>
          <a:xfrm>
            <a:off x="362309" y="5996076"/>
            <a:ext cx="390683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2021 FDIC National Survey of Unbanked and Underbanked Households</a:t>
            </a:r>
            <a:endParaRPr/>
          </a:p>
        </p:txBody>
      </p:sp>
      <p:sp>
        <p:nvSpPr>
          <p:cNvPr id="184" name="Google Shape;184;p3"/>
          <p:cNvSpPr txBox="1"/>
          <p:nvPr/>
        </p:nvSpPr>
        <p:spPr>
          <a:xfrm>
            <a:off x="243671" y="1113601"/>
            <a:ext cx="52310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US Households</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with no checking or savings account:</a:t>
            </a:r>
            <a:endParaRPr/>
          </a:p>
        </p:txBody>
      </p:sp>
      <p:sp>
        <p:nvSpPr>
          <p:cNvPr id="185" name="Google Shape;185;p3"/>
          <p:cNvSpPr txBox="1"/>
          <p:nvPr/>
        </p:nvSpPr>
        <p:spPr>
          <a:xfrm>
            <a:off x="243670" y="1373617"/>
            <a:ext cx="609456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5.9 million (4.5%) </a:t>
            </a:r>
            <a:endParaRPr/>
          </a:p>
        </p:txBody>
      </p:sp>
      <p:sp>
        <p:nvSpPr>
          <p:cNvPr id="186" name="Google Shape;186;p3"/>
          <p:cNvSpPr txBox="1"/>
          <p:nvPr/>
        </p:nvSpPr>
        <p:spPr>
          <a:xfrm>
            <a:off x="243670" y="2182504"/>
            <a:ext cx="83223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Open banking can help with the following reasons</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cited for not having a back account:</a:t>
            </a:r>
            <a:endParaRPr/>
          </a:p>
        </p:txBody>
      </p:sp>
      <p:graphicFrame>
        <p:nvGraphicFramePr>
          <p:cNvPr id="187" name="Google Shape;187;p3"/>
          <p:cNvGraphicFramePr/>
          <p:nvPr/>
        </p:nvGraphicFramePr>
        <p:xfrm>
          <a:off x="362309" y="2551836"/>
          <a:ext cx="11450700" cy="3444290"/>
        </p:xfrm>
        <a:graphic>
          <a:graphicData uri="http://schemas.openxmlformats.org/drawingml/2006/table">
            <a:tbl>
              <a:tblPr firstRow="1" bandRow="1">
                <a:noFill/>
                <a:tableStyleId>{C3EC53F2-0F5B-4E49-8185-5E1EDB44FC39}</a:tableStyleId>
              </a:tblPr>
              <a:tblGrid>
                <a:gridCol w="422695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49377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Reason</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Cited Overall</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Main Reason</a:t>
                      </a:r>
                      <a:endParaRPr/>
                    </a:p>
                  </a:txBody>
                  <a:tcPr marL="91450" marR="91450" marT="45725" marB="45725">
                    <a:solidFill>
                      <a:srgbClr val="3F3F3F"/>
                    </a:solidFill>
                  </a:tcPr>
                </a:tc>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How Open Banking Helps</a:t>
                      </a:r>
                      <a:endParaRPr/>
                    </a:p>
                  </a:txBody>
                  <a:tcPr marL="91450" marR="91450" marT="45725" marB="45725">
                    <a:solidFill>
                      <a:srgbClr val="3F3F3F"/>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Don’t Have Enough Money to Meet Minimum Balance Requirements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40.1%</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21.7%</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Customers need to be able to comparison shop for banks without a minimum balance requirement.</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Bank Account Fees too High</a:t>
                      </a:r>
                      <a:br>
                        <a:rPr lang="en-US" sz="1100">
                          <a:latin typeface="Source Sans Pro"/>
                          <a:ea typeface="Source Sans Pro"/>
                          <a:cs typeface="Source Sans Pro"/>
                          <a:sym typeface="Source Sans Pro"/>
                        </a:rPr>
                      </a:br>
                      <a:r>
                        <a:rPr lang="en-US" sz="1100">
                          <a:latin typeface="Source Sans Pro"/>
                          <a:ea typeface="Source Sans Pro"/>
                          <a:cs typeface="Source Sans Pro"/>
                          <a:sym typeface="Source Sans Pro"/>
                        </a:rPr>
                        <a:t>Bank Account Fees too Unpredictable</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29.5%</a:t>
                      </a:r>
                      <a:br>
                        <a:rPr lang="en-US" sz="1200">
                          <a:latin typeface="Source Sans Pro"/>
                          <a:ea typeface="Source Sans Pro"/>
                          <a:cs typeface="Source Sans Pro"/>
                          <a:sym typeface="Source Sans Pro"/>
                        </a:rPr>
                      </a:br>
                      <a:r>
                        <a:rPr lang="en-US" sz="1200">
                          <a:latin typeface="Source Sans Pro"/>
                          <a:ea typeface="Source Sans Pro"/>
                          <a:cs typeface="Source Sans Pro"/>
                          <a:sym typeface="Source Sans Pro"/>
                        </a:rPr>
                        <a:t>27.3%</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6.0%</a:t>
                      </a:r>
                      <a:br>
                        <a:rPr lang="en-US" sz="1200">
                          <a:latin typeface="Source Sans Pro"/>
                          <a:ea typeface="Source Sans Pro"/>
                          <a:cs typeface="Source Sans Pro"/>
                          <a:sym typeface="Source Sans Pro"/>
                        </a:rPr>
                      </a:br>
                      <a:r>
                        <a:rPr lang="en-US" sz="1200">
                          <a:latin typeface="Source Sans Pro"/>
                          <a:ea typeface="Source Sans Pro"/>
                          <a:cs typeface="Source Sans Pro"/>
                          <a:sym typeface="Source Sans Pro"/>
                        </a:rPr>
                        <a:t>1.5%</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personal financial data rights should allow customers to reduce their fees through competition and relationship portability.</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Banks Do Not Offer Needed Products &amp; Services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19.2%</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2.4%</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should enable increased competition for products and services, as well as new products and services. Additionally, customers should be able to obtain those product and services more easily, through relationship portability or transferability of financial history to new banks.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Problems with Past Banking or Credit History</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13.6%</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5.3%</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Banking’s portability of consumer data means banks can use balance and transaction history as an alternative to traditional credit scores to increase visibility into customer’s ability to pay and creditworthiness.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4"/>
                  </a:ext>
                </a:extLst>
              </a:tr>
            </a:tbl>
          </a:graphicData>
        </a:graphic>
      </p:graphicFrame>
      <p:pic>
        <p:nvPicPr>
          <p:cNvPr id="188" name="Google Shape;188;p3"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3D25F2E2-9296-BDEE-0CA9-12661F2EDB68}"/>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33D82604-29A7-B345-2CAD-AFE16B8027AA}"/>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p:nvPr/>
        </p:nvSpPr>
        <p:spPr>
          <a:xfrm>
            <a:off x="243672" y="212381"/>
            <a:ext cx="685476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Open Banking can help with multi-banked consumers</a:t>
            </a:r>
            <a:endParaRPr/>
          </a:p>
        </p:txBody>
      </p:sp>
      <p:sp>
        <p:nvSpPr>
          <p:cNvPr id="194" name="Google Shape;194;p4"/>
          <p:cNvSpPr txBox="1"/>
          <p:nvPr/>
        </p:nvSpPr>
        <p:spPr>
          <a:xfrm>
            <a:off x="243672" y="1125856"/>
            <a:ext cx="38983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Average accounts per consumer</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across</a:t>
            </a:r>
            <a:br>
              <a:rPr lang="en-US" sz="1800">
                <a:solidFill>
                  <a:schemeClr val="dk1"/>
                </a:solidFill>
                <a:latin typeface="Source Sans Pro Light"/>
                <a:ea typeface="Source Sans Pro Light"/>
                <a:cs typeface="Source Sans Pro Light"/>
                <a:sym typeface="Source Sans Pro Light"/>
              </a:rPr>
            </a:br>
            <a:r>
              <a:rPr lang="en-US" sz="1800">
                <a:solidFill>
                  <a:schemeClr val="dk1"/>
                </a:solidFill>
                <a:latin typeface="Source Sans Pro Light"/>
                <a:ea typeface="Source Sans Pro Light"/>
                <a:cs typeface="Source Sans Pro Light"/>
                <a:sym typeface="Source Sans Pro Light"/>
              </a:rPr>
              <a:t>financial institutions:</a:t>
            </a:r>
            <a:endParaRPr/>
          </a:p>
        </p:txBody>
      </p:sp>
      <p:sp>
        <p:nvSpPr>
          <p:cNvPr id="195" name="Google Shape;195;p4"/>
          <p:cNvSpPr txBox="1"/>
          <p:nvPr/>
        </p:nvSpPr>
        <p:spPr>
          <a:xfrm>
            <a:off x="5181752" y="1156633"/>
            <a:ext cx="7056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5.3</a:t>
            </a:r>
            <a:endParaRPr/>
          </a:p>
        </p:txBody>
      </p:sp>
      <p:sp>
        <p:nvSpPr>
          <p:cNvPr id="196" name="Google Shape;196;p4"/>
          <p:cNvSpPr txBox="1"/>
          <p:nvPr/>
        </p:nvSpPr>
        <p:spPr>
          <a:xfrm>
            <a:off x="362309" y="6399398"/>
            <a:ext cx="198804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Mercator, 2019 Payments Journal</a:t>
            </a:r>
            <a:endParaRPr/>
          </a:p>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2</a:t>
            </a:r>
            <a:r>
              <a:rPr lang="en-US" sz="1000">
                <a:solidFill>
                  <a:schemeClr val="dk1"/>
                </a:solidFill>
                <a:latin typeface="Calibri"/>
                <a:ea typeface="Calibri"/>
                <a:cs typeface="Calibri"/>
                <a:sym typeface="Calibri"/>
              </a:rPr>
              <a:t>GoBankingRates 2018 Survey</a:t>
            </a:r>
            <a:endParaRPr sz="1000" baseline="30000">
              <a:solidFill>
                <a:schemeClr val="dk1"/>
              </a:solidFill>
              <a:latin typeface="Calibri"/>
              <a:ea typeface="Calibri"/>
              <a:cs typeface="Calibri"/>
              <a:sym typeface="Calibri"/>
            </a:endParaRPr>
          </a:p>
        </p:txBody>
      </p:sp>
      <p:sp>
        <p:nvSpPr>
          <p:cNvPr id="197" name="Google Shape;197;p4"/>
          <p:cNvSpPr txBox="1"/>
          <p:nvPr/>
        </p:nvSpPr>
        <p:spPr>
          <a:xfrm>
            <a:off x="243672" y="2179737"/>
            <a:ext cx="44630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Consumers with two or more bank</a:t>
            </a:r>
            <a:r>
              <a:rPr lang="en-US" sz="1800" baseline="30000">
                <a:solidFill>
                  <a:schemeClr val="dk1"/>
                </a:solidFill>
                <a:latin typeface="Source Sans Pro Light"/>
                <a:ea typeface="Source Sans Pro Light"/>
                <a:cs typeface="Source Sans Pro Light"/>
                <a:sym typeface="Source Sans Pro Light"/>
              </a:rPr>
              <a:t>2</a:t>
            </a:r>
            <a:r>
              <a:rPr lang="en-US" sz="1800">
                <a:solidFill>
                  <a:schemeClr val="dk1"/>
                </a:solidFill>
                <a:latin typeface="Source Sans Pro Light"/>
                <a:ea typeface="Source Sans Pro Light"/>
                <a:cs typeface="Source Sans Pro Light"/>
                <a:sym typeface="Source Sans Pro Light"/>
              </a:rPr>
              <a:t> accounts:</a:t>
            </a:r>
            <a:endParaRPr/>
          </a:p>
        </p:txBody>
      </p:sp>
      <p:sp>
        <p:nvSpPr>
          <p:cNvPr id="198" name="Google Shape;198;p4"/>
          <p:cNvSpPr txBox="1"/>
          <p:nvPr/>
        </p:nvSpPr>
        <p:spPr>
          <a:xfrm>
            <a:off x="5165937" y="2072015"/>
            <a:ext cx="9300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50%</a:t>
            </a:r>
            <a:endParaRPr/>
          </a:p>
        </p:txBody>
      </p:sp>
      <p:sp>
        <p:nvSpPr>
          <p:cNvPr id="199" name="Google Shape;199;p4"/>
          <p:cNvSpPr txBox="1"/>
          <p:nvPr/>
        </p:nvSpPr>
        <p:spPr>
          <a:xfrm>
            <a:off x="243672" y="2997562"/>
            <a:ext cx="83223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Open banking can help with the following reasons</a:t>
            </a:r>
            <a:r>
              <a:rPr lang="en-US" sz="1800" baseline="30000">
                <a:solidFill>
                  <a:schemeClr val="dk1"/>
                </a:solidFill>
                <a:latin typeface="Source Sans Pro Light"/>
                <a:ea typeface="Source Sans Pro Light"/>
                <a:cs typeface="Source Sans Pro Light"/>
                <a:sym typeface="Source Sans Pro Light"/>
              </a:rPr>
              <a:t>2</a:t>
            </a:r>
            <a:r>
              <a:rPr lang="en-US" sz="1800">
                <a:solidFill>
                  <a:schemeClr val="dk1"/>
                </a:solidFill>
                <a:latin typeface="Source Sans Pro Light"/>
                <a:ea typeface="Source Sans Pro Light"/>
                <a:cs typeface="Source Sans Pro Light"/>
                <a:sym typeface="Source Sans Pro Light"/>
              </a:rPr>
              <a:t> cited for multiple bank accounts:</a:t>
            </a:r>
            <a:endParaRPr/>
          </a:p>
        </p:txBody>
      </p:sp>
      <p:graphicFrame>
        <p:nvGraphicFramePr>
          <p:cNvPr id="200" name="Google Shape;200;p4"/>
          <p:cNvGraphicFramePr/>
          <p:nvPr/>
        </p:nvGraphicFramePr>
        <p:xfrm>
          <a:off x="8149228" y="911346"/>
          <a:ext cx="3712093" cy="1937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1" name="Google Shape;201;p4"/>
          <p:cNvGraphicFramePr/>
          <p:nvPr/>
        </p:nvGraphicFramePr>
        <p:xfrm>
          <a:off x="362309" y="3447106"/>
          <a:ext cx="11499000" cy="1925360"/>
        </p:xfrm>
        <a:graphic>
          <a:graphicData uri="http://schemas.openxmlformats.org/drawingml/2006/table">
            <a:tbl>
              <a:tblPr firstRow="1" bandRow="1">
                <a:noFill/>
                <a:tableStyleId>{C3EC53F2-0F5B-4E49-8185-5E1EDB44FC39}</a:tableStyleId>
              </a:tblPr>
              <a:tblGrid>
                <a:gridCol w="3217650">
                  <a:extLst>
                    <a:ext uri="{9D8B030D-6E8A-4147-A177-3AD203B41FA5}">
                      <a16:colId xmlns:a16="http://schemas.microsoft.com/office/drawing/2014/main" val="20000"/>
                    </a:ext>
                  </a:extLst>
                </a:gridCol>
                <a:gridCol w="1699400">
                  <a:extLst>
                    <a:ext uri="{9D8B030D-6E8A-4147-A177-3AD203B41FA5}">
                      <a16:colId xmlns:a16="http://schemas.microsoft.com/office/drawing/2014/main" val="20001"/>
                    </a:ext>
                  </a:extLst>
                </a:gridCol>
                <a:gridCol w="65819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Reason</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Reason</a:t>
                      </a:r>
                      <a:endParaRPr/>
                    </a:p>
                  </a:txBody>
                  <a:tcPr marL="91450" marR="91450" marT="45725" marB="45725">
                    <a:solidFill>
                      <a:srgbClr val="3F3F3F"/>
                    </a:solidFill>
                  </a:tcPr>
                </a:tc>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How Open Banking Helps</a:t>
                      </a:r>
                      <a:endParaRPr/>
                    </a:p>
                  </a:txBody>
                  <a:tcPr marL="91450" marR="91450" marT="45725" marB="45725">
                    <a:solidFill>
                      <a:srgbClr val="3F3F3F"/>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Flexibility / Convenience</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31%</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customer data portability improves the flexibility and convenience for customers. They may not need as many bank accounts or may be able to opt into additional accounts more easily for specific benefits.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Different services/products offered</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24%</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will make it easier for customers to obtain new relationships for new products and services.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Lower fees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20%</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customer data portability means customers can shop for lower fees, better service, and more easily switch their relationships to new banks.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202" name="Google Shape;202;p4"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898552EB-FFD0-6590-B7B5-C3B65BFB179A}"/>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B6ABF042-9649-4F7C-D8DE-1A8DA9D17015}"/>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
          <p:cNvSpPr/>
          <p:nvPr/>
        </p:nvSpPr>
        <p:spPr>
          <a:xfrm>
            <a:off x="0" y="3795735"/>
            <a:ext cx="12192000" cy="306226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5"/>
          <p:cNvSpPr txBox="1"/>
          <p:nvPr/>
        </p:nvSpPr>
        <p:spPr>
          <a:xfrm>
            <a:off x="243672" y="212381"/>
            <a:ext cx="448552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a:t>
            </a:r>
            <a:endParaRPr/>
          </a:p>
        </p:txBody>
      </p:sp>
      <p:sp>
        <p:nvSpPr>
          <p:cNvPr id="209" name="Google Shape;209;p5"/>
          <p:cNvSpPr txBox="1"/>
          <p:nvPr/>
        </p:nvSpPr>
        <p:spPr>
          <a:xfrm>
            <a:off x="243671" y="841080"/>
            <a:ext cx="11389656" cy="2954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connect all my bank accounts at once with a single authorization?</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No, not without a central party like a data access platform/data aggregator</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Using secure APIs, the following must occur</a:t>
            </a:r>
            <a:r>
              <a:rPr lang="en-US" sz="1200">
                <a:solidFill>
                  <a:schemeClr val="dk1"/>
                </a:solidFill>
                <a:latin typeface="Source Sans Pro"/>
                <a:ea typeface="Source Sans Pro"/>
                <a:cs typeface="Source Sans Pro"/>
                <a:sym typeface="Source Sans Pro"/>
              </a:rPr>
              <a:t>:</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     (1) </a:t>
            </a:r>
            <a:r>
              <a:rPr lang="en-US" sz="1200" b="1">
                <a:solidFill>
                  <a:schemeClr val="dk1"/>
                </a:solidFill>
                <a:latin typeface="Source Sans Pro"/>
                <a:ea typeface="Source Sans Pro"/>
                <a:cs typeface="Source Sans Pro"/>
                <a:sym typeface="Source Sans Pro"/>
              </a:rPr>
              <a:t>App/Bank Registration</a:t>
            </a:r>
            <a:r>
              <a:rPr lang="en-US" sz="1200">
                <a:solidFill>
                  <a:schemeClr val="dk1"/>
                </a:solidFill>
                <a:latin typeface="Source Sans Pro"/>
                <a:ea typeface="Source Sans Pro"/>
                <a:cs typeface="Source Sans Pro"/>
                <a:sym typeface="Source Sans Pro"/>
              </a:rPr>
              <a:t>: The application or target bank must register with a bank to be able to access their FDX API on behalf of a client</a:t>
            </a:r>
            <a:br>
              <a:rPr lang="en-US" sz="1200">
                <a:solidFill>
                  <a:schemeClr val="dk1"/>
                </a:solidFill>
                <a:latin typeface="Source Sans Pro"/>
                <a:ea typeface="Source Sans Pro"/>
                <a:cs typeface="Source Sans Pro"/>
                <a:sym typeface="Source Sans Pro"/>
              </a:rPr>
            </a:br>
            <a:r>
              <a:rPr lang="en-US" sz="1200" b="1">
                <a:solidFill>
                  <a:srgbClr val="C00000"/>
                </a:solidFill>
                <a:latin typeface="Source Sans Pro"/>
                <a:ea typeface="Source Sans Pro"/>
                <a:cs typeface="Source Sans Pro"/>
                <a:sym typeface="Source Sans Pro"/>
              </a:rPr>
              <a:t>	This step cannot occur automatically on behalf of the customer and must be completed in advance by the applications / providers / banks</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     (2) </a:t>
            </a:r>
            <a:r>
              <a:rPr lang="en-US" sz="1200" b="1">
                <a:solidFill>
                  <a:schemeClr val="dk1"/>
                </a:solidFill>
                <a:latin typeface="Source Sans Pro"/>
                <a:ea typeface="Source Sans Pro"/>
                <a:cs typeface="Source Sans Pro"/>
                <a:sym typeface="Source Sans Pro"/>
              </a:rPr>
              <a:t>Client Consent</a:t>
            </a:r>
            <a:r>
              <a:rPr lang="en-US" sz="1200">
                <a:solidFill>
                  <a:schemeClr val="dk1"/>
                </a:solidFill>
                <a:latin typeface="Source Sans Pro"/>
                <a:ea typeface="Source Sans Pro"/>
                <a:cs typeface="Source Sans Pro"/>
                <a:sym typeface="Source Sans Pro"/>
              </a:rPr>
              <a:t>: The client must, individually for each of their banks, authorize data sharing to the application or target bank</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a:solidFill>
                  <a:schemeClr val="dk1"/>
                </a:solidFill>
                <a:latin typeface="Source Sans Pro"/>
                <a:ea typeface="Source Sans Pro"/>
                <a:cs typeface="Source Sans Pro"/>
                <a:sym typeface="Source Sans Pro"/>
              </a:rPr>
              <a:t>This process is limiting</a:t>
            </a:r>
            <a:r>
              <a:rPr lang="en-US" sz="1200">
                <a:solidFill>
                  <a:schemeClr val="dk1"/>
                </a:solidFill>
                <a:latin typeface="Source Sans Pro"/>
                <a:ea typeface="Source Sans Pro"/>
                <a:cs typeface="Source Sans Pro"/>
                <a:sym typeface="Source Sans Pro"/>
              </a:rPr>
              <a:t>– consider a customer with 5 accounts across 3 banks (22% of US customers have 3 or more banks):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If a customer wants to consider moving their accounts to the destination bank, they must perform 3 data sharing authorizations to connect all their banks to the target bank.</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That customer may find that their products are not all offered at the destination bank and may need to repeat this process for another bank.</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customer may find it easier instead to download their data once and then either </a:t>
            </a:r>
            <a:endParaRPr/>
          </a:p>
          <a:p>
            <a:pPr marL="685800" marR="0" lvl="1" indent="-228600" algn="l" rtl="0">
              <a:spcBef>
                <a:spcPts val="0"/>
              </a:spcBef>
              <a:spcAft>
                <a:spcPts val="0"/>
              </a:spcAft>
              <a:buClr>
                <a:schemeClr val="dk1"/>
              </a:buClr>
              <a:buSzPts val="1200"/>
              <a:buFont typeface="Calibri"/>
              <a:buAutoNum type="alphaLcParenR"/>
            </a:pPr>
            <a:r>
              <a:rPr lang="en-US" sz="1200" b="0" i="0" u="none" strike="noStrike" cap="none">
                <a:solidFill>
                  <a:schemeClr val="dk1"/>
                </a:solidFill>
                <a:latin typeface="Source Sans Pro"/>
                <a:ea typeface="Source Sans Pro"/>
                <a:cs typeface="Source Sans Pro"/>
                <a:sym typeface="Source Sans Pro"/>
              </a:rPr>
              <a:t>Submit their data to each bank of interest for consideration</a:t>
            </a:r>
            <a:endParaRPr/>
          </a:p>
          <a:p>
            <a:pPr marL="685800" marR="0" lvl="1" indent="-228600" algn="l" rtl="0">
              <a:spcBef>
                <a:spcPts val="0"/>
              </a:spcBef>
              <a:spcAft>
                <a:spcPts val="0"/>
              </a:spcAft>
              <a:buClr>
                <a:schemeClr val="dk1"/>
              </a:buClr>
              <a:buSzPts val="1200"/>
              <a:buFont typeface="Calibri"/>
              <a:buAutoNum type="alphaLcParenR"/>
            </a:pPr>
            <a:r>
              <a:rPr lang="en-US" sz="1200" b="0" i="0" u="none" strike="noStrike" cap="none">
                <a:solidFill>
                  <a:schemeClr val="dk1"/>
                </a:solidFill>
                <a:latin typeface="Source Sans Pro"/>
                <a:ea typeface="Source Sans Pro"/>
                <a:cs typeface="Source Sans Pro"/>
                <a:sym typeface="Source Sans Pro"/>
              </a:rPr>
              <a:t>Use a central platform, marketplace, or data access platform that only requires the initial 3 data sharing authorizations to consider many banks simultaneously</a:t>
            </a:r>
            <a:endParaRPr/>
          </a:p>
          <a:p>
            <a:pPr marL="171450" marR="0" lvl="0" indent="-95250" algn="l" rtl="0">
              <a:spcBef>
                <a:spcPts val="0"/>
              </a:spcBef>
              <a:spcAft>
                <a:spcPts val="0"/>
              </a:spcAft>
              <a:buClr>
                <a:schemeClr val="dk1"/>
              </a:buClr>
              <a:buSzPts val="1200"/>
              <a:buFont typeface="Arial"/>
              <a:buNone/>
            </a:pPr>
            <a:endParaRPr sz="1200">
              <a:solidFill>
                <a:schemeClr val="dk1"/>
              </a:solidFill>
              <a:latin typeface="Source Sans Pro"/>
              <a:ea typeface="Source Sans Pro"/>
              <a:cs typeface="Source Sans Pro"/>
              <a:sym typeface="Source Sans Pro"/>
            </a:endParaRPr>
          </a:p>
        </p:txBody>
      </p:sp>
      <p:sp>
        <p:nvSpPr>
          <p:cNvPr id="210" name="Google Shape;210;p5"/>
          <p:cNvSpPr txBox="1"/>
          <p:nvPr/>
        </p:nvSpPr>
        <p:spPr>
          <a:xfrm>
            <a:off x="453674" y="4403729"/>
            <a:ext cx="29422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If banks are not already </a:t>
            </a:r>
            <a:r>
              <a:rPr lang="en-US" sz="1200">
                <a:solidFill>
                  <a:schemeClr val="accent1"/>
                </a:solidFill>
                <a:latin typeface="Source Sans Pro Light"/>
                <a:ea typeface="Source Sans Pro Light"/>
                <a:cs typeface="Source Sans Pro Light"/>
                <a:sym typeface="Source Sans Pro Light"/>
              </a:rPr>
              <a:t>registered</a:t>
            </a:r>
            <a:r>
              <a:rPr lang="en-US" sz="1200">
                <a:solidFill>
                  <a:schemeClr val="dk1"/>
                </a:solidFill>
                <a:latin typeface="Source Sans Pro Light"/>
                <a:ea typeface="Source Sans Pro Light"/>
                <a:cs typeface="Source Sans Pro Light"/>
                <a:sym typeface="Source Sans Pro Light"/>
              </a:rPr>
              <a:t> this</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process cannot proceed.</a:t>
            </a:r>
            <a:endParaRPr/>
          </a:p>
          <a:p>
            <a:pPr marL="0" marR="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If banks are registered, the client must</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authorize all three banks to share</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their data with the target bank.</a:t>
            </a:r>
            <a:endParaRPr/>
          </a:p>
          <a:p>
            <a:pPr marL="0" marR="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These steps must be repeated for each bank considered by the client.</a:t>
            </a:r>
            <a:endParaRPr/>
          </a:p>
        </p:txBody>
      </p:sp>
      <p:sp>
        <p:nvSpPr>
          <p:cNvPr id="211" name="Google Shape;211;p5"/>
          <p:cNvSpPr txBox="1"/>
          <p:nvPr/>
        </p:nvSpPr>
        <p:spPr>
          <a:xfrm>
            <a:off x="8349476" y="4538432"/>
            <a:ext cx="3283851" cy="1200329"/>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Bank-Bank connectivity given 5,000 banks is 12.5 million API registrations without</a:t>
            </a:r>
            <a:br>
              <a:rPr lang="en-US" sz="1800">
                <a:solidFill>
                  <a:schemeClr val="dk1"/>
                </a:solidFill>
                <a:latin typeface="Source Sans Pro Light"/>
                <a:ea typeface="Source Sans Pro Light"/>
                <a:cs typeface="Source Sans Pro Light"/>
                <a:sym typeface="Source Sans Pro Light"/>
              </a:rPr>
            </a:br>
            <a:r>
              <a:rPr lang="en-US" sz="1800">
                <a:solidFill>
                  <a:schemeClr val="dk1"/>
                </a:solidFill>
                <a:latin typeface="Source Sans Pro Light"/>
                <a:ea typeface="Source Sans Pro Light"/>
                <a:cs typeface="Source Sans Pro Light"/>
                <a:sym typeface="Source Sans Pro Light"/>
              </a:rPr>
              <a:t>central market connectors</a:t>
            </a:r>
            <a:endParaRPr/>
          </a:p>
        </p:txBody>
      </p:sp>
      <p:pic>
        <p:nvPicPr>
          <p:cNvPr id="212" name="Google Shape;212;p5"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grpSp>
        <p:nvGrpSpPr>
          <p:cNvPr id="213" name="Google Shape;213;p5"/>
          <p:cNvGrpSpPr/>
          <p:nvPr/>
        </p:nvGrpSpPr>
        <p:grpSpPr>
          <a:xfrm>
            <a:off x="3842525" y="4172180"/>
            <a:ext cx="3909623" cy="2309376"/>
            <a:chOff x="3587707" y="4141155"/>
            <a:chExt cx="3909623" cy="2309376"/>
          </a:xfrm>
        </p:grpSpPr>
        <p:grpSp>
          <p:nvGrpSpPr>
            <p:cNvPr id="214" name="Google Shape;214;p5"/>
            <p:cNvGrpSpPr/>
            <p:nvPr/>
          </p:nvGrpSpPr>
          <p:grpSpPr>
            <a:xfrm>
              <a:off x="3587853" y="4141155"/>
              <a:ext cx="3909477" cy="2309376"/>
              <a:chOff x="3377841" y="4081232"/>
              <a:chExt cx="3909477" cy="2309376"/>
            </a:xfrm>
          </p:grpSpPr>
          <p:pic>
            <p:nvPicPr>
              <p:cNvPr id="215" name="Google Shape;215;p5" descr="Bank with solid fill"/>
              <p:cNvPicPr preferRelativeResize="0"/>
              <p:nvPr/>
            </p:nvPicPr>
            <p:blipFill rotWithShape="1">
              <a:blip r:embed="rId4">
                <a:alphaModFix/>
              </a:blip>
              <a:srcRect/>
              <a:stretch/>
            </p:blipFill>
            <p:spPr>
              <a:xfrm>
                <a:off x="6221371" y="4741154"/>
                <a:ext cx="914400" cy="914400"/>
              </a:xfrm>
              <a:prstGeom prst="rect">
                <a:avLst/>
              </a:prstGeom>
              <a:noFill/>
              <a:ln>
                <a:noFill/>
              </a:ln>
            </p:spPr>
          </p:pic>
          <p:pic>
            <p:nvPicPr>
              <p:cNvPr id="216" name="Google Shape;216;p5" descr="Bank with solid fill"/>
              <p:cNvPicPr preferRelativeResize="0"/>
              <p:nvPr/>
            </p:nvPicPr>
            <p:blipFill rotWithShape="1">
              <a:blip r:embed="rId5">
                <a:alphaModFix/>
              </a:blip>
              <a:srcRect/>
              <a:stretch/>
            </p:blipFill>
            <p:spPr>
              <a:xfrm>
                <a:off x="4887532" y="4081232"/>
                <a:ext cx="457200" cy="457200"/>
              </a:xfrm>
              <a:prstGeom prst="rect">
                <a:avLst/>
              </a:prstGeom>
              <a:noFill/>
              <a:ln>
                <a:noFill/>
              </a:ln>
            </p:spPr>
          </p:pic>
          <p:pic>
            <p:nvPicPr>
              <p:cNvPr id="217" name="Google Shape;217;p5" descr="Bank with solid fill"/>
              <p:cNvPicPr preferRelativeResize="0"/>
              <p:nvPr/>
            </p:nvPicPr>
            <p:blipFill rotWithShape="1">
              <a:blip r:embed="rId5">
                <a:alphaModFix/>
              </a:blip>
              <a:srcRect/>
              <a:stretch/>
            </p:blipFill>
            <p:spPr>
              <a:xfrm>
                <a:off x="4887532" y="4995632"/>
                <a:ext cx="457200" cy="457200"/>
              </a:xfrm>
              <a:prstGeom prst="rect">
                <a:avLst/>
              </a:prstGeom>
              <a:noFill/>
              <a:ln>
                <a:noFill/>
              </a:ln>
            </p:spPr>
          </p:pic>
          <p:pic>
            <p:nvPicPr>
              <p:cNvPr id="218" name="Google Shape;218;p5" descr="Bank with solid fill"/>
              <p:cNvPicPr preferRelativeResize="0"/>
              <p:nvPr/>
            </p:nvPicPr>
            <p:blipFill rotWithShape="1">
              <a:blip r:embed="rId5">
                <a:alphaModFix/>
              </a:blip>
              <a:srcRect/>
              <a:stretch/>
            </p:blipFill>
            <p:spPr>
              <a:xfrm>
                <a:off x="4887532" y="5910032"/>
                <a:ext cx="457200" cy="457200"/>
              </a:xfrm>
              <a:prstGeom prst="rect">
                <a:avLst/>
              </a:prstGeom>
              <a:noFill/>
              <a:ln>
                <a:noFill/>
              </a:ln>
            </p:spPr>
          </p:pic>
          <p:sp>
            <p:nvSpPr>
              <p:cNvPr id="219" name="Google Shape;219;p5"/>
              <p:cNvSpPr txBox="1"/>
              <p:nvPr/>
            </p:nvSpPr>
            <p:spPr>
              <a:xfrm>
                <a:off x="6133806" y="5632452"/>
                <a:ext cx="1122423"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Source Sans Pro Light"/>
                    <a:ea typeface="Source Sans Pro Light"/>
                    <a:cs typeface="Source Sans Pro Light"/>
                    <a:sym typeface="Source Sans Pro Light"/>
                  </a:rPr>
                  <a:t>Target Bank</a:t>
                </a:r>
                <a:endParaRPr/>
              </a:p>
            </p:txBody>
          </p:sp>
          <p:cxnSp>
            <p:nvCxnSpPr>
              <p:cNvPr id="220" name="Google Shape;220;p5"/>
              <p:cNvCxnSpPr/>
              <p:nvPr/>
            </p:nvCxnSpPr>
            <p:spPr>
              <a:xfrm rot="10800000">
                <a:off x="5471775" y="4309832"/>
                <a:ext cx="685800" cy="736491"/>
              </a:xfrm>
              <a:prstGeom prst="straightConnector1">
                <a:avLst/>
              </a:prstGeom>
              <a:noFill/>
              <a:ln w="9525" cap="flat" cmpd="sng">
                <a:solidFill>
                  <a:schemeClr val="accent1"/>
                </a:solidFill>
                <a:prstDash val="solid"/>
                <a:miter lim="800000"/>
                <a:headEnd type="none" w="sm" len="sm"/>
                <a:tailEnd type="triangle" w="med" len="med"/>
              </a:ln>
            </p:spPr>
          </p:cxnSp>
          <p:cxnSp>
            <p:nvCxnSpPr>
              <p:cNvPr id="221" name="Google Shape;221;p5"/>
              <p:cNvCxnSpPr/>
              <p:nvPr/>
            </p:nvCxnSpPr>
            <p:spPr>
              <a:xfrm rot="10800000">
                <a:off x="5362646" y="5240263"/>
                <a:ext cx="685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2" name="Google Shape;222;p5"/>
              <p:cNvCxnSpPr/>
              <p:nvPr/>
            </p:nvCxnSpPr>
            <p:spPr>
              <a:xfrm flipH="1">
                <a:off x="5429891" y="5460605"/>
                <a:ext cx="685800" cy="583049"/>
              </a:xfrm>
              <a:prstGeom prst="straightConnector1">
                <a:avLst/>
              </a:prstGeom>
              <a:noFill/>
              <a:ln w="9525" cap="flat" cmpd="sng">
                <a:solidFill>
                  <a:schemeClr val="accent1"/>
                </a:solidFill>
                <a:prstDash val="solid"/>
                <a:miter lim="800000"/>
                <a:headEnd type="none" w="sm" len="sm"/>
                <a:tailEnd type="triangle" w="med" len="med"/>
              </a:ln>
            </p:spPr>
          </p:cxnSp>
          <p:sp>
            <p:nvSpPr>
              <p:cNvPr id="223" name="Google Shape;223;p5"/>
              <p:cNvSpPr txBox="1"/>
              <p:nvPr/>
            </p:nvSpPr>
            <p:spPr>
              <a:xfrm>
                <a:off x="5802832" y="4319100"/>
                <a:ext cx="140294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accent1"/>
                    </a:solidFill>
                    <a:latin typeface="Source Sans Pro Light"/>
                    <a:ea typeface="Source Sans Pro Light"/>
                    <a:cs typeface="Source Sans Pro Light"/>
                    <a:sym typeface="Source Sans Pro Light"/>
                  </a:rPr>
                  <a:t>Bank-Bank Registration</a:t>
                </a:r>
                <a:endParaRPr/>
              </a:p>
            </p:txBody>
          </p:sp>
          <p:cxnSp>
            <p:nvCxnSpPr>
              <p:cNvPr id="224" name="Google Shape;224;p5"/>
              <p:cNvCxnSpPr/>
              <p:nvPr/>
            </p:nvCxnSpPr>
            <p:spPr>
              <a:xfrm>
                <a:off x="5485881" y="4450532"/>
                <a:ext cx="685800" cy="722908"/>
              </a:xfrm>
              <a:prstGeom prst="straightConnector1">
                <a:avLst/>
              </a:prstGeom>
              <a:noFill/>
              <a:ln w="9525" cap="flat" cmpd="sng">
                <a:solidFill>
                  <a:srgbClr val="C00000"/>
                </a:solidFill>
                <a:prstDash val="solid"/>
                <a:miter lim="800000"/>
                <a:headEnd type="none" w="sm" len="sm"/>
                <a:tailEnd type="triangle" w="med" len="med"/>
              </a:ln>
            </p:spPr>
          </p:cxnSp>
          <p:cxnSp>
            <p:nvCxnSpPr>
              <p:cNvPr id="225" name="Google Shape;225;p5"/>
              <p:cNvCxnSpPr/>
              <p:nvPr/>
            </p:nvCxnSpPr>
            <p:spPr>
              <a:xfrm>
                <a:off x="5380559" y="5338410"/>
                <a:ext cx="685800" cy="0"/>
              </a:xfrm>
              <a:prstGeom prst="straightConnector1">
                <a:avLst/>
              </a:prstGeom>
              <a:noFill/>
              <a:ln w="9525" cap="flat" cmpd="sng">
                <a:solidFill>
                  <a:srgbClr val="C00000"/>
                </a:solidFill>
                <a:prstDash val="solid"/>
                <a:miter lim="800000"/>
                <a:headEnd type="none" w="sm" len="sm"/>
                <a:tailEnd type="triangle" w="med" len="med"/>
              </a:ln>
            </p:spPr>
          </p:cxnSp>
          <p:cxnSp>
            <p:nvCxnSpPr>
              <p:cNvPr id="226" name="Google Shape;226;p5"/>
              <p:cNvCxnSpPr/>
              <p:nvPr/>
            </p:nvCxnSpPr>
            <p:spPr>
              <a:xfrm rot="10800000" flipH="1">
                <a:off x="5464390" y="5550979"/>
                <a:ext cx="685800" cy="614869"/>
              </a:xfrm>
              <a:prstGeom prst="straightConnector1">
                <a:avLst/>
              </a:prstGeom>
              <a:noFill/>
              <a:ln w="9525" cap="flat" cmpd="sng">
                <a:solidFill>
                  <a:srgbClr val="C00000"/>
                </a:solidFill>
                <a:prstDash val="solid"/>
                <a:miter lim="800000"/>
                <a:headEnd type="none" w="sm" len="sm"/>
                <a:tailEnd type="triangle" w="med" len="med"/>
              </a:ln>
            </p:spPr>
          </p:cxnSp>
          <p:sp>
            <p:nvSpPr>
              <p:cNvPr id="227" name="Google Shape;227;p5"/>
              <p:cNvSpPr txBox="1"/>
              <p:nvPr/>
            </p:nvSpPr>
            <p:spPr>
              <a:xfrm>
                <a:off x="5613462" y="6144387"/>
                <a:ext cx="16738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C00000"/>
                    </a:solidFill>
                    <a:latin typeface="Source Sans Pro Light"/>
                    <a:ea typeface="Source Sans Pro Light"/>
                    <a:cs typeface="Source Sans Pro Light"/>
                    <a:sym typeface="Source Sans Pro Light"/>
                  </a:rPr>
                  <a:t>Client Consent to Share Data</a:t>
                </a:r>
                <a:endParaRPr/>
              </a:p>
            </p:txBody>
          </p:sp>
          <p:sp>
            <p:nvSpPr>
              <p:cNvPr id="228" name="Google Shape;228;p5"/>
              <p:cNvSpPr txBox="1"/>
              <p:nvPr/>
            </p:nvSpPr>
            <p:spPr>
              <a:xfrm>
                <a:off x="3377841" y="4126421"/>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grpSp>
        <p:sp>
          <p:nvSpPr>
            <p:cNvPr id="229" name="Google Shape;229;p5"/>
            <p:cNvSpPr txBox="1"/>
            <p:nvPr/>
          </p:nvSpPr>
          <p:spPr>
            <a:xfrm>
              <a:off x="3614504" y="5096226"/>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230" name="Google Shape;230;p5"/>
            <p:cNvSpPr txBox="1"/>
            <p:nvPr/>
          </p:nvSpPr>
          <p:spPr>
            <a:xfrm>
              <a:off x="3587707" y="6040784"/>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grpSp>
      <p:sp>
        <p:nvSpPr>
          <p:cNvPr id="2" name="Google Shape;167;p1">
            <a:extLst>
              <a:ext uri="{FF2B5EF4-FFF2-40B4-BE49-F238E27FC236}">
                <a16:creationId xmlns:a16="http://schemas.microsoft.com/office/drawing/2014/main" id="{948C20DB-A66A-8F5E-CA08-E232E76D6317}"/>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F8203E69-CD95-49AE-663E-A2A2D449636D}"/>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p:nvPr/>
        </p:nvSpPr>
        <p:spPr>
          <a:xfrm>
            <a:off x="243672" y="212381"/>
            <a:ext cx="554991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II</a:t>
            </a:r>
            <a:endParaRPr/>
          </a:p>
        </p:txBody>
      </p:sp>
      <p:sp>
        <p:nvSpPr>
          <p:cNvPr id="236" name="Google Shape;236;p6"/>
          <p:cNvSpPr txBox="1"/>
          <p:nvPr/>
        </p:nvSpPr>
        <p:spPr>
          <a:xfrm>
            <a:off x="243671" y="841080"/>
            <a:ext cx="11386450" cy="4154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automatically switch over my direct deposit?</a:t>
            </a:r>
            <a:endParaRPr dirty="0"/>
          </a:p>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automatically switch over recurring payments?</a:t>
            </a:r>
            <a:endParaRPr dirty="0"/>
          </a:p>
          <a:p>
            <a:pPr marL="0" marR="0" lvl="0" indent="0" algn="l" rtl="0">
              <a:spcBef>
                <a:spcPts val="0"/>
              </a:spcBef>
              <a:spcAft>
                <a:spcPts val="0"/>
              </a:spcAft>
              <a:buNone/>
            </a:pPr>
            <a:endParaRPr sz="1200" dirty="0">
              <a:solidFill>
                <a:srgbClr val="C00000"/>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In a limited manner – this is a data and ecosystem limitation today:</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Direct deposit is handled by the employer and is originated from the employer’s ERP and bank handling checks and ACH </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Recurring payments instructions are </a:t>
            </a:r>
            <a:r>
              <a:rPr lang="en-US" sz="1200" i="1" dirty="0">
                <a:solidFill>
                  <a:schemeClr val="dk1"/>
                </a:solidFill>
                <a:latin typeface="Source Sans Pro"/>
                <a:ea typeface="Source Sans Pro"/>
                <a:cs typeface="Source Sans Pro"/>
                <a:sym typeface="Source Sans Pro"/>
              </a:rPr>
              <a:t>often</a:t>
            </a:r>
            <a:r>
              <a:rPr lang="en-US" sz="1200" dirty="0">
                <a:solidFill>
                  <a:schemeClr val="dk1"/>
                </a:solidFill>
                <a:latin typeface="Source Sans Pro"/>
                <a:ea typeface="Source Sans Pro"/>
                <a:cs typeface="Source Sans Pro"/>
                <a:sym typeface="Source Sans Pro"/>
              </a:rPr>
              <a:t> setup with the target (who you are paying) as opposed to where the funds are coming from (your bank)</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The FDX API does allow for you to extract recurring payments, for those known or originating from the client’s bank. </a:t>
            </a:r>
          </a:p>
          <a:p>
            <a:pPr marL="171450" marR="0" lvl="0" indent="-171450" algn="l" rtl="0">
              <a:spcBef>
                <a:spcPts val="0"/>
              </a:spcBef>
              <a:spcAft>
                <a:spcPts val="0"/>
              </a:spcAft>
              <a:buClr>
                <a:schemeClr val="dk1"/>
              </a:buClr>
              <a:buSzPts val="1200"/>
              <a:buFont typeface="Arial"/>
              <a:buChar char="•"/>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Because these instructions are not with the client’s bank, the client’s bank does not have the data to share with another institution or the means to change the instructions.</a:t>
            </a:r>
            <a:endParaRPr dirty="0"/>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That data is also not captured at banks explicitly and likewise is not captured through the FDX API.</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Using transaction data, a clever application or bank could identify likely candidates and create a checklist on behalf of the customer; however, it would be up to the customer to make those changes to their instructions for direct deposit and recurring payments. This is not currently possible through the open banking and payment ecosystem today absent material changes to these data fields or payment instructions (e.g. two-party registration for payments and direct deposit, or automated transmission of instructions to the bank once instructions are setup in an industry standard format). 	</a:t>
            </a:r>
            <a:endParaRPr dirty="0"/>
          </a:p>
          <a:p>
            <a:pPr marL="0" marR="0" lvl="0" indent="0" algn="l" rtl="0">
              <a:spcBef>
                <a:spcPts val="0"/>
              </a:spcBef>
              <a:spcAft>
                <a:spcPts val="0"/>
              </a:spcAft>
              <a:buNone/>
            </a:pPr>
            <a:endParaRPr sz="1200" i="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i="1" dirty="0">
                <a:solidFill>
                  <a:schemeClr val="accent1"/>
                </a:solidFill>
                <a:latin typeface="Source Sans Pro"/>
                <a:ea typeface="Source Sans Pro"/>
                <a:cs typeface="Source Sans Pro"/>
                <a:sym typeface="Source Sans Pro"/>
              </a:rPr>
              <a:t>This could be an opportunity for FDX to facilitate this standard but may be beyond its current scope as it moves beyond simple data sharing via API and is instead adjustments to existing industry mechanisms for payments and direct deposits. Rulemaking could assist here.</a:t>
            </a:r>
            <a:endParaRPr dirty="0"/>
          </a:p>
          <a:p>
            <a:pPr marL="0" marR="0" lvl="0" indent="0" algn="l" rtl="0">
              <a:spcBef>
                <a:spcPts val="0"/>
              </a:spcBef>
              <a:spcAft>
                <a:spcPts val="0"/>
              </a:spcAft>
              <a:buNone/>
            </a:pPr>
            <a:endParaRPr sz="1200" i="1" dirty="0">
              <a:solidFill>
                <a:schemeClr val="accent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Data access platforms have (currently via screen-scraping) access to a large volume of unencrypted data flowing between banks and </a:t>
            </a:r>
            <a:r>
              <a:rPr lang="en-US" sz="1200" dirty="0" err="1">
                <a:solidFill>
                  <a:schemeClr val="dk1"/>
                </a:solidFill>
                <a:latin typeface="Source Sans Pro"/>
                <a:ea typeface="Source Sans Pro"/>
                <a:cs typeface="Source Sans Pro"/>
                <a:sym typeface="Source Sans Pro"/>
              </a:rPr>
              <a:t>fintechs</a:t>
            </a:r>
            <a:r>
              <a:rPr lang="en-US" sz="1200" dirty="0">
                <a:solidFill>
                  <a:schemeClr val="dk1"/>
                </a:solidFill>
                <a:latin typeface="Source Sans Pro"/>
                <a:ea typeface="Source Sans Pro"/>
                <a:cs typeface="Source Sans Pro"/>
                <a:sym typeface="Source Sans Pro"/>
              </a:rPr>
              <a:t>. These platforms may be positioned to better detect these kinds of transactions, but there is still no mechanism to automatically move them on behalf of customers.</a:t>
            </a:r>
            <a:endParaRPr dirty="0"/>
          </a:p>
        </p:txBody>
      </p:sp>
      <p:pic>
        <p:nvPicPr>
          <p:cNvPr id="237" name="Google Shape;237;p6"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FC642C0E-8156-6149-BA8D-1BD282F4D891}"/>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2B848F42-C93F-BC2E-A4FA-03E7F99F4C2A}"/>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7"/>
          <p:cNvSpPr txBox="1"/>
          <p:nvPr/>
        </p:nvSpPr>
        <p:spPr>
          <a:xfrm>
            <a:off x="243672" y="212381"/>
            <a:ext cx="56236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III</a:t>
            </a:r>
            <a:endParaRPr/>
          </a:p>
        </p:txBody>
      </p:sp>
      <p:sp>
        <p:nvSpPr>
          <p:cNvPr id="243" name="Google Shape;243;p7"/>
          <p:cNvSpPr txBox="1"/>
          <p:nvPr/>
        </p:nvSpPr>
        <p:spPr>
          <a:xfrm>
            <a:off x="243672" y="842681"/>
            <a:ext cx="5623655"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compare pricing?</a:t>
            </a:r>
            <a:endParaRPr/>
          </a:p>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compare fees?</a:t>
            </a:r>
            <a:endParaRPr/>
          </a:p>
          <a:p>
            <a:pPr marL="0" marR="0" lvl="0" indent="0" algn="l" rtl="0">
              <a:spcBef>
                <a:spcPts val="0"/>
              </a:spcBef>
              <a:spcAft>
                <a:spcPts val="0"/>
              </a:spcAft>
              <a:buNone/>
            </a:pPr>
            <a:endParaRPr sz="120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rgbClr val="C55A11"/>
                </a:solidFill>
                <a:latin typeface="Source Sans Pro"/>
                <a:ea typeface="Source Sans Pro"/>
                <a:cs typeface="Source Sans Pro"/>
                <a:sym typeface="Source Sans Pro"/>
              </a:rPr>
              <a:t>Yes, in a very limited manner – this is a limitation of the FDX API today due to the variety of products and services in the marketplace today.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Transaction data includes fees incurred</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Account Data includes current rates for pricing</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Deposit Accounts do not provide</a:t>
            </a:r>
            <a:r>
              <a:rPr lang="en-US" sz="1200">
                <a:solidFill>
                  <a:schemeClr val="dk1"/>
                </a:solidFill>
                <a:latin typeface="Source Sans Pro"/>
                <a:ea typeface="Source Sans Pro"/>
                <a:cs typeface="Source Sans Pro"/>
                <a:sym typeface="Source Sans Pro"/>
              </a:rPr>
              <a:t>:</a:t>
            </a:r>
            <a:endParaRPr/>
          </a:p>
          <a:p>
            <a:pPr marL="0" marR="0" lvl="0" indent="0" algn="l" rtl="0">
              <a:spcBef>
                <a:spcPts val="0"/>
              </a:spcBef>
              <a:spcAft>
                <a:spcPts val="0"/>
              </a:spcAft>
              <a:buNone/>
            </a:pPr>
            <a:r>
              <a:rPr lang="en-US" sz="1050">
                <a:solidFill>
                  <a:schemeClr val="dk1"/>
                </a:solidFill>
                <a:latin typeface="Source Sans Pro"/>
                <a:ea typeface="Source Sans Pro"/>
                <a:cs typeface="Source Sans Pro"/>
                <a:sym typeface="Source Sans Pro"/>
              </a:rPr>
              <a:t>In general, the deposit data provides current state of the customer’s information as opposed to pricing and proprietary details from the bank itself. This meets the spirit of data sharing of customer data without sharing proprietary bank pricing information; however, this makes comparison shopping difficult</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fee schedule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Minimum balance requirements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Pricing tiers (only current rate)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The index for variable rates</a:t>
            </a:r>
            <a:endParaRPr/>
          </a:p>
          <a:p>
            <a:pPr marL="171450" marR="0" lvl="0" indent="-95250" algn="l" rtl="0">
              <a:spcBef>
                <a:spcPts val="0"/>
              </a:spcBef>
              <a:spcAft>
                <a:spcPts val="0"/>
              </a:spcAft>
              <a:buClr>
                <a:schemeClr val="dk1"/>
              </a:buClr>
              <a:buSzPts val="1200"/>
              <a:buFont typeface="Arial"/>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Loan and credit accounts do not provide</a:t>
            </a:r>
            <a:r>
              <a:rPr lang="en-US" sz="1200">
                <a:solidFill>
                  <a:schemeClr val="dk1"/>
                </a:solidFill>
                <a:latin typeface="Source Sans Pro"/>
                <a:ea typeface="Source Sans Pro"/>
                <a:cs typeface="Source Sans Pro"/>
                <a:sym typeface="Source Sans Pro"/>
              </a:rPr>
              <a:t>:</a:t>
            </a:r>
            <a:br>
              <a:rPr lang="en-US" sz="1200">
                <a:solidFill>
                  <a:schemeClr val="dk1"/>
                </a:solidFill>
                <a:latin typeface="Source Sans Pro"/>
                <a:ea typeface="Source Sans Pro"/>
                <a:cs typeface="Source Sans Pro"/>
                <a:sym typeface="Source Sans Pro"/>
              </a:rPr>
            </a:br>
            <a:r>
              <a:rPr lang="en-US" sz="1050">
                <a:solidFill>
                  <a:schemeClr val="dk1"/>
                </a:solidFill>
                <a:latin typeface="Source Sans Pro"/>
                <a:ea typeface="Source Sans Pro"/>
                <a:cs typeface="Source Sans Pro"/>
                <a:sym typeface="Source Sans Pro"/>
              </a:rPr>
              <a:t>In general, the loan data provides current state of the customer’s information as opposed to pricing and proprietary details from the bank itself. This partially meets the spirit of data sharing of customer data without sharing proprietary bank pricing information as certain fields like the index for variable rates and prepayment penalties are useful information for consumers.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fee schedule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Prepayment penalties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Renewal options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The index for variable rates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Rate resets (Adjustable-rate mortgages)</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p:txBody>
      </p:sp>
      <p:sp>
        <p:nvSpPr>
          <p:cNvPr id="244" name="Google Shape;244;p7"/>
          <p:cNvSpPr txBox="1"/>
          <p:nvPr/>
        </p:nvSpPr>
        <p:spPr>
          <a:xfrm>
            <a:off x="7886700" y="842681"/>
            <a:ext cx="3896983" cy="1169551"/>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C55A11"/>
                </a:solidFill>
                <a:latin typeface="Source Sans Pro Light"/>
                <a:ea typeface="Source Sans Pro Light"/>
                <a:cs typeface="Source Sans Pro Light"/>
                <a:sym typeface="Source Sans Pro Light"/>
              </a:rPr>
              <a:t>Example – Not supported via FDX API</a:t>
            </a:r>
            <a:r>
              <a:rPr lang="en-US" sz="1400">
                <a:solidFill>
                  <a:schemeClr val="dk1"/>
                </a:solidFill>
                <a:latin typeface="Source Sans Pro Light"/>
                <a:ea typeface="Source Sans Pro Light"/>
                <a:cs typeface="Source Sans Pro Light"/>
                <a:sym typeface="Source Sans Pro Light"/>
              </a:rPr>
              <a:t>:</a:t>
            </a:r>
            <a:endParaRPr/>
          </a:p>
          <a:p>
            <a:pPr marL="0" marR="0" lvl="0" indent="0" algn="l" rtl="0">
              <a:spcBef>
                <a:spcPts val="0"/>
              </a:spcBef>
              <a:spcAft>
                <a:spcPts val="0"/>
              </a:spcAft>
              <a:buNone/>
            </a:pPr>
            <a:r>
              <a:rPr lang="en-US" sz="1400">
                <a:solidFill>
                  <a:schemeClr val="dk1"/>
                </a:solidFill>
                <a:latin typeface="Source Sans Pro Light"/>
                <a:ea typeface="Source Sans Pro Light"/>
                <a:cs typeface="Source Sans Pro Light"/>
                <a:sym typeface="Source Sans Pro Light"/>
              </a:rPr>
              <a:t>with competitive interest rates and next-tier rates with balances of $2,500 or more. And if your balance drops below $2,500, the monthly charge is only $10 ($8 with eStatements).</a:t>
            </a:r>
            <a:endParaRPr/>
          </a:p>
        </p:txBody>
      </p:sp>
      <p:grpSp>
        <p:nvGrpSpPr>
          <p:cNvPr id="245" name="Google Shape;245;p7"/>
          <p:cNvGrpSpPr/>
          <p:nvPr/>
        </p:nvGrpSpPr>
        <p:grpSpPr>
          <a:xfrm>
            <a:off x="6706100" y="2235200"/>
            <a:ext cx="5077583" cy="4230255"/>
            <a:chOff x="4352744" y="2262909"/>
            <a:chExt cx="5077583" cy="4230255"/>
          </a:xfrm>
        </p:grpSpPr>
        <p:sp>
          <p:nvSpPr>
            <p:cNvPr id="246" name="Google Shape;246;p7"/>
            <p:cNvSpPr txBox="1"/>
            <p:nvPr/>
          </p:nvSpPr>
          <p:spPr>
            <a:xfrm>
              <a:off x="4352744" y="2262909"/>
              <a:ext cx="5077583" cy="4230255"/>
            </a:xfrm>
            <a:prstGeom prst="rect">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rgbClr val="C55A11"/>
                  </a:solidFill>
                  <a:latin typeface="Source Sans Pro Light"/>
                  <a:ea typeface="Source Sans Pro Light"/>
                  <a:cs typeface="Source Sans Pro Light"/>
                  <a:sym typeface="Source Sans Pro Light"/>
                </a:rPr>
                <a:t>Example – Not supported via FDX API:</a:t>
              </a:r>
              <a:endParaRPr sz="1400">
                <a:solidFill>
                  <a:schemeClr val="dk1"/>
                </a:solidFill>
                <a:latin typeface="Source Sans Pro Light"/>
                <a:ea typeface="Source Sans Pro Light"/>
                <a:cs typeface="Source Sans Pro Light"/>
                <a:sym typeface="Source Sans Pro Light"/>
              </a:endParaRPr>
            </a:p>
          </p:txBody>
        </p:sp>
        <p:pic>
          <p:nvPicPr>
            <p:cNvPr id="247" name="Google Shape;247;p7"/>
            <p:cNvPicPr preferRelativeResize="0"/>
            <p:nvPr/>
          </p:nvPicPr>
          <p:blipFill rotWithShape="1">
            <a:blip r:embed="rId3">
              <a:alphaModFix/>
            </a:blip>
            <a:srcRect/>
            <a:stretch/>
          </p:blipFill>
          <p:spPr>
            <a:xfrm>
              <a:off x="4438681" y="2619718"/>
              <a:ext cx="4807726" cy="3413740"/>
            </a:xfrm>
            <a:prstGeom prst="rect">
              <a:avLst/>
            </a:prstGeom>
            <a:noFill/>
            <a:ln>
              <a:noFill/>
            </a:ln>
          </p:spPr>
        </p:pic>
        <p:sp>
          <p:nvSpPr>
            <p:cNvPr id="248" name="Google Shape;248;p7"/>
            <p:cNvSpPr txBox="1"/>
            <p:nvPr/>
          </p:nvSpPr>
          <p:spPr>
            <a:xfrm>
              <a:off x="4438681" y="6082490"/>
              <a:ext cx="179087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Source Sans Pro Light"/>
                  <a:ea typeface="Source Sans Pro Light"/>
                  <a:cs typeface="Source Sans Pro Light"/>
                  <a:sym typeface="Source Sans Pro Light"/>
                </a:rPr>
                <a:t>Source: Bankrate.com</a:t>
              </a:r>
              <a:endParaRPr/>
            </a:p>
          </p:txBody>
        </p:sp>
      </p:grpSp>
      <p:pic>
        <p:nvPicPr>
          <p:cNvPr id="249" name="Google Shape;249;p7"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999B80C9-F81B-D51A-A10D-B62E3C184F99}"/>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8B5AB86-4636-0DAA-217A-F957486F74C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8"/>
          <p:cNvSpPr txBox="1"/>
          <p:nvPr/>
        </p:nvSpPr>
        <p:spPr>
          <a:xfrm>
            <a:off x="243672" y="212381"/>
            <a:ext cx="55515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IV</a:t>
            </a:r>
            <a:endParaRPr/>
          </a:p>
        </p:txBody>
      </p:sp>
      <p:sp>
        <p:nvSpPr>
          <p:cNvPr id="255" name="Google Shape;255;p8"/>
          <p:cNvSpPr txBox="1"/>
          <p:nvPr/>
        </p:nvSpPr>
        <p:spPr>
          <a:xfrm>
            <a:off x="243673" y="842681"/>
            <a:ext cx="5406630" cy="43858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transfer accounts other than deposits?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Yes, for simple products like credit cards –  No for other credits and products</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The FDX API is designed to provide portability of customer financial data, not all</a:t>
            </a:r>
            <a:br>
              <a:rPr lang="en-US" sz="1200" dirty="0">
                <a:solidFill>
                  <a:schemeClr val="dk1"/>
                </a:solidFill>
                <a:latin typeface="Source Sans Pro"/>
                <a:ea typeface="Source Sans Pro"/>
                <a:cs typeface="Source Sans Pro"/>
                <a:sym typeface="Source Sans Pro"/>
              </a:rPr>
            </a:br>
            <a:r>
              <a:rPr lang="en-US" sz="1200" dirty="0">
                <a:solidFill>
                  <a:schemeClr val="dk1"/>
                </a:solidFill>
                <a:latin typeface="Source Sans Pro"/>
                <a:ea typeface="Source Sans Pro"/>
                <a:cs typeface="Source Sans Pro"/>
                <a:sym typeface="Source Sans Pro"/>
              </a:rPr>
              <a:t>the KYC details, legal terms and conditions of credits, and pricing and fee structure of your source bank’s products and services.</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For things like credit cards, enough information is provided for another provide to evaluate the credit worthiness of the customer (using a combination of balance, transaction data, and credit scores) to decide whether to offer a balance transfer or card transfer.</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However, if the credit card is paid on-time, the rate may show as 0.0% because there is no interest due as opposed to the actual rate owed once penalty rates apply.</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For other products like loans or lines of credit, there is not enough information (such as prepayment penalties) that could allow the bank and client to decide if payoff or transfer is possible.</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p:txBody>
      </p:sp>
      <p:sp>
        <p:nvSpPr>
          <p:cNvPr id="256" name="Google Shape;256;p8"/>
          <p:cNvSpPr txBox="1"/>
          <p:nvPr/>
        </p:nvSpPr>
        <p:spPr>
          <a:xfrm>
            <a:off x="6541699" y="842681"/>
            <a:ext cx="5406630" cy="25391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the target bank detect duplicate customers?</a:t>
            </a:r>
            <a:endParaRPr/>
          </a:p>
          <a:p>
            <a:pPr marL="0" marR="0" lvl="0" indent="0" algn="l" rtl="0">
              <a:spcBef>
                <a:spcPts val="0"/>
              </a:spcBef>
              <a:spcAft>
                <a:spcPts val="0"/>
              </a:spcAft>
              <a:buNone/>
            </a:pPr>
            <a:endParaRPr sz="120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rgbClr val="C55A11"/>
                </a:solidFill>
                <a:latin typeface="Source Sans Pro"/>
                <a:ea typeface="Source Sans Pro"/>
                <a:cs typeface="Source Sans Pro"/>
                <a:sym typeface="Source Sans Pro"/>
              </a:rPr>
              <a:t>To some degree, there are ecosystem limitations due to no central identifier.</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There is no single US bank account identifier; however, there is sufficient data (customer name, address, social security number (tax ID), government ID, birthday) to check for duplicates.</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Centralization from open banking may reduce privacy which can deter some customers away from the banking system. Privacy concerns were 34.1% of the reasons and 8.4% of the primary reasons that customers did not have a bank account in the US.</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p:txBody>
      </p:sp>
      <p:sp>
        <p:nvSpPr>
          <p:cNvPr id="257" name="Google Shape;257;p8"/>
          <p:cNvSpPr txBox="1"/>
          <p:nvPr/>
        </p:nvSpPr>
        <p:spPr>
          <a:xfrm>
            <a:off x="6541697" y="3836677"/>
            <a:ext cx="5406630" cy="20774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How does consent and portability work with joint account owners, custodial accounts, and others?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Consent works for individual account owners. For joint account owners, there will need to be logic embedded to ensure appropriate behavior.</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The FDX API can pull customer-account holder relationships for things like joint accounts, custodial accounts, etc.; however, there is limited logic or principles as to what is required over the FDX API to get consent from all parties.</a:t>
            </a:r>
            <a:endParaRPr dirty="0"/>
          </a:p>
          <a:p>
            <a:pPr marL="0" marR="0" lvl="0" indent="0" algn="l" rtl="0">
              <a:spcBef>
                <a:spcPts val="0"/>
              </a:spcBef>
              <a:spcAft>
                <a:spcPts val="0"/>
              </a:spcAft>
              <a:buNone/>
            </a:pPr>
            <a:r>
              <a:rPr lang="en-US" sz="1050" b="1" dirty="0">
                <a:solidFill>
                  <a:schemeClr val="dk1"/>
                </a:solidFill>
                <a:latin typeface="Source Sans Pro"/>
                <a:ea typeface="Source Sans Pro"/>
                <a:cs typeface="Source Sans Pro"/>
                <a:sym typeface="Source Sans Pro"/>
              </a:rPr>
              <a:t>#</a:t>
            </a:r>
            <a:r>
              <a:rPr lang="en-US" sz="1050" b="1" dirty="0">
                <a:solidFill>
                  <a:schemeClr val="dk1"/>
                </a:solidFill>
                <a:latin typeface="Consolas"/>
                <a:ea typeface="Consolas"/>
                <a:cs typeface="Consolas"/>
                <a:sym typeface="Consolas"/>
              </a:rPr>
              <a:t>AccountHolderRelationship</a:t>
            </a:r>
            <a:endParaRPr dirty="0"/>
          </a:p>
        </p:txBody>
      </p:sp>
      <p:pic>
        <p:nvPicPr>
          <p:cNvPr id="258" name="Google Shape;258;p8"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A024461E-CE24-F714-7537-90D141C0C48C}"/>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801A2DF-D1FB-92D3-94DA-40720FE3CEAC}"/>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9"/>
          <p:cNvSpPr txBox="1"/>
          <p:nvPr/>
        </p:nvSpPr>
        <p:spPr>
          <a:xfrm>
            <a:off x="243672" y="212381"/>
            <a:ext cx="55515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V</a:t>
            </a:r>
            <a:endParaRPr/>
          </a:p>
        </p:txBody>
      </p:sp>
      <p:sp>
        <p:nvSpPr>
          <p:cNvPr id="264" name="Google Shape;264;p9"/>
          <p:cNvSpPr txBox="1"/>
          <p:nvPr/>
        </p:nvSpPr>
        <p:spPr>
          <a:xfrm>
            <a:off x="243673" y="842681"/>
            <a:ext cx="5406630" cy="57015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reduce reliance on credit scores?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Yes, to some degree, the FDX API historical transactions can help</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Credit scores measure credit-worthiness through a combination of:</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On-time transactions or payments  to creditors for a customer (not late)</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Sufficient levels of payments (met the minimum requirement)</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Usage of credit (utilization rates)</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Overall debt  (amount, mix, and new)</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Overall credit history (length of credit history)</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dirty="0">
                <a:solidFill>
                  <a:schemeClr val="dk1"/>
                </a:solidFill>
                <a:latin typeface="Source Sans Pro"/>
                <a:ea typeface="Source Sans Pro"/>
                <a:cs typeface="Source Sans Pro"/>
                <a:sym typeface="Source Sans Pro"/>
              </a:rPr>
              <a:t>Transaction History</a:t>
            </a:r>
            <a:r>
              <a:rPr lang="en-US" sz="1200" dirty="0">
                <a:solidFill>
                  <a:schemeClr val="dk1"/>
                </a:solidFill>
                <a:latin typeface="Source Sans Pro"/>
                <a:ea typeface="Source Sans Pro"/>
                <a:cs typeface="Source Sans Pro"/>
                <a:sym typeface="Source Sans Pro"/>
              </a:rPr>
              <a:t>: </a:t>
            </a:r>
            <a:endParaRPr dirty="0"/>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Transaction history can show payments and transactions; however, those payments:</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differentiate between transfers for service (immediate) vs. repayment of debt (credit).</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indicate timeliness of payment (a due date for recurring payment order does not imply consistency or timeliness with due date for the bill)</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indicate completeness of payment (above minimum required)</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May not indicate overall credit history if bank data transferred has less data than overall credit history for a customer.</a:t>
            </a:r>
            <a:endParaRPr dirty="0"/>
          </a:p>
          <a:p>
            <a:pPr marL="171450" marR="0" lvl="0" indent="-95250" algn="l" rtl="0">
              <a:spcBef>
                <a:spcPts val="0"/>
              </a:spcBef>
              <a:spcAft>
                <a:spcPts val="0"/>
              </a:spcAft>
              <a:buClr>
                <a:schemeClr val="dk1"/>
              </a:buClr>
              <a:buSzPts val="1200"/>
              <a:buFont typeface="Arial"/>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dirty="0">
                <a:solidFill>
                  <a:schemeClr val="dk1"/>
                </a:solidFill>
                <a:latin typeface="Source Sans Pro"/>
                <a:ea typeface="Source Sans Pro"/>
                <a:cs typeface="Source Sans Pro"/>
                <a:sym typeface="Source Sans Pro"/>
              </a:rPr>
              <a:t>Payee for Payments</a:t>
            </a:r>
            <a:r>
              <a:rPr lang="en-US" sz="1200" dirty="0">
                <a:solidFill>
                  <a:schemeClr val="dk1"/>
                </a:solidFill>
                <a:latin typeface="Source Sans Pro"/>
                <a:ea typeface="Source Sans Pro"/>
                <a:cs typeface="Source Sans Pro"/>
                <a:sym typeface="Source Sans Pro"/>
              </a:rPr>
              <a:t>: </a:t>
            </a:r>
            <a:endParaRPr sz="12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Payments can be used to identify the payee; however, there is no purpose data field to indicate credit vs. transfer, even if there is a transfer vs. payment API (unless you consider all payments to be implied credit).</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If all creditors (including non-banks) are on the open banking ecosystem and using the FDX API, in theory all payees should be accounted for; however, this is out-of-scope of the current FDX approach to non-banks.</a:t>
            </a:r>
            <a:endParaRPr dirty="0"/>
          </a:p>
        </p:txBody>
      </p:sp>
      <p:sp>
        <p:nvSpPr>
          <p:cNvPr id="265" name="Google Shape;265;p9"/>
          <p:cNvSpPr txBox="1"/>
          <p:nvPr/>
        </p:nvSpPr>
        <p:spPr>
          <a:xfrm>
            <a:off x="6956611" y="842681"/>
            <a:ext cx="4821386" cy="3970318"/>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55A11"/>
                </a:solidFill>
                <a:latin typeface="Source Sans Pro Light"/>
                <a:ea typeface="Source Sans Pro Light"/>
                <a:cs typeface="Source Sans Pro Light"/>
                <a:sym typeface="Source Sans Pro Light"/>
              </a:rPr>
              <a:t>Example:</a:t>
            </a:r>
            <a:endParaRPr/>
          </a:p>
          <a:p>
            <a:pPr marL="0" marR="0" lvl="0" indent="0" algn="l" rtl="0">
              <a:spcBef>
                <a:spcPts val="0"/>
              </a:spcBef>
              <a:spcAft>
                <a:spcPts val="0"/>
              </a:spcAft>
              <a:buNone/>
            </a:pPr>
            <a:endParaRPr sz="1800" b="1">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800" b="1">
                <a:solidFill>
                  <a:schemeClr val="dk1"/>
                </a:solidFill>
                <a:latin typeface="Source Sans Pro Light"/>
                <a:ea typeface="Source Sans Pro Light"/>
                <a:cs typeface="Source Sans Pro Light"/>
                <a:sym typeface="Source Sans Pro Light"/>
              </a:rPr>
              <a:t>FICO scores</a:t>
            </a:r>
            <a:r>
              <a:rPr lang="en-US" sz="1800" b="1" baseline="30000">
                <a:solidFill>
                  <a:schemeClr val="dk1"/>
                </a:solidFill>
                <a:latin typeface="Source Sans Pro Light"/>
                <a:ea typeface="Source Sans Pro Light"/>
                <a:cs typeface="Source Sans Pro Light"/>
                <a:sym typeface="Source Sans Pro Light"/>
              </a:rPr>
              <a:t>1</a:t>
            </a:r>
            <a:r>
              <a:rPr lang="en-US" sz="1800" b="1">
                <a:solidFill>
                  <a:schemeClr val="dk1"/>
                </a:solidFill>
                <a:latin typeface="Source Sans Pro Light"/>
                <a:ea typeface="Source Sans Pro Light"/>
                <a:cs typeface="Source Sans Pro Light"/>
                <a:sym typeface="Source Sans Pro Light"/>
              </a:rPr>
              <a:t> are based on these five factors:</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Payment history (35%)</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Amounts owed (30%)</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Length of credit history (15%)</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New credit (10%)</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Credit mix (10%)</a:t>
            </a:r>
            <a:endParaRPr/>
          </a:p>
          <a:p>
            <a:pPr marL="342900" marR="0" lvl="0" indent="-228600" algn="l" rtl="0">
              <a:spcBef>
                <a:spcPts val="0"/>
              </a:spcBef>
              <a:spcAft>
                <a:spcPts val="0"/>
              </a:spcAft>
              <a:buClr>
                <a:schemeClr val="dk1"/>
              </a:buClr>
              <a:buSzPts val="1800"/>
              <a:buFont typeface="Calibri"/>
              <a:buNone/>
            </a:pPr>
            <a:endParaRPr sz="18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The top category on payment history is not fully available within historical bank payments unless every credit owed is captured from all institutions a debt is owed (including non-banks)</a:t>
            </a:r>
            <a:endParaRPr/>
          </a:p>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266" name="Google Shape;266;p9"/>
          <p:cNvSpPr txBox="1"/>
          <p:nvPr/>
        </p:nvSpPr>
        <p:spPr>
          <a:xfrm>
            <a:off x="6956611" y="4920221"/>
            <a:ext cx="419537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FICO, </a:t>
            </a:r>
            <a:r>
              <a:rPr lang="en-US" sz="10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https://www.myfico.com/credit-education/whats-in-your-credit-score</a:t>
            </a:r>
            <a:endParaRPr sz="1000">
              <a:solidFill>
                <a:schemeClr val="dk1"/>
              </a:solidFill>
              <a:latin typeface="Calibri"/>
              <a:ea typeface="Calibri"/>
              <a:cs typeface="Calibri"/>
              <a:sym typeface="Calibri"/>
            </a:endParaRPr>
          </a:p>
        </p:txBody>
      </p:sp>
      <p:pic>
        <p:nvPicPr>
          <p:cNvPr id="267" name="Google Shape;267;p9"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D91383B8-6B97-9351-B83B-507AA257AAE8}"/>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2DAFCB31-B647-6273-A7C8-9905A8FF097F}"/>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Rectangle 6">
            <a:extLst>
              <a:ext uri="{FF2B5EF4-FFF2-40B4-BE49-F238E27FC236}">
                <a16:creationId xmlns:a16="http://schemas.microsoft.com/office/drawing/2014/main" id="{6B2D2DE7-806A-C71C-6805-1491A79E65FD}"/>
              </a:ext>
            </a:extLst>
          </p:cNvPr>
          <p:cNvSpPr/>
          <p:nvPr/>
        </p:nvSpPr>
        <p:spPr>
          <a:xfrm>
            <a:off x="8688852" y="1"/>
            <a:ext cx="35031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Google Shape;174;p2"/>
          <p:cNvSpPr txBox="1"/>
          <p:nvPr/>
        </p:nvSpPr>
        <p:spPr>
          <a:xfrm>
            <a:off x="243672" y="212381"/>
            <a:ext cx="4881465"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36723"/>
                </a:solidFill>
                <a:effectLst/>
                <a:uLnTx/>
                <a:uFillTx/>
                <a:latin typeface="Source Sans Pro Light"/>
                <a:ea typeface="Source Sans Pro Light"/>
                <a:cs typeface="Source Sans Pro Light"/>
                <a:sym typeface="Source Sans Pro Light"/>
              </a:rPr>
              <a:t>Plat Hackathon Highlights</a:t>
            </a:r>
            <a:endParaRPr kumimoji="0" sz="1400" b="0" i="0" u="none" strike="noStrike" kern="0" cap="none" spc="0" normalizeH="0" baseline="0" noProof="0" dirty="0">
              <a:ln>
                <a:noFill/>
              </a:ln>
              <a:solidFill>
                <a:srgbClr val="F36723"/>
              </a:solidFill>
              <a:effectLst/>
              <a:uLnTx/>
              <a:uFillTx/>
              <a:latin typeface="Arial"/>
              <a:cs typeface="Arial"/>
              <a:sym typeface="Arial"/>
            </a:endParaRPr>
          </a:p>
        </p:txBody>
      </p:sp>
      <p:pic>
        <p:nvPicPr>
          <p:cNvPr id="177" name="Google Shape;177;p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TextBox 1">
            <a:extLst>
              <a:ext uri="{FF2B5EF4-FFF2-40B4-BE49-F238E27FC236}">
                <a16:creationId xmlns:a16="http://schemas.microsoft.com/office/drawing/2014/main" id="{783B166F-F7FD-3E49-7ED6-50A0519B5369}"/>
              </a:ext>
            </a:extLst>
          </p:cNvPr>
          <p:cNvSpPr txBox="1"/>
          <p:nvPr/>
        </p:nvSpPr>
        <p:spPr>
          <a:xfrm>
            <a:off x="9344886" y="2095429"/>
            <a:ext cx="2337499"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Regulatory focus on</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Relationship Portability:</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Competition and Innovation </a:t>
            </a:r>
          </a:p>
        </p:txBody>
      </p:sp>
      <p:sp>
        <p:nvSpPr>
          <p:cNvPr id="3" name="TextBox 2">
            <a:extLst>
              <a:ext uri="{FF2B5EF4-FFF2-40B4-BE49-F238E27FC236}">
                <a16:creationId xmlns:a16="http://schemas.microsoft.com/office/drawing/2014/main" id="{2901D3C9-5ED9-A936-04E1-DA46B999655B}"/>
              </a:ext>
            </a:extLst>
          </p:cNvPr>
          <p:cNvSpPr txBox="1"/>
          <p:nvPr/>
        </p:nvSpPr>
        <p:spPr>
          <a:xfrm>
            <a:off x="9344886" y="3191652"/>
            <a:ext cx="2579552"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Plat &amp; Open Banking:</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Helps unbanked, underbanked, </a:t>
            </a:r>
          </a:p>
          <a:p>
            <a:r>
              <a:rPr lang="en-US" dirty="0">
                <a:latin typeface="Source Sans Pro" panose="020B0503030403020204" pitchFamily="34" charset="0"/>
                <a:ea typeface="Source Sans Pro" panose="020B0503030403020204" pitchFamily="34" charset="0"/>
              </a:rPr>
              <a:t>and multi-banked customers</a:t>
            </a:r>
          </a:p>
        </p:txBody>
      </p:sp>
      <p:sp>
        <p:nvSpPr>
          <p:cNvPr id="4" name="TextBox 3">
            <a:extLst>
              <a:ext uri="{FF2B5EF4-FFF2-40B4-BE49-F238E27FC236}">
                <a16:creationId xmlns:a16="http://schemas.microsoft.com/office/drawing/2014/main" id="{664187B4-2229-6BC6-4C87-1F4E5D951D51}"/>
              </a:ext>
            </a:extLst>
          </p:cNvPr>
          <p:cNvSpPr txBox="1"/>
          <p:nvPr/>
        </p:nvSpPr>
        <p:spPr>
          <a:xfrm>
            <a:off x="9344886" y="4291785"/>
            <a:ext cx="2204450"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There remain significant </a:t>
            </a:r>
          </a:p>
          <a:p>
            <a:r>
              <a:rPr lang="en-US" dirty="0">
                <a:latin typeface="Source Sans Pro" panose="020B0503030403020204" pitchFamily="34" charset="0"/>
                <a:ea typeface="Source Sans Pro" panose="020B0503030403020204" pitchFamily="34" charset="0"/>
              </a:rPr>
              <a:t>limitations  to relationship </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portability</a:t>
            </a:r>
          </a:p>
        </p:txBody>
      </p:sp>
      <p:sp>
        <p:nvSpPr>
          <p:cNvPr id="5" name="TextBox 4">
            <a:extLst>
              <a:ext uri="{FF2B5EF4-FFF2-40B4-BE49-F238E27FC236}">
                <a16:creationId xmlns:a16="http://schemas.microsoft.com/office/drawing/2014/main" id="{12C15448-E8F6-ACDA-060B-D4CD7F211821}"/>
              </a:ext>
            </a:extLst>
          </p:cNvPr>
          <p:cNvSpPr txBox="1"/>
          <p:nvPr/>
        </p:nvSpPr>
        <p:spPr>
          <a:xfrm>
            <a:off x="9344886" y="5391918"/>
            <a:ext cx="2140330"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Open banking use cases</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are simplified with central</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network facilitators</a:t>
            </a:r>
          </a:p>
        </p:txBody>
      </p:sp>
      <p:sp>
        <p:nvSpPr>
          <p:cNvPr id="6" name="Google Shape;174;p2">
            <a:extLst>
              <a:ext uri="{FF2B5EF4-FFF2-40B4-BE49-F238E27FC236}">
                <a16:creationId xmlns:a16="http://schemas.microsoft.com/office/drawing/2014/main" id="{E59F1549-A4D6-D4C8-1C59-A8B24BAEBEEA}"/>
              </a:ext>
            </a:extLst>
          </p:cNvPr>
          <p:cNvSpPr txBox="1"/>
          <p:nvPr/>
        </p:nvSpPr>
        <p:spPr>
          <a:xfrm>
            <a:off x="8964616" y="1393458"/>
            <a:ext cx="1519814"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Background</a:t>
            </a:r>
            <a:endParaRPr kumimoji="0"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sp>
        <p:nvSpPr>
          <p:cNvPr id="8" name="Oval 7">
            <a:extLst>
              <a:ext uri="{FF2B5EF4-FFF2-40B4-BE49-F238E27FC236}">
                <a16:creationId xmlns:a16="http://schemas.microsoft.com/office/drawing/2014/main" id="{178A519D-8284-C38B-9D73-915BD6F22E6C}"/>
              </a:ext>
            </a:extLst>
          </p:cNvPr>
          <p:cNvSpPr/>
          <p:nvPr/>
        </p:nvSpPr>
        <p:spPr>
          <a:xfrm>
            <a:off x="9025253" y="2270889"/>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2F895-6849-77AD-76AF-ED4E014B4BF7}"/>
              </a:ext>
            </a:extLst>
          </p:cNvPr>
          <p:cNvSpPr/>
          <p:nvPr/>
        </p:nvSpPr>
        <p:spPr>
          <a:xfrm>
            <a:off x="9025253" y="4569677"/>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F5BF1F5-5F63-181F-EBBA-17F588119AA4}"/>
              </a:ext>
            </a:extLst>
          </p:cNvPr>
          <p:cNvSpPr/>
          <p:nvPr/>
        </p:nvSpPr>
        <p:spPr>
          <a:xfrm>
            <a:off x="9025253" y="3361822"/>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2B55C30-2AE6-2C21-3F42-3E5D295149BD}"/>
              </a:ext>
            </a:extLst>
          </p:cNvPr>
          <p:cNvSpPr/>
          <p:nvPr/>
        </p:nvSpPr>
        <p:spPr>
          <a:xfrm>
            <a:off x="9025253" y="5669810"/>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74;p2">
            <a:extLst>
              <a:ext uri="{FF2B5EF4-FFF2-40B4-BE49-F238E27FC236}">
                <a16:creationId xmlns:a16="http://schemas.microsoft.com/office/drawing/2014/main" id="{CF59DE93-6774-D14A-4BAB-03578FA27944}"/>
              </a:ext>
            </a:extLst>
          </p:cNvPr>
          <p:cNvSpPr txBox="1"/>
          <p:nvPr/>
        </p:nvSpPr>
        <p:spPr>
          <a:xfrm>
            <a:off x="486457" y="2646138"/>
            <a:ext cx="28397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Key Plat Use Cases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Exploring the Account Transfer and Marketplace Use cases</a:t>
            </a:r>
            <a:endParaRPr kumimoji="0"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
        <p:nvSpPr>
          <p:cNvPr id="14" name="Google Shape;174;p2">
            <a:extLst>
              <a:ext uri="{FF2B5EF4-FFF2-40B4-BE49-F238E27FC236}">
                <a16:creationId xmlns:a16="http://schemas.microsoft.com/office/drawing/2014/main" id="{F2E45FED-300F-D5B3-7E80-A93FAB0DBCDA}"/>
              </a:ext>
            </a:extLst>
          </p:cNvPr>
          <p:cNvSpPr txBox="1"/>
          <p:nvPr/>
        </p:nvSpPr>
        <p:spPr>
          <a:xfrm>
            <a:off x="486458" y="3906234"/>
            <a:ext cx="3476770" cy="923289"/>
          </a:xfrm>
          <a:prstGeom prst="rect">
            <a:avLst/>
          </a:prstGeom>
          <a:noFill/>
          <a:ln>
            <a:noFill/>
          </a:ln>
        </p:spPr>
        <p:txBody>
          <a:bodyPr spcFirstLastPara="1" wrap="square" lIns="91425" tIns="45700" rIns="91425" bIns="45700" anchor="t" anchorCtr="0">
            <a:spAutoFit/>
          </a:bodyPr>
          <a:lstStyle/>
          <a:p>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Plat App Architecture </a:t>
            </a:r>
            <a:b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b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Application architecture and workflows</a:t>
            </a:r>
            <a:endPar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sp>
        <p:nvSpPr>
          <p:cNvPr id="15" name="Google Shape;174;p2">
            <a:extLst>
              <a:ext uri="{FF2B5EF4-FFF2-40B4-BE49-F238E27FC236}">
                <a16:creationId xmlns:a16="http://schemas.microsoft.com/office/drawing/2014/main" id="{8ACB011B-4B1B-598F-3C36-9BE08453B81E}"/>
              </a:ext>
            </a:extLst>
          </p:cNvPr>
          <p:cNvSpPr txBox="1"/>
          <p:nvPr/>
        </p:nvSpPr>
        <p:spPr>
          <a:xfrm>
            <a:off x="486458" y="5254332"/>
            <a:ext cx="3476770"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FDX API Recommendations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Automation and FDX API enhancements</a:t>
            </a:r>
            <a:b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b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for relationship portability use cases</a:t>
            </a:r>
            <a:endParaRPr kumimoji="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grpSp>
        <p:nvGrpSpPr>
          <p:cNvPr id="45" name="Group 44">
            <a:extLst>
              <a:ext uri="{FF2B5EF4-FFF2-40B4-BE49-F238E27FC236}">
                <a16:creationId xmlns:a16="http://schemas.microsoft.com/office/drawing/2014/main" id="{3B7B3E07-C053-0049-E8AA-06A0F7823F8B}"/>
              </a:ext>
            </a:extLst>
          </p:cNvPr>
          <p:cNvGrpSpPr/>
          <p:nvPr/>
        </p:nvGrpSpPr>
        <p:grpSpPr>
          <a:xfrm>
            <a:off x="4031604" y="1825606"/>
            <a:ext cx="4128792" cy="3206789"/>
            <a:chOff x="5968300" y="-566664"/>
            <a:chExt cx="4128792" cy="3206789"/>
          </a:xfrm>
        </p:grpSpPr>
        <p:pic>
          <p:nvPicPr>
            <p:cNvPr id="33" name="Picture 32" descr="Icon&#10;&#10;Description automatically generated">
              <a:extLst>
                <a:ext uri="{FF2B5EF4-FFF2-40B4-BE49-F238E27FC236}">
                  <a16:creationId xmlns:a16="http://schemas.microsoft.com/office/drawing/2014/main" id="{C43BB02F-2C9E-4663-F3D0-3249556C732B}"/>
                </a:ext>
              </a:extLst>
            </p:cNvPr>
            <p:cNvPicPr>
              <a:picLocks noChangeAspect="1"/>
            </p:cNvPicPr>
            <p:nvPr/>
          </p:nvPicPr>
          <p:blipFill rotWithShape="1">
            <a:blip r:embed="rId4">
              <a:clrChange>
                <a:clrFrom>
                  <a:srgbClr val="FFFFFF"/>
                </a:clrFrom>
                <a:clrTo>
                  <a:srgbClr val="FFFFFF">
                    <a:alpha val="0"/>
                  </a:srgbClr>
                </a:clrTo>
              </a:clrChange>
            </a:blip>
            <a:srcRect l="48824" r="1172" b="13569"/>
            <a:stretch/>
          </p:blipFill>
          <p:spPr>
            <a:xfrm>
              <a:off x="5968300" y="-566664"/>
              <a:ext cx="4128792" cy="3074182"/>
            </a:xfrm>
            <a:prstGeom prst="rect">
              <a:avLst/>
            </a:prstGeom>
          </p:spPr>
        </p:pic>
        <p:grpSp>
          <p:nvGrpSpPr>
            <p:cNvPr id="41" name="Group 40">
              <a:extLst>
                <a:ext uri="{FF2B5EF4-FFF2-40B4-BE49-F238E27FC236}">
                  <a16:creationId xmlns:a16="http://schemas.microsoft.com/office/drawing/2014/main" id="{D4E25306-E42A-7396-31A0-77A2600D3981}"/>
                </a:ext>
              </a:extLst>
            </p:cNvPr>
            <p:cNvGrpSpPr/>
            <p:nvPr/>
          </p:nvGrpSpPr>
          <p:grpSpPr>
            <a:xfrm>
              <a:off x="6145428" y="-140485"/>
              <a:ext cx="949789" cy="2539393"/>
              <a:chOff x="921179" y="-953293"/>
              <a:chExt cx="2204451" cy="3823855"/>
            </a:xfrm>
            <a:scene3d>
              <a:camera prst="isometricLeftDown">
                <a:rot lat="2100000" lon="2100000" rev="0"/>
              </a:camera>
              <a:lightRig rig="threePt" dir="t"/>
            </a:scene3d>
          </p:grpSpPr>
          <p:sp>
            <p:nvSpPr>
              <p:cNvPr id="39" name="Google Shape;165;p1">
                <a:extLst>
                  <a:ext uri="{FF2B5EF4-FFF2-40B4-BE49-F238E27FC236}">
                    <a16:creationId xmlns:a16="http://schemas.microsoft.com/office/drawing/2014/main" id="{638B2589-6A7D-5C72-E544-38568AF00431}"/>
                  </a:ext>
                </a:extLst>
              </p:cNvPr>
              <p:cNvSpPr/>
              <p:nvPr/>
            </p:nvSpPr>
            <p:spPr>
              <a:xfrm>
                <a:off x="921179" y="-953293"/>
                <a:ext cx="2204451" cy="3823855"/>
              </a:xfrm>
              <a:prstGeom prst="round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0" name="Google Shape;165;p1">
                <a:extLst>
                  <a:ext uri="{FF2B5EF4-FFF2-40B4-BE49-F238E27FC236}">
                    <a16:creationId xmlns:a16="http://schemas.microsoft.com/office/drawing/2014/main" id="{C3033747-F832-9398-D2C2-BF63A8326D56}"/>
                  </a:ext>
                </a:extLst>
              </p:cNvPr>
              <p:cNvSpPr/>
              <p:nvPr/>
            </p:nvSpPr>
            <p:spPr>
              <a:xfrm>
                <a:off x="996345" y="-831003"/>
                <a:ext cx="2024846" cy="3578879"/>
              </a:xfrm>
              <a:prstGeom prst="roundRect">
                <a:avLst/>
              </a:prstGeom>
              <a:solidFill>
                <a:schemeClr val="tx1"/>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pic>
          <p:nvPicPr>
            <p:cNvPr id="34" name="Google Shape;286;p10" descr="Logo&#10;&#10;Description automatically generated">
              <a:extLst>
                <a:ext uri="{FF2B5EF4-FFF2-40B4-BE49-F238E27FC236}">
                  <a16:creationId xmlns:a16="http://schemas.microsoft.com/office/drawing/2014/main" id="{CD938440-C6BF-C29E-96B9-FC36E01328E4}"/>
                </a:ext>
              </a:extLst>
            </p:cNvPr>
            <p:cNvPicPr preferRelativeResize="0">
              <a:picLocks noChangeAspect="1"/>
            </p:cNvPicPr>
            <p:nvPr/>
          </p:nvPicPr>
          <p:blipFill rotWithShape="1">
            <a:blip r:embed="rId3">
              <a:alphaModFix/>
            </a:blip>
            <a:srcRect l="1161" t="-6605" r="45446" b="-5919"/>
            <a:stretch/>
          </p:blipFill>
          <p:spPr>
            <a:xfrm>
              <a:off x="6178058" y="681225"/>
              <a:ext cx="912240" cy="1005840"/>
            </a:xfrm>
            <a:prstGeom prst="rect">
              <a:avLst/>
            </a:prstGeom>
            <a:noFill/>
            <a:ln>
              <a:noFill/>
            </a:ln>
            <a:scene3d>
              <a:camera prst="isometricLeftDown"/>
              <a:lightRig rig="threePt" dir="t"/>
            </a:scene3d>
          </p:spPr>
        </p:pic>
        <p:grpSp>
          <p:nvGrpSpPr>
            <p:cNvPr id="42" name="Group 41">
              <a:extLst>
                <a:ext uri="{FF2B5EF4-FFF2-40B4-BE49-F238E27FC236}">
                  <a16:creationId xmlns:a16="http://schemas.microsoft.com/office/drawing/2014/main" id="{2154A861-404A-00E6-C86C-006BEC29A862}"/>
                </a:ext>
              </a:extLst>
            </p:cNvPr>
            <p:cNvGrpSpPr/>
            <p:nvPr/>
          </p:nvGrpSpPr>
          <p:grpSpPr>
            <a:xfrm>
              <a:off x="8091746" y="-57355"/>
              <a:ext cx="1078992" cy="2697480"/>
              <a:chOff x="921179" y="-953293"/>
              <a:chExt cx="2204451" cy="3823855"/>
            </a:xfrm>
            <a:scene3d>
              <a:camera prst="isometricLeftDown">
                <a:rot lat="18900000" lon="2400000" rev="18000000"/>
              </a:camera>
              <a:lightRig rig="threePt" dir="t"/>
            </a:scene3d>
          </p:grpSpPr>
          <p:sp>
            <p:nvSpPr>
              <p:cNvPr id="43" name="Google Shape;165;p1">
                <a:extLst>
                  <a:ext uri="{FF2B5EF4-FFF2-40B4-BE49-F238E27FC236}">
                    <a16:creationId xmlns:a16="http://schemas.microsoft.com/office/drawing/2014/main" id="{F8F69B36-A872-3FB6-AE49-79B7BEB363AF}"/>
                  </a:ext>
                </a:extLst>
              </p:cNvPr>
              <p:cNvSpPr/>
              <p:nvPr/>
            </p:nvSpPr>
            <p:spPr>
              <a:xfrm>
                <a:off x="921179" y="-953293"/>
                <a:ext cx="2204451" cy="3823855"/>
              </a:xfrm>
              <a:prstGeom prst="round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4" name="Google Shape;165;p1">
                <a:extLst>
                  <a:ext uri="{FF2B5EF4-FFF2-40B4-BE49-F238E27FC236}">
                    <a16:creationId xmlns:a16="http://schemas.microsoft.com/office/drawing/2014/main" id="{E9ACAE96-71CD-B4E4-F63F-B2C63C557A0F}"/>
                  </a:ext>
                </a:extLst>
              </p:cNvPr>
              <p:cNvSpPr/>
              <p:nvPr/>
            </p:nvSpPr>
            <p:spPr>
              <a:xfrm>
                <a:off x="996345" y="-831003"/>
                <a:ext cx="2024846" cy="3578879"/>
              </a:xfrm>
              <a:prstGeom prst="round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pic>
          <p:nvPicPr>
            <p:cNvPr id="35" name="Google Shape;286;p10" descr="Logo&#10;&#10;Description automatically generated">
              <a:extLst>
                <a:ext uri="{FF2B5EF4-FFF2-40B4-BE49-F238E27FC236}">
                  <a16:creationId xmlns:a16="http://schemas.microsoft.com/office/drawing/2014/main" id="{6BA57E59-D9BC-8697-FB7B-8812F027BE45}"/>
                </a:ext>
              </a:extLst>
            </p:cNvPr>
            <p:cNvPicPr preferRelativeResize="0">
              <a:picLocks noChangeAspect="1"/>
            </p:cNvPicPr>
            <p:nvPr/>
          </p:nvPicPr>
          <p:blipFill rotWithShape="1">
            <a:blip r:embed="rId3">
              <a:alphaModFix/>
            </a:blip>
            <a:srcRect l="1161" t="-6605" r="45446" b="-5919"/>
            <a:stretch/>
          </p:blipFill>
          <p:spPr>
            <a:xfrm>
              <a:off x="8738264" y="644302"/>
              <a:ext cx="414654" cy="457200"/>
            </a:xfrm>
            <a:prstGeom prst="rect">
              <a:avLst/>
            </a:prstGeom>
            <a:noFill/>
            <a:ln>
              <a:noFill/>
            </a:ln>
            <a:scene3d>
              <a:camera prst="isometricOffAxis2Top">
                <a:rot lat="19799367" lon="3204474" rev="17864767"/>
              </a:camera>
              <a:lightRig rig="threePt" dir="t"/>
            </a:scene3d>
          </p:spPr>
        </p:pic>
        <p:sp>
          <p:nvSpPr>
            <p:cNvPr id="36" name="TextBox 35">
              <a:extLst>
                <a:ext uri="{FF2B5EF4-FFF2-40B4-BE49-F238E27FC236}">
                  <a16:creationId xmlns:a16="http://schemas.microsoft.com/office/drawing/2014/main" id="{4BFF0DF3-24B9-D262-D425-4ADA9F7113F8}"/>
                </a:ext>
              </a:extLst>
            </p:cNvPr>
            <p:cNvSpPr txBox="1"/>
            <p:nvPr/>
          </p:nvSpPr>
          <p:spPr>
            <a:xfrm>
              <a:off x="7761210" y="718289"/>
              <a:ext cx="1186543" cy="1492716"/>
            </a:xfrm>
            <a:prstGeom prst="rect">
              <a:avLst/>
            </a:prstGeom>
            <a:noFill/>
            <a:scene3d>
              <a:camera prst="orthographicFront">
                <a:rot lat="19800000" lon="3000000" rev="18000000"/>
              </a:camera>
              <a:lightRig rig="threePt" dir="t"/>
            </a:scene3d>
            <a:sp3d/>
          </p:spPr>
          <p:txBody>
            <a:bodyPr wrap="none" rtlCol="0">
              <a:spAutoFit/>
            </a:bodyPr>
            <a:lstStyle/>
            <a:p>
              <a:r>
                <a:rPr lang="en-US" b="1" dirty="0">
                  <a:solidFill>
                    <a:srgbClr val="F36723"/>
                  </a:solidFill>
                  <a:latin typeface="Source Sans Pro" panose="020B0503030403020204" pitchFamily="34" charset="0"/>
                  <a:ea typeface="Source Sans Pro" panose="020B0503030403020204" pitchFamily="34" charset="0"/>
                </a:rPr>
                <a:t>Bank Import</a:t>
              </a:r>
            </a:p>
            <a:p>
              <a:endParaRPr lang="en-US" sz="1100" dirty="0">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Bank of the Jedi</a:t>
              </a:r>
            </a:p>
            <a:p>
              <a:endParaRPr lang="en-US" sz="1100" b="1" dirty="0">
                <a:solidFill>
                  <a:schemeClr val="accent1"/>
                </a:solidFill>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Big  Trust</a:t>
              </a:r>
            </a:p>
            <a:p>
              <a:endParaRPr lang="en-US" sz="1100" b="1" dirty="0">
                <a:solidFill>
                  <a:schemeClr val="accent1"/>
                </a:solidFill>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Machine Bank</a:t>
              </a:r>
            </a:p>
            <a:p>
              <a:endParaRPr lang="en-US" sz="1100" dirty="0">
                <a:latin typeface="Source Sans Pro" panose="020B0503030403020204" pitchFamily="34" charset="0"/>
                <a:ea typeface="Source Sans Pro" panose="020B0503030403020204" pitchFamily="34" charset="0"/>
              </a:endParaRPr>
            </a:p>
          </p:txBody>
        </p:sp>
      </p:grpSp>
      <p:sp>
        <p:nvSpPr>
          <p:cNvPr id="46" name="Google Shape;167;p1">
            <a:extLst>
              <a:ext uri="{FF2B5EF4-FFF2-40B4-BE49-F238E27FC236}">
                <a16:creationId xmlns:a16="http://schemas.microsoft.com/office/drawing/2014/main" id="{D8BD8280-E73B-9A09-23E7-E473485763D9}"/>
              </a:ext>
            </a:extLst>
          </p:cNvPr>
          <p:cNvSpPr txBox="1"/>
          <p:nvPr/>
        </p:nvSpPr>
        <p:spPr>
          <a:xfrm>
            <a:off x="6867914" y="400640"/>
            <a:ext cx="5123041" cy="361469"/>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48" name="TextBox 47">
            <a:extLst>
              <a:ext uri="{FF2B5EF4-FFF2-40B4-BE49-F238E27FC236}">
                <a16:creationId xmlns:a16="http://schemas.microsoft.com/office/drawing/2014/main" id="{F88A4E37-607F-80D3-D6CF-CFEE1B4CC3B9}"/>
              </a:ext>
            </a:extLst>
          </p:cNvPr>
          <p:cNvSpPr txBox="1"/>
          <p:nvPr/>
        </p:nvSpPr>
        <p:spPr>
          <a:xfrm>
            <a:off x="243672" y="657844"/>
            <a:ext cx="6096000" cy="297004"/>
          </a:xfrm>
          <a:prstGeom prst="rect">
            <a:avLst/>
          </a:prstGeom>
          <a:noFill/>
        </p:spPr>
        <p:txBody>
          <a:bodyPr wrap="square">
            <a:spAutoFit/>
          </a:bodyPr>
          <a:lstStyle/>
          <a:p>
            <a:pPr marL="0" marR="0" lvl="0" indent="0" algn="l" rtl="0">
              <a:lnSpc>
                <a:spcPct val="95000"/>
              </a:lnSpc>
              <a:spcBef>
                <a:spcPts val="0"/>
              </a:spcBef>
              <a:spcAft>
                <a:spcPts val="0"/>
              </a:spcAft>
              <a:buClr>
                <a:srgbClr val="000000"/>
              </a:buClr>
              <a:buSzPts val="1400"/>
              <a:buFont typeface="Arial"/>
              <a:buNone/>
            </a:pPr>
            <a:r>
              <a:rPr lang="en-US" sz="1400" b="1" i="0" u="none" strike="noStrike" cap="none" dirty="0">
                <a:solidFill>
                  <a:schemeClr val="tx1"/>
                </a:solidFill>
                <a:latin typeface="Avenir"/>
                <a:ea typeface="Avenir"/>
                <a:cs typeface="Avenir"/>
                <a:sym typeface="Avenir"/>
              </a:rPr>
              <a:t>Plat</a:t>
            </a:r>
            <a:r>
              <a:rPr lang="en-US" sz="1400" b="0" i="0" u="none" strike="noStrike" cap="none" dirty="0">
                <a:solidFill>
                  <a:schemeClr val="tx1"/>
                </a:solidFill>
                <a:latin typeface="Avenir"/>
                <a:ea typeface="Avenir"/>
                <a:cs typeface="Avenir"/>
                <a:sym typeface="Avenir"/>
              </a:rPr>
              <a:t>:  An app where customers don't have to start all over when switching banks</a:t>
            </a:r>
            <a:endParaRPr lang="en-US" sz="1400" b="0" i="0" u="none" strike="noStrike" cap="none" dirty="0">
              <a:solidFill>
                <a:schemeClr val="tx1"/>
              </a:solidFill>
              <a:latin typeface="Arial"/>
              <a:ea typeface="Arial"/>
              <a:cs typeface="Arial"/>
              <a:sym typeface="Arial"/>
            </a:endParaRPr>
          </a:p>
        </p:txBody>
      </p:sp>
      <p:sp>
        <p:nvSpPr>
          <p:cNvPr id="49" name="TextBox 48">
            <a:extLst>
              <a:ext uri="{FF2B5EF4-FFF2-40B4-BE49-F238E27FC236}">
                <a16:creationId xmlns:a16="http://schemas.microsoft.com/office/drawing/2014/main" id="{D3E2B1DB-924A-EE05-69F6-5A7D87931880}"/>
              </a:ext>
            </a:extLst>
          </p:cNvPr>
          <p:cNvSpPr txBox="1"/>
          <p:nvPr/>
        </p:nvSpPr>
        <p:spPr>
          <a:xfrm>
            <a:off x="5348501" y="4540355"/>
            <a:ext cx="1686680" cy="215444"/>
          </a:xfrm>
          <a:prstGeom prst="rect">
            <a:avLst/>
          </a:prstGeom>
          <a:noFill/>
        </p:spPr>
        <p:txBody>
          <a:bodyPr wrap="none" rtlCol="0">
            <a:spAutoFit/>
          </a:bodyPr>
          <a:lstStyle/>
          <a:p>
            <a:r>
              <a:rPr lang="en-US" sz="800" dirty="0">
                <a:solidFill>
                  <a:schemeClr val="tx1">
                    <a:lumMod val="50000"/>
                    <a:lumOff val="50000"/>
                  </a:schemeClr>
                </a:solidFill>
              </a:rPr>
              <a:t>Illustrative: delivered as web-app</a:t>
            </a:r>
          </a:p>
        </p:txBody>
      </p:sp>
      <p:sp>
        <p:nvSpPr>
          <p:cNvPr id="51" name="Google Shape;165;p1">
            <a:extLst>
              <a:ext uri="{FF2B5EF4-FFF2-40B4-BE49-F238E27FC236}">
                <a16:creationId xmlns:a16="http://schemas.microsoft.com/office/drawing/2014/main" id="{16743FB3-FE3C-28AD-AF7A-E39FEB94FA6D}"/>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55" name="Google Shape;174;p2">
            <a:extLst>
              <a:ext uri="{FF2B5EF4-FFF2-40B4-BE49-F238E27FC236}">
                <a16:creationId xmlns:a16="http://schemas.microsoft.com/office/drawing/2014/main" id="{6BA61B25-2CF6-40FC-0A29-F04916A06CE2}"/>
              </a:ext>
            </a:extLst>
          </p:cNvPr>
          <p:cNvSpPr txBox="1"/>
          <p:nvPr/>
        </p:nvSpPr>
        <p:spPr>
          <a:xfrm>
            <a:off x="486457" y="1313407"/>
            <a:ext cx="28397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rgbClr val="F36723"/>
                </a:solidFill>
                <a:latin typeface="Source Sans Pro Light" panose="020B0403030403020204" pitchFamily="34" charset="0"/>
                <a:ea typeface="Source Sans Pro Light" panose="020B0403030403020204" pitchFamily="34" charset="0"/>
                <a:cs typeface="Arial" panose="020B0604020202020204" pitchFamily="34" charset="0"/>
              </a:rPr>
              <a:t>Market Landscape</a:t>
            </a:r>
            <a:endPar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Transferring or consolidating accounts is still cumbersome</a:t>
            </a:r>
            <a:endParaRPr kumimoji="0"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Tree>
    <p:extLst>
      <p:ext uri="{BB962C8B-B14F-4D97-AF65-F5344CB8AC3E}">
        <p14:creationId xmlns:p14="http://schemas.microsoft.com/office/powerpoint/2010/main" val="373481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7"/>
          <p:cNvSpPr/>
          <p:nvPr/>
        </p:nvSpPr>
        <p:spPr>
          <a:xfrm>
            <a:off x="0" y="-1"/>
            <a:ext cx="12192000" cy="6858001"/>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424" name="Google Shape;424;p17"/>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pic>
        <p:nvPicPr>
          <p:cNvPr id="425" name="Google Shape;425;p17" descr="Logo&#10;&#10;Description automatically generated"/>
          <p:cNvPicPr preferRelativeResize="0"/>
          <p:nvPr/>
        </p:nvPicPr>
        <p:blipFill rotWithShape="1">
          <a:blip r:embed="rId3">
            <a:alphaModFix/>
          </a:blip>
          <a:srcRect l="54470"/>
          <a:stretch/>
        </p:blipFill>
        <p:spPr>
          <a:xfrm>
            <a:off x="4319928" y="307368"/>
            <a:ext cx="3552144" cy="4078562"/>
          </a:xfrm>
          <a:prstGeom prst="rect">
            <a:avLst/>
          </a:prstGeom>
          <a:noFill/>
          <a:ln>
            <a:noFill/>
          </a:ln>
        </p:spPr>
      </p:pic>
      <p:sp>
        <p:nvSpPr>
          <p:cNvPr id="426" name="Google Shape;426;p17"/>
          <p:cNvSpPr/>
          <p:nvPr/>
        </p:nvSpPr>
        <p:spPr>
          <a:xfrm>
            <a:off x="2006082" y="3890865"/>
            <a:ext cx="3552144" cy="148356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Video 1</a:t>
            </a:r>
            <a:endParaRPr/>
          </a:p>
        </p:txBody>
      </p:sp>
      <p:sp>
        <p:nvSpPr>
          <p:cNvPr id="427" name="Google Shape;427;p17"/>
          <p:cNvSpPr/>
          <p:nvPr/>
        </p:nvSpPr>
        <p:spPr>
          <a:xfrm>
            <a:off x="6794241" y="3890865"/>
            <a:ext cx="3552144" cy="148356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Video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
            <a:extLst>
              <a:ext uri="{FF2B5EF4-FFF2-40B4-BE49-F238E27FC236}">
                <a16:creationId xmlns:a16="http://schemas.microsoft.com/office/drawing/2014/main" id="{11AD4F17-E74C-3E54-18C9-7F2E9C475410}"/>
              </a:ext>
            </a:extLst>
          </p:cNvPr>
          <p:cNvSpPr/>
          <p:nvPr/>
        </p:nvSpPr>
        <p:spPr>
          <a:xfrm>
            <a:off x="0" y="-1"/>
            <a:ext cx="12192000" cy="6858001"/>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extLst>
      <p:ext uri="{BB962C8B-B14F-4D97-AF65-F5344CB8AC3E}">
        <p14:creationId xmlns:p14="http://schemas.microsoft.com/office/powerpoint/2010/main" val="395366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13" name="Rectangle 12">
            <a:extLst>
              <a:ext uri="{FF2B5EF4-FFF2-40B4-BE49-F238E27FC236}">
                <a16:creationId xmlns:a16="http://schemas.microsoft.com/office/drawing/2014/main" id="{7D11F916-7B86-6B27-9D85-92D6640EA436}"/>
              </a:ext>
            </a:extLst>
          </p:cNvPr>
          <p:cNvSpPr/>
          <p:nvPr/>
        </p:nvSpPr>
        <p:spPr>
          <a:xfrm>
            <a:off x="0" y="2477091"/>
            <a:ext cx="12192000" cy="43809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6" name="Google Shape;326;p11"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27" name="Google Shape;327;p11"/>
          <p:cNvSpPr txBox="1"/>
          <p:nvPr/>
        </p:nvSpPr>
        <p:spPr>
          <a:xfrm>
            <a:off x="243672" y="212381"/>
            <a:ext cx="6030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Market Landscape for Relationship Portability</a:t>
            </a:r>
            <a:endParaRPr lang="en-US" dirty="0"/>
          </a:p>
        </p:txBody>
      </p:sp>
      <p:sp>
        <p:nvSpPr>
          <p:cNvPr id="356" name="Google Shape;356;p11"/>
          <p:cNvSpPr txBox="1"/>
          <p:nvPr/>
        </p:nvSpPr>
        <p:spPr>
          <a:xfrm>
            <a:off x="847296" y="2780586"/>
            <a:ext cx="4629571" cy="30469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Data Access Platforms are offering account open-services that provide “rapid account verification” or “fast movement of funds”</a:t>
            </a: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Data Access Platforms require the financial institution to provide a front-end for customers</a:t>
            </a: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Plat attacks the back-end and front-end problem while also providing a roadmap for marketplace solutions for customers</a:t>
            </a:r>
            <a:endParaRPr dirty="0"/>
          </a:p>
        </p:txBody>
      </p:sp>
      <p:sp>
        <p:nvSpPr>
          <p:cNvPr id="2" name="Google Shape;165;p1">
            <a:extLst>
              <a:ext uri="{FF2B5EF4-FFF2-40B4-BE49-F238E27FC236}">
                <a16:creationId xmlns:a16="http://schemas.microsoft.com/office/drawing/2014/main" id="{8CBEEE87-9CCE-8588-1341-FC9A4D406D3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 name="TextBox 3">
            <a:extLst>
              <a:ext uri="{FF2B5EF4-FFF2-40B4-BE49-F238E27FC236}">
                <a16:creationId xmlns:a16="http://schemas.microsoft.com/office/drawing/2014/main" id="{D1C8F40E-6133-EB6B-490C-49121B7FF361}"/>
              </a:ext>
            </a:extLst>
          </p:cNvPr>
          <p:cNvSpPr txBox="1"/>
          <p:nvPr/>
        </p:nvSpPr>
        <p:spPr>
          <a:xfrm>
            <a:off x="7112162" y="5430579"/>
            <a:ext cx="5596100" cy="261610"/>
          </a:xfrm>
          <a:prstGeom prst="rect">
            <a:avLst/>
          </a:prstGeom>
          <a:noFill/>
        </p:spPr>
        <p:txBody>
          <a:bodyPr wrap="square">
            <a:spAutoFit/>
          </a:bodyPr>
          <a:lstStyle/>
          <a:p>
            <a:r>
              <a:rPr lang="en-US" sz="1050" dirty="0">
                <a:hlinkClick r:id="rId4"/>
              </a:rPr>
              <a:t>https://www.finicity.com/blog/secure-account-opening-wins-in-digital-world/</a:t>
            </a:r>
            <a:endParaRPr lang="en-US" sz="1050" dirty="0"/>
          </a:p>
        </p:txBody>
      </p:sp>
      <p:pic>
        <p:nvPicPr>
          <p:cNvPr id="6" name="Picture 5" descr="A picture containing text, tableware, dishware, plate&#10;&#10;Description automatically generated">
            <a:extLst>
              <a:ext uri="{FF2B5EF4-FFF2-40B4-BE49-F238E27FC236}">
                <a16:creationId xmlns:a16="http://schemas.microsoft.com/office/drawing/2014/main" id="{0DFA9E4F-1F31-54FA-CC07-B7D2B0FDBF04}"/>
              </a:ext>
            </a:extLst>
          </p:cNvPr>
          <p:cNvPicPr>
            <a:picLocks noChangeAspect="1"/>
          </p:cNvPicPr>
          <p:nvPr/>
        </p:nvPicPr>
        <p:blipFill>
          <a:blip r:embed="rId5"/>
          <a:stretch>
            <a:fillRect/>
          </a:stretch>
        </p:blipFill>
        <p:spPr>
          <a:xfrm>
            <a:off x="7176134" y="4571395"/>
            <a:ext cx="1993551" cy="813584"/>
          </a:xfrm>
          <a:prstGeom prst="rect">
            <a:avLst/>
          </a:prstGeom>
        </p:spPr>
      </p:pic>
      <p:sp>
        <p:nvSpPr>
          <p:cNvPr id="11" name="TextBox 10">
            <a:extLst>
              <a:ext uri="{FF2B5EF4-FFF2-40B4-BE49-F238E27FC236}">
                <a16:creationId xmlns:a16="http://schemas.microsoft.com/office/drawing/2014/main" id="{BCB738BC-1600-87AD-4618-EC8052A229A2}"/>
              </a:ext>
            </a:extLst>
          </p:cNvPr>
          <p:cNvSpPr txBox="1"/>
          <p:nvPr/>
        </p:nvSpPr>
        <p:spPr>
          <a:xfrm>
            <a:off x="256227" y="665487"/>
            <a:ext cx="8702715" cy="1846659"/>
          </a:xfrm>
          <a:prstGeom prst="rect">
            <a:avLst/>
          </a:prstGeom>
          <a:noFill/>
        </p:spPr>
        <p:txBody>
          <a:bodyPr wrap="square">
            <a:spAutoFit/>
          </a:bodyPr>
          <a:lstStyle/>
          <a:p>
            <a:r>
              <a:rPr lang="en-US" sz="2000" dirty="0">
                <a:solidFill>
                  <a:srgbClr val="F36723"/>
                </a:solidFill>
                <a:latin typeface="Source Sans Pro" panose="020B0503030403020204" pitchFamily="34" charset="0"/>
                <a:ea typeface="Source Sans Pro" panose="020B0503030403020204" pitchFamily="34" charset="0"/>
              </a:rPr>
              <a:t>If switching or consolidating banks was easy, you wouldn’t</a:t>
            </a:r>
            <a:br>
              <a:rPr lang="en-US" sz="2000" dirty="0">
                <a:solidFill>
                  <a:srgbClr val="F36723"/>
                </a:solidFill>
                <a:latin typeface="Source Sans Pro" panose="020B0503030403020204" pitchFamily="34" charset="0"/>
                <a:ea typeface="Source Sans Pro" panose="020B0503030403020204" pitchFamily="34" charset="0"/>
              </a:rPr>
            </a:br>
            <a:r>
              <a:rPr lang="en-US" sz="2000" dirty="0">
                <a:solidFill>
                  <a:srgbClr val="F36723"/>
                </a:solidFill>
                <a:latin typeface="Source Sans Pro" panose="020B0503030403020204" pitchFamily="34" charset="0"/>
                <a:ea typeface="Source Sans Pro" panose="020B0503030403020204" pitchFamily="34" charset="0"/>
              </a:rPr>
              <a:t>need a multi-page how-to guide with checklists and spreadsheets</a:t>
            </a:r>
          </a:p>
          <a:p>
            <a:endParaRPr lang="en-US" sz="1000" dirty="0">
              <a:hlinkClick r:id="rId6"/>
            </a:endParaRPr>
          </a:p>
          <a:p>
            <a:r>
              <a:rPr lang="en-US" sz="1000" dirty="0">
                <a:hlinkClick r:id="rId6"/>
              </a:rPr>
              <a:t>https://www.forbes.com/advisor/banking/how-to-switch-banks-a-step-by-step-guide/</a:t>
            </a:r>
            <a:endParaRPr lang="en-US" sz="1000" dirty="0"/>
          </a:p>
          <a:p>
            <a:r>
              <a:rPr lang="en-US" sz="1000" dirty="0"/>
              <a:t>From May 2022</a:t>
            </a:r>
          </a:p>
          <a:p>
            <a:endParaRPr lang="en-US" sz="1000" dirty="0">
              <a:hlinkClick r:id="rId7"/>
            </a:endParaRPr>
          </a:p>
          <a:p>
            <a:r>
              <a:rPr lang="en-US" sz="1000" dirty="0">
                <a:hlinkClick r:id="rId7"/>
              </a:rPr>
              <a:t>https://time.com/nextadvisor/banking/how-to-switch-banks/</a:t>
            </a:r>
            <a:endParaRPr lang="en-US" sz="1000" dirty="0"/>
          </a:p>
          <a:p>
            <a:r>
              <a:rPr lang="en-US" sz="1000" dirty="0"/>
              <a:t>From Oct 2022</a:t>
            </a:r>
          </a:p>
          <a:p>
            <a:endParaRPr lang="en-US" dirty="0"/>
          </a:p>
        </p:txBody>
      </p:sp>
      <p:sp>
        <p:nvSpPr>
          <p:cNvPr id="12" name="Google Shape;174;p2">
            <a:extLst>
              <a:ext uri="{FF2B5EF4-FFF2-40B4-BE49-F238E27FC236}">
                <a16:creationId xmlns:a16="http://schemas.microsoft.com/office/drawing/2014/main" id="{43247E03-51E8-A76F-8520-93BC11DF7430}"/>
              </a:ext>
            </a:extLst>
          </p:cNvPr>
          <p:cNvSpPr txBox="1"/>
          <p:nvPr/>
        </p:nvSpPr>
        <p:spPr>
          <a:xfrm>
            <a:off x="7112162" y="2851173"/>
            <a:ext cx="4115047" cy="13849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Data Access Platforms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Providing Account Transfer Services</a:t>
            </a:r>
            <a:b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br>
            <a:endPar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1" u="none" strike="noStrike" kern="0" cap="none" spc="0" normalizeH="0" baseline="0" noProof="0" dirty="0">
                <a:ln>
                  <a:noFill/>
                </a:ln>
                <a:solidFill>
                  <a:schemeClr val="tx1">
                    <a:lumMod val="65000"/>
                    <a:lumOff val="35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This list is not exhaustive as not all transfer services products are publicly facing – most data access platforms could assist in some capacity via </a:t>
            </a:r>
            <a:r>
              <a:rPr lang="en-US" sz="1200" i="1" dirty="0">
                <a:solidFill>
                  <a:schemeClr val="tx1">
                    <a:lumMod val="65000"/>
                    <a:lumOff val="35000"/>
                  </a:schemeClr>
                </a:solidFill>
                <a:latin typeface="Source Sans Pro" panose="020B0503030403020204" pitchFamily="34" charset="0"/>
                <a:ea typeface="Source Sans Pro" panose="020B0503030403020204" pitchFamily="34" charset="0"/>
                <a:cs typeface="Arial" panose="020B0604020202020204" pitchFamily="34" charset="0"/>
              </a:rPr>
              <a:t>Account aggregation</a:t>
            </a:r>
            <a:endParaRPr kumimoji="0" sz="1200" b="0" i="0" u="none" strike="noStrike" kern="0" cap="none" spc="0" normalizeH="0" baseline="0" noProof="0" dirty="0">
              <a:ln>
                <a:noFill/>
              </a:ln>
              <a:solidFill>
                <a:schemeClr val="tx1">
                  <a:lumMod val="65000"/>
                  <a:lumOff val="35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
        <p:nvSpPr>
          <p:cNvPr id="14" name="Google Shape;167;p1">
            <a:extLst>
              <a:ext uri="{FF2B5EF4-FFF2-40B4-BE49-F238E27FC236}">
                <a16:creationId xmlns:a16="http://schemas.microsoft.com/office/drawing/2014/main" id="{2102F139-5E81-9F39-04B3-5F6BFC07FA66}"/>
              </a:ext>
            </a:extLst>
          </p:cNvPr>
          <p:cNvSpPr txBox="1"/>
          <p:nvPr/>
        </p:nvSpPr>
        <p:spPr>
          <a:xfrm>
            <a:off x="6867914" y="400640"/>
            <a:ext cx="5123041" cy="361469"/>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5253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0"/>
          <p:cNvSpPr/>
          <p:nvPr/>
        </p:nvSpPr>
        <p:spPr>
          <a:xfrm>
            <a:off x="0" y="3618452"/>
            <a:ext cx="12192000" cy="323954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0"/>
          <p:cNvSpPr txBox="1"/>
          <p:nvPr/>
        </p:nvSpPr>
        <p:spPr>
          <a:xfrm>
            <a:off x="8146309" y="1208781"/>
            <a:ext cx="3167319"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(or target bank) registers with other banks in advance.</a:t>
            </a:r>
            <a:endParaRPr/>
          </a:p>
          <a:p>
            <a:pPr marL="0" marR="0" lvl="0" indent="0" algn="ctr" rtl="0">
              <a:spcBef>
                <a:spcPts val="0"/>
              </a:spcBef>
              <a:spcAft>
                <a:spcPts val="0"/>
              </a:spcAft>
              <a:buNone/>
            </a:pPr>
            <a:endParaRPr sz="160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As part of onboarding, client authorizes each bank to import their financial banking data.</a:t>
            </a:r>
            <a:endParaRPr/>
          </a:p>
        </p:txBody>
      </p:sp>
      <p:pic>
        <p:nvPicPr>
          <p:cNvPr id="274" name="Google Shape;274;p10"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75" name="Google Shape;275;p10"/>
          <p:cNvSpPr txBox="1"/>
          <p:nvPr/>
        </p:nvSpPr>
        <p:spPr>
          <a:xfrm>
            <a:off x="243672" y="212381"/>
            <a:ext cx="927048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Relationship portability – Account Transfers to New Bank</a:t>
            </a:r>
            <a:endParaRPr dirty="0"/>
          </a:p>
        </p:txBody>
      </p:sp>
      <p:pic>
        <p:nvPicPr>
          <p:cNvPr id="276" name="Google Shape;276;p10" descr="Bank with solid fill"/>
          <p:cNvPicPr preferRelativeResize="0"/>
          <p:nvPr/>
        </p:nvPicPr>
        <p:blipFill rotWithShape="1">
          <a:blip r:embed="rId4">
            <a:alphaModFix/>
          </a:blip>
          <a:srcRect/>
          <a:stretch/>
        </p:blipFill>
        <p:spPr>
          <a:xfrm>
            <a:off x="5269345" y="1723023"/>
            <a:ext cx="914400" cy="914400"/>
          </a:xfrm>
          <a:prstGeom prst="rect">
            <a:avLst/>
          </a:prstGeom>
          <a:noFill/>
          <a:ln>
            <a:noFill/>
          </a:ln>
        </p:spPr>
      </p:pic>
      <p:pic>
        <p:nvPicPr>
          <p:cNvPr id="277" name="Google Shape;277;p10" descr="Bank with solid fill"/>
          <p:cNvPicPr preferRelativeResize="0"/>
          <p:nvPr/>
        </p:nvPicPr>
        <p:blipFill rotWithShape="1">
          <a:blip r:embed="rId5">
            <a:alphaModFix/>
          </a:blip>
          <a:srcRect/>
          <a:stretch/>
        </p:blipFill>
        <p:spPr>
          <a:xfrm>
            <a:off x="2144467" y="1045914"/>
            <a:ext cx="457200" cy="457200"/>
          </a:xfrm>
          <a:prstGeom prst="rect">
            <a:avLst/>
          </a:prstGeom>
          <a:noFill/>
          <a:ln>
            <a:noFill/>
          </a:ln>
        </p:spPr>
      </p:pic>
      <p:pic>
        <p:nvPicPr>
          <p:cNvPr id="278" name="Google Shape;278;p10" descr="Bank with solid fill"/>
          <p:cNvPicPr preferRelativeResize="0"/>
          <p:nvPr/>
        </p:nvPicPr>
        <p:blipFill rotWithShape="1">
          <a:blip r:embed="rId5">
            <a:alphaModFix/>
          </a:blip>
          <a:srcRect/>
          <a:stretch/>
        </p:blipFill>
        <p:spPr>
          <a:xfrm>
            <a:off x="2144467" y="1960314"/>
            <a:ext cx="457200" cy="457200"/>
          </a:xfrm>
          <a:prstGeom prst="rect">
            <a:avLst/>
          </a:prstGeom>
          <a:noFill/>
          <a:ln>
            <a:noFill/>
          </a:ln>
        </p:spPr>
      </p:pic>
      <p:pic>
        <p:nvPicPr>
          <p:cNvPr id="279" name="Google Shape;279;p10" descr="Bank with solid fill"/>
          <p:cNvPicPr preferRelativeResize="0"/>
          <p:nvPr/>
        </p:nvPicPr>
        <p:blipFill rotWithShape="1">
          <a:blip r:embed="rId5">
            <a:alphaModFix/>
          </a:blip>
          <a:srcRect/>
          <a:stretch/>
        </p:blipFill>
        <p:spPr>
          <a:xfrm>
            <a:off x="2144467" y="2874714"/>
            <a:ext cx="457200" cy="457200"/>
          </a:xfrm>
          <a:prstGeom prst="rect">
            <a:avLst/>
          </a:prstGeom>
          <a:noFill/>
          <a:ln>
            <a:noFill/>
          </a:ln>
        </p:spPr>
      </p:pic>
      <p:sp>
        <p:nvSpPr>
          <p:cNvPr id="280" name="Google Shape;280;p10"/>
          <p:cNvSpPr txBox="1"/>
          <p:nvPr/>
        </p:nvSpPr>
        <p:spPr>
          <a:xfrm>
            <a:off x="634776" y="1091103"/>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281" name="Google Shape;281;p10"/>
          <p:cNvSpPr txBox="1"/>
          <p:nvPr/>
        </p:nvSpPr>
        <p:spPr>
          <a:xfrm>
            <a:off x="661427" y="2000985"/>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282" name="Google Shape;282;p10"/>
          <p:cNvSpPr txBox="1"/>
          <p:nvPr/>
        </p:nvSpPr>
        <p:spPr>
          <a:xfrm>
            <a:off x="634630" y="2945543"/>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283" name="Google Shape;283;p10"/>
          <p:cNvSpPr txBox="1"/>
          <p:nvPr/>
        </p:nvSpPr>
        <p:spPr>
          <a:xfrm>
            <a:off x="6240761" y="1995557"/>
            <a:ext cx="1313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a:t>
            </a:r>
            <a:endParaRPr/>
          </a:p>
        </p:txBody>
      </p:sp>
      <p:grpSp>
        <p:nvGrpSpPr>
          <p:cNvPr id="284" name="Google Shape;284;p10"/>
          <p:cNvGrpSpPr/>
          <p:nvPr/>
        </p:nvGrpSpPr>
        <p:grpSpPr>
          <a:xfrm>
            <a:off x="3550023" y="1689049"/>
            <a:ext cx="914400" cy="914400"/>
            <a:chOff x="3550023" y="1689049"/>
            <a:chExt cx="914400" cy="914400"/>
          </a:xfrm>
        </p:grpSpPr>
        <p:pic>
          <p:nvPicPr>
            <p:cNvPr id="285" name="Google Shape;285;p10"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286" name="Google Shape;286;p10"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287" name="Google Shape;287;p10" descr="Logo&#10;&#10;Description automatically generated"/>
          <p:cNvPicPr preferRelativeResize="0"/>
          <p:nvPr/>
        </p:nvPicPr>
        <p:blipFill rotWithShape="1">
          <a:blip r:embed="rId3">
            <a:alphaModFix/>
          </a:blip>
          <a:srcRect l="54338" t="26881" b="31097"/>
          <a:stretch/>
        </p:blipFill>
        <p:spPr>
          <a:xfrm>
            <a:off x="3778623" y="1419751"/>
            <a:ext cx="457200" cy="220133"/>
          </a:xfrm>
          <a:prstGeom prst="rect">
            <a:avLst/>
          </a:prstGeom>
          <a:noFill/>
          <a:ln>
            <a:noFill/>
          </a:ln>
        </p:spPr>
      </p:pic>
      <p:pic>
        <p:nvPicPr>
          <p:cNvPr id="288" name="Google Shape;288;p10" descr="Connected outline"/>
          <p:cNvPicPr preferRelativeResize="0"/>
          <p:nvPr/>
        </p:nvPicPr>
        <p:blipFill rotWithShape="1">
          <a:blip r:embed="rId7">
            <a:alphaModFix/>
          </a:blip>
          <a:srcRect/>
          <a:stretch/>
        </p:blipFill>
        <p:spPr>
          <a:xfrm rot="-3096764">
            <a:off x="4366032" y="1745472"/>
            <a:ext cx="914400" cy="914400"/>
          </a:xfrm>
          <a:prstGeom prst="rect">
            <a:avLst/>
          </a:prstGeom>
          <a:noFill/>
          <a:ln>
            <a:noFill/>
          </a:ln>
        </p:spPr>
      </p:pic>
      <p:sp>
        <p:nvSpPr>
          <p:cNvPr id="289" name="Google Shape;289;p10"/>
          <p:cNvSpPr txBox="1"/>
          <p:nvPr/>
        </p:nvSpPr>
        <p:spPr>
          <a:xfrm>
            <a:off x="243672" y="579503"/>
            <a:ext cx="132921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This Mock-up</a:t>
            </a:r>
            <a:endParaRPr/>
          </a:p>
        </p:txBody>
      </p:sp>
      <p:cxnSp>
        <p:nvCxnSpPr>
          <p:cNvPr id="290" name="Google Shape;290;p10"/>
          <p:cNvCxnSpPr/>
          <p:nvPr/>
        </p:nvCxnSpPr>
        <p:spPr>
          <a:xfrm rot="10800000">
            <a:off x="2688984" y="1193899"/>
            <a:ext cx="685800" cy="736491"/>
          </a:xfrm>
          <a:prstGeom prst="straightConnector1">
            <a:avLst/>
          </a:prstGeom>
          <a:noFill/>
          <a:ln w="9525" cap="flat" cmpd="sng">
            <a:solidFill>
              <a:schemeClr val="accent1"/>
            </a:solidFill>
            <a:prstDash val="solid"/>
            <a:miter lim="800000"/>
            <a:headEnd type="none" w="sm" len="sm"/>
            <a:tailEnd type="triangle" w="med" len="med"/>
          </a:ln>
        </p:spPr>
      </p:cxnSp>
      <p:cxnSp>
        <p:nvCxnSpPr>
          <p:cNvPr id="291" name="Google Shape;291;p10"/>
          <p:cNvCxnSpPr/>
          <p:nvPr/>
        </p:nvCxnSpPr>
        <p:spPr>
          <a:xfrm rot="10800000">
            <a:off x="2579855" y="2124330"/>
            <a:ext cx="685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92" name="Google Shape;292;p10"/>
          <p:cNvCxnSpPr/>
          <p:nvPr/>
        </p:nvCxnSpPr>
        <p:spPr>
          <a:xfrm flipH="1">
            <a:off x="2647100" y="2344672"/>
            <a:ext cx="685800" cy="583049"/>
          </a:xfrm>
          <a:prstGeom prst="straightConnector1">
            <a:avLst/>
          </a:prstGeom>
          <a:noFill/>
          <a:ln w="9525" cap="flat" cmpd="sng">
            <a:solidFill>
              <a:schemeClr val="accent1"/>
            </a:solidFill>
            <a:prstDash val="solid"/>
            <a:miter lim="800000"/>
            <a:headEnd type="none" w="sm" len="sm"/>
            <a:tailEnd type="triangle" w="med" len="med"/>
          </a:ln>
        </p:spPr>
      </p:cxnSp>
      <p:cxnSp>
        <p:nvCxnSpPr>
          <p:cNvPr id="293" name="Google Shape;293;p10"/>
          <p:cNvCxnSpPr/>
          <p:nvPr/>
        </p:nvCxnSpPr>
        <p:spPr>
          <a:xfrm>
            <a:off x="2703090" y="1334599"/>
            <a:ext cx="685800" cy="722908"/>
          </a:xfrm>
          <a:prstGeom prst="straightConnector1">
            <a:avLst/>
          </a:prstGeom>
          <a:noFill/>
          <a:ln w="9525" cap="flat" cmpd="sng">
            <a:solidFill>
              <a:srgbClr val="C00000"/>
            </a:solidFill>
            <a:prstDash val="solid"/>
            <a:miter lim="800000"/>
            <a:headEnd type="none" w="sm" len="sm"/>
            <a:tailEnd type="triangle" w="med" len="med"/>
          </a:ln>
        </p:spPr>
      </p:cxnSp>
      <p:cxnSp>
        <p:nvCxnSpPr>
          <p:cNvPr id="294" name="Google Shape;294;p10"/>
          <p:cNvCxnSpPr/>
          <p:nvPr/>
        </p:nvCxnSpPr>
        <p:spPr>
          <a:xfrm>
            <a:off x="2597768" y="2222477"/>
            <a:ext cx="685800" cy="0"/>
          </a:xfrm>
          <a:prstGeom prst="straightConnector1">
            <a:avLst/>
          </a:prstGeom>
          <a:noFill/>
          <a:ln w="9525" cap="flat" cmpd="sng">
            <a:solidFill>
              <a:srgbClr val="C00000"/>
            </a:solidFill>
            <a:prstDash val="solid"/>
            <a:miter lim="800000"/>
            <a:headEnd type="none" w="sm" len="sm"/>
            <a:tailEnd type="triangle" w="med" len="med"/>
          </a:ln>
        </p:spPr>
      </p:cxnSp>
      <p:cxnSp>
        <p:nvCxnSpPr>
          <p:cNvPr id="295" name="Google Shape;295;p10"/>
          <p:cNvCxnSpPr/>
          <p:nvPr/>
        </p:nvCxnSpPr>
        <p:spPr>
          <a:xfrm rot="10800000" flipH="1">
            <a:off x="2681599" y="2435046"/>
            <a:ext cx="685800" cy="614869"/>
          </a:xfrm>
          <a:prstGeom prst="straightConnector1">
            <a:avLst/>
          </a:prstGeom>
          <a:noFill/>
          <a:ln w="9525" cap="flat" cmpd="sng">
            <a:solidFill>
              <a:srgbClr val="C00000"/>
            </a:solidFill>
            <a:prstDash val="solid"/>
            <a:miter lim="800000"/>
            <a:headEnd type="none" w="sm" len="sm"/>
            <a:tailEnd type="triangle" w="med" len="med"/>
          </a:ln>
        </p:spPr>
      </p:cxnSp>
      <p:sp>
        <p:nvSpPr>
          <p:cNvPr id="296" name="Google Shape;296;p10"/>
          <p:cNvSpPr txBox="1"/>
          <p:nvPr/>
        </p:nvSpPr>
        <p:spPr>
          <a:xfrm>
            <a:off x="258113" y="3834355"/>
            <a:ext cx="12442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Future State</a:t>
            </a:r>
            <a:endParaRPr/>
          </a:p>
        </p:txBody>
      </p:sp>
      <p:sp>
        <p:nvSpPr>
          <p:cNvPr id="297" name="Google Shape;297;p10"/>
          <p:cNvSpPr txBox="1"/>
          <p:nvPr/>
        </p:nvSpPr>
        <p:spPr>
          <a:xfrm>
            <a:off x="133895" y="4416199"/>
            <a:ext cx="2780445" cy="20621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(or target bank) registers with central data access platform.</a:t>
            </a:r>
            <a:endParaRPr/>
          </a:p>
          <a:p>
            <a:pPr marL="0" marR="0" lvl="0" indent="0" algn="ctr" rtl="0">
              <a:spcBef>
                <a:spcPts val="0"/>
              </a:spcBef>
              <a:spcAft>
                <a:spcPts val="0"/>
              </a:spcAft>
              <a:buNone/>
            </a:pPr>
            <a:endParaRPr sz="160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Authorization is still required for each client bank, but registration is simplified due to the data access platform.</a:t>
            </a:r>
            <a:endParaRPr/>
          </a:p>
        </p:txBody>
      </p:sp>
      <p:pic>
        <p:nvPicPr>
          <p:cNvPr id="298" name="Google Shape;298;p10" descr="Bank with solid fill"/>
          <p:cNvPicPr preferRelativeResize="0"/>
          <p:nvPr/>
        </p:nvPicPr>
        <p:blipFill rotWithShape="1">
          <a:blip r:embed="rId4">
            <a:alphaModFix/>
          </a:blip>
          <a:srcRect/>
          <a:stretch/>
        </p:blipFill>
        <p:spPr>
          <a:xfrm>
            <a:off x="3322742" y="4773021"/>
            <a:ext cx="914400" cy="914400"/>
          </a:xfrm>
          <a:prstGeom prst="rect">
            <a:avLst/>
          </a:prstGeom>
          <a:noFill/>
          <a:ln>
            <a:noFill/>
          </a:ln>
        </p:spPr>
      </p:pic>
      <p:pic>
        <p:nvPicPr>
          <p:cNvPr id="299" name="Google Shape;299;p10" descr="Bank with solid fill"/>
          <p:cNvPicPr preferRelativeResize="0"/>
          <p:nvPr/>
        </p:nvPicPr>
        <p:blipFill rotWithShape="1">
          <a:blip r:embed="rId5">
            <a:alphaModFix/>
          </a:blip>
          <a:srcRect/>
          <a:stretch/>
        </p:blipFill>
        <p:spPr>
          <a:xfrm>
            <a:off x="9880419" y="3872666"/>
            <a:ext cx="457200" cy="457200"/>
          </a:xfrm>
          <a:prstGeom prst="rect">
            <a:avLst/>
          </a:prstGeom>
          <a:noFill/>
          <a:ln>
            <a:noFill/>
          </a:ln>
        </p:spPr>
      </p:pic>
      <p:pic>
        <p:nvPicPr>
          <p:cNvPr id="300" name="Google Shape;300;p10" descr="Bank with solid fill"/>
          <p:cNvPicPr preferRelativeResize="0"/>
          <p:nvPr/>
        </p:nvPicPr>
        <p:blipFill rotWithShape="1">
          <a:blip r:embed="rId5">
            <a:alphaModFix/>
          </a:blip>
          <a:srcRect/>
          <a:stretch/>
        </p:blipFill>
        <p:spPr>
          <a:xfrm>
            <a:off x="9880419" y="4787066"/>
            <a:ext cx="457200" cy="457200"/>
          </a:xfrm>
          <a:prstGeom prst="rect">
            <a:avLst/>
          </a:prstGeom>
          <a:noFill/>
          <a:ln>
            <a:noFill/>
          </a:ln>
        </p:spPr>
      </p:pic>
      <p:pic>
        <p:nvPicPr>
          <p:cNvPr id="301" name="Google Shape;301;p10" descr="Bank with solid fill"/>
          <p:cNvPicPr preferRelativeResize="0"/>
          <p:nvPr/>
        </p:nvPicPr>
        <p:blipFill rotWithShape="1">
          <a:blip r:embed="rId5">
            <a:alphaModFix/>
          </a:blip>
          <a:srcRect/>
          <a:stretch/>
        </p:blipFill>
        <p:spPr>
          <a:xfrm>
            <a:off x="9880419" y="5701466"/>
            <a:ext cx="457200" cy="457200"/>
          </a:xfrm>
          <a:prstGeom prst="rect">
            <a:avLst/>
          </a:prstGeom>
          <a:noFill/>
          <a:ln>
            <a:noFill/>
          </a:ln>
        </p:spPr>
      </p:pic>
      <p:sp>
        <p:nvSpPr>
          <p:cNvPr id="302" name="Google Shape;302;p10"/>
          <p:cNvSpPr txBox="1"/>
          <p:nvPr/>
        </p:nvSpPr>
        <p:spPr>
          <a:xfrm>
            <a:off x="10400696" y="3917855"/>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303" name="Google Shape;303;p10"/>
          <p:cNvSpPr txBox="1"/>
          <p:nvPr/>
        </p:nvSpPr>
        <p:spPr>
          <a:xfrm>
            <a:off x="10427347" y="4827737"/>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304" name="Google Shape;304;p10"/>
          <p:cNvSpPr txBox="1"/>
          <p:nvPr/>
        </p:nvSpPr>
        <p:spPr>
          <a:xfrm>
            <a:off x="10400550" y="5772295"/>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305" name="Google Shape;305;p10"/>
          <p:cNvSpPr txBox="1"/>
          <p:nvPr/>
        </p:nvSpPr>
        <p:spPr>
          <a:xfrm>
            <a:off x="3122033" y="5684751"/>
            <a:ext cx="1313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a:t>
            </a:r>
            <a:endParaRPr/>
          </a:p>
        </p:txBody>
      </p:sp>
      <p:grpSp>
        <p:nvGrpSpPr>
          <p:cNvPr id="306" name="Google Shape;306;p10"/>
          <p:cNvGrpSpPr/>
          <p:nvPr/>
        </p:nvGrpSpPr>
        <p:grpSpPr>
          <a:xfrm>
            <a:off x="5092750" y="4758041"/>
            <a:ext cx="914400" cy="914400"/>
            <a:chOff x="3550023" y="1689049"/>
            <a:chExt cx="914400" cy="914400"/>
          </a:xfrm>
        </p:grpSpPr>
        <p:pic>
          <p:nvPicPr>
            <p:cNvPr id="307" name="Google Shape;307;p10"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308" name="Google Shape;308;p10"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309" name="Google Shape;309;p10" descr="Logo&#10;&#10;Description automatically generated"/>
          <p:cNvPicPr preferRelativeResize="0"/>
          <p:nvPr/>
        </p:nvPicPr>
        <p:blipFill rotWithShape="1">
          <a:blip r:embed="rId3">
            <a:alphaModFix/>
          </a:blip>
          <a:srcRect l="54338" t="26881" b="31097"/>
          <a:stretch/>
        </p:blipFill>
        <p:spPr>
          <a:xfrm>
            <a:off x="5121336" y="4273913"/>
            <a:ext cx="848620" cy="408594"/>
          </a:xfrm>
          <a:prstGeom prst="rect">
            <a:avLst/>
          </a:prstGeom>
          <a:noFill/>
          <a:ln>
            <a:noFill/>
          </a:ln>
        </p:spPr>
      </p:pic>
      <p:pic>
        <p:nvPicPr>
          <p:cNvPr id="310" name="Google Shape;310;p10" descr="Connected outline"/>
          <p:cNvPicPr preferRelativeResize="0"/>
          <p:nvPr/>
        </p:nvPicPr>
        <p:blipFill rotWithShape="1">
          <a:blip r:embed="rId7">
            <a:alphaModFix/>
          </a:blip>
          <a:srcRect/>
          <a:stretch/>
        </p:blipFill>
        <p:spPr>
          <a:xfrm rot="-3096764">
            <a:off x="4185583" y="4765095"/>
            <a:ext cx="914400" cy="914400"/>
          </a:xfrm>
          <a:prstGeom prst="rect">
            <a:avLst/>
          </a:prstGeom>
          <a:noFill/>
          <a:ln>
            <a:noFill/>
          </a:ln>
        </p:spPr>
      </p:pic>
      <p:pic>
        <p:nvPicPr>
          <p:cNvPr id="311" name="Google Shape;311;p10" descr="Server with solid fill"/>
          <p:cNvPicPr preferRelativeResize="0"/>
          <p:nvPr/>
        </p:nvPicPr>
        <p:blipFill rotWithShape="1">
          <a:blip r:embed="rId8">
            <a:alphaModFix/>
          </a:blip>
          <a:srcRect/>
          <a:stretch/>
        </p:blipFill>
        <p:spPr>
          <a:xfrm>
            <a:off x="6687309" y="4845667"/>
            <a:ext cx="685800" cy="685800"/>
          </a:xfrm>
          <a:prstGeom prst="rect">
            <a:avLst/>
          </a:prstGeom>
          <a:noFill/>
          <a:ln>
            <a:noFill/>
          </a:ln>
        </p:spPr>
      </p:pic>
      <p:sp>
        <p:nvSpPr>
          <p:cNvPr id="312" name="Google Shape;312;p10"/>
          <p:cNvSpPr txBox="1"/>
          <p:nvPr/>
        </p:nvSpPr>
        <p:spPr>
          <a:xfrm>
            <a:off x="6287071" y="4219932"/>
            <a:ext cx="14847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Data Access Platform</a:t>
            </a:r>
            <a:endParaRPr/>
          </a:p>
        </p:txBody>
      </p:sp>
      <p:sp>
        <p:nvSpPr>
          <p:cNvPr id="313" name="Google Shape;313;p10"/>
          <p:cNvSpPr txBox="1"/>
          <p:nvPr/>
        </p:nvSpPr>
        <p:spPr>
          <a:xfrm>
            <a:off x="3640879" y="2999803"/>
            <a:ext cx="207460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accent1"/>
                </a:solidFill>
                <a:latin typeface="Source Sans Pro Light"/>
                <a:ea typeface="Source Sans Pro Light"/>
                <a:cs typeface="Source Sans Pro Light"/>
                <a:sym typeface="Source Sans Pro Light"/>
              </a:rPr>
              <a:t>Bank-Bank or Bank-App Registration</a:t>
            </a:r>
            <a:endParaRPr/>
          </a:p>
        </p:txBody>
      </p:sp>
      <p:sp>
        <p:nvSpPr>
          <p:cNvPr id="314" name="Google Shape;314;p10"/>
          <p:cNvSpPr txBox="1"/>
          <p:nvPr/>
        </p:nvSpPr>
        <p:spPr>
          <a:xfrm>
            <a:off x="3640879" y="3205629"/>
            <a:ext cx="16738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C00000"/>
                </a:solidFill>
                <a:latin typeface="Source Sans Pro Light"/>
                <a:ea typeface="Source Sans Pro Light"/>
                <a:cs typeface="Source Sans Pro Light"/>
                <a:sym typeface="Source Sans Pro Light"/>
              </a:rPr>
              <a:t>Client Consent to Share Data</a:t>
            </a:r>
            <a:endParaRPr/>
          </a:p>
        </p:txBody>
      </p:sp>
      <p:cxnSp>
        <p:nvCxnSpPr>
          <p:cNvPr id="315" name="Google Shape;315;p10"/>
          <p:cNvCxnSpPr/>
          <p:nvPr/>
        </p:nvCxnSpPr>
        <p:spPr>
          <a:xfrm rot="10800000">
            <a:off x="6000577" y="5275404"/>
            <a:ext cx="588414" cy="0"/>
          </a:xfrm>
          <a:prstGeom prst="straightConnector1">
            <a:avLst/>
          </a:prstGeom>
          <a:noFill/>
          <a:ln w="9525" cap="flat" cmpd="sng">
            <a:solidFill>
              <a:srgbClr val="C00000"/>
            </a:solidFill>
            <a:prstDash val="solid"/>
            <a:miter lim="800000"/>
            <a:headEnd type="none" w="sm" len="sm"/>
            <a:tailEnd type="triangle" w="med" len="med"/>
          </a:ln>
        </p:spPr>
      </p:cxnSp>
      <p:cxnSp>
        <p:nvCxnSpPr>
          <p:cNvPr id="316" name="Google Shape;316;p10"/>
          <p:cNvCxnSpPr/>
          <p:nvPr/>
        </p:nvCxnSpPr>
        <p:spPr>
          <a:xfrm>
            <a:off x="5919450" y="5124520"/>
            <a:ext cx="62027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317" name="Google Shape;317;p10"/>
          <p:cNvCxnSpPr>
            <a:stCxn id="311" idx="3"/>
            <a:endCxn id="299" idx="1"/>
          </p:cNvCxnSpPr>
          <p:nvPr/>
        </p:nvCxnSpPr>
        <p:spPr>
          <a:xfrm rot="10800000" flipH="1">
            <a:off x="7373109" y="4101367"/>
            <a:ext cx="2507400" cy="1087200"/>
          </a:xfrm>
          <a:prstGeom prst="bentConnector3">
            <a:avLst>
              <a:gd name="adj1" fmla="val 26401"/>
            </a:avLst>
          </a:prstGeom>
          <a:noFill/>
          <a:ln w="19050" cap="flat" cmpd="sng">
            <a:solidFill>
              <a:schemeClr val="accent3"/>
            </a:solidFill>
            <a:prstDash val="solid"/>
            <a:miter lim="800000"/>
            <a:headEnd type="none" w="sm" len="sm"/>
            <a:tailEnd type="none" w="sm" len="sm"/>
          </a:ln>
        </p:spPr>
      </p:cxnSp>
      <p:cxnSp>
        <p:nvCxnSpPr>
          <p:cNvPr id="318" name="Google Shape;318;p10"/>
          <p:cNvCxnSpPr>
            <a:stCxn id="311" idx="3"/>
            <a:endCxn id="301" idx="1"/>
          </p:cNvCxnSpPr>
          <p:nvPr/>
        </p:nvCxnSpPr>
        <p:spPr>
          <a:xfrm>
            <a:off x="7373109" y="5188567"/>
            <a:ext cx="2507400" cy="741600"/>
          </a:xfrm>
          <a:prstGeom prst="bentConnector3">
            <a:avLst>
              <a:gd name="adj1" fmla="val 19965"/>
            </a:avLst>
          </a:prstGeom>
          <a:noFill/>
          <a:ln w="19050" cap="flat" cmpd="sng">
            <a:solidFill>
              <a:schemeClr val="accent3"/>
            </a:solidFill>
            <a:prstDash val="solid"/>
            <a:miter lim="800000"/>
            <a:headEnd type="none" w="sm" len="sm"/>
            <a:tailEnd type="none" w="sm" len="sm"/>
          </a:ln>
        </p:spPr>
      </p:cxnSp>
      <p:cxnSp>
        <p:nvCxnSpPr>
          <p:cNvPr id="319" name="Google Shape;319;p10"/>
          <p:cNvCxnSpPr>
            <a:stCxn id="311" idx="3"/>
            <a:endCxn id="300" idx="1"/>
          </p:cNvCxnSpPr>
          <p:nvPr/>
        </p:nvCxnSpPr>
        <p:spPr>
          <a:xfrm rot="10800000" flipH="1">
            <a:off x="7373109" y="5015767"/>
            <a:ext cx="2507400" cy="172800"/>
          </a:xfrm>
          <a:prstGeom prst="bentConnector3">
            <a:avLst>
              <a:gd name="adj1" fmla="val 34267"/>
            </a:avLst>
          </a:prstGeom>
          <a:noFill/>
          <a:ln w="19050" cap="flat" cmpd="sng">
            <a:solidFill>
              <a:schemeClr val="accent3"/>
            </a:solidFill>
            <a:prstDash val="solid"/>
            <a:miter lim="800000"/>
            <a:headEnd type="none" w="sm" len="sm"/>
            <a:tailEnd type="none" w="sm" len="sm"/>
          </a:ln>
        </p:spPr>
      </p:cxnSp>
      <p:sp>
        <p:nvSpPr>
          <p:cNvPr id="320" name="Google Shape;320;p10"/>
          <p:cNvSpPr txBox="1"/>
          <p:nvPr/>
        </p:nvSpPr>
        <p:spPr>
          <a:xfrm>
            <a:off x="8051694" y="4485146"/>
            <a:ext cx="198644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Source Sans Pro Light"/>
                <a:ea typeface="Source Sans Pro Light"/>
                <a:cs typeface="Source Sans Pro Light"/>
                <a:sym typeface="Source Sans Pro Light"/>
              </a:rPr>
              <a:t>Bank-Access Platform Connectivity</a:t>
            </a:r>
            <a:endParaRPr/>
          </a:p>
        </p:txBody>
      </p:sp>
      <p:sp>
        <p:nvSpPr>
          <p:cNvPr id="321" name="Google Shape;321;p10"/>
          <p:cNvSpPr txBox="1"/>
          <p:nvPr/>
        </p:nvSpPr>
        <p:spPr>
          <a:xfrm>
            <a:off x="6240761" y="6361375"/>
            <a:ext cx="58750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595959"/>
                </a:solidFill>
                <a:latin typeface="Calibri"/>
                <a:ea typeface="Calibri"/>
                <a:cs typeface="Calibri"/>
                <a:sym typeface="Calibri"/>
              </a:rPr>
              <a:t>Note that the data access platform has the data, resources, and market power to essentially replicate Plat functionality and eliminate the need for a middleware fintech app to offer relationship portability services</a:t>
            </a:r>
            <a:endParaRPr/>
          </a:p>
        </p:txBody>
      </p:sp>
      <p:sp>
        <p:nvSpPr>
          <p:cNvPr id="2" name="Google Shape;165;p1">
            <a:extLst>
              <a:ext uri="{FF2B5EF4-FFF2-40B4-BE49-F238E27FC236}">
                <a16:creationId xmlns:a16="http://schemas.microsoft.com/office/drawing/2014/main" id="{5C181920-742E-4ED3-10B7-A1A154C35C1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3" name="Google Shape;167;p1">
            <a:extLst>
              <a:ext uri="{FF2B5EF4-FFF2-40B4-BE49-F238E27FC236}">
                <a16:creationId xmlns:a16="http://schemas.microsoft.com/office/drawing/2014/main" id="{D8B289DB-396C-9B5D-4387-B8E7A0CE51FF}"/>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11"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27" name="Google Shape;327;p11"/>
          <p:cNvSpPr txBox="1"/>
          <p:nvPr/>
        </p:nvSpPr>
        <p:spPr>
          <a:xfrm>
            <a:off x="243672" y="212381"/>
            <a:ext cx="6030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Relationship portability - Marketplace Use Case</a:t>
            </a:r>
            <a:endParaRPr dirty="0"/>
          </a:p>
        </p:txBody>
      </p:sp>
      <p:pic>
        <p:nvPicPr>
          <p:cNvPr id="328" name="Google Shape;328;p11" descr="Bank with solid fill"/>
          <p:cNvPicPr preferRelativeResize="0"/>
          <p:nvPr/>
        </p:nvPicPr>
        <p:blipFill rotWithShape="1">
          <a:blip r:embed="rId4">
            <a:alphaModFix/>
          </a:blip>
          <a:srcRect/>
          <a:stretch/>
        </p:blipFill>
        <p:spPr>
          <a:xfrm>
            <a:off x="2129531" y="2668754"/>
            <a:ext cx="457200" cy="457200"/>
          </a:xfrm>
          <a:prstGeom prst="rect">
            <a:avLst/>
          </a:prstGeom>
          <a:noFill/>
          <a:ln>
            <a:noFill/>
          </a:ln>
        </p:spPr>
      </p:pic>
      <p:pic>
        <p:nvPicPr>
          <p:cNvPr id="329" name="Google Shape;329;p11" descr="Bank with solid fill"/>
          <p:cNvPicPr preferRelativeResize="0"/>
          <p:nvPr/>
        </p:nvPicPr>
        <p:blipFill rotWithShape="1">
          <a:blip r:embed="rId5">
            <a:alphaModFix/>
          </a:blip>
          <a:srcRect/>
          <a:stretch/>
        </p:blipFill>
        <p:spPr>
          <a:xfrm>
            <a:off x="9234932" y="3504670"/>
            <a:ext cx="457200" cy="457200"/>
          </a:xfrm>
          <a:prstGeom prst="rect">
            <a:avLst/>
          </a:prstGeom>
          <a:noFill/>
          <a:ln>
            <a:noFill/>
          </a:ln>
        </p:spPr>
      </p:pic>
      <p:pic>
        <p:nvPicPr>
          <p:cNvPr id="330" name="Google Shape;330;p11" descr="Bank with solid fill"/>
          <p:cNvPicPr preferRelativeResize="0"/>
          <p:nvPr/>
        </p:nvPicPr>
        <p:blipFill rotWithShape="1">
          <a:blip r:embed="rId5">
            <a:alphaModFix/>
          </a:blip>
          <a:srcRect/>
          <a:stretch/>
        </p:blipFill>
        <p:spPr>
          <a:xfrm>
            <a:off x="9234932" y="4419070"/>
            <a:ext cx="457200" cy="457200"/>
          </a:xfrm>
          <a:prstGeom prst="rect">
            <a:avLst/>
          </a:prstGeom>
          <a:noFill/>
          <a:ln>
            <a:noFill/>
          </a:ln>
        </p:spPr>
      </p:pic>
      <p:pic>
        <p:nvPicPr>
          <p:cNvPr id="331" name="Google Shape;331;p11" descr="Bank with solid fill"/>
          <p:cNvPicPr preferRelativeResize="0"/>
          <p:nvPr/>
        </p:nvPicPr>
        <p:blipFill rotWithShape="1">
          <a:blip r:embed="rId5">
            <a:alphaModFix/>
          </a:blip>
          <a:srcRect/>
          <a:stretch/>
        </p:blipFill>
        <p:spPr>
          <a:xfrm>
            <a:off x="9234932" y="5333470"/>
            <a:ext cx="457200" cy="457200"/>
          </a:xfrm>
          <a:prstGeom prst="rect">
            <a:avLst/>
          </a:prstGeom>
          <a:noFill/>
          <a:ln>
            <a:noFill/>
          </a:ln>
        </p:spPr>
      </p:pic>
      <p:sp>
        <p:nvSpPr>
          <p:cNvPr id="332" name="Google Shape;332;p11"/>
          <p:cNvSpPr txBox="1"/>
          <p:nvPr/>
        </p:nvSpPr>
        <p:spPr>
          <a:xfrm>
            <a:off x="9755209" y="3549859"/>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333" name="Google Shape;333;p11"/>
          <p:cNvSpPr txBox="1"/>
          <p:nvPr/>
        </p:nvSpPr>
        <p:spPr>
          <a:xfrm>
            <a:off x="9781860" y="4459741"/>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334" name="Google Shape;334;p11"/>
          <p:cNvSpPr txBox="1"/>
          <p:nvPr/>
        </p:nvSpPr>
        <p:spPr>
          <a:xfrm>
            <a:off x="9755063" y="5404299"/>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335" name="Google Shape;335;p11"/>
          <p:cNvSpPr txBox="1"/>
          <p:nvPr/>
        </p:nvSpPr>
        <p:spPr>
          <a:xfrm>
            <a:off x="493172" y="3601906"/>
            <a:ext cx="1406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Banks</a:t>
            </a:r>
            <a:endParaRPr/>
          </a:p>
        </p:txBody>
      </p:sp>
      <p:grpSp>
        <p:nvGrpSpPr>
          <p:cNvPr id="336" name="Google Shape;336;p11"/>
          <p:cNvGrpSpPr/>
          <p:nvPr/>
        </p:nvGrpSpPr>
        <p:grpSpPr>
          <a:xfrm>
            <a:off x="5906940" y="2007461"/>
            <a:ext cx="914400" cy="914400"/>
            <a:chOff x="3550023" y="1689049"/>
            <a:chExt cx="914400" cy="914400"/>
          </a:xfrm>
        </p:grpSpPr>
        <p:pic>
          <p:nvPicPr>
            <p:cNvPr id="337" name="Google Shape;337;p11"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338" name="Google Shape;338;p11"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339" name="Google Shape;339;p11" descr="Logo&#10;&#10;Description automatically generated"/>
          <p:cNvPicPr preferRelativeResize="0"/>
          <p:nvPr/>
        </p:nvPicPr>
        <p:blipFill rotWithShape="1">
          <a:blip r:embed="rId3">
            <a:alphaModFix/>
          </a:blip>
          <a:srcRect l="54338" t="26881" b="31097"/>
          <a:stretch/>
        </p:blipFill>
        <p:spPr>
          <a:xfrm>
            <a:off x="5935526" y="1523333"/>
            <a:ext cx="848620" cy="408594"/>
          </a:xfrm>
          <a:prstGeom prst="rect">
            <a:avLst/>
          </a:prstGeom>
          <a:noFill/>
          <a:ln>
            <a:noFill/>
          </a:ln>
        </p:spPr>
      </p:pic>
      <p:pic>
        <p:nvPicPr>
          <p:cNvPr id="340" name="Google Shape;340;p11" descr="Server with solid fill"/>
          <p:cNvPicPr preferRelativeResize="0"/>
          <p:nvPr/>
        </p:nvPicPr>
        <p:blipFill rotWithShape="1">
          <a:blip r:embed="rId7">
            <a:alphaModFix/>
          </a:blip>
          <a:srcRect/>
          <a:stretch/>
        </p:blipFill>
        <p:spPr>
          <a:xfrm>
            <a:off x="6041822" y="4477671"/>
            <a:ext cx="685800" cy="685800"/>
          </a:xfrm>
          <a:prstGeom prst="rect">
            <a:avLst/>
          </a:prstGeom>
          <a:noFill/>
          <a:ln>
            <a:noFill/>
          </a:ln>
        </p:spPr>
      </p:pic>
      <p:sp>
        <p:nvSpPr>
          <p:cNvPr id="341" name="Google Shape;341;p11"/>
          <p:cNvSpPr txBox="1"/>
          <p:nvPr/>
        </p:nvSpPr>
        <p:spPr>
          <a:xfrm>
            <a:off x="5641584" y="3851936"/>
            <a:ext cx="14847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Data Access Platform</a:t>
            </a:r>
            <a:endParaRPr/>
          </a:p>
        </p:txBody>
      </p:sp>
      <p:cxnSp>
        <p:nvCxnSpPr>
          <p:cNvPr id="342" name="Google Shape;342;p11"/>
          <p:cNvCxnSpPr>
            <a:stCxn id="340" idx="3"/>
            <a:endCxn id="329" idx="1"/>
          </p:cNvCxnSpPr>
          <p:nvPr/>
        </p:nvCxnSpPr>
        <p:spPr>
          <a:xfrm rot="10800000" flipH="1">
            <a:off x="6727622" y="3733371"/>
            <a:ext cx="2507400" cy="1087200"/>
          </a:xfrm>
          <a:prstGeom prst="bentConnector3">
            <a:avLst>
              <a:gd name="adj1" fmla="val 26401"/>
            </a:avLst>
          </a:prstGeom>
          <a:noFill/>
          <a:ln w="19050" cap="flat" cmpd="sng">
            <a:solidFill>
              <a:schemeClr val="accent3"/>
            </a:solidFill>
            <a:prstDash val="solid"/>
            <a:miter lim="800000"/>
            <a:headEnd type="none" w="sm" len="sm"/>
            <a:tailEnd type="none" w="sm" len="sm"/>
          </a:ln>
        </p:spPr>
      </p:cxnSp>
      <p:cxnSp>
        <p:nvCxnSpPr>
          <p:cNvPr id="343" name="Google Shape;343;p11"/>
          <p:cNvCxnSpPr>
            <a:stCxn id="340" idx="3"/>
            <a:endCxn id="331" idx="1"/>
          </p:cNvCxnSpPr>
          <p:nvPr/>
        </p:nvCxnSpPr>
        <p:spPr>
          <a:xfrm>
            <a:off x="6727622" y="4820571"/>
            <a:ext cx="2507400" cy="741600"/>
          </a:xfrm>
          <a:prstGeom prst="bentConnector3">
            <a:avLst>
              <a:gd name="adj1" fmla="val 19965"/>
            </a:avLst>
          </a:prstGeom>
          <a:noFill/>
          <a:ln w="19050" cap="flat" cmpd="sng">
            <a:solidFill>
              <a:schemeClr val="accent3"/>
            </a:solidFill>
            <a:prstDash val="solid"/>
            <a:miter lim="800000"/>
            <a:headEnd type="none" w="sm" len="sm"/>
            <a:tailEnd type="none" w="sm" len="sm"/>
          </a:ln>
        </p:spPr>
      </p:cxnSp>
      <p:cxnSp>
        <p:nvCxnSpPr>
          <p:cNvPr id="344" name="Google Shape;344;p11"/>
          <p:cNvCxnSpPr>
            <a:stCxn id="340" idx="3"/>
            <a:endCxn id="330" idx="1"/>
          </p:cNvCxnSpPr>
          <p:nvPr/>
        </p:nvCxnSpPr>
        <p:spPr>
          <a:xfrm rot="10800000" flipH="1">
            <a:off x="6727622" y="4647771"/>
            <a:ext cx="2507400" cy="172800"/>
          </a:xfrm>
          <a:prstGeom prst="bentConnector3">
            <a:avLst>
              <a:gd name="adj1" fmla="val 34267"/>
            </a:avLst>
          </a:prstGeom>
          <a:noFill/>
          <a:ln w="19050" cap="flat" cmpd="sng">
            <a:solidFill>
              <a:schemeClr val="accent3"/>
            </a:solidFill>
            <a:prstDash val="solid"/>
            <a:miter lim="800000"/>
            <a:headEnd type="none" w="sm" len="sm"/>
            <a:tailEnd type="none" w="sm" len="sm"/>
          </a:ln>
        </p:spPr>
      </p:cxnSp>
      <p:sp>
        <p:nvSpPr>
          <p:cNvPr id="345" name="Google Shape;345;p11"/>
          <p:cNvSpPr txBox="1"/>
          <p:nvPr/>
        </p:nvSpPr>
        <p:spPr>
          <a:xfrm>
            <a:off x="7406207" y="4117150"/>
            <a:ext cx="198644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Source Sans Pro Light"/>
                <a:ea typeface="Source Sans Pro Light"/>
                <a:cs typeface="Source Sans Pro Light"/>
                <a:sym typeface="Source Sans Pro Light"/>
              </a:rPr>
              <a:t>Bank-Access Platform Connectivity</a:t>
            </a:r>
            <a:endParaRPr/>
          </a:p>
        </p:txBody>
      </p:sp>
      <p:sp>
        <p:nvSpPr>
          <p:cNvPr id="346" name="Google Shape;346;p11"/>
          <p:cNvSpPr txBox="1"/>
          <p:nvPr/>
        </p:nvSpPr>
        <p:spPr>
          <a:xfrm>
            <a:off x="477182" y="6099681"/>
            <a:ext cx="58750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595959"/>
                </a:solidFill>
                <a:latin typeface="Calibri"/>
                <a:ea typeface="Calibri"/>
                <a:cs typeface="Calibri"/>
                <a:sym typeface="Calibri"/>
              </a:rPr>
              <a:t>Note that the data access platform has the data, resources, and market power to essentially replicate Plat functionality and eliminate the need for a middleware fintech app to offer relationship portability services</a:t>
            </a:r>
            <a:endParaRPr/>
          </a:p>
        </p:txBody>
      </p:sp>
      <p:sp>
        <p:nvSpPr>
          <p:cNvPr id="347" name="Google Shape;347;p11"/>
          <p:cNvSpPr txBox="1"/>
          <p:nvPr/>
        </p:nvSpPr>
        <p:spPr>
          <a:xfrm>
            <a:off x="243672" y="579503"/>
            <a:ext cx="12442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Future State</a:t>
            </a:r>
            <a:endParaRPr/>
          </a:p>
        </p:txBody>
      </p:sp>
      <p:pic>
        <p:nvPicPr>
          <p:cNvPr id="348" name="Google Shape;348;p11" descr="Bank with solid fill"/>
          <p:cNvPicPr preferRelativeResize="0"/>
          <p:nvPr/>
        </p:nvPicPr>
        <p:blipFill rotWithShape="1">
          <a:blip r:embed="rId4">
            <a:alphaModFix/>
          </a:blip>
          <a:srcRect/>
          <a:stretch/>
        </p:blipFill>
        <p:spPr>
          <a:xfrm>
            <a:off x="2129531" y="3280668"/>
            <a:ext cx="457200" cy="457200"/>
          </a:xfrm>
          <a:prstGeom prst="rect">
            <a:avLst/>
          </a:prstGeom>
          <a:noFill/>
          <a:ln>
            <a:noFill/>
          </a:ln>
        </p:spPr>
      </p:pic>
      <p:pic>
        <p:nvPicPr>
          <p:cNvPr id="349" name="Google Shape;349;p11" descr="Bank with solid fill"/>
          <p:cNvPicPr preferRelativeResize="0"/>
          <p:nvPr/>
        </p:nvPicPr>
        <p:blipFill rotWithShape="1">
          <a:blip r:embed="rId4">
            <a:alphaModFix/>
          </a:blip>
          <a:srcRect/>
          <a:stretch/>
        </p:blipFill>
        <p:spPr>
          <a:xfrm>
            <a:off x="2129531" y="3847827"/>
            <a:ext cx="457200" cy="457200"/>
          </a:xfrm>
          <a:prstGeom prst="rect">
            <a:avLst/>
          </a:prstGeom>
          <a:noFill/>
          <a:ln>
            <a:noFill/>
          </a:ln>
        </p:spPr>
      </p:pic>
      <p:pic>
        <p:nvPicPr>
          <p:cNvPr id="350" name="Google Shape;350;p11" descr="Bank with solid fill"/>
          <p:cNvPicPr preferRelativeResize="0"/>
          <p:nvPr/>
        </p:nvPicPr>
        <p:blipFill rotWithShape="1">
          <a:blip r:embed="rId4">
            <a:alphaModFix/>
          </a:blip>
          <a:srcRect/>
          <a:stretch/>
        </p:blipFill>
        <p:spPr>
          <a:xfrm>
            <a:off x="2129531" y="4459741"/>
            <a:ext cx="457200" cy="457200"/>
          </a:xfrm>
          <a:prstGeom prst="rect">
            <a:avLst/>
          </a:prstGeom>
          <a:noFill/>
          <a:ln>
            <a:noFill/>
          </a:ln>
        </p:spPr>
      </p:pic>
      <p:cxnSp>
        <p:nvCxnSpPr>
          <p:cNvPr id="351" name="Google Shape;351;p11"/>
          <p:cNvCxnSpPr>
            <a:stCxn id="350" idx="3"/>
            <a:endCxn id="340" idx="1"/>
          </p:cNvCxnSpPr>
          <p:nvPr/>
        </p:nvCxnSpPr>
        <p:spPr>
          <a:xfrm>
            <a:off x="2586731" y="4688341"/>
            <a:ext cx="3455100" cy="132300"/>
          </a:xfrm>
          <a:prstGeom prst="bentConnector3">
            <a:avLst>
              <a:gd name="adj1" fmla="val 36248"/>
            </a:avLst>
          </a:prstGeom>
          <a:noFill/>
          <a:ln w="19050" cap="flat" cmpd="sng">
            <a:solidFill>
              <a:schemeClr val="accent3"/>
            </a:solidFill>
            <a:prstDash val="solid"/>
            <a:miter lim="800000"/>
            <a:headEnd type="none" w="sm" len="sm"/>
            <a:tailEnd type="none" w="sm" len="sm"/>
          </a:ln>
        </p:spPr>
      </p:cxnSp>
      <p:cxnSp>
        <p:nvCxnSpPr>
          <p:cNvPr id="352" name="Google Shape;352;p11"/>
          <p:cNvCxnSpPr>
            <a:stCxn id="349" idx="3"/>
            <a:endCxn id="340" idx="1"/>
          </p:cNvCxnSpPr>
          <p:nvPr/>
        </p:nvCxnSpPr>
        <p:spPr>
          <a:xfrm>
            <a:off x="2586731" y="4076427"/>
            <a:ext cx="3455100" cy="744000"/>
          </a:xfrm>
          <a:prstGeom prst="bentConnector3">
            <a:avLst>
              <a:gd name="adj1" fmla="val 43513"/>
            </a:avLst>
          </a:prstGeom>
          <a:noFill/>
          <a:ln w="19050" cap="flat" cmpd="sng">
            <a:solidFill>
              <a:schemeClr val="accent3"/>
            </a:solidFill>
            <a:prstDash val="solid"/>
            <a:miter lim="800000"/>
            <a:headEnd type="none" w="sm" len="sm"/>
            <a:tailEnd type="none" w="sm" len="sm"/>
          </a:ln>
        </p:spPr>
      </p:cxnSp>
      <p:cxnSp>
        <p:nvCxnSpPr>
          <p:cNvPr id="353" name="Google Shape;353;p11"/>
          <p:cNvCxnSpPr>
            <a:stCxn id="348" idx="3"/>
            <a:endCxn id="340" idx="1"/>
          </p:cNvCxnSpPr>
          <p:nvPr/>
        </p:nvCxnSpPr>
        <p:spPr>
          <a:xfrm>
            <a:off x="2586731" y="3509268"/>
            <a:ext cx="3455100" cy="1311300"/>
          </a:xfrm>
          <a:prstGeom prst="bentConnector3">
            <a:avLst>
              <a:gd name="adj1" fmla="val 50000"/>
            </a:avLst>
          </a:prstGeom>
          <a:noFill/>
          <a:ln w="19050" cap="flat" cmpd="sng">
            <a:solidFill>
              <a:schemeClr val="accent3"/>
            </a:solidFill>
            <a:prstDash val="solid"/>
            <a:miter lim="800000"/>
            <a:headEnd type="none" w="sm" len="sm"/>
            <a:tailEnd type="none" w="sm" len="sm"/>
          </a:ln>
        </p:spPr>
      </p:cxnSp>
      <p:cxnSp>
        <p:nvCxnSpPr>
          <p:cNvPr id="354" name="Google Shape;354;p11"/>
          <p:cNvCxnSpPr>
            <a:stCxn id="328" idx="3"/>
            <a:endCxn id="340" idx="1"/>
          </p:cNvCxnSpPr>
          <p:nvPr/>
        </p:nvCxnSpPr>
        <p:spPr>
          <a:xfrm>
            <a:off x="2586731" y="2897354"/>
            <a:ext cx="3455100" cy="1923300"/>
          </a:xfrm>
          <a:prstGeom prst="bentConnector3">
            <a:avLst>
              <a:gd name="adj1" fmla="val 60638"/>
            </a:avLst>
          </a:prstGeom>
          <a:noFill/>
          <a:ln w="19050" cap="flat" cmpd="sng">
            <a:solidFill>
              <a:schemeClr val="accent3"/>
            </a:solidFill>
            <a:prstDash val="solid"/>
            <a:miter lim="800000"/>
            <a:headEnd type="none" w="sm" len="sm"/>
            <a:tailEnd type="none" w="sm" len="sm"/>
          </a:ln>
        </p:spPr>
      </p:cxnSp>
      <p:pic>
        <p:nvPicPr>
          <p:cNvPr id="355" name="Google Shape;355;p11" descr="Connected outline"/>
          <p:cNvPicPr preferRelativeResize="0"/>
          <p:nvPr/>
        </p:nvPicPr>
        <p:blipFill rotWithShape="1">
          <a:blip r:embed="rId8">
            <a:alphaModFix/>
          </a:blip>
          <a:srcRect/>
          <a:stretch/>
        </p:blipFill>
        <p:spPr>
          <a:xfrm rot="2341960">
            <a:off x="5895028" y="2976153"/>
            <a:ext cx="914400" cy="914400"/>
          </a:xfrm>
          <a:prstGeom prst="rect">
            <a:avLst/>
          </a:prstGeom>
          <a:noFill/>
          <a:ln>
            <a:noFill/>
          </a:ln>
        </p:spPr>
      </p:pic>
      <p:sp>
        <p:nvSpPr>
          <p:cNvPr id="356" name="Google Shape;356;p11"/>
          <p:cNvSpPr txBox="1"/>
          <p:nvPr/>
        </p:nvSpPr>
        <p:spPr>
          <a:xfrm>
            <a:off x="7808988" y="1110517"/>
            <a:ext cx="3167319" cy="18158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uses data from data access platform and connectivity from data access platform to allow consumers to shop between different offerings by product line, to determine the optimal mix of financial institutions to meet their needs</a:t>
            </a:r>
            <a:endParaRPr/>
          </a:p>
        </p:txBody>
      </p:sp>
      <p:sp>
        <p:nvSpPr>
          <p:cNvPr id="2" name="Google Shape;165;p1">
            <a:extLst>
              <a:ext uri="{FF2B5EF4-FFF2-40B4-BE49-F238E27FC236}">
                <a16:creationId xmlns:a16="http://schemas.microsoft.com/office/drawing/2014/main" id="{8CBEEE87-9CCE-8588-1341-FC9A4D406D3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3" name="Google Shape;167;p1">
            <a:extLst>
              <a:ext uri="{FF2B5EF4-FFF2-40B4-BE49-F238E27FC236}">
                <a16:creationId xmlns:a16="http://schemas.microsoft.com/office/drawing/2014/main" id="{6347095B-C1C5-E3A8-34BF-8AA005E94710}"/>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15"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93" name="Google Shape;393;p15"/>
          <p:cNvSpPr txBox="1"/>
          <p:nvPr/>
        </p:nvSpPr>
        <p:spPr>
          <a:xfrm>
            <a:off x="243672" y="212381"/>
            <a:ext cx="22541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Plat Architecture</a:t>
            </a:r>
            <a:endParaRPr/>
          </a:p>
        </p:txBody>
      </p:sp>
      <p:sp>
        <p:nvSpPr>
          <p:cNvPr id="394" name="Google Shape;394;p15"/>
          <p:cNvSpPr txBox="1"/>
          <p:nvPr/>
        </p:nvSpPr>
        <p:spPr>
          <a:xfrm>
            <a:off x="1056145" y="3576669"/>
            <a:ext cx="1441800"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Key Features:</a:t>
            </a:r>
            <a:endParaRPr dirty="0">
              <a:latin typeface="Source Sans Pro" panose="020B0503030403020204" pitchFamily="34" charset="0"/>
              <a:ea typeface="Source Sans Pro" panose="020B0503030403020204" pitchFamily="34" charset="0"/>
            </a:endParaRPr>
          </a:p>
        </p:txBody>
      </p:sp>
      <p:sp>
        <p:nvSpPr>
          <p:cNvPr id="395" name="Google Shape;395;p15"/>
          <p:cNvSpPr txBox="1"/>
          <p:nvPr/>
        </p:nvSpPr>
        <p:spPr>
          <a:xfrm>
            <a:off x="1056147" y="4478675"/>
            <a:ext cx="14418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Modules:</a:t>
            </a:r>
            <a:endParaRPr dirty="0">
              <a:latin typeface="Source Sans Pro" panose="020B0503030403020204" pitchFamily="34" charset="0"/>
              <a:ea typeface="Source Sans Pro" panose="020B0503030403020204" pitchFamily="34" charset="0"/>
            </a:endParaRPr>
          </a:p>
        </p:txBody>
      </p:sp>
      <p:sp>
        <p:nvSpPr>
          <p:cNvPr id="396" name="Google Shape;396;p15"/>
          <p:cNvSpPr/>
          <p:nvPr/>
        </p:nvSpPr>
        <p:spPr>
          <a:xfrm>
            <a:off x="1056158" y="943355"/>
            <a:ext cx="3044400" cy="2151600"/>
          </a:xfrm>
          <a:prstGeom prst="roundRect">
            <a:avLst>
              <a:gd name="adj" fmla="val 16667"/>
            </a:avLst>
          </a:prstGeom>
          <a:noFill/>
          <a:ln w="19050" cap="flat" cmpd="sng">
            <a:solidFill>
              <a:srgbClr val="F2662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React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Typescript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React-router 6</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p:txBody>
      </p:sp>
      <p:sp>
        <p:nvSpPr>
          <p:cNvPr id="397" name="Google Shape;397;p15"/>
          <p:cNvSpPr txBox="1"/>
          <p:nvPr/>
        </p:nvSpPr>
        <p:spPr>
          <a:xfrm>
            <a:off x="1357033" y="758689"/>
            <a:ext cx="11319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26622"/>
                </a:solidFill>
                <a:latin typeface="Source Sans Pro"/>
                <a:ea typeface="Source Sans Pro"/>
                <a:cs typeface="Source Sans Pro"/>
                <a:sym typeface="Source Sans Pro"/>
              </a:rPr>
              <a:t>Front End</a:t>
            </a:r>
            <a:endParaRPr dirty="0"/>
          </a:p>
        </p:txBody>
      </p:sp>
      <p:sp>
        <p:nvSpPr>
          <p:cNvPr id="398" name="Google Shape;398;p15"/>
          <p:cNvSpPr/>
          <p:nvPr/>
        </p:nvSpPr>
        <p:spPr>
          <a:xfrm>
            <a:off x="7541734" y="943355"/>
            <a:ext cx="3044400" cy="2151600"/>
          </a:xfrm>
          <a:prstGeom prst="roundRect">
            <a:avLst>
              <a:gd name="adj" fmla="val 16667"/>
            </a:avLst>
          </a:prstGeom>
          <a:noFill/>
          <a:ln w="19050" cap="flat" cmpd="sng">
            <a:solidFill>
              <a:srgbClr val="F2662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Typescript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Middleware: handles auth and data summarization/ aggregation</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p:txBody>
      </p:sp>
      <p:sp>
        <p:nvSpPr>
          <p:cNvPr id="399" name="Google Shape;399;p15"/>
          <p:cNvSpPr txBox="1"/>
          <p:nvPr/>
        </p:nvSpPr>
        <p:spPr>
          <a:xfrm>
            <a:off x="7842609" y="758689"/>
            <a:ext cx="10806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26622"/>
                </a:solidFill>
                <a:latin typeface="Source Sans Pro"/>
                <a:ea typeface="Source Sans Pro"/>
                <a:cs typeface="Source Sans Pro"/>
                <a:sym typeface="Source Sans Pro"/>
              </a:rPr>
              <a:t>Back End</a:t>
            </a:r>
            <a:endParaRPr/>
          </a:p>
        </p:txBody>
      </p:sp>
      <p:sp>
        <p:nvSpPr>
          <p:cNvPr id="400" name="Google Shape;400;p15"/>
          <p:cNvSpPr txBox="1"/>
          <p:nvPr/>
        </p:nvSpPr>
        <p:spPr>
          <a:xfrm>
            <a:off x="3036525" y="3364250"/>
            <a:ext cx="7101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Login to FDX Member(s) </a:t>
            </a:r>
            <a:endParaRPr dirty="0">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Add FDX information to pre-populate application </a:t>
            </a:r>
            <a:endParaRPr dirty="0">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Select existing accounts to migrate to new FDX Member</a:t>
            </a:r>
            <a:endParaRPr dirty="0">
              <a:latin typeface="Source Sans Pro" panose="020B0503030403020204" pitchFamily="34" charset="0"/>
              <a:ea typeface="Source Sans Pro" panose="020B0503030403020204" pitchFamily="34" charset="0"/>
              <a:cs typeface="Calibri"/>
              <a:sym typeface="Calibri"/>
            </a:endParaRPr>
          </a:p>
        </p:txBody>
      </p:sp>
      <p:sp>
        <p:nvSpPr>
          <p:cNvPr id="401" name="Google Shape;401;p15"/>
          <p:cNvSpPr txBox="1"/>
          <p:nvPr/>
        </p:nvSpPr>
        <p:spPr>
          <a:xfrm>
            <a:off x="3036525" y="4410950"/>
            <a:ext cx="71013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Server</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index.ts: entrypoint and api definitions</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scores.ts: aggregation and summarization of FDX data</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service.ts: communicate with FDX API</a:t>
            </a:r>
            <a:endParaRPr>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Client</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home.tsx: entrypoint to UI</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listBanks.tsx: list FDX Members and optionally login/select each member</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register.tsx: create a new relationship with FDX Member, optionally bringing in information from existing FDX Member account</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accounts.tsx: select existing accounts to move to new FDX Member</a:t>
            </a:r>
            <a:endParaRPr>
              <a:latin typeface="Source Sans Pro" panose="020B0503030403020204" pitchFamily="34" charset="0"/>
              <a:ea typeface="Source Sans Pro" panose="020B0503030403020204" pitchFamily="34" charset="0"/>
              <a:cs typeface="Calibri"/>
              <a:sym typeface="Calibri"/>
            </a:endParaRPr>
          </a:p>
        </p:txBody>
      </p:sp>
      <p:sp>
        <p:nvSpPr>
          <p:cNvPr id="2" name="Google Shape;167;p1">
            <a:extLst>
              <a:ext uri="{FF2B5EF4-FFF2-40B4-BE49-F238E27FC236}">
                <a16:creationId xmlns:a16="http://schemas.microsoft.com/office/drawing/2014/main" id="{86887ABC-0569-CEA4-C69B-D28A55451C17}"/>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C24E2AA-371F-E327-153D-4506ECD75EF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g1d59b0a28b6_0_0" descr="Logo&#10;&#10;Description automatically generated"/>
          <p:cNvPicPr preferRelativeResize="0"/>
          <p:nvPr/>
        </p:nvPicPr>
        <p:blipFill rotWithShape="1">
          <a:blip r:embed="rId3">
            <a:alphaModFix/>
          </a:blip>
          <a:srcRect l="54337" t="26881" b="31096"/>
          <a:stretch/>
        </p:blipFill>
        <p:spPr>
          <a:xfrm>
            <a:off x="11166329" y="24122"/>
            <a:ext cx="782000" cy="376518"/>
          </a:xfrm>
          <a:prstGeom prst="rect">
            <a:avLst/>
          </a:prstGeom>
          <a:noFill/>
          <a:ln>
            <a:noFill/>
          </a:ln>
        </p:spPr>
      </p:pic>
      <p:sp>
        <p:nvSpPr>
          <p:cNvPr id="407" name="Google Shape;407;g1d59b0a28b6_0_0"/>
          <p:cNvSpPr txBox="1"/>
          <p:nvPr/>
        </p:nvSpPr>
        <p:spPr>
          <a:xfrm>
            <a:off x="243672" y="212381"/>
            <a:ext cx="2254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Plat Workflow</a:t>
            </a:r>
            <a:endParaRPr/>
          </a:p>
        </p:txBody>
      </p:sp>
      <p:pic>
        <p:nvPicPr>
          <p:cNvPr id="408" name="Google Shape;408;g1d59b0a28b6_0_0"/>
          <p:cNvPicPr preferRelativeResize="0"/>
          <p:nvPr/>
        </p:nvPicPr>
        <p:blipFill>
          <a:blip r:embed="rId4">
            <a:alphaModFix/>
          </a:blip>
          <a:stretch>
            <a:fillRect/>
          </a:stretch>
        </p:blipFill>
        <p:spPr>
          <a:xfrm>
            <a:off x="3494247" y="152400"/>
            <a:ext cx="6070812" cy="6553201"/>
          </a:xfrm>
          <a:prstGeom prst="rect">
            <a:avLst/>
          </a:prstGeom>
          <a:noFill/>
          <a:ln>
            <a:noFill/>
          </a:ln>
        </p:spPr>
      </p:pic>
      <p:sp>
        <p:nvSpPr>
          <p:cNvPr id="2" name="Google Shape;167;p1">
            <a:extLst>
              <a:ext uri="{FF2B5EF4-FFF2-40B4-BE49-F238E27FC236}">
                <a16:creationId xmlns:a16="http://schemas.microsoft.com/office/drawing/2014/main" id="{7630AEE3-389F-EB8E-5BBB-52017EA71740}"/>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163E91D0-C45F-BE73-91DE-7537989F41A9}"/>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4"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84" name="Google Shape;384;p14"/>
          <p:cNvSpPr txBox="1"/>
          <p:nvPr/>
        </p:nvSpPr>
        <p:spPr>
          <a:xfrm>
            <a:off x="243672" y="212381"/>
            <a:ext cx="692529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Potential Automation – Financial Services Certification</a:t>
            </a:r>
            <a:endParaRPr/>
          </a:p>
        </p:txBody>
      </p:sp>
      <p:sp>
        <p:nvSpPr>
          <p:cNvPr id="385" name="Google Shape;385;p14"/>
          <p:cNvSpPr txBox="1"/>
          <p:nvPr/>
        </p:nvSpPr>
        <p:spPr>
          <a:xfrm>
            <a:off x="243672" y="842681"/>
            <a:ext cx="5852328"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Problem</a:t>
            </a:r>
            <a:r>
              <a:rPr lang="en-US" sz="1800" dirty="0">
                <a:solidFill>
                  <a:schemeClr val="dk1"/>
                </a:solidFill>
                <a:latin typeface="Source Sans Pro"/>
                <a:ea typeface="Source Sans Pro"/>
                <a:cs typeface="Source Sans Pro"/>
                <a:sym typeface="Source Sans Pro"/>
              </a:rPr>
              <a:t>: </a:t>
            </a:r>
            <a:r>
              <a:rPr lang="en-US" sz="1400" dirty="0">
                <a:solidFill>
                  <a:schemeClr val="dk1"/>
                </a:solidFill>
                <a:latin typeface="Source Sans Pro"/>
                <a:ea typeface="Source Sans Pro"/>
                <a:cs typeface="Source Sans Pro"/>
                <a:sym typeface="Source Sans Pro"/>
              </a:rPr>
              <a:t>With approximately 5,000 banks in the US, connecting each bank to each other would require more than 12 million API registrations across the industry. This number grows quickly as Fintech firms seek to connect directly with bank APIs as well</a:t>
            </a:r>
            <a:endParaRPr dirty="0"/>
          </a:p>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b="1" dirty="0">
                <a:solidFill>
                  <a:srgbClr val="F26622"/>
                </a:solidFill>
                <a:latin typeface="Source Sans Pro"/>
                <a:ea typeface="Source Sans Pro"/>
                <a:cs typeface="Source Sans Pro"/>
                <a:sym typeface="Source Sans Pro"/>
              </a:rPr>
              <a:t>Data Access Platforms solve challenges of scale for interoperability of secure APIs, but this approach </a:t>
            </a:r>
            <a:br>
              <a:rPr lang="en-US" sz="1800" b="1" dirty="0">
                <a:solidFill>
                  <a:srgbClr val="F26622"/>
                </a:solidFill>
                <a:latin typeface="Source Sans Pro"/>
                <a:ea typeface="Source Sans Pro"/>
                <a:cs typeface="Source Sans Pro"/>
                <a:sym typeface="Source Sans Pro"/>
              </a:rPr>
            </a:br>
            <a:r>
              <a:rPr lang="en-US" sz="1800" b="1" dirty="0">
                <a:solidFill>
                  <a:srgbClr val="F26622"/>
                </a:solidFill>
                <a:latin typeface="Source Sans Pro"/>
                <a:ea typeface="Source Sans Pro"/>
                <a:cs typeface="Source Sans Pro"/>
                <a:sym typeface="Source Sans Pro"/>
              </a:rPr>
              <a:t>conflicts with the decentralized market objective</a:t>
            </a:r>
            <a:endParaRPr dirty="0"/>
          </a:p>
          <a:p>
            <a:pPr marL="0" marR="0" lvl="0" indent="0" algn="l" rtl="0">
              <a:spcBef>
                <a:spcPts val="0"/>
              </a:spcBef>
              <a:spcAft>
                <a:spcPts val="0"/>
              </a:spcAft>
              <a:buNone/>
            </a:pPr>
            <a:endParaRPr sz="18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8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Alternative Proposal – Financial Services Certification</a:t>
            </a: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400" dirty="0">
                <a:solidFill>
                  <a:schemeClr val="dk1"/>
                </a:solidFill>
                <a:latin typeface="Source Sans Pro"/>
                <a:ea typeface="Source Sans Pro"/>
                <a:cs typeface="Source Sans Pro"/>
                <a:sym typeface="Source Sans Pro"/>
              </a:rPr>
              <a:t>Regulatory or Industry designated body</a:t>
            </a:r>
            <a:r>
              <a:rPr lang="en-US" sz="1400" baseline="30000" dirty="0">
                <a:solidFill>
                  <a:schemeClr val="dk1"/>
                </a:solidFill>
                <a:latin typeface="Source Sans Pro"/>
                <a:ea typeface="Source Sans Pro"/>
                <a:cs typeface="Source Sans Pro"/>
                <a:sym typeface="Source Sans Pro"/>
              </a:rPr>
              <a:t>1</a:t>
            </a:r>
            <a:r>
              <a:rPr lang="en-US" sz="1400" dirty="0">
                <a:solidFill>
                  <a:schemeClr val="dk1"/>
                </a:solidFill>
                <a:latin typeface="Source Sans Pro"/>
                <a:ea typeface="Source Sans Pro"/>
                <a:cs typeface="Source Sans Pro"/>
                <a:sym typeface="Source Sans Pro"/>
              </a:rPr>
              <a:t> has a centralized registration utility that provides a means for automated verification of third-parties through certificates</a:t>
            </a:r>
            <a:endParaRPr dirty="0"/>
          </a:p>
          <a:p>
            <a:pPr marL="0" marR="0" lvl="0" indent="0" algn="l" rtl="0">
              <a:spcBef>
                <a:spcPts val="0"/>
              </a:spcBef>
              <a:spcAft>
                <a:spcPts val="0"/>
              </a:spcAft>
              <a:buNone/>
            </a:pPr>
            <a:endParaRPr sz="14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400" dirty="0">
                <a:solidFill>
                  <a:schemeClr val="dk1"/>
                </a:solidFill>
                <a:latin typeface="Source Sans Pro"/>
                <a:ea typeface="Source Sans Pro"/>
                <a:cs typeface="Source Sans Pro"/>
                <a:sym typeface="Source Sans Pro"/>
              </a:rPr>
              <a:t>Network participates can use automated registration, either asynchronous (in advance) or synchronous by verifying other parties. Registration occurs with the central body once and then can be automated for each member of the network</a:t>
            </a:r>
            <a:br>
              <a:rPr lang="en-US" sz="1400" dirty="0">
                <a:solidFill>
                  <a:schemeClr val="dk1"/>
                </a:solidFill>
                <a:latin typeface="Source Sans Pro"/>
                <a:ea typeface="Source Sans Pro"/>
                <a:cs typeface="Source Sans Pro"/>
                <a:sym typeface="Source Sans Pro"/>
              </a:rPr>
            </a:br>
            <a:endParaRPr sz="1400" dirty="0">
              <a:solidFill>
                <a:schemeClr val="dk1"/>
              </a:solidFill>
              <a:latin typeface="Source Sans Pro"/>
              <a:ea typeface="Source Sans Pro"/>
              <a:cs typeface="Source Sans Pro"/>
              <a:sym typeface="Source Sans Pro"/>
            </a:endParaRPr>
          </a:p>
        </p:txBody>
      </p:sp>
      <p:sp>
        <p:nvSpPr>
          <p:cNvPr id="386" name="Google Shape;386;p14"/>
          <p:cNvSpPr txBox="1"/>
          <p:nvPr/>
        </p:nvSpPr>
        <p:spPr>
          <a:xfrm>
            <a:off x="7467599" y="2294964"/>
            <a:ext cx="4061011" cy="1446550"/>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26622"/>
                </a:solidFill>
                <a:latin typeface="Source Sans Pro"/>
                <a:ea typeface="Source Sans Pro"/>
                <a:cs typeface="Source Sans Pro"/>
                <a:sym typeface="Source Sans Pro"/>
              </a:rPr>
              <a:t>A CFPB goal is decentralized markets:</a:t>
            </a:r>
            <a:br>
              <a:rPr lang="en-US" sz="1200" b="1">
                <a:solidFill>
                  <a:schemeClr val="dk1"/>
                </a:solidFill>
                <a:latin typeface="Source Sans Pro"/>
                <a:ea typeface="Source Sans Pro"/>
                <a:cs typeface="Source Sans Pro"/>
                <a:sym typeface="Source Sans Pro"/>
              </a:rPr>
            </a:br>
            <a:r>
              <a:rPr lang="en-US" sz="1400" b="0">
                <a:solidFill>
                  <a:schemeClr val="dk1"/>
                </a:solidFill>
                <a:latin typeface="Source Sans Pro"/>
                <a:ea typeface="Source Sans Pro"/>
                <a:cs typeface="Source Sans Pro"/>
                <a:sym typeface="Source Sans Pro"/>
              </a:rPr>
              <a:t>Limit dependency on critical infrastructure; do not rely only a few large market players; avoid gatekeepers; limit monopolies; increase competition; reduce consolidation; reduce impact of a few intermediaries to impose rent or control.</a:t>
            </a:r>
            <a:endParaRPr sz="1200" b="0">
              <a:solidFill>
                <a:schemeClr val="dk1"/>
              </a:solidFill>
              <a:latin typeface="Source Sans Pro"/>
              <a:ea typeface="Source Sans Pro"/>
              <a:cs typeface="Source Sans Pro"/>
              <a:sym typeface="Source Sans Pro"/>
            </a:endParaRPr>
          </a:p>
        </p:txBody>
      </p:sp>
      <p:sp>
        <p:nvSpPr>
          <p:cNvPr id="387" name="Google Shape;387;p14"/>
          <p:cNvSpPr txBox="1"/>
          <p:nvPr/>
        </p:nvSpPr>
        <p:spPr>
          <a:xfrm>
            <a:off x="243672" y="6399398"/>
            <a:ext cx="345639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Source Sans Pro"/>
                <a:ea typeface="Source Sans Pro"/>
                <a:cs typeface="Source Sans Pro"/>
                <a:sym typeface="Source Sans Pro"/>
              </a:rPr>
              <a:t>Examples include the CFPB, FRB, FDX, Akoya, OCC, FDIC, etc.</a:t>
            </a:r>
            <a:endParaRPr/>
          </a:p>
        </p:txBody>
      </p:sp>
      <p:sp>
        <p:nvSpPr>
          <p:cNvPr id="2" name="Google Shape;167;p1">
            <a:extLst>
              <a:ext uri="{FF2B5EF4-FFF2-40B4-BE49-F238E27FC236}">
                <a16:creationId xmlns:a16="http://schemas.microsoft.com/office/drawing/2014/main" id="{F84DAC47-2A0A-2B9E-476A-342F53B0C033}"/>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EF996605-7192-7786-25A2-3242A0ACF701}"/>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11" name="Google Shape;272;p10">
            <a:extLst>
              <a:ext uri="{FF2B5EF4-FFF2-40B4-BE49-F238E27FC236}">
                <a16:creationId xmlns:a16="http://schemas.microsoft.com/office/drawing/2014/main" id="{176DB908-4683-AA81-6723-B75C851F8A10}"/>
              </a:ext>
            </a:extLst>
          </p:cNvPr>
          <p:cNvSpPr/>
          <p:nvPr/>
        </p:nvSpPr>
        <p:spPr>
          <a:xfrm>
            <a:off x="0" y="4019550"/>
            <a:ext cx="12192000" cy="283845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3" name="Google Shape;413;p16"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414" name="Google Shape;414;p16"/>
          <p:cNvSpPr txBox="1"/>
          <p:nvPr/>
        </p:nvSpPr>
        <p:spPr>
          <a:xfrm>
            <a:off x="243672" y="212381"/>
            <a:ext cx="467948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FDX API Improvement Opportunities</a:t>
            </a:r>
            <a:endParaRPr/>
          </a:p>
        </p:txBody>
      </p:sp>
      <p:sp>
        <p:nvSpPr>
          <p:cNvPr id="415" name="Google Shape;415;p16"/>
          <p:cNvSpPr txBox="1"/>
          <p:nvPr/>
        </p:nvSpPr>
        <p:spPr>
          <a:xfrm>
            <a:off x="201045" y="1121302"/>
            <a:ext cx="3623422"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Style</a:t>
            </a:r>
            <a:endParaRPr dirty="0"/>
          </a:p>
          <a:p>
            <a:pPr marL="342900" marR="0" lvl="0" indent="-342900" algn="l" rtl="0">
              <a:spcBef>
                <a:spcPts val="0"/>
              </a:spcBef>
              <a:spcAft>
                <a:spcPts val="0"/>
              </a:spcAft>
              <a:buClr>
                <a:schemeClr val="dk1"/>
              </a:buClr>
              <a:buSzPts val="1400"/>
              <a:buFont typeface="Source Sans Pro Light"/>
              <a:buAutoNum type="arabicPeriod"/>
            </a:pPr>
            <a:r>
              <a:rPr lang="en-US" dirty="0">
                <a:solidFill>
                  <a:schemeClr val="dk1"/>
                </a:solidFill>
                <a:latin typeface="Source Sans Pro Light"/>
                <a:ea typeface="Source Sans Pro Light"/>
                <a:sym typeface="Source Sans Pro Light"/>
              </a:rPr>
              <a:t>When you retrieve all accounts from a customer using the API, you get an array of </a:t>
            </a:r>
            <a:r>
              <a:rPr lang="en-US" dirty="0" err="1">
                <a:solidFill>
                  <a:schemeClr val="dk1"/>
                </a:solidFill>
                <a:latin typeface="Source Sans Pro Light"/>
                <a:ea typeface="Source Sans Pro Light"/>
                <a:sym typeface="Source Sans Pro Light"/>
              </a:rPr>
              <a:t>AccountType</a:t>
            </a:r>
            <a:r>
              <a:rPr lang="en-US" dirty="0">
                <a:solidFill>
                  <a:schemeClr val="dk1"/>
                </a:solidFill>
                <a:latin typeface="Source Sans Pro Light"/>
                <a:ea typeface="Source Sans Pro Light"/>
                <a:sym typeface="Source Sans Pro Light"/>
              </a:rPr>
              <a:t> details which has differing fields as opposed to a common field set with inherited parameter differences along with a field defining the account type.</a:t>
            </a:r>
            <a:endParaRPr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sz="1800" dirty="0">
              <a:solidFill>
                <a:schemeClr val="dk1"/>
              </a:solidFill>
              <a:latin typeface="Source Sans Pro Light"/>
              <a:ea typeface="Source Sans Pro Light"/>
              <a:cs typeface="Source Sans Pro Light"/>
              <a:sym typeface="Source Sans Pro Light"/>
            </a:endParaRPr>
          </a:p>
        </p:txBody>
      </p:sp>
      <p:sp>
        <p:nvSpPr>
          <p:cNvPr id="417" name="Google Shape;417;p16"/>
          <p:cNvSpPr txBox="1"/>
          <p:nvPr/>
        </p:nvSpPr>
        <p:spPr>
          <a:xfrm>
            <a:off x="7162123" y="4200048"/>
            <a:ext cx="4680301"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Developer Portal and Sandbox</a:t>
            </a:r>
            <a:endParaRPr dirty="0"/>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Only 1 bank is available – need to be able to simulate multiple parties</a:t>
            </a:r>
            <a:endParaRPr dirty="0"/>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Need broader range of data to show capabilities around:</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Direct Deposit</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Recurring Payments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Transfers vs. Credit Payments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Fees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Changing Rates</a:t>
            </a:r>
            <a:endParaRPr sz="1800" dirty="0">
              <a:solidFill>
                <a:schemeClr val="dk1"/>
              </a:solidFill>
              <a:latin typeface="Source Sans Pro Light"/>
              <a:ea typeface="Source Sans Pro Light"/>
              <a:cs typeface="Source Sans Pro Light"/>
              <a:sym typeface="Source Sans Pro Light"/>
            </a:endParaRPr>
          </a:p>
        </p:txBody>
      </p:sp>
      <p:sp>
        <p:nvSpPr>
          <p:cNvPr id="2" name="Google Shape;167;p1">
            <a:extLst>
              <a:ext uri="{FF2B5EF4-FFF2-40B4-BE49-F238E27FC236}">
                <a16:creationId xmlns:a16="http://schemas.microsoft.com/office/drawing/2014/main" id="{E6A0BF47-9109-5A77-F418-F3664EDC1FEF}"/>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CB75DA6F-12D5-BB51-CF7C-DAB148BC2AD9}"/>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5" name="TextBox 4">
            <a:extLst>
              <a:ext uri="{FF2B5EF4-FFF2-40B4-BE49-F238E27FC236}">
                <a16:creationId xmlns:a16="http://schemas.microsoft.com/office/drawing/2014/main" id="{68116B0A-4116-BBB1-D1AE-E8C315A7F9E0}"/>
              </a:ext>
            </a:extLst>
          </p:cNvPr>
          <p:cNvSpPr txBox="1"/>
          <p:nvPr/>
        </p:nvSpPr>
        <p:spPr>
          <a:xfrm>
            <a:off x="4033488" y="1129403"/>
            <a:ext cx="3724096" cy="2631490"/>
          </a:xfrm>
          <a:prstGeom prst="rect">
            <a:avLst/>
          </a:prstGeom>
          <a:noFill/>
        </p:spPr>
        <p:txBody>
          <a:bodyPr wrap="none" rtlCol="0">
            <a:spAutoFit/>
          </a:bodyPr>
          <a:lstStyle/>
          <a:p>
            <a:r>
              <a:rPr lang="en-US" sz="1100" dirty="0">
                <a:solidFill>
                  <a:schemeClr val="tx1">
                    <a:lumMod val="65000"/>
                    <a:lumOff val="35000"/>
                  </a:schemeClr>
                </a:solidFill>
                <a:latin typeface="Consolas" panose="020B0609020204030204" pitchFamily="49" charset="0"/>
              </a:rPr>
              <a:t> example: </a:t>
            </a:r>
          </a:p>
          <a:p>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loanAccount</a:t>
            </a:r>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accountId</a:t>
            </a:r>
            <a:r>
              <a:rPr lang="en-US" sz="1100" dirty="0">
                <a:solidFill>
                  <a:schemeClr val="tx1">
                    <a:lumMod val="65000"/>
                    <a:lumOff val="35000"/>
                  </a:schemeClr>
                </a:solidFill>
                <a:latin typeface="Consolas" panose="020B0609020204030204" pitchFamily="49" charset="0"/>
              </a:rPr>
              <a:t>": "12345678",</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accountType</a:t>
            </a:r>
            <a:r>
              <a:rPr lang="en-US" sz="1100" dirty="0">
                <a:solidFill>
                  <a:schemeClr val="tx1">
                    <a:lumMod val="65000"/>
                    <a:lumOff val="35000"/>
                  </a:schemeClr>
                </a:solidFill>
                <a:latin typeface="Consolas" panose="020B0609020204030204" pitchFamily="49" charset="0"/>
              </a:rPr>
              <a:t>": "LOAN",</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displayName</a:t>
            </a:r>
            <a:r>
              <a:rPr lang="en-US" sz="1100" dirty="0">
                <a:solidFill>
                  <a:schemeClr val="tx1">
                    <a:lumMod val="65000"/>
                    <a:lumOff val="35000"/>
                  </a:schemeClr>
                </a:solidFill>
                <a:latin typeface="Consolas" panose="020B0609020204030204" pitchFamily="49" charset="0"/>
              </a:rPr>
              <a:t>": "XXXXX4567",</a:t>
            </a:r>
          </a:p>
          <a:p>
            <a:r>
              <a:rPr lang="en-US" sz="1100" dirty="0">
                <a:solidFill>
                  <a:schemeClr val="tx1">
                    <a:lumMod val="65000"/>
                    <a:lumOff val="35000"/>
                  </a:schemeClr>
                </a:solidFill>
                <a:latin typeface="Consolas" panose="020B0609020204030204" pitchFamily="49" charset="0"/>
              </a:rPr>
              <a:t>          "status": "OPEN",</a:t>
            </a:r>
          </a:p>
          <a:p>
            <a:r>
              <a:rPr lang="en-US" sz="1100" dirty="0">
                <a:solidFill>
                  <a:schemeClr val="tx1">
                    <a:lumMod val="65000"/>
                    <a:lumOff val="35000"/>
                  </a:schemeClr>
                </a:solidFill>
                <a:latin typeface="Consolas" panose="020B0609020204030204" pitchFamily="49" charset="0"/>
              </a:rPr>
              <a:t>          "description": "30 Year Mortgage",</a:t>
            </a:r>
          </a:p>
          <a:p>
            <a:r>
              <a:rPr lang="en-US" sz="1100" dirty="0">
                <a:solidFill>
                  <a:schemeClr val="tx1">
                    <a:lumMod val="65000"/>
                    <a:lumOff val="35000"/>
                  </a:schemeClr>
                </a:solidFill>
                <a:latin typeface="Consolas" panose="020B0609020204030204" pitchFamily="49" charset="0"/>
              </a:rPr>
              <a:t>          "nickname": "My Home Mortgage",</a:t>
            </a:r>
          </a:p>
          <a:p>
            <a:r>
              <a:rPr lang="en-US" sz="1100" dirty="0">
                <a:solidFill>
                  <a:schemeClr val="tx1">
                    <a:lumMod val="65000"/>
                    <a:lumOff val="35000"/>
                  </a:schemeClr>
                </a:solidFill>
                <a:latin typeface="Consolas" panose="020B0609020204030204" pitchFamily="49" charset="0"/>
              </a:rPr>
              <a:t>          "currency": {"</a:t>
            </a:r>
            <a:r>
              <a:rPr lang="en-US" sz="1100" dirty="0" err="1">
                <a:solidFill>
                  <a:schemeClr val="tx1">
                    <a:lumMod val="65000"/>
                    <a:lumOff val="35000"/>
                  </a:schemeClr>
                </a:solidFill>
                <a:latin typeface="Consolas" panose="020B0609020204030204" pitchFamily="49" charset="0"/>
              </a:rPr>
              <a:t>currencyCode</a:t>
            </a:r>
            <a:r>
              <a:rPr lang="en-US" sz="1100" dirty="0">
                <a:solidFill>
                  <a:schemeClr val="tx1">
                    <a:lumMod val="65000"/>
                    <a:lumOff val="35000"/>
                  </a:schemeClr>
                </a:solidFill>
                <a:latin typeface="Consolas" panose="020B0609020204030204" pitchFamily="49" charset="0"/>
              </a:rPr>
              <a:t>": "USD"},</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interestRate</a:t>
            </a:r>
            <a:r>
              <a:rPr lang="en-US" sz="1100" dirty="0">
                <a:solidFill>
                  <a:schemeClr val="tx1">
                    <a:lumMod val="65000"/>
                    <a:lumOff val="35000"/>
                  </a:schemeClr>
                </a:solidFill>
                <a:latin typeface="Consolas" panose="020B0609020204030204" pitchFamily="49" charset="0"/>
              </a:rPr>
              <a:t>": 4.0,</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loanTerm</a:t>
            </a:r>
            <a:r>
              <a:rPr lang="en-US" sz="1100" dirty="0">
                <a:solidFill>
                  <a:schemeClr val="tx1">
                    <a:lumMod val="65000"/>
                    <a:lumOff val="35000"/>
                  </a:schemeClr>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totalNumberOfPayments</a:t>
            </a:r>
            <a:r>
              <a:rPr lang="en-US" sz="1100" dirty="0">
                <a:solidFill>
                  <a:schemeClr val="tx1">
                    <a:lumMod val="65000"/>
                    <a:lumOff val="35000"/>
                  </a:schemeClr>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   </a:t>
            </a:r>
          </a:p>
          <a:p>
            <a:r>
              <a:rPr lang="en-US" sz="1100" dirty="0">
                <a:solidFill>
                  <a:schemeClr val="tx1">
                    <a:lumMod val="65000"/>
                    <a:lumOff val="35000"/>
                  </a:schemeClr>
                </a:solidFill>
                <a:latin typeface="Consolas" panose="020B0609020204030204" pitchFamily="49" charset="0"/>
              </a:rPr>
              <a:t>  }</a:t>
            </a:r>
          </a:p>
        </p:txBody>
      </p:sp>
      <p:sp>
        <p:nvSpPr>
          <p:cNvPr id="6" name="TextBox 5">
            <a:extLst>
              <a:ext uri="{FF2B5EF4-FFF2-40B4-BE49-F238E27FC236}">
                <a16:creationId xmlns:a16="http://schemas.microsoft.com/office/drawing/2014/main" id="{AFDCB7B0-F0C6-400B-2E87-85F85795ED6D}"/>
              </a:ext>
            </a:extLst>
          </p:cNvPr>
          <p:cNvSpPr txBox="1"/>
          <p:nvPr/>
        </p:nvSpPr>
        <p:spPr>
          <a:xfrm>
            <a:off x="7966605" y="1125809"/>
            <a:ext cx="3724096" cy="2631490"/>
          </a:xfrm>
          <a:prstGeom prst="rect">
            <a:avLst/>
          </a:prstGeom>
          <a:noFill/>
        </p:spPr>
        <p:txBody>
          <a:bodyPr wrap="none" rtlCol="0">
            <a:spAutoFit/>
          </a:bodyPr>
          <a:lstStyle/>
          <a:p>
            <a:r>
              <a:rPr lang="en-US" sz="1100" dirty="0">
                <a:solidFill>
                  <a:schemeClr val="tx1">
                    <a:lumMod val="65000"/>
                    <a:lumOff val="35000"/>
                  </a:schemeClr>
                </a:solidFill>
                <a:latin typeface="Consolas" panose="020B0609020204030204" pitchFamily="49" charset="0"/>
              </a:rPr>
              <a:t> example </a:t>
            </a:r>
            <a:r>
              <a:rPr lang="en-US" sz="1100" dirty="0">
                <a:solidFill>
                  <a:srgbClr val="F36723"/>
                </a:solidFill>
                <a:latin typeface="Consolas" panose="020B0609020204030204" pitchFamily="49" charset="0"/>
              </a:rPr>
              <a:t>(illustrative)</a:t>
            </a:r>
          </a:p>
          <a:p>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a:solidFill>
                  <a:srgbClr val="F36723"/>
                </a:solidFill>
                <a:latin typeface="Consolas" panose="020B0609020204030204" pitchFamily="49" charset="0"/>
              </a:rPr>
              <a:t>Account":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accountId</a:t>
            </a:r>
            <a:r>
              <a:rPr lang="en-US" sz="1100" dirty="0">
                <a:solidFill>
                  <a:schemeClr val="tx1">
                    <a:lumMod val="65000"/>
                    <a:lumOff val="35000"/>
                  </a:schemeClr>
                </a:solidFill>
                <a:latin typeface="Consolas" panose="020B0609020204030204" pitchFamily="49" charset="0"/>
              </a:rPr>
              <a:t>": "12345678",</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accountType</a:t>
            </a:r>
            <a:r>
              <a:rPr lang="en-US" sz="1100" dirty="0">
                <a:solidFill>
                  <a:schemeClr val="tx1">
                    <a:lumMod val="65000"/>
                    <a:lumOff val="35000"/>
                  </a:schemeClr>
                </a:solidFill>
                <a:latin typeface="Consolas" panose="020B0609020204030204" pitchFamily="49" charset="0"/>
              </a:rPr>
              <a:t>": "LOAN",</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displayName</a:t>
            </a:r>
            <a:r>
              <a:rPr lang="en-US" sz="1100" dirty="0">
                <a:solidFill>
                  <a:schemeClr val="tx1">
                    <a:lumMod val="65000"/>
                    <a:lumOff val="35000"/>
                  </a:schemeClr>
                </a:solidFill>
                <a:latin typeface="Consolas" panose="020B0609020204030204" pitchFamily="49" charset="0"/>
              </a:rPr>
              <a:t>": "XXXXX4567",</a:t>
            </a:r>
          </a:p>
          <a:p>
            <a:r>
              <a:rPr lang="en-US" sz="1100" dirty="0">
                <a:solidFill>
                  <a:schemeClr val="tx1">
                    <a:lumMod val="65000"/>
                    <a:lumOff val="35000"/>
                  </a:schemeClr>
                </a:solidFill>
                <a:latin typeface="Consolas" panose="020B0609020204030204" pitchFamily="49" charset="0"/>
              </a:rPr>
              <a:t>          "status": "OPEN",</a:t>
            </a:r>
          </a:p>
          <a:p>
            <a:r>
              <a:rPr lang="en-US" sz="1100" dirty="0">
                <a:solidFill>
                  <a:schemeClr val="tx1">
                    <a:lumMod val="65000"/>
                    <a:lumOff val="35000"/>
                  </a:schemeClr>
                </a:solidFill>
                <a:latin typeface="Consolas" panose="020B0609020204030204" pitchFamily="49" charset="0"/>
              </a:rPr>
              <a:t>          "description": "30 Year Mortgage",</a:t>
            </a:r>
          </a:p>
          <a:p>
            <a:r>
              <a:rPr lang="en-US" sz="1100" dirty="0">
                <a:solidFill>
                  <a:schemeClr val="tx1">
                    <a:lumMod val="65000"/>
                    <a:lumOff val="35000"/>
                  </a:schemeClr>
                </a:solidFill>
                <a:latin typeface="Consolas" panose="020B0609020204030204" pitchFamily="49" charset="0"/>
              </a:rPr>
              <a:t>          "nickname": "My Home Mortgage",</a:t>
            </a:r>
          </a:p>
          <a:p>
            <a:r>
              <a:rPr lang="en-US" sz="1100" dirty="0">
                <a:solidFill>
                  <a:schemeClr val="tx1">
                    <a:lumMod val="65000"/>
                    <a:lumOff val="35000"/>
                  </a:schemeClr>
                </a:solidFill>
                <a:latin typeface="Consolas" panose="020B0609020204030204" pitchFamily="49" charset="0"/>
              </a:rPr>
              <a:t>          "currency": {"</a:t>
            </a:r>
            <a:r>
              <a:rPr lang="en-US" sz="1100" dirty="0" err="1">
                <a:solidFill>
                  <a:schemeClr val="tx1">
                    <a:lumMod val="65000"/>
                    <a:lumOff val="35000"/>
                  </a:schemeClr>
                </a:solidFill>
                <a:latin typeface="Consolas" panose="020B0609020204030204" pitchFamily="49" charset="0"/>
              </a:rPr>
              <a:t>currencyCode</a:t>
            </a:r>
            <a:r>
              <a:rPr lang="en-US" sz="1100" dirty="0">
                <a:solidFill>
                  <a:schemeClr val="tx1">
                    <a:lumMod val="65000"/>
                    <a:lumOff val="35000"/>
                  </a:schemeClr>
                </a:solidFill>
                <a:latin typeface="Consolas" panose="020B0609020204030204" pitchFamily="49" charset="0"/>
              </a:rPr>
              <a:t>": "USD"},</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interestRate</a:t>
            </a:r>
            <a:r>
              <a:rPr lang="en-US" sz="1100" dirty="0">
                <a:solidFill>
                  <a:schemeClr val="tx1">
                    <a:lumMod val="65000"/>
                    <a:lumOff val="35000"/>
                  </a:schemeClr>
                </a:solidFill>
                <a:latin typeface="Consolas" panose="020B0609020204030204" pitchFamily="49" charset="0"/>
              </a:rPr>
              <a:t>": 4.0,</a:t>
            </a:r>
          </a:p>
          <a:p>
            <a:r>
              <a:rPr lang="en-US" sz="1100" dirty="0">
                <a:solidFill>
                  <a:srgbClr val="F36723"/>
                </a:solidFill>
                <a:latin typeface="Consolas" panose="020B0609020204030204" pitchFamily="49" charset="0"/>
              </a:rPr>
              <a:t>          "</a:t>
            </a:r>
            <a:r>
              <a:rPr lang="en-US" sz="1100" dirty="0" err="1">
                <a:solidFill>
                  <a:srgbClr val="F36723"/>
                </a:solidFill>
                <a:latin typeface="Consolas" panose="020B0609020204030204" pitchFamily="49" charset="0"/>
              </a:rPr>
              <a:t>loanTerm</a:t>
            </a:r>
            <a:r>
              <a:rPr lang="en-US" sz="1100" dirty="0">
                <a:solidFill>
                  <a:srgbClr val="F36723"/>
                </a:solidFill>
                <a:latin typeface="Consolas" panose="020B0609020204030204" pitchFamily="49" charset="0"/>
              </a:rPr>
              <a:t>": 0,</a:t>
            </a:r>
          </a:p>
          <a:p>
            <a:r>
              <a:rPr lang="en-US" sz="1100" dirty="0">
                <a:solidFill>
                  <a:srgbClr val="F36723"/>
                </a:solidFill>
                <a:latin typeface="Consolas" panose="020B0609020204030204" pitchFamily="49" charset="0"/>
              </a:rPr>
              <a:t>          "</a:t>
            </a:r>
            <a:r>
              <a:rPr lang="en-US" sz="1100" dirty="0" err="1">
                <a:solidFill>
                  <a:srgbClr val="F36723"/>
                </a:solidFill>
                <a:latin typeface="Consolas" panose="020B0609020204030204" pitchFamily="49" charset="0"/>
              </a:rPr>
              <a:t>totalNumberOfPayments</a:t>
            </a:r>
            <a:r>
              <a:rPr lang="en-US" sz="1100" dirty="0">
                <a:solidFill>
                  <a:srgbClr val="F36723"/>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   </a:t>
            </a:r>
          </a:p>
          <a:p>
            <a:r>
              <a:rPr lang="en-US" sz="1100" dirty="0">
                <a:solidFill>
                  <a:schemeClr val="tx1">
                    <a:lumMod val="65000"/>
                    <a:lumOff val="35000"/>
                  </a:schemeClr>
                </a:solidFill>
                <a:latin typeface="Consolas" panose="020B0609020204030204" pitchFamily="49" charset="0"/>
              </a:rPr>
              <a:t>  }</a:t>
            </a:r>
          </a:p>
        </p:txBody>
      </p:sp>
      <p:sp>
        <p:nvSpPr>
          <p:cNvPr id="8" name="TextBox 7">
            <a:extLst>
              <a:ext uri="{FF2B5EF4-FFF2-40B4-BE49-F238E27FC236}">
                <a16:creationId xmlns:a16="http://schemas.microsoft.com/office/drawing/2014/main" id="{5BA88D73-893F-B5A0-0A5A-58521B9AB5FD}"/>
              </a:ext>
            </a:extLst>
          </p:cNvPr>
          <p:cNvSpPr txBox="1"/>
          <p:nvPr/>
        </p:nvSpPr>
        <p:spPr>
          <a:xfrm>
            <a:off x="3585666" y="4200048"/>
            <a:ext cx="3095941" cy="1661993"/>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Endpoints</a:t>
            </a:r>
            <a:endParaRPr lang="en-US" dirty="0"/>
          </a:p>
          <a:p>
            <a:pPr marL="342900" marR="0" lvl="0" indent="-342900" algn="l" rtl="0">
              <a:spcBef>
                <a:spcPts val="0"/>
              </a:spcBef>
              <a:spcAft>
                <a:spcPts val="0"/>
              </a:spcAft>
              <a:buClrTx/>
              <a:buSzPts val="1400"/>
              <a:buFont typeface="Source Sans Pro Light"/>
              <a:buAutoNum type="arabicPeriod"/>
            </a:pPr>
            <a:r>
              <a:rPr lang="en-US" sz="1400" dirty="0">
                <a:solidFill>
                  <a:schemeClr val="tx1"/>
                </a:solidFill>
                <a:latin typeface="Source Sans Pro Light"/>
                <a:ea typeface="Source Sans Pro Light"/>
                <a:cs typeface="Source Sans Pro Light"/>
                <a:sym typeface="Source Sans Pro Light"/>
              </a:rPr>
              <a:t>Consider a “product” endpoint which provides market pricing in exchange for client data (Will banks really want pricing accessible via API) and what about relationship pricing?</a:t>
            </a:r>
          </a:p>
        </p:txBody>
      </p:sp>
      <p:sp>
        <p:nvSpPr>
          <p:cNvPr id="10" name="TextBox 9">
            <a:extLst>
              <a:ext uri="{FF2B5EF4-FFF2-40B4-BE49-F238E27FC236}">
                <a16:creationId xmlns:a16="http://schemas.microsoft.com/office/drawing/2014/main" id="{59216D28-286D-B616-E590-D3E5DDF4FAC6}"/>
              </a:ext>
            </a:extLst>
          </p:cNvPr>
          <p:cNvSpPr txBox="1"/>
          <p:nvPr/>
        </p:nvSpPr>
        <p:spPr>
          <a:xfrm>
            <a:off x="355634" y="4204483"/>
            <a:ext cx="2749516" cy="1446550"/>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Fields</a:t>
            </a:r>
            <a:endParaRPr lang="en-US" dirty="0"/>
          </a:p>
          <a:p>
            <a:pPr marL="342900" marR="0" lvl="0" indent="-342900" algn="l" rtl="0">
              <a:spcBef>
                <a:spcPts val="0"/>
              </a:spcBef>
              <a:spcAft>
                <a:spcPts val="0"/>
              </a:spcAft>
              <a:buClrTx/>
              <a:buSzPts val="1400"/>
              <a:buFont typeface="+mj-lt"/>
              <a:buAutoNum type="arabicPeriod"/>
            </a:pPr>
            <a:r>
              <a:rPr lang="en-US" sz="1400" dirty="0" err="1">
                <a:solidFill>
                  <a:schemeClr val="tx1"/>
                </a:solidFill>
                <a:latin typeface="Source Sans Pro Light"/>
                <a:ea typeface="Source Sans Pro Light"/>
                <a:cs typeface="Source Sans Pro Light"/>
                <a:sym typeface="Source Sans Pro Light"/>
              </a:rPr>
              <a:t>AccountOpenDate</a:t>
            </a:r>
            <a:endParaRPr lang="en-US" sz="1400" dirty="0">
              <a:solidFill>
                <a:schemeClr val="tx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Tx/>
              <a:buSzPts val="1400"/>
              <a:buFont typeface="+mj-lt"/>
              <a:buAutoNum type="arabicPeriod"/>
            </a:pPr>
            <a:r>
              <a:rPr lang="en-US" sz="1400" dirty="0" err="1">
                <a:solidFill>
                  <a:schemeClr val="tx1"/>
                </a:solidFill>
                <a:latin typeface="Source Sans Pro Light"/>
                <a:ea typeface="Source Sans Pro Light"/>
                <a:cs typeface="Source Sans Pro Light"/>
                <a:sym typeface="Source Sans Pro Light"/>
              </a:rPr>
              <a:t>AccountCloseDate</a:t>
            </a:r>
            <a:endParaRPr lang="en-US" sz="1400" dirty="0">
              <a:solidFill>
                <a:schemeClr val="tx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
                <a:schemeClr val="dk1"/>
              </a:buClr>
              <a:buSzPts val="1400"/>
              <a:buFont typeface="Source Sans Pro Light"/>
              <a:buAutoNum type="arabicPeriod"/>
            </a:pPr>
            <a:r>
              <a:rPr lang="en-US" sz="1400" dirty="0" err="1">
                <a:solidFill>
                  <a:schemeClr val="dk1"/>
                </a:solidFill>
                <a:latin typeface="Source Sans Pro Light"/>
                <a:ea typeface="Source Sans Pro Light"/>
                <a:cs typeface="Source Sans Pro Light"/>
                <a:sym typeface="Source Sans Pro Light"/>
              </a:rPr>
              <a:t>PrepaymentPenalties</a:t>
            </a:r>
            <a:endParaRPr lang="en-US" sz="1400" dirty="0">
              <a:solidFill>
                <a:schemeClr val="dk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Variable Rate Index</a:t>
            </a:r>
          </a:p>
          <a:p>
            <a:pPr marL="342900" marR="0" lvl="0" indent="-342900" algn="l" rtl="0">
              <a:spcBef>
                <a:spcPts val="0"/>
              </a:spcBef>
              <a:spcAft>
                <a:spcPts val="0"/>
              </a:spcAft>
              <a:buClr>
                <a:schemeClr val="dk1"/>
              </a:buClr>
              <a:buSzPts val="1400"/>
              <a:buFont typeface="Source Sans Pro Light"/>
              <a:buAutoNum type="arabicPeriod"/>
            </a:pPr>
            <a:r>
              <a:rPr lang="en-US" dirty="0" err="1">
                <a:solidFill>
                  <a:schemeClr val="dk1"/>
                </a:solidFill>
                <a:latin typeface="Source Sans Pro Light"/>
                <a:ea typeface="Source Sans Pro Light"/>
                <a:sym typeface="Source Sans Pro Light"/>
              </a:rPr>
              <a:t>CustomerOnboardDate</a:t>
            </a:r>
            <a:endParaRPr lang="en-US" dirty="0"/>
          </a:p>
        </p:txBody>
      </p:sp>
    </p:spTree>
  </p:cSld>
  <p:clrMapOvr>
    <a:masterClrMapping/>
  </p:clrMapOvr>
</p:sld>
</file>

<file path=ppt/theme/theme1.xml><?xml version="1.0" encoding="utf-8"?>
<a:theme xmlns:a="http://schemas.openxmlformats.org/drawingml/2006/main" name="PrismaticVTI">
  <a:themeElements>
    <a:clrScheme name="Prismatic">
      <a:dk1>
        <a:srgbClr val="000000"/>
      </a:dk1>
      <a:lt1>
        <a:srgbClr val="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TotalTime>
  <Words>3943</Words>
  <Application>Microsoft Office PowerPoint</Application>
  <PresentationFormat>Widescreen</PresentationFormat>
  <Paragraphs>428</Paragraphs>
  <Slides>21</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Source Sans Pro Light</vt:lpstr>
      <vt:lpstr>Source Sans Pro</vt:lpstr>
      <vt:lpstr>Aharoni</vt:lpstr>
      <vt:lpstr>Consolas</vt:lpstr>
      <vt:lpstr>Calibri</vt:lpstr>
      <vt:lpstr>Avenir</vt:lpstr>
      <vt:lpstr>Arial</vt:lpstr>
      <vt:lpstr>PrismaticVTI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Kennedy</dc:creator>
  <cp:lastModifiedBy>Chris Kennedy</cp:lastModifiedBy>
  <cp:revision>4</cp:revision>
  <dcterms:created xsi:type="dcterms:W3CDTF">2023-01-15T18:08:54Z</dcterms:created>
  <dcterms:modified xsi:type="dcterms:W3CDTF">2023-01-25T00:18:34Z</dcterms:modified>
</cp:coreProperties>
</file>