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8BC1"/>
    <a:srgbClr val="195078"/>
    <a:srgbClr val="138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/>
    <p:restoredTop sz="90729" autoAdjust="0"/>
  </p:normalViewPr>
  <p:slideViewPr>
    <p:cSldViewPr snapToGrid="0" snapToObjects="1">
      <p:cViewPr varScale="1">
        <p:scale>
          <a:sx n="97" d="100"/>
          <a:sy n="97" d="100"/>
        </p:scale>
        <p:origin x="197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9F942-C56C-F241-831F-D6B79578BB49}" type="datetimeFigureOut">
              <a:rPr lang="en-US" smtClean="0"/>
              <a:t>11/1/2016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BF93F-7ED5-F14E-9685-DC4333C04B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510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5D923-88ED-EB43-A9FA-D27AA771C4F9}" type="datetimeFigureOut">
              <a:rPr lang="en-US" smtClean="0"/>
              <a:t>11/1/2016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E1C8D-4258-B648-9139-5E4EF10DF5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1508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dW team will add the course graphic. Use this deck for introducing labs (videos). These intros should be short.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E1C8D-4258-B648-9139-5E4EF10DF5B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16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E1C8D-4258-B648-9139-5E4EF10DF5B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8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08" y="-78843"/>
            <a:ext cx="1718110" cy="1554480"/>
          </a:xfrm>
          <a:prstGeom prst="rect">
            <a:avLst/>
          </a:prstGeom>
        </p:spPr>
      </p:pic>
      <p:sp>
        <p:nvSpPr>
          <p:cNvPr id="13" name="Title 8"/>
          <p:cNvSpPr>
            <a:spLocks noGrp="1"/>
          </p:cNvSpPr>
          <p:nvPr>
            <p:ph type="title" hasCustomPrompt="1"/>
          </p:nvPr>
        </p:nvSpPr>
        <p:spPr>
          <a:xfrm>
            <a:off x="300228" y="1342152"/>
            <a:ext cx="8558784" cy="640588"/>
          </a:xfrm>
        </p:spPr>
        <p:txBody>
          <a:bodyPr anchor="t" anchorCtr="0">
            <a:noAutofit/>
          </a:bodyPr>
          <a:lstStyle>
            <a:lvl1pPr>
              <a:defRPr sz="3400" baseline="0">
                <a:solidFill>
                  <a:srgbClr val="168BC1"/>
                </a:solidFill>
              </a:defRPr>
            </a:lvl1pPr>
          </a:lstStyle>
          <a:p>
            <a:r>
              <a:rPr lang="en-US" dirty="0"/>
              <a:t>Unit title</a:t>
            </a:r>
          </a:p>
        </p:txBody>
      </p:sp>
      <p:pic>
        <p:nvPicPr>
          <p:cNvPr id="22" name="Picture 21" descr="dwcourses-graphic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236" y="2652387"/>
            <a:ext cx="5382075" cy="198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buSzPct val="110000"/>
              <a:buFont typeface="Arial" panose="020B0604020202020204" pitchFamily="34" charset="0"/>
              <a:buChar char="•"/>
              <a:defRPr baseline="0">
                <a:solidFill>
                  <a:srgbClr val="000000"/>
                </a:solidFill>
              </a:defRPr>
            </a:lvl1pPr>
            <a:lvl2pPr marL="685800" indent="-288925">
              <a:defRPr>
                <a:solidFill>
                  <a:srgbClr val="000000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 dirty="0"/>
              <a:t>Objective 1 </a:t>
            </a:r>
          </a:p>
          <a:p>
            <a:pPr lvl="0"/>
            <a:r>
              <a:rPr lang="en-US" dirty="0"/>
              <a:t>Objective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350000" y="4889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311151" y="461726"/>
            <a:ext cx="8521698" cy="467914"/>
          </a:xfrm>
        </p:spPr>
        <p:txBody>
          <a:bodyPr/>
          <a:lstStyle>
            <a:lvl1pPr>
              <a:defRPr>
                <a:solidFill>
                  <a:srgbClr val="168BC1"/>
                </a:solidFill>
              </a:defRPr>
            </a:lvl1pPr>
          </a:lstStyle>
          <a:p>
            <a:r>
              <a:rPr lang="en-US" dirty="0"/>
              <a:t>After you complete this unit, you should understand: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2CA19-02C3-A049-8DD1-1E0AA0530E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dw-wordmark-gray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425" y="194557"/>
            <a:ext cx="1380474" cy="1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9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11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685800" indent="-288925">
              <a:defRPr>
                <a:solidFill>
                  <a:srgbClr val="000000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350000" y="4889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311151" y="461726"/>
            <a:ext cx="8521698" cy="467914"/>
          </a:xfrm>
        </p:spPr>
        <p:txBody>
          <a:bodyPr/>
          <a:lstStyle>
            <a:lvl1pPr>
              <a:defRPr>
                <a:solidFill>
                  <a:srgbClr val="168BC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2CA19-02C3-A049-8DD1-1E0AA0530E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dw-wordmark-gray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425" y="194557"/>
            <a:ext cx="1380474" cy="1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0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rgbClr val="1950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2696587"/>
            <a:ext cx="8531352" cy="430887"/>
          </a:xfrm>
        </p:spPr>
        <p:txBody>
          <a:bodyPr wrap="square" lIns="91440" anchor="b" anchorCtr="0">
            <a:spAutoFit/>
          </a:bodyPr>
          <a:lstStyle>
            <a:lvl1pPr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section subtitle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618941" y="4826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dw-wordmark-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665" y="179747"/>
            <a:ext cx="1543400" cy="185208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365760" y="1125054"/>
            <a:ext cx="8558212" cy="1571533"/>
          </a:xfrm>
        </p:spPr>
        <p:txBody>
          <a:bodyPr lIns="91440" anchor="b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319025" y="4773477"/>
            <a:ext cx="1540043" cy="248301"/>
          </a:xfrm>
          <a:prstGeom prst="rect">
            <a:avLst/>
          </a:prstGeom>
        </p:spPr>
        <p:txBody>
          <a:bodyPr vert="horz" wrap="square" lIns="91440" tIns="45720" rIns="0" bIns="45720" rtlCol="0" anchor="b" anchorCtr="0">
            <a:noAutofit/>
          </a:bodyPr>
          <a:lstStyle/>
          <a:p>
            <a:r>
              <a:rPr lang="en-US" sz="1000" b="1" i="0" u="none" strike="noStrik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2016 IBM Corporation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509000" y="43180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b" anchorCtr="0">
            <a:no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00228" y="330575"/>
            <a:ext cx="1618513" cy="801974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/>
          <a:p>
            <a:r>
              <a:rPr lang="en-US" dirty="0"/>
              <a:t>Course graphic goes here</a:t>
            </a:r>
          </a:p>
        </p:txBody>
      </p:sp>
    </p:spTree>
    <p:extLst>
      <p:ext uri="{BB962C8B-B14F-4D97-AF65-F5344CB8AC3E}">
        <p14:creationId xmlns:p14="http://schemas.microsoft.com/office/powerpoint/2010/main" val="128027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1151" y="469346"/>
            <a:ext cx="8521698" cy="437434"/>
          </a:xfrm>
        </p:spPr>
        <p:txBody>
          <a:bodyPr/>
          <a:lstStyle>
            <a:lvl1pPr>
              <a:defRPr>
                <a:solidFill>
                  <a:srgbClr val="168BC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 marL="228600" indent="-228600">
              <a:buSzPct val="110000"/>
              <a:defRPr sz="2000">
                <a:solidFill>
                  <a:srgbClr val="000000"/>
                </a:solidFill>
              </a:defRPr>
            </a:lvl1pPr>
            <a:lvl2pPr marL="685800" indent="-228600">
              <a:defRPr sz="1800">
                <a:solidFill>
                  <a:srgbClr val="000000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228600" indent="-228600">
              <a:buSzPct val="110000"/>
              <a:defRPr sz="2000">
                <a:solidFill>
                  <a:srgbClr val="000000"/>
                </a:solidFill>
              </a:defRPr>
            </a:lvl1pPr>
            <a:lvl2pPr marL="685800" indent="-228600">
              <a:defRPr sz="1800">
                <a:solidFill>
                  <a:srgbClr val="000000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2CA19-02C3-A049-8DD1-1E0AA0530E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dw-wordmark-gray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425" y="194557"/>
            <a:ext cx="1380474" cy="1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9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1151" y="469346"/>
            <a:ext cx="8521698" cy="460294"/>
          </a:xfrm>
        </p:spPr>
        <p:txBody>
          <a:bodyPr/>
          <a:lstStyle>
            <a:lvl1pPr>
              <a:defRPr>
                <a:solidFill>
                  <a:srgbClr val="168BC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2CA19-02C3-A049-8DD1-1E0AA0530E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dw-wordmark-gray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425" y="194557"/>
            <a:ext cx="1380474" cy="1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7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2CA19-02C3-A049-8DD1-1E0AA0530E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dw-wordmark-gray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425" y="194557"/>
            <a:ext cx="1380474" cy="1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: second to 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SzPct val="110000"/>
              <a:buFont typeface="Arial" panose="020B0604020202020204" pitchFamily="34" charset="0"/>
              <a:buChar char="•"/>
              <a:defRPr baseline="0">
                <a:solidFill>
                  <a:srgbClr val="000000"/>
                </a:solidFill>
              </a:defRPr>
            </a:lvl1pPr>
            <a:lvl2pPr marL="685800" indent="-288925">
              <a:defRPr>
                <a:solidFill>
                  <a:srgbClr val="000000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 dirty="0"/>
              <a:t>Point 1</a:t>
            </a:r>
          </a:p>
          <a:p>
            <a:pPr lvl="0"/>
            <a:r>
              <a:rPr lang="en-US" dirty="0"/>
              <a:t>Point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350000" y="4889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311151" y="461726"/>
            <a:ext cx="8521698" cy="467914"/>
          </a:xfrm>
        </p:spPr>
        <p:txBody>
          <a:bodyPr/>
          <a:lstStyle>
            <a:lvl1pPr>
              <a:defRPr>
                <a:solidFill>
                  <a:srgbClr val="168BC1"/>
                </a:solidFill>
              </a:defRPr>
            </a:lvl1pPr>
          </a:lstStyle>
          <a:p>
            <a:r>
              <a:rPr lang="en-US" dirty="0"/>
              <a:t>Summary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2CA19-02C3-A049-8DD1-1E0AA0530E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dw-wordmark-gray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425" y="194557"/>
            <a:ext cx="1380474" cy="1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4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links: 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228600" indent="-228600">
              <a:buSzPct val="110000"/>
              <a:buFont typeface="Arial" panose="020B0604020202020204" pitchFamily="34" charset="0"/>
              <a:buChar char="•"/>
              <a:defRPr sz="1600" baseline="0">
                <a:solidFill>
                  <a:srgbClr val="000000"/>
                </a:solidFill>
              </a:defRPr>
            </a:lvl1pPr>
            <a:lvl2pPr marL="685800" indent="-288925">
              <a:defRPr sz="1400">
                <a:solidFill>
                  <a:srgbClr val="000000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 dirty="0"/>
              <a:t>IBM developerWorks (link in plain text)</a:t>
            </a:r>
          </a:p>
          <a:p>
            <a:pPr lvl="1"/>
            <a:r>
              <a:rPr lang="en-US" dirty="0"/>
              <a:t>www.ibm.com/developerworks/</a:t>
            </a:r>
          </a:p>
          <a:p>
            <a:pPr lvl="0"/>
            <a:r>
              <a:rPr lang="en-US" dirty="0"/>
              <a:t>Hypertext link in plain text </a:t>
            </a:r>
          </a:p>
          <a:p>
            <a:pPr lvl="1"/>
            <a:r>
              <a:rPr lang="en-US" dirty="0"/>
              <a:t>www.example.com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350000" y="4889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311151" y="461726"/>
            <a:ext cx="8521698" cy="467914"/>
          </a:xfrm>
        </p:spPr>
        <p:txBody>
          <a:bodyPr/>
          <a:lstStyle>
            <a:lvl1pPr>
              <a:defRPr baseline="0">
                <a:solidFill>
                  <a:srgbClr val="168BC1"/>
                </a:solidFill>
              </a:defRPr>
            </a:lvl1pPr>
          </a:lstStyle>
          <a:p>
            <a:r>
              <a:rPr lang="en-US" dirty="0"/>
              <a:t>Related links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2CA19-02C3-A049-8DD1-1E0AA0530E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dw-wordmark-gray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425" y="194557"/>
            <a:ext cx="1380474" cy="1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6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1151" y="469346"/>
            <a:ext cx="8521698" cy="4907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151" y="1281002"/>
            <a:ext cx="8521698" cy="3313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342901" y="4773477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F3E2CA19-02C3-A049-8DD1-1E0AA0530E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471425" y="4798877"/>
            <a:ext cx="1540043" cy="248301"/>
          </a:xfrm>
          <a:prstGeom prst="rect">
            <a:avLst/>
          </a:prstGeom>
        </p:spPr>
        <p:txBody>
          <a:bodyPr vert="horz" wrap="square" lIns="91440" tIns="45720" rIns="0" bIns="45720" rtlCol="0" anchor="b" anchorCtr="0">
            <a:noAutofit/>
          </a:bodyPr>
          <a:lstStyle/>
          <a:p>
            <a:r>
              <a:rPr lang="en-US" sz="10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2016 IBM Corporation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4066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  <p:sldLayoutId id="2147483652" r:id="rId5"/>
    <p:sldLayoutId id="2147483654" r:id="rId6"/>
    <p:sldLayoutId id="2147483653" r:id="rId7"/>
    <p:sldLayoutId id="2147483657" r:id="rId8"/>
    <p:sldLayoutId id="2147483658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 baseline="0">
          <a:solidFill>
            <a:srgbClr val="168BC1"/>
          </a:solidFill>
          <a:latin typeface="Arial"/>
          <a:ea typeface="+mj-ea"/>
          <a:cs typeface="Arial"/>
        </a:defRPr>
      </a:lvl1pPr>
    </p:titleStyle>
    <p:bodyStyle>
      <a:lvl1pPr marL="27432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 baseline="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4">
              <a:lumMod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accent4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ng.bluemix.net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cloudfoundry.org/devguide/deploy-apps/manifest.html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228" y="1301511"/>
            <a:ext cx="8558784" cy="1127363"/>
          </a:xfrm>
        </p:spPr>
        <p:txBody>
          <a:bodyPr/>
          <a:lstStyle/>
          <a:p>
            <a:r>
              <a:rPr lang="en-US" sz="3600" dirty="0"/>
              <a:t>Cloud Foundry CLI: deploying your application from the command 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0228" y="3720123"/>
            <a:ext cx="2693064" cy="115667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/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67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11150" y="1281002"/>
            <a:ext cx="2662959" cy="3313621"/>
          </a:xfrm>
        </p:spPr>
        <p:txBody>
          <a:bodyPr>
            <a:normAutofit/>
          </a:bodyPr>
          <a:lstStyle/>
          <a:p>
            <a:r>
              <a:rPr lang="en-US" sz="1600" dirty="0"/>
              <a:t>Sample code is available to download with boilerplates or app runtimes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Accessing sample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2CA19-02C3-A049-8DD1-1E0AA0530EB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9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-2286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Arial" charset="0"/>
                <a:ea typeface="MS PGothic" charset="0"/>
                <a:cs typeface="Arial" charset="0"/>
              </a:rPr>
              <a:t>Bluemix uses the Cloud Foundry command-line interface (CLI): </a:t>
            </a: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cf</a:t>
            </a:r>
          </a:p>
          <a:p>
            <a:pPr marL="228600" lvl="1" indent="-2286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cf help </a:t>
            </a:r>
            <a:r>
              <a:rPr lang="en-US" sz="1600" dirty="0">
                <a:latin typeface="Arial" charset="0"/>
                <a:ea typeface="MS PGothic" charset="0"/>
                <a:cs typeface="Arial" charset="0"/>
              </a:rPr>
              <a:t>provides help page showing all the commands</a:t>
            </a:r>
          </a:p>
          <a:p>
            <a:pPr marL="228600" lvl="1" indent="-2286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Courier New" charset="0"/>
                <a:ea typeface="MS PGothic" charset="0"/>
                <a:cs typeface="Courier New" charset="0"/>
              </a:rPr>
              <a:t>cf help &lt;command&gt; </a:t>
            </a:r>
            <a:r>
              <a:rPr lang="en-US" sz="1600" dirty="0">
                <a:latin typeface="Arial" charset="0"/>
                <a:ea typeface="MS PGothic" charset="0"/>
                <a:cs typeface="Arial" charset="0"/>
              </a:rPr>
              <a:t>provides help for specific command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Command-line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2CA19-02C3-A049-8DD1-1E0AA0530EB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518843"/>
              </p:ext>
            </p:extLst>
          </p:nvPr>
        </p:nvGraphicFramePr>
        <p:xfrm>
          <a:off x="1334654" y="2421525"/>
          <a:ext cx="6474692" cy="226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1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081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81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532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56336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latin typeface="Courier New"/>
                          <a:cs typeface="Courier New"/>
                        </a:rPr>
                        <a:t>cf l</a:t>
                      </a:r>
                    </a:p>
                  </a:txBody>
                  <a:tcPr marL="71834" marR="71834" marT="35922" marB="3592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login</a:t>
                      </a:r>
                    </a:p>
                  </a:txBody>
                  <a:tcPr marL="71834" marR="71834" marT="35922" marB="35922"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latin typeface="Courier New"/>
                          <a:cs typeface="Courier New"/>
                        </a:rPr>
                        <a:t>cf ds</a:t>
                      </a:r>
                    </a:p>
                  </a:txBody>
                  <a:tcPr marL="71834" marR="71834" marT="35922" marB="3592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delete</a:t>
                      </a:r>
                      <a:r>
                        <a:rPr lang="en-US" sz="1400" baseline="0" dirty="0"/>
                        <a:t> service</a:t>
                      </a:r>
                      <a:endParaRPr lang="en-US" sz="1400" dirty="0"/>
                    </a:p>
                  </a:txBody>
                  <a:tcPr marL="71834" marR="71834" marT="35922" marB="35922"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336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latin typeface="Courier New"/>
                          <a:cs typeface="Courier New"/>
                        </a:rPr>
                        <a:t>cf t</a:t>
                      </a:r>
                    </a:p>
                  </a:txBody>
                  <a:tcPr marL="71834" marR="71834" marT="35922" marB="3592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901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target space or organization</a:t>
                      </a:r>
                    </a:p>
                  </a:txBody>
                  <a:tcPr marL="71834" marR="71834" marT="35922" marB="35922"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latin typeface="Courier New"/>
                          <a:cs typeface="Courier New"/>
                        </a:rPr>
                        <a:t>cf bs</a:t>
                      </a:r>
                    </a:p>
                  </a:txBody>
                  <a:tcPr marL="71834" marR="71834" marT="35922" marB="3592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901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bind service to application</a:t>
                      </a:r>
                      <a:endParaRPr lang="en-US" sz="1400" dirty="0"/>
                    </a:p>
                  </a:txBody>
                  <a:tcPr marL="71834" marR="71834" marT="35922" marB="35922"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336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latin typeface="Courier New"/>
                          <a:cs typeface="Courier New"/>
                        </a:rPr>
                        <a:t>cf a</a:t>
                      </a:r>
                    </a:p>
                  </a:txBody>
                  <a:tcPr marL="71834" marR="71834" marT="35922" marB="3592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/>
                        <a:t>list apps in current space</a:t>
                      </a:r>
                      <a:r>
                        <a:rPr lang="en-US" sz="1400" dirty="0"/>
                        <a:t> </a:t>
                      </a:r>
                    </a:p>
                  </a:txBody>
                  <a:tcPr marL="71834" marR="71834" marT="35922" marB="35922"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latin typeface="Courier New"/>
                          <a:cs typeface="Courier New"/>
                        </a:rPr>
                        <a:t>cf st</a:t>
                      </a:r>
                    </a:p>
                  </a:txBody>
                  <a:tcPr marL="71834" marR="71834" marT="35922" marB="3592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901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start app</a:t>
                      </a:r>
                      <a:endParaRPr lang="en-US" sz="1400" dirty="0"/>
                    </a:p>
                  </a:txBody>
                  <a:tcPr marL="71834" marR="71834" marT="35922" marB="35922"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8099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latin typeface="Courier New"/>
                          <a:cs typeface="Courier New"/>
                        </a:rPr>
                        <a:t>cf app</a:t>
                      </a:r>
                    </a:p>
                  </a:txBody>
                  <a:tcPr marL="71834" marR="71834" marT="35922" marB="3592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display status for specific</a:t>
                      </a:r>
                      <a:r>
                        <a:rPr lang="en-US" sz="1400" baseline="0" dirty="0"/>
                        <a:t> app in current space</a:t>
                      </a:r>
                      <a:endParaRPr lang="en-US" sz="1400" dirty="0"/>
                    </a:p>
                  </a:txBody>
                  <a:tcPr marL="71834" marR="71834" marT="35922" marB="35922"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latin typeface="Courier New"/>
                          <a:cs typeface="Courier New"/>
                        </a:rPr>
                        <a:t>cf sp</a:t>
                      </a:r>
                    </a:p>
                  </a:txBody>
                  <a:tcPr marL="71834" marR="71834" marT="35922" marB="3592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901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stop app</a:t>
                      </a:r>
                    </a:p>
                  </a:txBody>
                  <a:tcPr marL="71834" marR="71834" marT="35922" marB="35922"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6336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latin typeface="Courier New"/>
                          <a:cs typeface="Courier New"/>
                        </a:rPr>
                        <a:t>cf p</a:t>
                      </a:r>
                    </a:p>
                  </a:txBody>
                  <a:tcPr marL="71834" marR="71834" marT="35922" marB="3592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push (deploy or update) app </a:t>
                      </a:r>
                    </a:p>
                  </a:txBody>
                  <a:tcPr marL="71834" marR="71834" marT="35922" marB="35922"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latin typeface="Courier New"/>
                          <a:cs typeface="Courier New"/>
                        </a:rPr>
                        <a:t>cf d</a:t>
                      </a:r>
                    </a:p>
                  </a:txBody>
                  <a:tcPr marL="71834" marR="71834" marT="35922" marB="3592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delete app</a:t>
                      </a:r>
                    </a:p>
                  </a:txBody>
                  <a:tcPr marL="71834" marR="71834" marT="35922" marB="35922"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6336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latin typeface="Courier New"/>
                          <a:cs typeface="Courier New"/>
                        </a:rPr>
                        <a:t>cf s</a:t>
                      </a:r>
                    </a:p>
                  </a:txBody>
                  <a:tcPr marL="71834" marR="71834" marT="35922" marB="3592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9011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show service info</a:t>
                      </a:r>
                      <a:endParaRPr lang="en-US" sz="1400" dirty="0"/>
                    </a:p>
                  </a:txBody>
                  <a:tcPr marL="71834" marR="71834" marT="35922" marB="35922"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latin typeface="Courier New"/>
                          <a:cs typeface="Courier New"/>
                        </a:rPr>
                        <a:t>cf scale</a:t>
                      </a:r>
                    </a:p>
                  </a:txBody>
                  <a:tcPr marL="71834" marR="71834" marT="35922" marB="3592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scale app</a:t>
                      </a:r>
                    </a:p>
                  </a:txBody>
                  <a:tcPr marL="71834" marR="71834" marT="35922" marB="35922"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7941"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latin typeface="Courier New"/>
                          <a:cs typeface="Courier New"/>
                        </a:rPr>
                        <a:t>cf cs</a:t>
                      </a:r>
                    </a:p>
                  </a:txBody>
                  <a:tcPr marL="71834" marR="71834" marT="35922" marB="3592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create service</a:t>
                      </a:r>
                    </a:p>
                  </a:txBody>
                  <a:tcPr marL="71834" marR="71834" marT="35922" marB="35922"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latin typeface="Courier New"/>
                          <a:cs typeface="Courier New"/>
                        </a:rPr>
                        <a:t>cf logs</a:t>
                      </a:r>
                    </a:p>
                  </a:txBody>
                  <a:tcPr marL="71834" marR="71834" marT="35922" marB="3592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tail or show logs for app</a:t>
                      </a:r>
                      <a:endParaRPr lang="en-US" sz="1400" dirty="0"/>
                    </a:p>
                  </a:txBody>
                  <a:tcPr marL="71834" marR="71834" marT="35922" marB="35922"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58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MS PGothic" charset="0"/>
                <a:cs typeface="Arial" charset="0"/>
              </a:rPr>
              <a:t>Sample cf commands</a:t>
            </a:r>
          </a:p>
        </p:txBody>
      </p:sp>
      <p:sp>
        <p:nvSpPr>
          <p:cNvPr id="32773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449"/>
              </a:spcBef>
              <a:buClr>
                <a:srgbClr val="00649D"/>
              </a:buClr>
              <a:buSzPct val="120000"/>
              <a:buChar char="•"/>
              <a:defRPr sz="1582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91776" indent="-150683" eaLnBrk="0" hangingPunct="0">
              <a:lnSpc>
                <a:spcPct val="90000"/>
              </a:lnSpc>
              <a:spcBef>
                <a:spcPts val="152"/>
              </a:spcBef>
              <a:buClr>
                <a:srgbClr val="008ABF"/>
              </a:buClr>
              <a:buSzPct val="80000"/>
              <a:buFont typeface="Wingdings" panose="05000000000000000000" pitchFamily="2" charset="2"/>
              <a:buChar char="§"/>
              <a:defRPr sz="142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602732" indent="-120547" eaLnBrk="0" hangingPunct="0">
              <a:lnSpc>
                <a:spcPct val="90000"/>
              </a:lnSpc>
              <a:spcBef>
                <a:spcPts val="152"/>
              </a:spcBef>
              <a:buClr>
                <a:srgbClr val="008ABF"/>
              </a:buClr>
              <a:buSzPct val="80000"/>
              <a:buFont typeface="Arial" panose="020B0604020202020204" pitchFamily="34" charset="0"/>
              <a:buChar char="−"/>
              <a:defRPr sz="126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843826" indent="-120547" eaLnBrk="0" hangingPunct="0"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defRPr sz="126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1084919" indent="-120547" eaLnBrk="0" hangingPunct="0"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21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1326011" indent="-120547" defTabSz="3080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21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1567105" indent="-120547" defTabSz="3080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21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808198" indent="-120547" defTabSz="3080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21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2049290" indent="-120547" defTabSz="3080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21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CA6C0BD-6CB0-43FB-9B3C-8E76657BF783}" type="slidenum">
              <a:rPr lang="en-US" altLang="en-US" sz="738">
                <a:solidFill>
                  <a:srgbClr val="008ABF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580" dirty="0">
              <a:solidFill>
                <a:srgbClr val="008ABF"/>
              </a:solidFill>
              <a:sym typeface="Helvetica Neue Roman for IBM" charset="0"/>
            </a:endParaRPr>
          </a:p>
        </p:txBody>
      </p:sp>
      <p:sp>
        <p:nvSpPr>
          <p:cNvPr id="41986" name="Text Placeholder 2"/>
          <p:cNvSpPr>
            <a:spLocks noGrp="1"/>
          </p:cNvSpPr>
          <p:nvPr>
            <p:ph idx="4294967295"/>
          </p:nvPr>
        </p:nvSpPr>
        <p:spPr>
          <a:xfrm>
            <a:off x="2180937" y="1067473"/>
            <a:ext cx="6048375" cy="365110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  <a:defRPr/>
            </a:pPr>
            <a:r>
              <a:rPr lang="en-US" altLang="en-US" sz="1900" dirty="0">
                <a:solidFill>
                  <a:schemeClr val="tx2"/>
                </a:solidFill>
              </a:rPr>
              <a:t>To log in to Bluemix:</a:t>
            </a:r>
          </a:p>
          <a:p>
            <a:pPr marL="166589" lvl="1" indent="0">
              <a:buNone/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cf l –a </a:t>
            </a: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hlinkClick r:id="rId2"/>
              </a:rPr>
              <a:t>https://api.ng.bluemix.net</a:t>
            </a: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-u &lt;email&gt; -p &lt;password&gt; -o &lt;email&gt; -s dev</a:t>
            </a:r>
          </a:p>
          <a:p>
            <a:pPr marL="166589" lvl="1" indent="0">
              <a:buNone/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cf l –a </a:t>
            </a: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hlinkClick r:id="rId2"/>
              </a:rPr>
              <a:t>https://api.eu-gb.bluemix.net</a:t>
            </a: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-u &lt;email&gt; -p &lt;password&gt; -o &lt;email&gt; -s dev</a:t>
            </a:r>
          </a:p>
          <a:p>
            <a:pPr marL="166589" lvl="1" indent="0">
              <a:defRPr/>
            </a:pPr>
            <a:r>
              <a:rPr lang="en-US" altLang="en-US" sz="1900" dirty="0">
                <a:solidFill>
                  <a:srgbClr val="000000"/>
                </a:solidFill>
              </a:rPr>
              <a:t>This command will log in to Bluemix, set the organization to the user’s own organization, and the space to dev</a:t>
            </a:r>
          </a:p>
          <a:p>
            <a:pPr marL="0" indent="0">
              <a:defRPr/>
            </a:pPr>
            <a:endParaRPr lang="en-US" altLang="en-US" sz="1600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en-US" altLang="en-US" sz="1900" dirty="0">
                <a:solidFill>
                  <a:schemeClr val="tx2"/>
                </a:solidFill>
              </a:rPr>
              <a:t>To check what space you are logged into or to change the space:</a:t>
            </a:r>
            <a:endParaRPr lang="en-US" altLang="en-US" sz="1600" dirty="0">
              <a:solidFill>
                <a:schemeClr val="tx2"/>
              </a:solidFill>
            </a:endParaRPr>
          </a:p>
          <a:p>
            <a:pPr marL="166589" lvl="1" indent="0">
              <a:buNone/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cf t</a:t>
            </a:r>
          </a:p>
          <a:p>
            <a:pPr marL="166589" lvl="1" indent="0">
              <a:buNone/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cf t -s test</a:t>
            </a:r>
          </a:p>
          <a:p>
            <a:pPr marL="166589" lvl="1" indent="0">
              <a:defRPr/>
            </a:pPr>
            <a:r>
              <a:rPr lang="en-US" altLang="en-US" sz="1900" dirty="0">
                <a:solidFill>
                  <a:srgbClr val="000000"/>
                </a:solidFill>
              </a:rPr>
              <a:t>The first option prints the current target organization and space.</a:t>
            </a:r>
          </a:p>
          <a:p>
            <a:pPr marL="166589" lvl="1" indent="0">
              <a:defRPr/>
            </a:pPr>
            <a:r>
              <a:rPr lang="en-US" altLang="en-US" sz="1900" dirty="0">
                <a:solidFill>
                  <a:srgbClr val="000000"/>
                </a:solidFill>
              </a:rPr>
              <a:t>The second option switches to the test space.</a:t>
            </a:r>
          </a:p>
          <a:p>
            <a:pPr marL="0" indent="0">
              <a:defRPr/>
            </a:pPr>
            <a:endParaRPr lang="en-US" altLang="en-US" sz="1600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en-US" altLang="en-US" sz="1900" dirty="0">
                <a:solidFill>
                  <a:schemeClr val="tx2"/>
                </a:solidFill>
              </a:rPr>
              <a:t>To check what spaces exist in an organization:</a:t>
            </a:r>
          </a:p>
          <a:p>
            <a:pPr marL="166589" lvl="1" indent="0">
              <a:buNone/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cf spaces</a:t>
            </a:r>
          </a:p>
          <a:p>
            <a:pPr marL="166589" lvl="1" indent="0">
              <a:buNone/>
              <a:defRPr/>
            </a:pPr>
            <a:endParaRPr lang="en-US" alt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66589" lvl="1" indent="0">
              <a:defRPr/>
            </a:pPr>
            <a:r>
              <a:rPr lang="en-US" altLang="en-US" sz="1900" dirty="0">
                <a:solidFill>
                  <a:srgbClr val="000000"/>
                </a:solidFill>
              </a:rPr>
              <a:t>Displays the spaces available in the current organization.</a:t>
            </a:r>
            <a:endParaRPr lang="en-US" altLang="en-US" sz="1600" dirty="0">
              <a:solidFill>
                <a:srgbClr val="000000"/>
              </a:solidFill>
            </a:endParaRPr>
          </a:p>
          <a:p>
            <a:pPr marL="166589" lvl="1" indent="0">
              <a:buNone/>
              <a:defRPr/>
            </a:pPr>
            <a:endParaRPr lang="en-US" alt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66589" lvl="1" indent="0">
              <a:buNone/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cf space dev</a:t>
            </a:r>
          </a:p>
          <a:p>
            <a:pPr marL="166589" lvl="1" indent="0">
              <a:buNone/>
              <a:defRPr/>
            </a:pPr>
            <a:endParaRPr lang="en-US" alt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66589" lvl="1" indent="0">
              <a:defRPr/>
            </a:pPr>
            <a:r>
              <a:rPr lang="en-US" altLang="en-US" sz="1900" dirty="0">
                <a:solidFill>
                  <a:srgbClr val="000000"/>
                </a:solidFill>
              </a:rPr>
              <a:t>Displays information about the dev space in the current organization.</a:t>
            </a:r>
          </a:p>
        </p:txBody>
      </p:sp>
    </p:spTree>
    <p:extLst>
      <p:ext uri="{BB962C8B-B14F-4D97-AF65-F5344CB8AC3E}">
        <p14:creationId xmlns:p14="http://schemas.microsoft.com/office/powerpoint/2010/main" val="200612205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Manifest file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449"/>
              </a:spcBef>
              <a:buClr>
                <a:srgbClr val="00649D"/>
              </a:buClr>
              <a:buSzPct val="120000"/>
              <a:buChar char="•"/>
              <a:defRPr sz="1582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91776" indent="-150683" eaLnBrk="0" hangingPunct="0">
              <a:lnSpc>
                <a:spcPct val="90000"/>
              </a:lnSpc>
              <a:spcBef>
                <a:spcPts val="152"/>
              </a:spcBef>
              <a:buClr>
                <a:srgbClr val="008ABF"/>
              </a:buClr>
              <a:buSzPct val="80000"/>
              <a:buFont typeface="Wingdings" panose="05000000000000000000" pitchFamily="2" charset="2"/>
              <a:buChar char="§"/>
              <a:defRPr sz="142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602732" indent="-120547" eaLnBrk="0" hangingPunct="0">
              <a:lnSpc>
                <a:spcPct val="90000"/>
              </a:lnSpc>
              <a:spcBef>
                <a:spcPts val="152"/>
              </a:spcBef>
              <a:buClr>
                <a:srgbClr val="008ABF"/>
              </a:buClr>
              <a:buSzPct val="80000"/>
              <a:buFont typeface="Arial" panose="020B0604020202020204" pitchFamily="34" charset="0"/>
              <a:buChar char="−"/>
              <a:defRPr sz="126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843826" indent="-120547" eaLnBrk="0" hangingPunct="0"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defRPr sz="126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1084919" indent="-120547" eaLnBrk="0" hangingPunct="0"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21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1326011" indent="-120547" defTabSz="3080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21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1567105" indent="-120547" defTabSz="3080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21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808198" indent="-120547" defTabSz="3080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21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2049290" indent="-120547" defTabSz="3080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21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BC8FEEA-EF65-4E85-AC81-01B59BBC490C}" type="slidenum">
              <a:rPr lang="en-US" altLang="en-US" sz="738">
                <a:solidFill>
                  <a:srgbClr val="008ABF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580" dirty="0">
              <a:solidFill>
                <a:srgbClr val="008ABF"/>
              </a:solidFill>
              <a:sym typeface="Helvetica Neue Roman for IBM" charset="0"/>
            </a:endParaRPr>
          </a:p>
        </p:txBody>
      </p:sp>
      <p:sp>
        <p:nvSpPr>
          <p:cNvPr id="105474" name="Text Placeholder 3"/>
          <p:cNvSpPr>
            <a:spLocks noGrp="1"/>
          </p:cNvSpPr>
          <p:nvPr>
            <p:ph idx="4294967295"/>
          </p:nvPr>
        </p:nvSpPr>
        <p:spPr>
          <a:xfrm>
            <a:off x="311151" y="1121315"/>
            <a:ext cx="6391275" cy="3313510"/>
          </a:xfrm>
        </p:spPr>
        <p:txBody>
          <a:bodyPr/>
          <a:lstStyle/>
          <a:p>
            <a:pPr marL="228600" lvl="1" indent="-2286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rial" charset="0"/>
                <a:cs typeface="Arial" charset="0"/>
              </a:rPr>
              <a:t>This file allows </a:t>
            </a:r>
            <a:r>
              <a:rPr lang="en-US" dirty="0">
                <a:latin typeface="Arial" charset="0"/>
                <a:cs typeface="Arial" charset="0"/>
              </a:rPr>
              <a:t>you to specify the parameters for an application deployment.</a:t>
            </a:r>
          </a:p>
          <a:p>
            <a:pPr marL="228600" lvl="1" indent="-2286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charset="0"/>
                <a:cs typeface="Arial" charset="0"/>
              </a:rPr>
              <a:t>The manifest.yml file is used at deploy time if found in directory application is being pushed from.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9657" y="2888816"/>
            <a:ext cx="3923192" cy="16776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26789" tIns="26789" rIns="26789" bIns="26789" spcCol="38100" anchor="ctr">
            <a:spAutoFit/>
          </a:bodyPr>
          <a:lstStyle/>
          <a:p>
            <a:pPr latinLnBrk="1" hangingPunct="0">
              <a:defRPr/>
            </a:pPr>
            <a:r>
              <a:rPr lang="en-US" sz="1055" dirty="0">
                <a:solidFill>
                  <a:srgbClr val="000000"/>
                </a:solidFill>
                <a:sym typeface="Helvetica Light"/>
              </a:rPr>
              <a:t>---</a:t>
            </a:r>
          </a:p>
          <a:p>
            <a:pPr latinLnBrk="1" hangingPunct="0">
              <a:defRPr/>
            </a:pPr>
            <a:r>
              <a:rPr lang="en-US" sz="1055" dirty="0">
                <a:solidFill>
                  <a:srgbClr val="000000"/>
                </a:solidFill>
                <a:sym typeface="Helvetica Light"/>
              </a:rPr>
              <a:t>applications:</a:t>
            </a:r>
          </a:p>
          <a:p>
            <a:pPr latinLnBrk="1" hangingPunct="0">
              <a:defRPr/>
            </a:pPr>
            <a:r>
              <a:rPr lang="en-US" sz="1055" dirty="0">
                <a:solidFill>
                  <a:srgbClr val="000000"/>
                </a:solidFill>
                <a:sym typeface="Helvetica Light"/>
              </a:rPr>
              <a:t>- name: Myphpmyadmin</a:t>
            </a:r>
          </a:p>
          <a:p>
            <a:pPr latinLnBrk="1" hangingPunct="0">
              <a:defRPr/>
            </a:pPr>
            <a:r>
              <a:rPr lang="en-US" sz="1055" dirty="0">
                <a:solidFill>
                  <a:srgbClr val="000000"/>
                </a:solidFill>
                <a:sym typeface="Helvetica Light"/>
              </a:rPr>
              <a:t>  memory: 128M </a:t>
            </a:r>
          </a:p>
          <a:p>
            <a:pPr latinLnBrk="1" hangingPunct="0">
              <a:defRPr/>
            </a:pPr>
            <a:r>
              <a:rPr lang="en-US" sz="1055" dirty="0">
                <a:solidFill>
                  <a:srgbClr val="000000"/>
                </a:solidFill>
                <a:sym typeface="Helvetica Light"/>
              </a:rPr>
              <a:t>  instances: 1</a:t>
            </a:r>
          </a:p>
          <a:p>
            <a:pPr latinLnBrk="1" hangingPunct="0">
              <a:defRPr/>
            </a:pPr>
            <a:r>
              <a:rPr lang="en-US" sz="1055" dirty="0">
                <a:solidFill>
                  <a:srgbClr val="000000"/>
                </a:solidFill>
                <a:sym typeface="Helvetica Light"/>
              </a:rPr>
              <a:t>  host: Myphpmyadmin</a:t>
            </a:r>
          </a:p>
          <a:p>
            <a:pPr latinLnBrk="1" hangingPunct="0">
              <a:defRPr/>
            </a:pPr>
            <a:r>
              <a:rPr lang="en-US" sz="1055" dirty="0">
                <a:solidFill>
                  <a:srgbClr val="000000"/>
                </a:solidFill>
                <a:sym typeface="Helvetica Light"/>
              </a:rPr>
              <a:t>  path: .</a:t>
            </a:r>
          </a:p>
          <a:p>
            <a:pPr latinLnBrk="1" hangingPunct="0">
              <a:defRPr/>
            </a:pPr>
            <a:r>
              <a:rPr lang="en-US" sz="1055" dirty="0">
                <a:solidFill>
                  <a:srgbClr val="000000"/>
                </a:solidFill>
                <a:sym typeface="Helvetica Light"/>
              </a:rPr>
              <a:t>  buildpack: https://github.com/dmikusa-pivotal/cf-php-build-pack.git</a:t>
            </a:r>
          </a:p>
          <a:p>
            <a:pPr latinLnBrk="1" hangingPunct="0">
              <a:defRPr/>
            </a:pPr>
            <a:r>
              <a:rPr lang="en-US" sz="1055" dirty="0">
                <a:solidFill>
                  <a:srgbClr val="000000"/>
                </a:solidFill>
                <a:sym typeface="Helvetica Light"/>
              </a:rPr>
              <a:t>  services:</a:t>
            </a:r>
          </a:p>
          <a:p>
            <a:pPr latinLnBrk="1" hangingPunct="0">
              <a:defRPr/>
            </a:pPr>
            <a:r>
              <a:rPr lang="en-US" sz="1055" dirty="0">
                <a:solidFill>
                  <a:srgbClr val="000000"/>
                </a:solidFill>
                <a:sym typeface="Helvetica Light"/>
              </a:rPr>
              <a:t>  - mysql_BlueMixLab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22520" y="2299447"/>
            <a:ext cx="3384630" cy="13529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latinLnBrk="1" hangingPunct="0">
              <a:defRPr/>
            </a:pPr>
            <a:r>
              <a:rPr lang="en-US" sz="1055" dirty="0">
                <a:solidFill>
                  <a:srgbClr val="000000"/>
                </a:solidFill>
                <a:sym typeface="Helvetica Light"/>
              </a:rPr>
              <a:t>---</a:t>
            </a:r>
          </a:p>
          <a:p>
            <a:pPr latinLnBrk="1" hangingPunct="0">
              <a:defRPr/>
            </a:pPr>
            <a:r>
              <a:rPr lang="en-US" sz="1055" dirty="0">
                <a:solidFill>
                  <a:srgbClr val="000000"/>
                </a:solidFill>
                <a:sym typeface="Helvetica Light"/>
              </a:rPr>
              <a:t>applications:</a:t>
            </a:r>
          </a:p>
          <a:p>
            <a:pPr latinLnBrk="1" hangingPunct="0">
              <a:defRPr/>
            </a:pPr>
            <a:r>
              <a:rPr lang="en-US" sz="1055" dirty="0">
                <a:solidFill>
                  <a:srgbClr val="000000"/>
                </a:solidFill>
                <a:sym typeface="Helvetica Light"/>
              </a:rPr>
              <a:t>- name: bluemix-todo-node</a:t>
            </a:r>
          </a:p>
          <a:p>
            <a:pPr latinLnBrk="1" hangingPunct="0">
              <a:defRPr/>
            </a:pPr>
            <a:r>
              <a:rPr lang="en-US" sz="1055" dirty="0">
                <a:solidFill>
                  <a:srgbClr val="000000"/>
                </a:solidFill>
                <a:sym typeface="Helvetica Light"/>
              </a:rPr>
              <a:t>  host: bluemix-todo-node-${random-word}</a:t>
            </a:r>
          </a:p>
          <a:p>
            <a:pPr latinLnBrk="1" hangingPunct="0">
              <a:defRPr/>
            </a:pPr>
            <a:r>
              <a:rPr lang="en-US" sz="1055" dirty="0">
                <a:solidFill>
                  <a:srgbClr val="000000"/>
                </a:solidFill>
                <a:sym typeface="Helvetica Light"/>
              </a:rPr>
              <a:t>  command: node app.js</a:t>
            </a:r>
          </a:p>
          <a:p>
            <a:pPr latinLnBrk="1" hangingPunct="0">
              <a:defRPr/>
            </a:pPr>
            <a:r>
              <a:rPr lang="en-US" sz="1055" dirty="0">
                <a:solidFill>
                  <a:srgbClr val="000000"/>
                </a:solidFill>
                <a:sym typeface="Helvetica Light"/>
              </a:rPr>
              <a:t>  memory: 128M</a:t>
            </a:r>
          </a:p>
          <a:p>
            <a:pPr latinLnBrk="1" hangingPunct="0">
              <a:defRPr/>
            </a:pPr>
            <a:r>
              <a:rPr lang="en-US" sz="1055" dirty="0">
                <a:solidFill>
                  <a:srgbClr val="000000"/>
                </a:solidFill>
                <a:sym typeface="Helvetica Light"/>
              </a:rPr>
              <a:t>  services:</a:t>
            </a:r>
          </a:p>
          <a:p>
            <a:pPr latinLnBrk="1" hangingPunct="0">
              <a:defRPr/>
            </a:pPr>
            <a:r>
              <a:rPr lang="en-US" sz="1055" dirty="0">
                <a:solidFill>
                  <a:srgbClr val="000000"/>
                </a:solidFill>
                <a:sym typeface="Helvetica Light"/>
              </a:rPr>
              <a:t>  - todo-db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78204" y="4672322"/>
            <a:ext cx="4671519" cy="24877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lIns="26789" tIns="26789" rIns="26789" bIns="26789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Helvetica Light" charset="0"/>
                <a:ea typeface="MS PGothic" pitchFamily="34" charset="-128"/>
                <a:sym typeface="Helvetica Light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Helvetica Light" charset="0"/>
                <a:ea typeface="MS PGothic" pitchFamily="34" charset="-128"/>
                <a:sym typeface="Helvetica Light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Helvetica Light" charset="0"/>
                <a:ea typeface="MS PGothic" pitchFamily="34" charset="-128"/>
                <a:sym typeface="Helvetica Light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Helvetica Light" charset="0"/>
                <a:ea typeface="MS PGothic" pitchFamily="34" charset="-128"/>
                <a:sym typeface="Helvetica Light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Helvetica Light" charset="0"/>
                <a:ea typeface="MS PGothic" pitchFamily="34" charset="-128"/>
                <a:sym typeface="Helvetica Light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Helvetica Light" charset="0"/>
                <a:ea typeface="MS PGothic" pitchFamily="34" charset="-128"/>
                <a:sym typeface="Helvetica Light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Helvetica Light" charset="0"/>
                <a:ea typeface="MS PGothic" pitchFamily="34" charset="-128"/>
                <a:sym typeface="Helvetica Light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Helvetica Light" charset="0"/>
                <a:ea typeface="MS PGothic" pitchFamily="34" charset="-128"/>
                <a:sym typeface="Helvetica Light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Helvetica Light" charset="0"/>
                <a:ea typeface="MS PGothic" pitchFamily="34" charset="-128"/>
                <a:sym typeface="Helvetica Light" charset="0"/>
              </a:defRPr>
            </a:lvl9pPr>
          </a:lstStyle>
          <a:p>
            <a:pPr eaLnBrk="1" latinLnBrk="1">
              <a:defRPr/>
            </a:pPr>
            <a:r>
              <a:rPr lang="en-US" altLang="en-US" sz="1265" dirty="0">
                <a:solidFill>
                  <a:srgbClr val="000000"/>
                </a:solidFill>
                <a:latin typeface="Arial" pitchFamily="34" charset="0"/>
                <a:hlinkClick r:id="rId2"/>
              </a:rPr>
              <a:t>http://docs.cloudfoundry.org/devguide/deploy-apps/manifest.html</a:t>
            </a:r>
            <a:endParaRPr lang="en-US" altLang="en-US" sz="1265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4669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altLang="en-US" sz="1800" dirty="0"/>
              <a:t>When you push an application, all content of the current directory and all subdirectories are pushed to the server;  this is not the behavior you always want.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defRPr/>
            </a:pPr>
            <a:r>
              <a:rPr lang="en-US" altLang="en-US" sz="1800" dirty="0"/>
              <a:t>The .cfignore file allows you to control what is sent to the server by listing the files and directories that you do not want to send to the server </a:t>
            </a:r>
          </a:p>
          <a:p>
            <a:pPr marL="1371600" lvl="3" indent="0">
              <a:spcBef>
                <a:spcPct val="0"/>
              </a:spcBef>
              <a:buNone/>
              <a:defRPr/>
            </a:pPr>
            <a:endParaRPr lang="en-US" altLang="en-US" sz="1600" dirty="0"/>
          </a:p>
          <a:p>
            <a:pPr marL="1828800" lvl="4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1600" dirty="0"/>
              <a:t>Sample .cfignore file:</a:t>
            </a:r>
          </a:p>
          <a:p>
            <a:pPr marL="2406096" lvl="6" indent="0">
              <a:spcBef>
                <a:spcPct val="0"/>
              </a:spcBef>
              <a:buNone/>
              <a:defRPr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.git</a:t>
            </a:r>
          </a:p>
          <a:p>
            <a:pPr marL="2406096" lvl="6" indent="0">
              <a:spcBef>
                <a:spcPct val="0"/>
              </a:spcBef>
              <a:buNone/>
              <a:defRPr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</a:p>
          <a:p>
            <a:pPr marL="2406096" lvl="6" indent="0">
              <a:spcBef>
                <a:spcPct val="0"/>
              </a:spcBef>
              <a:buNone/>
              <a:defRPr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</a:p>
          <a:p>
            <a:pPr marL="2406096" lvl="6" indent="0">
              <a:spcBef>
                <a:spcPct val="0"/>
              </a:spcBef>
              <a:buNone/>
              <a:defRPr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lib-src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dirty="0"/>
          </a:p>
        </p:txBody>
      </p:sp>
      <p:sp>
        <p:nvSpPr>
          <p:cNvPr id="10956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.cfignore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449"/>
              </a:spcBef>
              <a:buClr>
                <a:srgbClr val="00649D"/>
              </a:buClr>
              <a:buSzPct val="120000"/>
              <a:buChar char="•"/>
              <a:defRPr sz="1582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91776" indent="-150683" eaLnBrk="0" hangingPunct="0">
              <a:lnSpc>
                <a:spcPct val="90000"/>
              </a:lnSpc>
              <a:spcBef>
                <a:spcPts val="152"/>
              </a:spcBef>
              <a:buClr>
                <a:srgbClr val="008ABF"/>
              </a:buClr>
              <a:buSzPct val="80000"/>
              <a:buFont typeface="Wingdings" panose="05000000000000000000" pitchFamily="2" charset="2"/>
              <a:buChar char="§"/>
              <a:defRPr sz="142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602732" indent="-120547" eaLnBrk="0" hangingPunct="0">
              <a:lnSpc>
                <a:spcPct val="90000"/>
              </a:lnSpc>
              <a:spcBef>
                <a:spcPts val="152"/>
              </a:spcBef>
              <a:buClr>
                <a:srgbClr val="008ABF"/>
              </a:buClr>
              <a:buSzPct val="80000"/>
              <a:buFont typeface="Arial" panose="020B0604020202020204" pitchFamily="34" charset="0"/>
              <a:buChar char="−"/>
              <a:defRPr sz="126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843826" indent="-120547" eaLnBrk="0" hangingPunct="0"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defRPr sz="126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1084919" indent="-120547" eaLnBrk="0" hangingPunct="0"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21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1326011" indent="-120547" defTabSz="3080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21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1567105" indent="-120547" defTabSz="3080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21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808198" indent="-120547" defTabSz="3080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21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2049290" indent="-120547" defTabSz="3080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21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4E15CBD-6663-4E18-B7D9-E6F3E9C652E7}" type="slidenum">
              <a:rPr lang="en-US" altLang="en-US" sz="738">
                <a:solidFill>
                  <a:srgbClr val="008ABF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580" dirty="0">
              <a:solidFill>
                <a:srgbClr val="008ABF"/>
              </a:solidFill>
              <a:sym typeface="Helvetica Neue Roman for IBM" charset="0"/>
            </a:endParaRPr>
          </a:p>
        </p:txBody>
      </p:sp>
      <p:sp>
        <p:nvSpPr>
          <p:cNvPr id="2" name="Rectangle: Rounded Corners 1"/>
          <p:cNvSpPr/>
          <p:nvPr/>
        </p:nvSpPr>
        <p:spPr>
          <a:xfrm>
            <a:off x="2650836" y="3553064"/>
            <a:ext cx="2789382" cy="1041560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39455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dW Courses">
      <a:dk1>
        <a:srgbClr val="000000"/>
      </a:dk1>
      <a:lt1>
        <a:srgbClr val="FFFFFF"/>
      </a:lt1>
      <a:dk2>
        <a:srgbClr val="191919"/>
      </a:dk2>
      <a:lt2>
        <a:srgbClr val="B2B2B2"/>
      </a:lt2>
      <a:accent1>
        <a:srgbClr val="195078"/>
      </a:accent1>
      <a:accent2>
        <a:srgbClr val="103752"/>
      </a:accent2>
      <a:accent3>
        <a:srgbClr val="FFFFFF"/>
      </a:accent3>
      <a:accent4>
        <a:srgbClr val="5C5D5F"/>
      </a:accent4>
      <a:accent5>
        <a:srgbClr val="34ADB6"/>
      </a:accent5>
      <a:accent6>
        <a:srgbClr val="0D7B83"/>
      </a:accent6>
      <a:hlink>
        <a:srgbClr val="0D7B83"/>
      </a:hlink>
      <a:folHlink>
        <a:srgbClr val="D940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b" anchorCtr="0">
        <a:no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23741</TotalTime>
  <Words>494</Words>
  <Application>Microsoft Office PowerPoint</Application>
  <PresentationFormat>On-screen Show (16:9)</PresentationFormat>
  <Paragraphs>95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MS PGothic</vt:lpstr>
      <vt:lpstr>Arial</vt:lpstr>
      <vt:lpstr>Calibri</vt:lpstr>
      <vt:lpstr>Courier New</vt:lpstr>
      <vt:lpstr>Helvetica Light</vt:lpstr>
      <vt:lpstr>Helvetica Neue Roman for IBM</vt:lpstr>
      <vt:lpstr>Office Theme</vt:lpstr>
      <vt:lpstr>Cloud Foundry CLI: deploying your application from the command line</vt:lpstr>
      <vt:lpstr>Accessing sample code</vt:lpstr>
      <vt:lpstr>Command-line interface</vt:lpstr>
      <vt:lpstr>Sample cf commands</vt:lpstr>
      <vt:lpstr>Manifest file</vt:lpstr>
      <vt:lpstr>.cfignore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</dc:creator>
  <cp:lastModifiedBy>Michelle Carey</cp:lastModifiedBy>
  <cp:revision>150</cp:revision>
  <dcterms:created xsi:type="dcterms:W3CDTF">2015-05-13T18:01:54Z</dcterms:created>
  <dcterms:modified xsi:type="dcterms:W3CDTF">2016-11-01T21:59:21Z</dcterms:modified>
</cp:coreProperties>
</file>