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69" r:id="rId3"/>
    <p:sldId id="268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BC1"/>
    <a:srgbClr val="195078"/>
    <a:srgbClr val="138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0729" autoAdjust="0"/>
  </p:normalViewPr>
  <p:slideViewPr>
    <p:cSldViewPr snapToGrid="0" snapToObjects="1">
      <p:cViewPr varScale="1">
        <p:scale>
          <a:sx n="97" d="100"/>
          <a:sy n="97" d="100"/>
        </p:scale>
        <p:origin x="197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9F942-C56C-F241-831F-D6B79578BB49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F93F-7ED5-F14E-9685-DC4333C04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1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D923-88ED-EB43-A9FA-D27AA771C4F9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1C8D-4258-B648-9139-5E4EF10DF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0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dW team will add the course graphic. Use this deck for introducing labs (videos). These intros should be short.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1C8D-4258-B648-9139-5E4EF10DF5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3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8" y="-78843"/>
            <a:ext cx="1718110" cy="1554480"/>
          </a:xfrm>
          <a:prstGeom prst="rect">
            <a:avLst/>
          </a:prstGeom>
        </p:spPr>
      </p:pic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00228" y="1342152"/>
            <a:ext cx="8558784" cy="640588"/>
          </a:xfrm>
        </p:spPr>
        <p:txBody>
          <a:bodyPr anchor="t" anchorCtr="0">
            <a:noAutofit/>
          </a:bodyPr>
          <a:lstStyle>
            <a:lvl1pPr>
              <a:defRPr sz="3400" baseline="0"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Unit title</a:t>
            </a:r>
          </a:p>
        </p:txBody>
      </p:sp>
      <p:pic>
        <p:nvPicPr>
          <p:cNvPr id="22" name="Picture 21" descr="dwcourses-graphic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36" y="2652387"/>
            <a:ext cx="5382075" cy="19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Objective 1 </a:t>
            </a:r>
          </a:p>
          <a:p>
            <a:pPr lvl="0"/>
            <a:r>
              <a:rPr lang="en-US" dirty="0"/>
              <a:t>Objective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After you complete this unit, you should understand: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rgbClr val="195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2696587"/>
            <a:ext cx="8531352" cy="430887"/>
          </a:xfrm>
        </p:spPr>
        <p:txBody>
          <a:bodyPr wrap="square" lIns="91440" anchor="b" anchorCtr="0">
            <a:spAutoFit/>
          </a:bodyPr>
          <a:lstStyle>
            <a:lvl1pPr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section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618941" y="482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dw-wordmark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65" y="179747"/>
            <a:ext cx="1543400" cy="185208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1125054"/>
            <a:ext cx="8558212" cy="1571533"/>
          </a:xfrm>
        </p:spPr>
        <p:txBody>
          <a:bodyPr lIns="91440" anchor="b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319025" y="4773477"/>
            <a:ext cx="1540043" cy="248301"/>
          </a:xfrm>
          <a:prstGeom prst="rect">
            <a:avLst/>
          </a:prstGeom>
        </p:spPr>
        <p:txBody>
          <a:bodyPr vert="horz" wrap="square" lIns="91440" tIns="45720" rIns="0" bIns="45720" rtlCol="0" anchor="b" anchorCtr="0">
            <a:noAutofit/>
          </a:bodyPr>
          <a:lstStyle/>
          <a:p>
            <a:r>
              <a:rPr lang="en-US" sz="10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IBM Corporation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09000" y="4318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228" y="330575"/>
            <a:ext cx="1618513" cy="80197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Course graphic goes here</a:t>
            </a:r>
          </a:p>
        </p:txBody>
      </p:sp>
    </p:spTree>
    <p:extLst>
      <p:ext uri="{BB962C8B-B14F-4D97-AF65-F5344CB8AC3E}">
        <p14:creationId xmlns:p14="http://schemas.microsoft.com/office/powerpoint/2010/main" val="128027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151" y="469346"/>
            <a:ext cx="8521698" cy="43743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228600" indent="-228600">
              <a:buSzPct val="110000"/>
              <a:defRPr sz="2000">
                <a:solidFill>
                  <a:srgbClr val="000000"/>
                </a:solidFill>
              </a:defRPr>
            </a:lvl1pPr>
            <a:lvl2pPr marL="685800" indent="-228600">
              <a:defRPr sz="18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228600" indent="-228600">
              <a:buSzPct val="110000"/>
              <a:defRPr sz="2000">
                <a:solidFill>
                  <a:srgbClr val="000000"/>
                </a:solidFill>
              </a:defRPr>
            </a:lvl1pPr>
            <a:lvl2pPr marL="685800" indent="-228600">
              <a:defRPr sz="18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151" y="469346"/>
            <a:ext cx="8521698" cy="46029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: second to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links: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rgbClr val="000000"/>
                </a:solidFill>
              </a:defRPr>
            </a:lvl1pPr>
            <a:lvl2pPr marL="685800" indent="-288925">
              <a:defRPr sz="14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IBM developerWorks (link in plain text)</a:t>
            </a:r>
          </a:p>
          <a:p>
            <a:pPr lvl="1"/>
            <a:r>
              <a:rPr lang="en-US" dirty="0"/>
              <a:t>www.ibm.com/developerworks/</a:t>
            </a:r>
          </a:p>
          <a:p>
            <a:pPr lvl="0"/>
            <a:r>
              <a:rPr lang="en-US" dirty="0"/>
              <a:t>Hypertext link in plain text </a:t>
            </a:r>
          </a:p>
          <a:p>
            <a:pPr lvl="1"/>
            <a:r>
              <a:rPr lang="en-US" dirty="0"/>
              <a:t>www.example.com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 baseline="0"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Related links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" y="469346"/>
            <a:ext cx="8521698" cy="490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1" y="1281002"/>
            <a:ext cx="8521698" cy="331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42901" y="477347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71425" y="4798877"/>
            <a:ext cx="1540043" cy="248301"/>
          </a:xfrm>
          <a:prstGeom prst="rect">
            <a:avLst/>
          </a:prstGeom>
        </p:spPr>
        <p:txBody>
          <a:bodyPr vert="horz" wrap="square" lIns="91440" tIns="45720" rIns="0" bIns="45720" rtlCol="0" anchor="b" anchorCtr="0">
            <a:noAutofit/>
          </a:bodyPr>
          <a:lstStyle/>
          <a:p>
            <a:r>
              <a:rPr lang="en-US" sz="10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2016 IBM Corporation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6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7" r:id="rId8"/>
    <p:sldLayoutId id="214748365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rgbClr val="168BC1"/>
          </a:solidFill>
          <a:latin typeface="Arial"/>
          <a:ea typeface="+mj-ea"/>
          <a:cs typeface="Arial"/>
        </a:defRPr>
      </a:lvl1pPr>
    </p:titleStyle>
    <p:bodyStyle>
      <a:lvl1pPr marL="27432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4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4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228" y="1301511"/>
            <a:ext cx="8558784" cy="1127363"/>
          </a:xfrm>
        </p:spPr>
        <p:txBody>
          <a:bodyPr/>
          <a:lstStyle/>
          <a:p>
            <a:r>
              <a:rPr lang="en-US" sz="3600" dirty="0"/>
              <a:t>Using Eclipse: deploying your application from the eclipse IDE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228" y="3720123"/>
            <a:ext cx="2693064" cy="115667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6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16" y="2977824"/>
            <a:ext cx="1490490" cy="16041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60" y="2658659"/>
            <a:ext cx="2605088" cy="1883196"/>
          </a:xfrm>
          <a:prstGeom prst="rect">
            <a:avLst/>
          </a:prstGeom>
        </p:spPr>
      </p:pic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IBM Eclipse Tools for Bluemix</a:t>
            </a:r>
          </a:p>
        </p:txBody>
      </p:sp>
      <p:sp>
        <p:nvSpPr>
          <p:cNvPr id="3482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449"/>
              </a:spcBef>
              <a:buClr>
                <a:srgbClr val="00649D"/>
              </a:buClr>
              <a:buSzPct val="120000"/>
              <a:buChar char="•"/>
              <a:defRPr sz="1582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91776" indent="-150683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Wingdings" panose="05000000000000000000" pitchFamily="2" charset="2"/>
              <a:buChar char="§"/>
              <a:defRPr sz="142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02732" indent="-120547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Arial" panose="020B0604020202020204" pitchFamily="34" charset="0"/>
              <a:buChar char="−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843826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084919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326011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567105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808198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049290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AE9273F-CBA5-4DC6-A281-176FD6CCA51E}" type="slidenum">
              <a:rPr lang="en-US" altLang="en-US" sz="738">
                <a:solidFill>
                  <a:srgbClr val="008AB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580" dirty="0">
              <a:solidFill>
                <a:srgbClr val="008ABF"/>
              </a:solidFill>
              <a:sym typeface="Helvetica Neue Roman for IBM" charset="0"/>
            </a:endParaRPr>
          </a:p>
        </p:txBody>
      </p:sp>
      <p:sp>
        <p:nvSpPr>
          <p:cNvPr id="34819" name="Text Placeholder 4"/>
          <p:cNvSpPr>
            <a:spLocks noGrp="1"/>
          </p:cNvSpPr>
          <p:nvPr>
            <p:ph idx="4294967295"/>
          </p:nvPr>
        </p:nvSpPr>
        <p:spPr>
          <a:xfrm>
            <a:off x="416980" y="1291698"/>
            <a:ext cx="6942465" cy="3313510"/>
          </a:xfrm>
        </p:spPr>
        <p:txBody>
          <a:bodyPr/>
          <a:lstStyle/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Available in the Eclipse marketplace as a plug-in</a:t>
            </a:r>
          </a:p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Enables developers to develop in Eclipse </a:t>
            </a:r>
            <a:r>
              <a:rPr lang="en-US" sz="1600" dirty="0" smtClean="0">
                <a:latin typeface="Arial" charset="0"/>
                <a:ea typeface="MS PGothic" charset="0"/>
                <a:cs typeface="Arial" charset="0"/>
              </a:rPr>
              <a:t>and </a:t>
            </a: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then deploy to Bluemix Cloud Foundry </a:t>
            </a:r>
            <a:r>
              <a:rPr lang="en-US" sz="1600" dirty="0" smtClean="0">
                <a:latin typeface="Arial" charset="0"/>
                <a:ea typeface="MS PGothic" charset="0"/>
                <a:cs typeface="Arial" charset="0"/>
              </a:rPr>
              <a:t>applications</a:t>
            </a:r>
            <a:endParaRPr lang="en-US" sz="1600" dirty="0">
              <a:latin typeface="Arial" charset="0"/>
              <a:ea typeface="MS PGothic" charset="0"/>
              <a:cs typeface="Arial" charset="0"/>
            </a:endParaRPr>
          </a:p>
          <a:p>
            <a:pPr marL="628650" lvl="2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Java Liberty and Node.js apps are supported 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2324323" y="3960185"/>
            <a:ext cx="1093328" cy="184009"/>
          </a:xfrm>
          <a:prstGeom prst="wedgeRectCallout">
            <a:avLst>
              <a:gd name="adj1" fmla="val 40814"/>
              <a:gd name="adj2" fmla="val 130543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Servers view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402479" y="4736593"/>
            <a:ext cx="1462515" cy="184009"/>
          </a:xfrm>
          <a:prstGeom prst="wedgeRectCallout">
            <a:avLst>
              <a:gd name="adj1" fmla="val -38648"/>
              <a:gd name="adj2" fmla="val -226221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 smtClean="0">
                <a:solidFill>
                  <a:srgbClr val="FFFFFF"/>
                </a:solidFill>
                <a:sym typeface="Helvetica Light"/>
              </a:rPr>
              <a:t>Right-click </a:t>
            </a:r>
            <a:r>
              <a:rPr lang="en-US" sz="844" b="1" dirty="0">
                <a:solidFill>
                  <a:srgbClr val="FFFFFF"/>
                </a:solidFill>
                <a:sym typeface="Helvetica Light"/>
              </a:rPr>
              <a:t>Bluemix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4705653" y="3481627"/>
            <a:ext cx="812044" cy="331100"/>
          </a:xfrm>
          <a:prstGeom prst="wedgeRectCallout">
            <a:avLst>
              <a:gd name="adj1" fmla="val -66213"/>
              <a:gd name="adj2" fmla="val 103006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9pPr>
          </a:lstStyle>
          <a:p>
            <a:pPr algn="ctr" eaLnBrk="1" latinLnBrk="1">
              <a:defRPr/>
            </a:pPr>
            <a:r>
              <a:rPr lang="en-US" altLang="en-US" sz="900" dirty="0">
                <a:solidFill>
                  <a:srgbClr val="FFFFFF"/>
                </a:solidFill>
                <a:latin typeface="+mn-lt"/>
                <a:cs typeface="Arial" pitchFamily="34" charset="0"/>
              </a:rPr>
              <a:t>Select </a:t>
            </a:r>
            <a:r>
              <a:rPr lang="en-US" altLang="en-US" sz="900" b="1" dirty="0">
                <a:solidFill>
                  <a:srgbClr val="FFFFFF"/>
                </a:solidFill>
                <a:latin typeface="+mn-lt"/>
                <a:cs typeface="Arial" pitchFamily="34" charset="0"/>
              </a:rPr>
              <a:t>Add and </a:t>
            </a:r>
            <a:r>
              <a:rPr lang="en-US" altLang="en-US" sz="900" b="1" dirty="0" smtClean="0">
                <a:solidFill>
                  <a:srgbClr val="FFFFFF"/>
                </a:solidFill>
                <a:latin typeface="+mn-lt"/>
                <a:cs typeface="Arial" pitchFamily="34" charset="0"/>
              </a:rPr>
              <a:t>Remove</a:t>
            </a:r>
            <a:endParaRPr lang="en-US" altLang="en-US" sz="900" b="1" dirty="0">
              <a:solidFill>
                <a:srgbClr val="FFFFFF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5392880" y="2717550"/>
            <a:ext cx="1124304" cy="184009"/>
          </a:xfrm>
          <a:prstGeom prst="wedgeRectCallout">
            <a:avLst>
              <a:gd name="adj1" fmla="val 47132"/>
              <a:gd name="adj2" fmla="val 349095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Select available app</a:t>
            </a:r>
          </a:p>
        </p:txBody>
      </p:sp>
      <p:sp>
        <p:nvSpPr>
          <p:cNvPr id="14" name="Rectangular Callout 13"/>
          <p:cNvSpPr>
            <a:spLocks noChangeArrowheads="1"/>
          </p:cNvSpPr>
          <p:nvPr/>
        </p:nvSpPr>
        <p:spPr bwMode="auto">
          <a:xfrm>
            <a:off x="7232171" y="2497413"/>
            <a:ext cx="950131" cy="313916"/>
          </a:xfrm>
          <a:prstGeom prst="wedgeRectCallout">
            <a:avLst>
              <a:gd name="adj1" fmla="val -72903"/>
              <a:gd name="adj2" fmla="val 287667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Click </a:t>
            </a:r>
            <a:r>
              <a:rPr lang="en-US" sz="844" b="1" dirty="0">
                <a:solidFill>
                  <a:srgbClr val="FFFFFF"/>
                </a:solidFill>
                <a:sym typeface="Helvetica Light"/>
              </a:rPr>
              <a:t>Add</a:t>
            </a:r>
            <a:r>
              <a:rPr lang="en-US" sz="844" dirty="0">
                <a:solidFill>
                  <a:srgbClr val="FFFFFF"/>
                </a:solidFill>
                <a:sym typeface="Helvetica Light"/>
              </a:rPr>
              <a:t> to deploy to Bluemix</a:t>
            </a:r>
          </a:p>
        </p:txBody>
      </p:sp>
    </p:spTree>
    <p:extLst>
      <p:ext uri="{BB962C8B-B14F-4D97-AF65-F5344CB8AC3E}">
        <p14:creationId xmlns:p14="http://schemas.microsoft.com/office/powerpoint/2010/main" val="5629331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Creating an IBM Bluemix server connection in Eclipse</a:t>
            </a:r>
          </a:p>
        </p:txBody>
      </p:sp>
      <p:sp>
        <p:nvSpPr>
          <p:cNvPr id="3584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449"/>
              </a:spcBef>
              <a:buClr>
                <a:srgbClr val="00649D"/>
              </a:buClr>
              <a:buSzPct val="120000"/>
              <a:buChar char="•"/>
              <a:defRPr sz="1582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91776" indent="-150683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Wingdings" panose="05000000000000000000" pitchFamily="2" charset="2"/>
              <a:buChar char="§"/>
              <a:defRPr sz="142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02732" indent="-120547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Arial" panose="020B0604020202020204" pitchFamily="34" charset="0"/>
              <a:buChar char="−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843826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084919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326011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567105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808198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049290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7009C8-B324-40A5-A72A-363EE806CF28}" type="slidenum">
              <a:rPr lang="en-US" altLang="en-US" sz="738">
                <a:solidFill>
                  <a:srgbClr val="008AB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580" dirty="0">
              <a:solidFill>
                <a:srgbClr val="008ABF"/>
              </a:solidFill>
              <a:sym typeface="Helvetica Neue Roman for IBM" charset="0"/>
            </a:endParaRPr>
          </a:p>
        </p:txBody>
      </p:sp>
      <p:sp>
        <p:nvSpPr>
          <p:cNvPr id="35843" name="Text Placeholder 2"/>
          <p:cNvSpPr>
            <a:spLocks noGrp="1"/>
          </p:cNvSpPr>
          <p:nvPr>
            <p:ph idx="4294967295"/>
          </p:nvPr>
        </p:nvSpPr>
        <p:spPr>
          <a:xfrm>
            <a:off x="401896" y="1145929"/>
            <a:ext cx="7191374" cy="3313510"/>
          </a:xfrm>
        </p:spPr>
        <p:txBody>
          <a:bodyPr/>
          <a:lstStyle/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In Eclipse preferences, </a:t>
            </a:r>
            <a:r>
              <a:rPr lang="en-US" dirty="0" smtClean="0">
                <a:latin typeface="Arial" charset="0"/>
                <a:ea typeface="MS PGothic" charset="0"/>
                <a:cs typeface="Arial" charset="0"/>
              </a:rPr>
              <a:t>click </a:t>
            </a:r>
            <a:r>
              <a:rPr lang="en-US" b="1" dirty="0" smtClean="0">
                <a:latin typeface="Arial" charset="0"/>
                <a:ea typeface="MS PGothic" charset="0"/>
                <a:cs typeface="Arial" charset="0"/>
              </a:rPr>
              <a:t>File &gt; New &gt; Other. </a:t>
            </a:r>
            <a:r>
              <a:rPr lang="en-US" dirty="0" smtClean="0">
                <a:latin typeface="Arial" charset="0"/>
                <a:ea typeface="MS PGothic" charset="0"/>
                <a:cs typeface="Arial" charset="0"/>
              </a:rPr>
              <a:t>Then, click  </a:t>
            </a:r>
            <a:r>
              <a:rPr lang="en-US" b="1" dirty="0" smtClean="0">
                <a:latin typeface="Arial" charset="0"/>
                <a:ea typeface="MS PGothic" charset="0"/>
                <a:cs typeface="Arial" charset="0"/>
              </a:rPr>
              <a:t>Server </a:t>
            </a:r>
            <a:r>
              <a:rPr lang="en-US" b="1" dirty="0">
                <a:latin typeface="Arial" charset="0"/>
                <a:ea typeface="MS PGothic" charset="0"/>
                <a:cs typeface="Arial" charset="0"/>
              </a:rPr>
              <a:t>and Next.</a:t>
            </a:r>
          </a:p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MS PGothic" charset="0"/>
                <a:cs typeface="Arial" charset="0"/>
              </a:rPr>
              <a:t>Click </a:t>
            </a:r>
            <a:r>
              <a:rPr lang="en-US" b="1" dirty="0" smtClean="0">
                <a:latin typeface="Arial" charset="0"/>
                <a:ea typeface="MS PGothic" charset="0"/>
                <a:cs typeface="Arial" charset="0"/>
              </a:rPr>
              <a:t>IBM </a:t>
            </a:r>
            <a:r>
              <a:rPr lang="en-US" b="1" dirty="0">
                <a:latin typeface="Arial" charset="0"/>
                <a:ea typeface="MS PGothic" charset="0"/>
                <a:cs typeface="Arial" charset="0"/>
              </a:rPr>
              <a:t>Bluemix </a:t>
            </a:r>
            <a:r>
              <a:rPr lang="en-US" dirty="0">
                <a:latin typeface="Arial" charset="0"/>
                <a:ea typeface="MS PGothic" charset="0"/>
                <a:cs typeface="Arial" charset="0"/>
              </a:rPr>
              <a:t>and proceed through the setup </a:t>
            </a:r>
            <a:r>
              <a:rPr lang="en-US" dirty="0" smtClean="0">
                <a:latin typeface="Arial" charset="0"/>
                <a:ea typeface="MS PGothic" charset="0"/>
                <a:cs typeface="Arial" charset="0"/>
              </a:rPr>
              <a:t>wizard.</a:t>
            </a:r>
            <a:endParaRPr lang="en-US" dirty="0">
              <a:latin typeface="Arial" charset="0"/>
              <a:ea typeface="MS PGothic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73" y="2232359"/>
            <a:ext cx="2094272" cy="2387470"/>
          </a:xfrm>
          <a:prstGeom prst="rect">
            <a:avLst/>
          </a:prstGeom>
        </p:spPr>
      </p:pic>
      <p:sp>
        <p:nvSpPr>
          <p:cNvPr id="10" name="Rectangular Callout 12"/>
          <p:cNvSpPr>
            <a:spLocks noChangeArrowheads="1"/>
          </p:cNvSpPr>
          <p:nvPr/>
        </p:nvSpPr>
        <p:spPr bwMode="auto">
          <a:xfrm>
            <a:off x="1169069" y="2618675"/>
            <a:ext cx="1124304" cy="184009"/>
          </a:xfrm>
          <a:prstGeom prst="wedgeRectCallout">
            <a:avLst>
              <a:gd name="adj1" fmla="val 79927"/>
              <a:gd name="adj2" fmla="val 301005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Select </a:t>
            </a:r>
            <a:r>
              <a:rPr lang="en-US" sz="844" b="1" dirty="0">
                <a:solidFill>
                  <a:srgbClr val="FFFFFF"/>
                </a:solidFill>
                <a:sym typeface="Helvetica Light"/>
              </a:rPr>
              <a:t>IBM Bluemix</a:t>
            </a:r>
          </a:p>
        </p:txBody>
      </p:sp>
      <p:sp>
        <p:nvSpPr>
          <p:cNvPr id="11" name="Rectangular Callout 12"/>
          <p:cNvSpPr>
            <a:spLocks noChangeArrowheads="1"/>
          </p:cNvSpPr>
          <p:nvPr/>
        </p:nvSpPr>
        <p:spPr bwMode="auto">
          <a:xfrm>
            <a:off x="3447696" y="4710977"/>
            <a:ext cx="1124304" cy="184009"/>
          </a:xfrm>
          <a:prstGeom prst="wedgeRectCallout">
            <a:avLst>
              <a:gd name="adj1" fmla="val -37477"/>
              <a:gd name="adj2" fmla="val -155852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Click </a:t>
            </a:r>
            <a:r>
              <a:rPr lang="en-US" sz="844" b="1" dirty="0">
                <a:solidFill>
                  <a:srgbClr val="FFFFFF"/>
                </a:solidFill>
                <a:sym typeface="Helvetica Light"/>
              </a:rPr>
              <a:t>Next</a:t>
            </a:r>
            <a:r>
              <a:rPr lang="en-US" sz="844" dirty="0">
                <a:solidFill>
                  <a:srgbClr val="FFFFFF"/>
                </a:solidFill>
                <a:sym typeface="Helvetica Light"/>
              </a:rPr>
              <a:t> to </a:t>
            </a:r>
            <a:r>
              <a:rPr lang="en-US" sz="844" dirty="0" smtClean="0">
                <a:solidFill>
                  <a:srgbClr val="FFFFFF"/>
                </a:solidFill>
                <a:sym typeface="Helvetica Light"/>
              </a:rPr>
              <a:t>continue</a:t>
            </a:r>
            <a:endParaRPr lang="en-US" sz="844" dirty="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814329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Working with multiple Bluemix regions in Eclipse</a:t>
            </a:r>
          </a:p>
        </p:txBody>
      </p:sp>
      <p:sp>
        <p:nvSpPr>
          <p:cNvPr id="36875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449"/>
              </a:spcBef>
              <a:buClr>
                <a:srgbClr val="00649D"/>
              </a:buClr>
              <a:buSzPct val="120000"/>
              <a:buChar char="•"/>
              <a:defRPr sz="1582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91776" indent="-150683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Wingdings" panose="05000000000000000000" pitchFamily="2" charset="2"/>
              <a:buChar char="§"/>
              <a:defRPr sz="142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02732" indent="-120547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Arial" panose="020B0604020202020204" pitchFamily="34" charset="0"/>
              <a:buChar char="−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843826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084919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326011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567105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808198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049290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A8B7EA2-A107-4F63-B839-9FB32B1C5C97}" type="slidenum">
              <a:rPr lang="en-US" altLang="en-US" sz="738">
                <a:solidFill>
                  <a:srgbClr val="008AB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580" dirty="0">
              <a:solidFill>
                <a:srgbClr val="008ABF"/>
              </a:solidFill>
              <a:sym typeface="Helvetica Neue Roman for IBM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01896" y="1145929"/>
            <a:ext cx="7658098" cy="331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accent4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accent4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Select the URL pulldown in the </a:t>
            </a:r>
            <a:r>
              <a:rPr lang="en-US" sz="1600" b="1" dirty="0">
                <a:latin typeface="Arial" charset="0"/>
                <a:ea typeface="MS PGothic" charset="0"/>
                <a:cs typeface="Arial" charset="0"/>
              </a:rPr>
              <a:t>IBM Bluemix Account</a:t>
            </a: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MS PGothic" charset="0"/>
                <a:cs typeface="Arial" charset="0"/>
              </a:rPr>
              <a:t>dialog.</a:t>
            </a:r>
            <a:endParaRPr lang="en-US" sz="1600" b="1" dirty="0">
              <a:latin typeface="Arial" charset="0"/>
              <a:ea typeface="MS PGothic" charset="0"/>
              <a:cs typeface="Arial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Select the desired </a:t>
            </a:r>
            <a:r>
              <a:rPr lang="en-US" sz="1600" dirty="0" smtClean="0">
                <a:latin typeface="Arial" charset="0"/>
                <a:ea typeface="MS PGothic" charset="0"/>
                <a:cs typeface="Arial" charset="0"/>
              </a:rPr>
              <a:t>region.</a:t>
            </a:r>
            <a:endParaRPr lang="en-US" sz="1600" b="1" dirty="0">
              <a:latin typeface="Arial" charset="0"/>
              <a:ea typeface="MS PGothic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31" y="2063563"/>
            <a:ext cx="2101646" cy="2395876"/>
          </a:xfrm>
          <a:prstGeom prst="rect">
            <a:avLst/>
          </a:prstGeom>
        </p:spPr>
      </p:pic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3604139" y="2710679"/>
            <a:ext cx="1124304" cy="184009"/>
          </a:xfrm>
          <a:prstGeom prst="wedgeRectCallout">
            <a:avLst>
              <a:gd name="adj1" fmla="val -37477"/>
              <a:gd name="adj2" fmla="val 132689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Click here</a:t>
            </a:r>
          </a:p>
        </p:txBody>
      </p:sp>
      <p:sp>
        <p:nvSpPr>
          <p:cNvPr id="14" name="Rectangular Callout 12"/>
          <p:cNvSpPr>
            <a:spLocks noChangeArrowheads="1"/>
          </p:cNvSpPr>
          <p:nvPr/>
        </p:nvSpPr>
        <p:spPr bwMode="auto">
          <a:xfrm>
            <a:off x="3962708" y="3493054"/>
            <a:ext cx="1124304" cy="184009"/>
          </a:xfrm>
          <a:prstGeom prst="wedgeRectCallout">
            <a:avLst>
              <a:gd name="adj1" fmla="val -72895"/>
              <a:gd name="adj2" fmla="val -163867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Select </a:t>
            </a:r>
            <a:r>
              <a:rPr lang="en-US" sz="844" b="1" dirty="0">
                <a:solidFill>
                  <a:srgbClr val="FFFFFF"/>
                </a:solidFill>
                <a:sym typeface="Helvetica Light"/>
              </a:rPr>
              <a:t>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54" y="2063563"/>
            <a:ext cx="3719283" cy="831125"/>
          </a:xfrm>
          <a:prstGeom prst="rect">
            <a:avLst/>
          </a:prstGeom>
        </p:spPr>
      </p:pic>
      <p:sp>
        <p:nvSpPr>
          <p:cNvPr id="16" name="Rectangular Callout 12"/>
          <p:cNvSpPr>
            <a:spLocks noChangeArrowheads="1"/>
          </p:cNvSpPr>
          <p:nvPr/>
        </p:nvSpPr>
        <p:spPr bwMode="auto">
          <a:xfrm>
            <a:off x="6216753" y="3174062"/>
            <a:ext cx="1492585" cy="313916"/>
          </a:xfrm>
          <a:prstGeom prst="wedgeRectCallout">
            <a:avLst>
              <a:gd name="adj1" fmla="val -62686"/>
              <a:gd name="adj2" fmla="val -282512"/>
            </a:avLst>
          </a:prstGeom>
          <a:solidFill>
            <a:srgbClr val="DC1962"/>
          </a:solidFill>
          <a:ln>
            <a:noFill/>
          </a:ln>
          <a:effectLst>
            <a:outerShdw blurRad="38100" dist="25400" dir="5400000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latinLnBrk="1" hangingPunct="0">
              <a:defRPr/>
            </a:pPr>
            <a:r>
              <a:rPr lang="en-US" sz="844" dirty="0">
                <a:solidFill>
                  <a:srgbClr val="FFFFFF"/>
                </a:solidFill>
                <a:sym typeface="Helvetica Light"/>
              </a:rPr>
              <a:t>Add a </a:t>
            </a:r>
            <a:r>
              <a:rPr lang="en-US" sz="844" dirty="0" smtClean="0">
                <a:solidFill>
                  <a:srgbClr val="FFFFFF"/>
                </a:solidFill>
                <a:sym typeface="Helvetica Light"/>
              </a:rPr>
              <a:t>server </a:t>
            </a:r>
            <a:r>
              <a:rPr lang="en-US" sz="844" dirty="0">
                <a:solidFill>
                  <a:srgbClr val="FFFFFF"/>
                </a:solidFill>
                <a:sym typeface="Helvetica Light"/>
              </a:rPr>
              <a:t>for each </a:t>
            </a:r>
            <a:r>
              <a:rPr lang="en-US" sz="844" dirty="0" smtClean="0">
                <a:solidFill>
                  <a:srgbClr val="FFFFFF"/>
                </a:solidFill>
                <a:sym typeface="Helvetica Light"/>
              </a:rPr>
              <a:t>region </a:t>
            </a:r>
            <a:r>
              <a:rPr lang="en-US" sz="844" dirty="0">
                <a:solidFill>
                  <a:srgbClr val="FFFFFF"/>
                </a:solidFill>
                <a:sym typeface="Helvetica Light"/>
              </a:rPr>
              <a:t>and space for deploying </a:t>
            </a:r>
            <a:r>
              <a:rPr lang="en-US" sz="844" dirty="0" smtClean="0">
                <a:solidFill>
                  <a:srgbClr val="FFFFFF"/>
                </a:solidFill>
                <a:sym typeface="Helvetica Light"/>
              </a:rPr>
              <a:t>apps</a:t>
            </a:r>
            <a:endParaRPr lang="en-US" sz="844" dirty="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368880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dW Courses">
      <a:dk1>
        <a:srgbClr val="000000"/>
      </a:dk1>
      <a:lt1>
        <a:srgbClr val="FFFFFF"/>
      </a:lt1>
      <a:dk2>
        <a:srgbClr val="191919"/>
      </a:dk2>
      <a:lt2>
        <a:srgbClr val="B2B2B2"/>
      </a:lt2>
      <a:accent1>
        <a:srgbClr val="195078"/>
      </a:accent1>
      <a:accent2>
        <a:srgbClr val="103752"/>
      </a:accent2>
      <a:accent3>
        <a:srgbClr val="FFFFFF"/>
      </a:accent3>
      <a:accent4>
        <a:srgbClr val="5C5D5F"/>
      </a:accent4>
      <a:accent5>
        <a:srgbClr val="34ADB6"/>
      </a:accent5>
      <a:accent6>
        <a:srgbClr val="0D7B83"/>
      </a:accent6>
      <a:hlink>
        <a:srgbClr val="0D7B83"/>
      </a:hlink>
      <a:folHlink>
        <a:srgbClr val="D940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23739</TotalTime>
  <Words>170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Arial</vt:lpstr>
      <vt:lpstr>Calibri</vt:lpstr>
      <vt:lpstr>Courier New</vt:lpstr>
      <vt:lpstr>Helvetica Light</vt:lpstr>
      <vt:lpstr>Helvetica Neue Roman for IBM</vt:lpstr>
      <vt:lpstr>Office Theme</vt:lpstr>
      <vt:lpstr>Using Eclipse: deploying your application from the eclipse IDE</vt:lpstr>
      <vt:lpstr>IBM Eclipse Tools for Bluemix</vt:lpstr>
      <vt:lpstr>Creating an IBM Bluemix server connection in Eclipse</vt:lpstr>
      <vt:lpstr>Working with multiple Bluemix regions in Eclipse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Michelle Carey</cp:lastModifiedBy>
  <cp:revision>151</cp:revision>
  <dcterms:created xsi:type="dcterms:W3CDTF">2015-05-13T18:01:54Z</dcterms:created>
  <dcterms:modified xsi:type="dcterms:W3CDTF">2016-11-01T22:04:35Z</dcterms:modified>
</cp:coreProperties>
</file>