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0"/>
  </p:notesMasterIdLst>
  <p:sldIdLst>
    <p:sldId id="257" r:id="rId2"/>
    <p:sldId id="263" r:id="rId3"/>
    <p:sldId id="260" r:id="rId4"/>
    <p:sldId id="261" r:id="rId5"/>
    <p:sldId id="268" r:id="rId6"/>
    <p:sldId id="269"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B00E9-43F2-4841-9A22-E50DA6D86005}"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163DB-BEEF-4E5C-8ABF-43F6AF22FBF0}" type="slidenum">
              <a:rPr lang="en-US" smtClean="0"/>
              <a:t>‹#›</a:t>
            </a:fld>
            <a:endParaRPr lang="en-US"/>
          </a:p>
        </p:txBody>
      </p:sp>
    </p:spTree>
    <p:extLst>
      <p:ext uri="{BB962C8B-B14F-4D97-AF65-F5344CB8AC3E}">
        <p14:creationId xmlns:p14="http://schemas.microsoft.com/office/powerpoint/2010/main" val="311254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hub.docker.com/repository/docker/jasonautomation/case-study-part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JasonAutomation/2020_03_DO_Boston_casestudy_part_1"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80" y="286603"/>
            <a:ext cx="10058400" cy="1450757"/>
          </a:xfrm>
        </p:spPr>
        <p:txBody>
          <a:bodyPr anchor="b">
            <a:normAutofit/>
          </a:bodyPr>
          <a:lstStyle/>
          <a:p>
            <a:r>
              <a:rPr lang="en-US" dirty="0"/>
              <a:t>DevOps Pipeline</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idx="1"/>
          </p:nvPr>
        </p:nvSpPr>
        <p:spPr>
          <a:xfrm>
            <a:off x="1097280" y="2057400"/>
            <a:ext cx="4639736" cy="736282"/>
          </a:xfrm>
        </p:spPr>
        <p:txBody>
          <a:bodyPr anchor="ctr">
            <a:normAutofit/>
          </a:bodyPr>
          <a:lstStyle/>
          <a:p>
            <a:r>
              <a:rPr lang="en-US" dirty="0"/>
              <a:t>Jason Kirkcaldy</a:t>
            </a:r>
          </a:p>
        </p:txBody>
      </p:sp>
      <p:sp>
        <p:nvSpPr>
          <p:cNvPr id="29" name="Text Placeholder 4">
            <a:extLst>
              <a:ext uri="{FF2B5EF4-FFF2-40B4-BE49-F238E27FC236}">
                <a16:creationId xmlns:a16="http://schemas.microsoft.com/office/drawing/2014/main" id="{32FCDC41-B364-4408-898D-B2079B5405EE}"/>
              </a:ext>
            </a:extLst>
          </p:cNvPr>
          <p:cNvSpPr>
            <a:spLocks noGrp="1"/>
          </p:cNvSpPr>
          <p:nvPr>
            <p:ph type="body" sz="quarter" idx="3"/>
          </p:nvPr>
        </p:nvSpPr>
        <p:spPr>
          <a:xfrm>
            <a:off x="6515944" y="2057400"/>
            <a:ext cx="4639736" cy="736282"/>
          </a:xfrm>
        </p:spPr>
        <p:txBody>
          <a:bodyPr/>
          <a:lstStyle/>
          <a:p>
            <a:r>
              <a:rPr lang="en-US" dirty="0"/>
              <a:t> </a:t>
            </a:r>
          </a:p>
        </p:txBody>
      </p:sp>
      <p:pic>
        <p:nvPicPr>
          <p:cNvPr id="9" name="Content Placeholder 8">
            <a:extLst>
              <a:ext uri="{FF2B5EF4-FFF2-40B4-BE49-F238E27FC236}">
                <a16:creationId xmlns:a16="http://schemas.microsoft.com/office/drawing/2014/main" id="{9FE31C69-7338-4E86-8F8A-69EEF3859173}"/>
              </a:ext>
            </a:extLst>
          </p:cNvPr>
          <p:cNvPicPr>
            <a:picLocks noGrp="1" noChangeAspect="1"/>
          </p:cNvPicPr>
          <p:nvPr>
            <p:ph sz="quarter" idx="4"/>
          </p:nvPr>
        </p:nvPicPr>
        <p:blipFill>
          <a:blip r:embed="rId2"/>
          <a:stretch>
            <a:fillRect/>
          </a:stretch>
        </p:blipFill>
        <p:spPr>
          <a:xfrm>
            <a:off x="6096000" y="2847976"/>
            <a:ext cx="6096000" cy="2493545"/>
          </a:xfrm>
          <a:prstGeom prst="rect">
            <a:avLst/>
          </a:prstGeom>
        </p:spPr>
      </p:pic>
      <p:pic>
        <p:nvPicPr>
          <p:cNvPr id="1026" name="Picture 2" descr="Image result for devops pipeline">
            <a:extLst>
              <a:ext uri="{FF2B5EF4-FFF2-40B4-BE49-F238E27FC236}">
                <a16:creationId xmlns:a16="http://schemas.microsoft.com/office/drawing/2014/main" id="{9583A326-97F7-4C0A-86E1-0F31A0BE7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07" y="2566974"/>
            <a:ext cx="5391150" cy="2774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anchor="b">
            <a:normAutofit fontScale="90000"/>
          </a:bodyPr>
          <a:lstStyle/>
          <a:p>
            <a:pPr lvl="0"/>
            <a:br>
              <a:rPr lang="en-US" sz="1400" i="1" dirty="0"/>
            </a:br>
            <a:br>
              <a:rPr lang="en-US" sz="1400" i="1" dirty="0"/>
            </a:br>
            <a:br>
              <a:rPr lang="en-US" sz="1400" i="1" dirty="0"/>
            </a:br>
            <a:r>
              <a:rPr lang="en-US" sz="1400" i="1" dirty="0"/>
              <a:t>                 </a:t>
            </a:r>
            <a:r>
              <a:rPr lang="en-US" i="1" dirty="0"/>
              <a:t>ASSETS</a:t>
            </a:r>
            <a:br>
              <a:rPr lang="en-US" sz="1400" i="1" dirty="0"/>
            </a:br>
            <a:br>
              <a:rPr lang="en-US" sz="1400" i="1" dirty="0"/>
            </a:br>
            <a:br>
              <a:rPr lang="en-US" sz="1400" i="1" dirty="0"/>
            </a:br>
            <a:br>
              <a:rPr lang="en-US" sz="1400" i="1" dirty="0"/>
            </a:br>
            <a:br>
              <a:rPr lang="en-US" sz="1400" i="1" dirty="0"/>
            </a:br>
            <a:br>
              <a:rPr lang="en-US" sz="1400" i="1" dirty="0"/>
            </a:br>
            <a:br>
              <a:rPr lang="en-US" sz="1400" i="1" dirty="0"/>
            </a:br>
            <a:br>
              <a:rPr lang="en-US" sz="1400" i="1" dirty="0"/>
            </a:br>
            <a:br>
              <a:rPr lang="en-US" sz="1400" i="1" dirty="0"/>
            </a:br>
            <a:br>
              <a:rPr lang="en-US" sz="1400" i="1" dirty="0"/>
            </a:br>
            <a:endParaRPr lang="en-US" sz="1400" i="1" dirty="0"/>
          </a:p>
        </p:txBody>
      </p:sp>
      <p:sp>
        <p:nvSpPr>
          <p:cNvPr id="54" name="Content Placeholder 2">
            <a:extLst>
              <a:ext uri="{FF2B5EF4-FFF2-40B4-BE49-F238E27FC236}">
                <a16:creationId xmlns:a16="http://schemas.microsoft.com/office/drawing/2014/main" id="{05BB2723-9B46-4458-A579-80AD9F3DCE77}"/>
              </a:ext>
            </a:extLst>
          </p:cNvPr>
          <p:cNvSpPr>
            <a:spLocks noGrp="1"/>
          </p:cNvSpPr>
          <p:nvPr>
            <p:ph idx="1"/>
          </p:nvPr>
        </p:nvSpPr>
        <p:spPr>
          <a:xfrm>
            <a:off x="5458984" y="812799"/>
            <a:ext cx="5928344" cy="5294757"/>
          </a:xfrm>
        </p:spPr>
        <p:txBody>
          <a:bodyPr/>
          <a:lstStyle/>
          <a:p>
            <a:endParaRPr lang="en-US" dirty="0"/>
          </a:p>
          <a:p>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43465" y="1542724"/>
            <a:ext cx="3517567" cy="3064505"/>
          </a:xfrm>
        </p:spPr>
        <p:txBody>
          <a:bodyPr>
            <a:normAutofit fontScale="92500" lnSpcReduction="20000"/>
          </a:bodyPr>
          <a:lstStyle/>
          <a:p>
            <a:r>
              <a:rPr lang="en-US" sz="1800" i="1" dirty="0"/>
              <a:t>Virtual machine 1:  </a:t>
            </a:r>
          </a:p>
          <a:p>
            <a:r>
              <a:rPr lang="en-US" sz="1800" i="1" dirty="0"/>
              <a:t>	- Ubuntu 18.04</a:t>
            </a:r>
            <a:br>
              <a:rPr lang="en-US" sz="1800" i="1" dirty="0"/>
            </a:br>
            <a:r>
              <a:rPr lang="en-US" sz="1800" i="1" dirty="0"/>
              <a:t>	- Jenkins                                        </a:t>
            </a:r>
            <a:br>
              <a:rPr lang="en-US" sz="1800" i="1" dirty="0"/>
            </a:br>
            <a:r>
              <a:rPr lang="en-US" sz="1800" i="1" dirty="0"/>
              <a:t>	- Ansible</a:t>
            </a:r>
            <a:br>
              <a:rPr lang="en-US" sz="1800" i="1" dirty="0"/>
            </a:br>
            <a:r>
              <a:rPr lang="en-US" sz="1800" i="1" dirty="0"/>
              <a:t>	- Docker</a:t>
            </a:r>
            <a:br>
              <a:rPr lang="en-US" sz="1800" i="1" dirty="0"/>
            </a:br>
            <a:r>
              <a:rPr lang="en-US" sz="1800" i="1" dirty="0"/>
              <a:t>	- Git</a:t>
            </a:r>
            <a:br>
              <a:rPr lang="en-US" sz="1800" i="1" dirty="0"/>
            </a:br>
            <a:br>
              <a:rPr lang="en-US" sz="1800" i="1" dirty="0"/>
            </a:br>
            <a:r>
              <a:rPr lang="en-US" sz="1800" i="1" dirty="0"/>
              <a:t>Virtual machine 2: </a:t>
            </a:r>
          </a:p>
          <a:p>
            <a:r>
              <a:rPr lang="en-US" sz="1800" i="1" dirty="0"/>
              <a:t>	- Ubuntu 18.04</a:t>
            </a:r>
            <a:br>
              <a:rPr lang="en-US" sz="1800" i="1" dirty="0"/>
            </a:br>
            <a:r>
              <a:rPr lang="en-US" sz="1800" i="1" dirty="0"/>
              <a:t>	- Docker</a:t>
            </a:r>
            <a:br>
              <a:rPr lang="en-US" sz="1800" i="1" dirty="0"/>
            </a:br>
            <a:r>
              <a:rPr lang="en-US" sz="1800" i="1" dirty="0"/>
              <a:t>	- </a:t>
            </a:r>
            <a:r>
              <a:rPr lang="en-US" sz="1800" i="1" dirty="0" err="1"/>
              <a:t>Minikube</a:t>
            </a:r>
            <a:endParaRPr lang="en-US" sz="1800" i="1" dirty="0"/>
          </a:p>
          <a:p>
            <a:endParaRPr lang="en-US" i="1" dirty="0"/>
          </a:p>
          <a:p>
            <a:endParaRPr lang="en-US" sz="1800" i="1" dirty="0"/>
          </a:p>
          <a:p>
            <a:endParaRPr lang="en-US" sz="1800" i="1" dirty="0"/>
          </a:p>
          <a:p>
            <a:endParaRPr lang="en-US" i="1" dirty="0"/>
          </a:p>
          <a:p>
            <a:endParaRPr lang="en-US" i="1" dirty="0"/>
          </a:p>
          <a:p>
            <a:endParaRPr lang="en-US" i="1" dirty="0"/>
          </a:p>
          <a:p>
            <a:endParaRPr lang="en-US" i="1" dirty="0"/>
          </a:p>
          <a:p>
            <a:endParaRPr lang="en-US" dirty="0"/>
          </a:p>
        </p:txBody>
      </p:sp>
      <p:pic>
        <p:nvPicPr>
          <p:cNvPr id="2050" name="Picture 2" descr="Image result for virtual machine png">
            <a:extLst>
              <a:ext uri="{FF2B5EF4-FFF2-40B4-BE49-F238E27FC236}">
                <a16:creationId xmlns:a16="http://schemas.microsoft.com/office/drawing/2014/main" id="{01FA9EF6-4228-441D-AE7A-A19D1471D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649" y="660979"/>
            <a:ext cx="2955561" cy="2542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irtual machine png">
            <a:extLst>
              <a:ext uri="{FF2B5EF4-FFF2-40B4-BE49-F238E27FC236}">
                <a16:creationId xmlns:a16="http://schemas.microsoft.com/office/drawing/2014/main" id="{8DA69D12-D4BE-4167-A2AC-439F4153E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650" y="3716451"/>
            <a:ext cx="2955561" cy="2542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DAB5D5-C2E3-4ACB-B509-A41678DFA95F}"/>
              </a:ext>
            </a:extLst>
          </p:cNvPr>
          <p:cNvSpPr txBox="1"/>
          <p:nvPr/>
        </p:nvSpPr>
        <p:spPr>
          <a:xfrm>
            <a:off x="5658374" y="1357660"/>
            <a:ext cx="1426129" cy="369332"/>
          </a:xfrm>
          <a:prstGeom prst="rect">
            <a:avLst/>
          </a:prstGeom>
          <a:noFill/>
        </p:spPr>
        <p:txBody>
          <a:bodyPr wrap="square" rtlCol="0">
            <a:spAutoFit/>
          </a:bodyPr>
          <a:lstStyle/>
          <a:p>
            <a:r>
              <a:rPr lang="en-US" dirty="0"/>
              <a:t>VM1</a:t>
            </a:r>
          </a:p>
        </p:txBody>
      </p:sp>
      <p:sp>
        <p:nvSpPr>
          <p:cNvPr id="5" name="TextBox 4">
            <a:extLst>
              <a:ext uri="{FF2B5EF4-FFF2-40B4-BE49-F238E27FC236}">
                <a16:creationId xmlns:a16="http://schemas.microsoft.com/office/drawing/2014/main" id="{97E4DF44-16A6-4396-82CD-7BF973F63E37}"/>
              </a:ext>
            </a:extLst>
          </p:cNvPr>
          <p:cNvSpPr txBox="1"/>
          <p:nvPr/>
        </p:nvSpPr>
        <p:spPr>
          <a:xfrm>
            <a:off x="5658374" y="4422385"/>
            <a:ext cx="1773798" cy="369332"/>
          </a:xfrm>
          <a:prstGeom prst="rect">
            <a:avLst/>
          </a:prstGeom>
          <a:noFill/>
        </p:spPr>
        <p:txBody>
          <a:bodyPr wrap="square" rtlCol="0">
            <a:spAutoFit/>
          </a:bodyPr>
          <a:lstStyle/>
          <a:p>
            <a:r>
              <a:rPr lang="en-US" dirty="0"/>
              <a:t>VM2</a:t>
            </a:r>
          </a:p>
        </p:txBody>
      </p:sp>
    </p:spTree>
    <p:extLst>
      <p:ext uri="{BB962C8B-B14F-4D97-AF65-F5344CB8AC3E}">
        <p14:creationId xmlns:p14="http://schemas.microsoft.com/office/powerpoint/2010/main" val="15596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C62B-93F8-449F-9865-1401195650D7}"/>
              </a:ext>
            </a:extLst>
          </p:cNvPr>
          <p:cNvSpPr>
            <a:spLocks noGrp="1"/>
          </p:cNvSpPr>
          <p:nvPr>
            <p:ph type="title"/>
          </p:nvPr>
        </p:nvSpPr>
        <p:spPr>
          <a:xfrm>
            <a:off x="990748" y="0"/>
            <a:ext cx="10058400" cy="748452"/>
          </a:xfrm>
        </p:spPr>
        <p:txBody>
          <a:bodyPr>
            <a:normAutofit/>
          </a:bodyPr>
          <a:lstStyle/>
          <a:p>
            <a:r>
              <a:rPr lang="en-US" dirty="0">
                <a:solidFill>
                  <a:schemeClr val="tx1"/>
                </a:solidFill>
              </a:rPr>
              <a:t>Planning</a:t>
            </a:r>
          </a:p>
        </p:txBody>
      </p:sp>
      <p:sp>
        <p:nvSpPr>
          <p:cNvPr id="3" name="Content Placeholder 2">
            <a:extLst>
              <a:ext uri="{FF2B5EF4-FFF2-40B4-BE49-F238E27FC236}">
                <a16:creationId xmlns:a16="http://schemas.microsoft.com/office/drawing/2014/main" id="{1C4E7F0E-F404-47C7-BDDE-B86605406FCA}"/>
              </a:ext>
            </a:extLst>
          </p:cNvPr>
          <p:cNvSpPr>
            <a:spLocks noGrp="1"/>
          </p:cNvSpPr>
          <p:nvPr>
            <p:ph idx="1"/>
          </p:nvPr>
        </p:nvSpPr>
        <p:spPr>
          <a:xfrm>
            <a:off x="795440" y="748452"/>
            <a:ext cx="10058400" cy="5526513"/>
          </a:xfrm>
        </p:spPr>
        <p:txBody>
          <a:bodyPr>
            <a:normAutofit fontScale="85000" lnSpcReduction="10000"/>
          </a:bodyPr>
          <a:lstStyle/>
          <a:p>
            <a:pPr marL="457200" marR="0" lvl="1" indent="0">
              <a:lnSpc>
                <a:spcPct val="107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goal of this project is to complete a pipeline which will automatically deploy and scale a flask application</a:t>
            </a:r>
          </a:p>
          <a:p>
            <a:pPr marL="457200" marR="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Outline of steps to be taken:</a:t>
            </a:r>
            <a:endParaRPr lang="en-US" sz="2000" dirty="0">
              <a:latin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None/>
            </a:pPr>
            <a:endParaRPr lang="en-US" dirty="0"/>
          </a:p>
          <a:p>
            <a:pPr lvl="1"/>
            <a:r>
              <a:rPr lang="en-US" sz="1800" dirty="0"/>
              <a:t>Fork </a:t>
            </a:r>
            <a:r>
              <a:rPr lang="en-US" sz="1800" dirty="0" err="1"/>
              <a:t>github</a:t>
            </a:r>
            <a:r>
              <a:rPr lang="en-US" sz="1800" dirty="0"/>
              <a:t> repo and then clone it onto VM1</a:t>
            </a:r>
          </a:p>
          <a:p>
            <a:pPr lvl="1"/>
            <a:r>
              <a:rPr lang="en-US" sz="1800" dirty="0"/>
              <a:t>Create requirements.txt file</a:t>
            </a:r>
          </a:p>
          <a:p>
            <a:pPr lvl="1"/>
            <a:r>
              <a:rPr lang="en-US" sz="1800" dirty="0"/>
              <a:t>Run flask app locally to test</a:t>
            </a:r>
          </a:p>
          <a:p>
            <a:pPr lvl="1"/>
            <a:r>
              <a:rPr lang="en-US" sz="1800" dirty="0"/>
              <a:t>Install Jenkins, Ansible and Docker on VM1</a:t>
            </a:r>
          </a:p>
          <a:p>
            <a:pPr lvl="1"/>
            <a:r>
              <a:rPr lang="en-US" sz="1800" dirty="0"/>
              <a:t>Create docker file with dependencies to containerize the flask app</a:t>
            </a:r>
          </a:p>
          <a:p>
            <a:pPr lvl="1"/>
            <a:r>
              <a:rPr lang="en-US" sz="1800" dirty="0"/>
              <a:t>Build docker image and push to my docker hub repo- </a:t>
            </a:r>
            <a:r>
              <a:rPr lang="en-US" sz="1800" u="sng" dirty="0">
                <a:hlinkClick r:id="rId2"/>
              </a:rPr>
              <a:t>https://hub.docker.com/repository/docker/jasonautomation/case-study-part1</a:t>
            </a:r>
            <a:endParaRPr lang="en-US" sz="1800" dirty="0"/>
          </a:p>
          <a:p>
            <a:pPr lvl="1"/>
            <a:r>
              <a:rPr lang="en-US" sz="1800" dirty="0"/>
              <a:t>Run image locally to ensure application is working in a container</a:t>
            </a:r>
          </a:p>
          <a:p>
            <a:pPr lvl="1"/>
            <a:r>
              <a:rPr lang="en-US" sz="1800" dirty="0"/>
              <a:t>Install </a:t>
            </a:r>
            <a:r>
              <a:rPr lang="en-US" sz="1800" dirty="0" err="1"/>
              <a:t>minikube</a:t>
            </a:r>
            <a:r>
              <a:rPr lang="en-US" sz="1800" dirty="0"/>
              <a:t> on VM2 </a:t>
            </a:r>
          </a:p>
          <a:p>
            <a:pPr lvl="1"/>
            <a:r>
              <a:rPr lang="en-US" sz="1800" dirty="0"/>
              <a:t>Create a </a:t>
            </a:r>
            <a:r>
              <a:rPr lang="en-US" sz="1800" dirty="0" err="1"/>
              <a:t>Kubernetes.yml</a:t>
            </a:r>
            <a:r>
              <a:rPr lang="en-US" sz="1800" dirty="0"/>
              <a:t> and test deployment with 3 replicas on VM2</a:t>
            </a:r>
          </a:p>
          <a:p>
            <a:pPr lvl="1"/>
            <a:r>
              <a:rPr lang="en-US" sz="1800" dirty="0"/>
              <a:t>Create an ansible playbook which will pull down my source code, build a docker image and push to my </a:t>
            </a:r>
            <a:r>
              <a:rPr lang="en-US" sz="1800" dirty="0" err="1"/>
              <a:t>dockerhub</a:t>
            </a:r>
            <a:r>
              <a:rPr lang="en-US" sz="1800" dirty="0"/>
              <a:t> repo, then start a Kubernetes deployment on  based on the configuration in my </a:t>
            </a:r>
            <a:r>
              <a:rPr lang="en-US" sz="1800" dirty="0" err="1"/>
              <a:t>Kubernetes.yml</a:t>
            </a:r>
            <a:r>
              <a:rPr lang="en-US" sz="1800" dirty="0"/>
              <a:t>. This will be deployed on the target machine (VM2)</a:t>
            </a:r>
          </a:p>
          <a:p>
            <a:pPr lvl="1"/>
            <a:r>
              <a:rPr lang="en-US" sz="1800" dirty="0"/>
              <a:t>Install Ansible plugin in Jenkins and configure installation path (/</a:t>
            </a:r>
            <a:r>
              <a:rPr lang="en-US" sz="1800" dirty="0" err="1"/>
              <a:t>usr</a:t>
            </a:r>
            <a:r>
              <a:rPr lang="en-US" sz="1800" dirty="0"/>
              <a:t>/bin)</a:t>
            </a:r>
          </a:p>
          <a:p>
            <a:pPr lvl="1"/>
            <a:r>
              <a:rPr lang="en-US" sz="1800" dirty="0"/>
              <a:t>Create a Jenkins pipeline which invokes my Ansible playbook</a:t>
            </a: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984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fade">
                                      <p:cBhvr>
                                        <p:cTn id="5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anchor="b">
            <a:normAutofit/>
          </a:bodyPr>
          <a:lstStyle/>
          <a:p>
            <a:pPr lvl="0"/>
            <a:br>
              <a:rPr lang="en-US" sz="1400" i="1"/>
            </a:br>
            <a:br>
              <a:rPr lang="en-US" sz="1400" i="1"/>
            </a:br>
            <a:br>
              <a:rPr lang="en-US" sz="1400" i="1"/>
            </a:br>
            <a:br>
              <a:rPr lang="en-US" sz="1400" i="1"/>
            </a:br>
            <a:br>
              <a:rPr lang="en-US" sz="1400" i="1"/>
            </a:br>
            <a:br>
              <a:rPr lang="en-US" sz="1400" i="1"/>
            </a:br>
            <a:br>
              <a:rPr lang="en-US" sz="1400" i="1"/>
            </a:br>
            <a:br>
              <a:rPr lang="en-US" sz="1400" i="1"/>
            </a:br>
            <a:br>
              <a:rPr lang="en-US" sz="1400" i="1"/>
            </a:br>
            <a:endParaRPr lang="en-US" sz="1400" i="1"/>
          </a:p>
        </p:txBody>
      </p:sp>
      <p:pic>
        <p:nvPicPr>
          <p:cNvPr id="6" name="Picture 5">
            <a:extLst>
              <a:ext uri="{FF2B5EF4-FFF2-40B4-BE49-F238E27FC236}">
                <a16:creationId xmlns:a16="http://schemas.microsoft.com/office/drawing/2014/main" id="{79726FC0-B66E-4D97-8EDE-2B44D746300D}"/>
              </a:ext>
            </a:extLst>
          </p:cNvPr>
          <p:cNvPicPr>
            <a:picLocks noChangeAspect="1"/>
          </p:cNvPicPr>
          <p:nvPr/>
        </p:nvPicPr>
        <p:blipFill>
          <a:blip r:embed="rId2"/>
          <a:stretch>
            <a:fillRect/>
          </a:stretch>
        </p:blipFill>
        <p:spPr>
          <a:xfrm>
            <a:off x="-1" y="904875"/>
            <a:ext cx="12192001" cy="5964942"/>
          </a:xfrm>
          <a:prstGeom prst="rect">
            <a:avLst/>
          </a:prstGeom>
          <a:noFill/>
        </p:spPr>
      </p:pic>
      <p:sp>
        <p:nvSpPr>
          <p:cNvPr id="9" name="Text Placeholder 8">
            <a:extLst>
              <a:ext uri="{FF2B5EF4-FFF2-40B4-BE49-F238E27FC236}">
                <a16:creationId xmlns:a16="http://schemas.microsoft.com/office/drawing/2014/main" id="{BB93E5BD-4566-43E7-852D-121FB6C18B17}"/>
              </a:ext>
            </a:extLst>
          </p:cNvPr>
          <p:cNvSpPr>
            <a:spLocks noGrp="1"/>
          </p:cNvSpPr>
          <p:nvPr>
            <p:ph type="body" sz="half" idx="2"/>
          </p:nvPr>
        </p:nvSpPr>
        <p:spPr>
          <a:xfrm>
            <a:off x="643465" y="3043050"/>
            <a:ext cx="3517567" cy="3064505"/>
          </a:xfrm>
        </p:spPr>
        <p:txBody>
          <a:bodyPr>
            <a:normAutofit/>
          </a:bodyPr>
          <a:lstStyle/>
          <a:p>
            <a:r>
              <a:rPr lang="en-US" dirty="0"/>
              <a:t> </a:t>
            </a:r>
          </a:p>
        </p:txBody>
      </p:sp>
      <p:sp>
        <p:nvSpPr>
          <p:cNvPr id="10" name="TextBox 9">
            <a:extLst>
              <a:ext uri="{FF2B5EF4-FFF2-40B4-BE49-F238E27FC236}">
                <a16:creationId xmlns:a16="http://schemas.microsoft.com/office/drawing/2014/main" id="{27943C7B-477A-4272-9FED-B00DA33925B1}"/>
              </a:ext>
            </a:extLst>
          </p:cNvPr>
          <p:cNvSpPr txBox="1"/>
          <p:nvPr/>
        </p:nvSpPr>
        <p:spPr>
          <a:xfrm>
            <a:off x="4724400" y="89917"/>
            <a:ext cx="6905625" cy="584775"/>
          </a:xfrm>
          <a:prstGeom prst="rect">
            <a:avLst/>
          </a:prstGeom>
          <a:noFill/>
        </p:spPr>
        <p:txBody>
          <a:bodyPr wrap="square" rtlCol="0">
            <a:spAutoFit/>
          </a:bodyPr>
          <a:lstStyle/>
          <a:p>
            <a:r>
              <a:rPr lang="en-US" sz="3200" dirty="0"/>
              <a:t>Flask app running locally on port 8081</a:t>
            </a:r>
          </a:p>
        </p:txBody>
      </p:sp>
    </p:spTree>
    <p:extLst>
      <p:ext uri="{BB962C8B-B14F-4D97-AF65-F5344CB8AC3E}">
        <p14:creationId xmlns:p14="http://schemas.microsoft.com/office/powerpoint/2010/main" val="1580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anchor="b">
            <a:normAutofit/>
          </a:bodyPr>
          <a:lstStyle/>
          <a:p>
            <a:pPr lvl="0"/>
            <a:br>
              <a:rPr lang="en-US" sz="1400" i="1"/>
            </a:br>
            <a:br>
              <a:rPr lang="en-US" sz="1400" i="1"/>
            </a:br>
            <a:br>
              <a:rPr lang="en-US" sz="1400" i="1"/>
            </a:br>
            <a:br>
              <a:rPr lang="en-US" sz="1400" i="1"/>
            </a:br>
            <a:br>
              <a:rPr lang="en-US" sz="1400" i="1"/>
            </a:br>
            <a:br>
              <a:rPr lang="en-US" sz="1400" i="1"/>
            </a:br>
            <a:br>
              <a:rPr lang="en-US" sz="1400" i="1"/>
            </a:br>
            <a:br>
              <a:rPr lang="en-US" sz="1400" i="1"/>
            </a:br>
            <a:br>
              <a:rPr lang="en-US" sz="1400" i="1"/>
            </a:br>
            <a:endParaRPr lang="en-US" sz="1400" i="1"/>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6676" y="443883"/>
            <a:ext cx="4094358" cy="5450890"/>
          </a:xfrm>
        </p:spPr>
        <p:txBody>
          <a:bodyPr>
            <a:normAutofit fontScale="92500" lnSpcReduction="20000"/>
          </a:bodyPr>
          <a:lstStyle/>
          <a:p>
            <a:r>
              <a:rPr lang="en-US" sz="2800" dirty="0"/>
              <a:t>Ansible playbook running from VM1 to target VM2</a:t>
            </a:r>
          </a:p>
          <a:p>
            <a:pPr marL="285750" indent="-285750">
              <a:buFontTx/>
              <a:buChar char="-"/>
            </a:pPr>
            <a:r>
              <a:rPr lang="en-US" dirty="0"/>
              <a:t>Pulls </a:t>
            </a:r>
            <a:r>
              <a:rPr lang="en-US" dirty="0" err="1"/>
              <a:t>github</a:t>
            </a:r>
            <a:r>
              <a:rPr lang="en-US" dirty="0"/>
              <a:t> repo (</a:t>
            </a:r>
            <a:r>
              <a:rPr lang="en-US" dirty="0">
                <a:hlinkClick r:id="rId2"/>
              </a:rPr>
              <a:t>https://github.com/JasonAutomation/2020_03_DO_Boston_casestudy_part_1</a:t>
            </a:r>
            <a:r>
              <a:rPr lang="en-US" dirty="0"/>
              <a:t>)</a:t>
            </a:r>
          </a:p>
          <a:p>
            <a:pPr marL="285750" indent="-285750">
              <a:buFontTx/>
              <a:buChar char="-"/>
            </a:pPr>
            <a:r>
              <a:rPr lang="en-US" dirty="0"/>
              <a:t>Builds docker image with </a:t>
            </a:r>
            <a:r>
              <a:rPr lang="en-US" dirty="0" err="1"/>
              <a:t>dockerfile</a:t>
            </a:r>
            <a:endParaRPr lang="en-US" dirty="0"/>
          </a:p>
          <a:p>
            <a:pPr marL="285750" indent="-285750">
              <a:buFontTx/>
              <a:buChar char="-"/>
            </a:pPr>
            <a:r>
              <a:rPr lang="en-US" dirty="0"/>
              <a:t>Pushes docker image to my </a:t>
            </a:r>
            <a:r>
              <a:rPr lang="en-US" dirty="0" err="1"/>
              <a:t>dockerhub</a:t>
            </a:r>
            <a:r>
              <a:rPr lang="en-US" dirty="0"/>
              <a:t> repo: </a:t>
            </a:r>
            <a:r>
              <a:rPr lang="en-US" dirty="0" err="1"/>
              <a:t>jasonautomation</a:t>
            </a:r>
            <a:r>
              <a:rPr lang="en-US" dirty="0"/>
              <a:t>/case-study-part1</a:t>
            </a:r>
          </a:p>
          <a:p>
            <a:pPr marL="285750" indent="-285750">
              <a:buFontTx/>
              <a:buChar char="-"/>
            </a:pPr>
            <a:r>
              <a:rPr lang="en-US" dirty="0"/>
              <a:t>SSH’s into target VM</a:t>
            </a:r>
          </a:p>
          <a:p>
            <a:pPr marL="285750" indent="-285750">
              <a:buFontTx/>
              <a:buChar char="-"/>
            </a:pPr>
            <a:r>
              <a:rPr lang="en-US" dirty="0"/>
              <a:t>Starts </a:t>
            </a:r>
            <a:r>
              <a:rPr lang="en-US" dirty="0" err="1"/>
              <a:t>minikube</a:t>
            </a:r>
            <a:endParaRPr lang="en-US" dirty="0"/>
          </a:p>
          <a:p>
            <a:pPr marL="285750" indent="-285750">
              <a:buFontTx/>
              <a:buChar char="-"/>
            </a:pPr>
            <a:r>
              <a:rPr lang="en-US" dirty="0"/>
              <a:t>Removes existing repo</a:t>
            </a:r>
          </a:p>
          <a:p>
            <a:pPr marL="285750" indent="-285750">
              <a:buFontTx/>
              <a:buChar char="-"/>
            </a:pPr>
            <a:r>
              <a:rPr lang="en-US" dirty="0"/>
              <a:t>Clones latest repo</a:t>
            </a:r>
          </a:p>
          <a:p>
            <a:pPr marL="285750" indent="-285750">
              <a:buFontTx/>
              <a:buChar char="-"/>
            </a:pPr>
            <a:r>
              <a:rPr lang="en-US" dirty="0"/>
              <a:t>Deploys application </a:t>
            </a:r>
          </a:p>
          <a:p>
            <a:endParaRPr lang="en-US" dirty="0"/>
          </a:p>
          <a:p>
            <a:endParaRPr lang="en-US" dirty="0"/>
          </a:p>
        </p:txBody>
      </p:sp>
      <p:pic>
        <p:nvPicPr>
          <p:cNvPr id="11" name="Picture 10">
            <a:extLst>
              <a:ext uri="{FF2B5EF4-FFF2-40B4-BE49-F238E27FC236}">
                <a16:creationId xmlns:a16="http://schemas.microsoft.com/office/drawing/2014/main" id="{317BF9AE-C5D8-4080-B449-693D28B5ADEE}"/>
              </a:ext>
            </a:extLst>
          </p:cNvPr>
          <p:cNvPicPr>
            <a:picLocks noChangeAspect="1"/>
          </p:cNvPicPr>
          <p:nvPr/>
        </p:nvPicPr>
        <p:blipFill>
          <a:blip r:embed="rId3"/>
          <a:stretch>
            <a:fillRect/>
          </a:stretch>
        </p:blipFill>
        <p:spPr>
          <a:xfrm>
            <a:off x="4610100" y="0"/>
            <a:ext cx="7581899" cy="6858000"/>
          </a:xfrm>
          <a:prstGeom prst="rect">
            <a:avLst/>
          </a:prstGeom>
        </p:spPr>
      </p:pic>
    </p:spTree>
    <p:extLst>
      <p:ext uri="{BB962C8B-B14F-4D97-AF65-F5344CB8AC3E}">
        <p14:creationId xmlns:p14="http://schemas.microsoft.com/office/powerpoint/2010/main" val="244271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70000" lnSpcReduction="20000"/>
          </a:bodyPr>
          <a:lstStyle/>
          <a:p>
            <a:r>
              <a:rPr lang="en-US" dirty="0">
                <a:solidFill>
                  <a:srgbClr val="FFFFFF"/>
                </a:solidFill>
              </a:rPr>
              <a:t>Ansible playbook results:</a:t>
            </a:r>
          </a:p>
          <a:p>
            <a:pPr marL="285750" indent="-285750">
              <a:buFontTx/>
              <a:buChar char="-"/>
            </a:pPr>
            <a:r>
              <a:rPr lang="en-US" sz="2300" dirty="0">
                <a:solidFill>
                  <a:srgbClr val="FFFFFF"/>
                </a:solidFill>
              </a:rPr>
              <a:t>Current issue with </a:t>
            </a:r>
            <a:r>
              <a:rPr lang="en-US" sz="2300" dirty="0" err="1">
                <a:solidFill>
                  <a:srgbClr val="FFFFFF"/>
                </a:solidFill>
              </a:rPr>
              <a:t>minikube</a:t>
            </a:r>
            <a:r>
              <a:rPr lang="en-US" sz="2300" dirty="0">
                <a:solidFill>
                  <a:srgbClr val="FFFFFF"/>
                </a:solidFill>
              </a:rPr>
              <a:t> pods</a:t>
            </a:r>
          </a:p>
          <a:p>
            <a:pPr marL="342900" indent="-342900">
              <a:buFontTx/>
              <a:buChar char="-"/>
            </a:pPr>
            <a:r>
              <a:rPr lang="en-US" sz="2300" dirty="0">
                <a:solidFill>
                  <a:srgbClr val="FFFFFF"/>
                </a:solidFill>
              </a:rPr>
              <a:t>Successfully pushes image to </a:t>
            </a:r>
            <a:r>
              <a:rPr lang="en-US" sz="2300" dirty="0" err="1">
                <a:solidFill>
                  <a:srgbClr val="FFFFFF"/>
                </a:solidFill>
              </a:rPr>
              <a:t>dockerhub</a:t>
            </a:r>
            <a:endParaRPr lang="en-US" sz="2300" dirty="0">
              <a:solidFill>
                <a:srgbClr val="FFFFFF"/>
              </a:solidFill>
            </a:endParaRPr>
          </a:p>
        </p:txBody>
      </p:sp>
      <p:pic>
        <p:nvPicPr>
          <p:cNvPr id="8" name="Picture 7">
            <a:extLst>
              <a:ext uri="{FF2B5EF4-FFF2-40B4-BE49-F238E27FC236}">
                <a16:creationId xmlns:a16="http://schemas.microsoft.com/office/drawing/2014/main" id="{5F959BF3-4623-4068-AEAF-168B37300579}"/>
              </a:ext>
            </a:extLst>
          </p:cNvPr>
          <p:cNvPicPr>
            <a:picLocks noChangeAspect="1"/>
          </p:cNvPicPr>
          <p:nvPr/>
        </p:nvPicPr>
        <p:blipFill>
          <a:blip r:embed="rId2"/>
          <a:stretch>
            <a:fillRect/>
          </a:stretch>
        </p:blipFill>
        <p:spPr>
          <a:xfrm>
            <a:off x="5514975" y="0"/>
            <a:ext cx="6677025" cy="4953000"/>
          </a:xfrm>
          <a:prstGeom prst="rect">
            <a:avLst/>
          </a:prstGeom>
        </p:spPr>
      </p:pic>
      <p:pic>
        <p:nvPicPr>
          <p:cNvPr id="10" name="Picture 9">
            <a:extLst>
              <a:ext uri="{FF2B5EF4-FFF2-40B4-BE49-F238E27FC236}">
                <a16:creationId xmlns:a16="http://schemas.microsoft.com/office/drawing/2014/main" id="{87941324-B437-42A7-A0B3-76C3D748058C}"/>
              </a:ext>
            </a:extLst>
          </p:cNvPr>
          <p:cNvPicPr>
            <a:picLocks noChangeAspect="1"/>
          </p:cNvPicPr>
          <p:nvPr/>
        </p:nvPicPr>
        <p:blipFill>
          <a:blip r:embed="rId3"/>
          <a:stretch>
            <a:fillRect/>
          </a:stretch>
        </p:blipFill>
        <p:spPr>
          <a:xfrm>
            <a:off x="60960" y="-1"/>
            <a:ext cx="5450967" cy="4952999"/>
          </a:xfrm>
          <a:prstGeom prst="rect">
            <a:avLst/>
          </a:prstGeom>
        </p:spPr>
      </p:pic>
    </p:spTree>
    <p:extLst>
      <p:ext uri="{BB962C8B-B14F-4D97-AF65-F5344CB8AC3E}">
        <p14:creationId xmlns:p14="http://schemas.microsoft.com/office/powerpoint/2010/main" val="152810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Ansible playbook ran from </a:t>
            </a:r>
            <a:r>
              <a:rPr lang="en-US" dirty="0" err="1">
                <a:solidFill>
                  <a:srgbClr val="FFFFFF"/>
                </a:solidFill>
              </a:rPr>
              <a:t>jenkins</a:t>
            </a:r>
            <a:endParaRPr lang="en-US" dirty="0">
              <a:solidFill>
                <a:srgbClr val="FFFFFF"/>
              </a:solidFill>
            </a:endParaRPr>
          </a:p>
        </p:txBody>
      </p:sp>
      <p:pic>
        <p:nvPicPr>
          <p:cNvPr id="5" name="Picture 4">
            <a:extLst>
              <a:ext uri="{FF2B5EF4-FFF2-40B4-BE49-F238E27FC236}">
                <a16:creationId xmlns:a16="http://schemas.microsoft.com/office/drawing/2014/main" id="{FF9BC168-9FDA-4276-B868-4FEF726665D9}"/>
              </a:ext>
            </a:extLst>
          </p:cNvPr>
          <p:cNvPicPr>
            <a:picLocks noChangeAspect="1"/>
          </p:cNvPicPr>
          <p:nvPr/>
        </p:nvPicPr>
        <p:blipFill>
          <a:blip r:embed="rId2"/>
          <a:stretch>
            <a:fillRect/>
          </a:stretch>
        </p:blipFill>
        <p:spPr>
          <a:xfrm>
            <a:off x="1627466" y="335560"/>
            <a:ext cx="8281882" cy="4127680"/>
          </a:xfrm>
          <a:prstGeom prst="rect">
            <a:avLst/>
          </a:prstGeom>
        </p:spPr>
      </p:pic>
    </p:spTree>
    <p:extLst>
      <p:ext uri="{BB962C8B-B14F-4D97-AF65-F5344CB8AC3E}">
        <p14:creationId xmlns:p14="http://schemas.microsoft.com/office/powerpoint/2010/main" val="374406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251670"/>
            <a:ext cx="10058400" cy="4973570"/>
          </a:xfrm>
        </p:spPr>
        <p:txBody>
          <a:bodyPr anchor="ctr">
            <a:normAutofit/>
          </a:bodyPr>
          <a:lstStyle/>
          <a:p>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First tried running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usermod</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aG</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docker Jenkins” to add the user Jenkins to the docker group. This did not solve </a:t>
            </a:r>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my problem. Running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chmod</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777 /var/run/</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docker.sock</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solved this issue, although I am not sure if this is the best way of solving it. </a:t>
            </a:r>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was resolved by renaming my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github</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default branch from “main” to “master”.</a:t>
            </a:r>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b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issue was that the IP of my target VM changed after a reboot, making the update to the new IP in my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ect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/hosts file fixed this.</a:t>
            </a: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Issues – resolved</a:t>
            </a:r>
          </a:p>
        </p:txBody>
      </p:sp>
      <p:pic>
        <p:nvPicPr>
          <p:cNvPr id="6" name="Picture 5">
            <a:extLst>
              <a:ext uri="{FF2B5EF4-FFF2-40B4-BE49-F238E27FC236}">
                <a16:creationId xmlns:a16="http://schemas.microsoft.com/office/drawing/2014/main" id="{387A7D50-FA9C-4FB8-9396-68D36AD2FCDA}"/>
              </a:ext>
            </a:extLst>
          </p:cNvPr>
          <p:cNvPicPr/>
          <p:nvPr/>
        </p:nvPicPr>
        <p:blipFill>
          <a:blip r:embed="rId2"/>
          <a:stretch>
            <a:fillRect/>
          </a:stretch>
        </p:blipFill>
        <p:spPr>
          <a:xfrm>
            <a:off x="1094509" y="242158"/>
            <a:ext cx="8711687" cy="851356"/>
          </a:xfrm>
          <a:prstGeom prst="rect">
            <a:avLst/>
          </a:prstGeom>
        </p:spPr>
      </p:pic>
      <p:pic>
        <p:nvPicPr>
          <p:cNvPr id="8" name="Picture 7">
            <a:extLst>
              <a:ext uri="{FF2B5EF4-FFF2-40B4-BE49-F238E27FC236}">
                <a16:creationId xmlns:a16="http://schemas.microsoft.com/office/drawing/2014/main" id="{AE13C716-B40C-455D-B6D9-687226E60748}"/>
              </a:ext>
            </a:extLst>
          </p:cNvPr>
          <p:cNvPicPr>
            <a:picLocks noChangeAspect="1"/>
          </p:cNvPicPr>
          <p:nvPr/>
        </p:nvPicPr>
        <p:blipFill>
          <a:blip r:embed="rId3"/>
          <a:stretch>
            <a:fillRect/>
          </a:stretch>
        </p:blipFill>
        <p:spPr>
          <a:xfrm>
            <a:off x="1036320" y="3339749"/>
            <a:ext cx="9335427" cy="718155"/>
          </a:xfrm>
          <a:prstGeom prst="rect">
            <a:avLst/>
          </a:prstGeom>
        </p:spPr>
      </p:pic>
      <p:pic>
        <p:nvPicPr>
          <p:cNvPr id="10" name="Picture 9">
            <a:extLst>
              <a:ext uri="{FF2B5EF4-FFF2-40B4-BE49-F238E27FC236}">
                <a16:creationId xmlns:a16="http://schemas.microsoft.com/office/drawing/2014/main" id="{EB131379-EDBC-4E32-965C-3C56CFD3CDC2}"/>
              </a:ext>
            </a:extLst>
          </p:cNvPr>
          <p:cNvPicPr>
            <a:picLocks noChangeAspect="1"/>
          </p:cNvPicPr>
          <p:nvPr/>
        </p:nvPicPr>
        <p:blipFill>
          <a:blip r:embed="rId4"/>
          <a:stretch>
            <a:fillRect/>
          </a:stretch>
        </p:blipFill>
        <p:spPr>
          <a:xfrm>
            <a:off x="1094509" y="1988610"/>
            <a:ext cx="8910138" cy="810013"/>
          </a:xfrm>
          <a:prstGeom prst="rect">
            <a:avLst/>
          </a:prstGeom>
        </p:spPr>
      </p:pic>
    </p:spTree>
    <p:extLst>
      <p:ext uri="{BB962C8B-B14F-4D97-AF65-F5344CB8AC3E}">
        <p14:creationId xmlns:p14="http://schemas.microsoft.com/office/powerpoint/2010/main" val="28493825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1685</TotalTime>
  <Words>503</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DevOps Pipeline</vt:lpstr>
      <vt:lpstr>                    ASSETS          </vt:lpstr>
      <vt:lpstr>Planning</vt:lpstr>
      <vt:lpstr>         </vt:lpstr>
      <vt:lpstr>         </vt:lpstr>
      <vt:lpstr>         </vt:lpstr>
      <vt:lpstr>         </vt:lpstr>
      <vt:lpstr> First tried running “usermod -aG docker Jenkins” to add the user Jenkins to the docker group. This did not solve  my problem. Running “chmod 777 /var/run/docker.sock” solved this issue, although I am not sure if this is the best way of solving it.      This was resolved by renaming my github default branch from “main” to “master”.     The issue was that the IP of my target VM changed after a reboot, making the update to the new IP in my /ect/hosts file fixed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Jason K</dc:creator>
  <cp:lastModifiedBy>Jason K</cp:lastModifiedBy>
  <cp:revision>19</cp:revision>
  <dcterms:created xsi:type="dcterms:W3CDTF">2021-02-04T13:55:12Z</dcterms:created>
  <dcterms:modified xsi:type="dcterms:W3CDTF">2021-02-05T18:27:26Z</dcterms:modified>
</cp:coreProperties>
</file>