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diagrams/data1.xml" ContentType="application/vnd.openxmlformats-officedocument.drawingml.diagramData+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layout1.xml" ContentType="application/vnd.openxmlformats-officedocument.drawingml.diagramLayout+xml"/>
  <Override PartName="/ppt/theme/theme1.xml" ContentType="application/vnd.openxmlformats-officedocument.theme+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80" r:id="rId25"/>
    <p:sldId id="281" r:id="rId26"/>
    <p:sldId id="282" r:id="rId27"/>
    <p:sldId id="283" r:id="rId28"/>
    <p:sldId id="284" r:id="rId29"/>
    <p:sldId id="285" r:id="rId30"/>
    <p:sldId id="286" r:id="rId31"/>
    <p:sldId id="287" r:id="rId32"/>
    <p:sldId id="288" r:id="rId33"/>
    <p:sldId id="279" r:id="rId34"/>
    <p:sldId id="289" r:id="rId35"/>
    <p:sldId id="290" r:id="rId36"/>
    <p:sldId id="291" r:id="rId37"/>
    <p:sldId id="292" r:id="rId38"/>
    <p:sldId id="293"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43"/>
    <p:restoredTop sz="96327"/>
  </p:normalViewPr>
  <p:slideViewPr>
    <p:cSldViewPr snapToGrid="0" snapToObjects="1">
      <p:cViewPr varScale="1">
        <p:scale>
          <a:sx n="103" d="100"/>
          <a:sy n="103" d="100"/>
        </p:scale>
        <p:origin x="168" y="4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viewProps" Target="viewProps.xml"/></Relationships>
</file>

<file path=ppt/diagrams/_rels/data1.xml.rels><?xml version="1.0" encoding="UTF-8" standalone="yes"?>
<Relationships xmlns="http://schemas.openxmlformats.org/package/2006/relationships"><Relationship Id="rId1" Type="http://schemas.openxmlformats.org/officeDocument/2006/relationships/hyperlink" Target="https://api.flutter.dev/flutter/material/GridTile-class.html"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api.flutter.dev/flutter/material/GridTile-class.html" TargetMode="Externa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73E04D-5F8E-43A0-BE9F-486A41E527A9}" type="doc">
      <dgm:prSet loTypeId="urn:microsoft.com/office/officeart/2005/8/layout/hierarchy1" loCatId="hierarchy" qsTypeId="urn:microsoft.com/office/officeart/2005/8/quickstyle/simple5" qsCatId="simple" csTypeId="urn:microsoft.com/office/officeart/2005/8/colors/colorful5" csCatId="colorful" phldr="1"/>
      <dgm:spPr/>
      <dgm:t>
        <a:bodyPr/>
        <a:lstStyle/>
        <a:p>
          <a:endParaRPr lang="en-US"/>
        </a:p>
      </dgm:t>
    </dgm:pt>
    <dgm:pt modelId="{5AC2DB46-B8AC-4239-B14B-C3FABB0495C3}">
      <dgm:prSet/>
      <dgm:spPr/>
      <dgm:t>
        <a:bodyPr/>
        <a:lstStyle/>
        <a:p>
          <a:r>
            <a:rPr lang="en-US" baseline="0" dirty="0"/>
            <a:t>Uses </a:t>
          </a:r>
          <a:r>
            <a:rPr lang="en-US" baseline="0" dirty="0" err="1"/>
            <a:t>GridView.count</a:t>
          </a:r>
          <a:r>
            <a:rPr lang="en-US" baseline="0" dirty="0"/>
            <a:t> to create a grid that’s 2 tiles wide in portrait mode, and 3 tiles wide in landscape mode. The titles are created by setting the footer property for each </a:t>
          </a:r>
          <a:r>
            <a:rPr lang="en-US" baseline="0" dirty="0">
              <a:hlinkClick xmlns:r="http://schemas.openxmlformats.org/officeDocument/2006/relationships" r:id="rId1"/>
            </a:rPr>
            <a:t>GridTile</a:t>
          </a:r>
          <a:r>
            <a:rPr lang="en-US" baseline="0" dirty="0"/>
            <a:t>.</a:t>
          </a:r>
          <a:endParaRPr lang="en-US" dirty="0"/>
        </a:p>
      </dgm:t>
    </dgm:pt>
    <dgm:pt modelId="{C35A0C1A-F335-4E39-8595-03E157587223}" type="parTrans" cxnId="{5391D871-E28D-44E3-ACFF-43F80329F351}">
      <dgm:prSet/>
      <dgm:spPr/>
      <dgm:t>
        <a:bodyPr/>
        <a:lstStyle/>
        <a:p>
          <a:endParaRPr lang="en-US" sz="2000"/>
        </a:p>
      </dgm:t>
    </dgm:pt>
    <dgm:pt modelId="{73FF025E-D3F6-4202-8DD4-59A4B5C615D1}" type="sibTrans" cxnId="{5391D871-E28D-44E3-ACFF-43F80329F351}">
      <dgm:prSet/>
      <dgm:spPr/>
      <dgm:t>
        <a:bodyPr/>
        <a:lstStyle/>
        <a:p>
          <a:endParaRPr lang="en-US"/>
        </a:p>
      </dgm:t>
    </dgm:pt>
    <dgm:pt modelId="{7B8F18BB-1CB6-6A4D-8D01-C5DFAB90783C}">
      <dgm:prSet/>
      <dgm:spPr/>
      <dgm:t>
        <a:bodyPr/>
        <a:lstStyle/>
        <a:p>
          <a:r>
            <a:rPr lang="en-US" baseline="0" dirty="0"/>
            <a:t>Uses </a:t>
          </a:r>
          <a:r>
            <a:rPr lang="en-US" baseline="0" dirty="0" err="1"/>
            <a:t>GridView.extent</a:t>
          </a:r>
          <a:r>
            <a:rPr lang="en-US" baseline="0" dirty="0"/>
            <a:t> to create a grid with tiles a maximum 150 pixels wide.</a:t>
          </a:r>
          <a:endParaRPr lang="en-US" dirty="0"/>
        </a:p>
      </dgm:t>
    </dgm:pt>
    <dgm:pt modelId="{A1CC0D27-668B-0643-8509-AA896D183721}" type="parTrans" cxnId="{F52C091B-924B-6745-A15D-9B8632E8658B}">
      <dgm:prSet/>
      <dgm:spPr/>
      <dgm:t>
        <a:bodyPr/>
        <a:lstStyle/>
        <a:p>
          <a:endParaRPr lang="en-US"/>
        </a:p>
      </dgm:t>
    </dgm:pt>
    <dgm:pt modelId="{F8F26814-2FF9-984B-916F-2703C6CCFB81}" type="sibTrans" cxnId="{F52C091B-924B-6745-A15D-9B8632E8658B}">
      <dgm:prSet/>
      <dgm:spPr/>
      <dgm:t>
        <a:bodyPr/>
        <a:lstStyle/>
        <a:p>
          <a:endParaRPr lang="en-US"/>
        </a:p>
      </dgm:t>
    </dgm:pt>
    <dgm:pt modelId="{B36AA847-8599-6546-9DBE-C20E8B86A648}" type="pres">
      <dgm:prSet presAssocID="{FE73E04D-5F8E-43A0-BE9F-486A41E527A9}" presName="hierChild1" presStyleCnt="0">
        <dgm:presLayoutVars>
          <dgm:chPref val="1"/>
          <dgm:dir/>
          <dgm:animOne val="branch"/>
          <dgm:animLvl val="lvl"/>
          <dgm:resizeHandles/>
        </dgm:presLayoutVars>
      </dgm:prSet>
      <dgm:spPr/>
    </dgm:pt>
    <dgm:pt modelId="{9F8C5D22-728D-EF47-BA25-38D657D95461}" type="pres">
      <dgm:prSet presAssocID="{5AC2DB46-B8AC-4239-B14B-C3FABB0495C3}" presName="hierRoot1" presStyleCnt="0"/>
      <dgm:spPr/>
    </dgm:pt>
    <dgm:pt modelId="{9A195484-0B0B-EB48-AC80-30352D8DC700}" type="pres">
      <dgm:prSet presAssocID="{5AC2DB46-B8AC-4239-B14B-C3FABB0495C3}" presName="composite" presStyleCnt="0"/>
      <dgm:spPr/>
    </dgm:pt>
    <dgm:pt modelId="{B6C3E784-C92E-9047-8B92-7E624CBE5EB1}" type="pres">
      <dgm:prSet presAssocID="{5AC2DB46-B8AC-4239-B14B-C3FABB0495C3}" presName="background" presStyleLbl="node0" presStyleIdx="0" presStyleCnt="2"/>
      <dgm:spPr/>
    </dgm:pt>
    <dgm:pt modelId="{80FC8894-D0B6-F141-A6A9-06C1F3727A13}" type="pres">
      <dgm:prSet presAssocID="{5AC2DB46-B8AC-4239-B14B-C3FABB0495C3}" presName="text" presStyleLbl="fgAcc0" presStyleIdx="0" presStyleCnt="2">
        <dgm:presLayoutVars>
          <dgm:chPref val="3"/>
        </dgm:presLayoutVars>
      </dgm:prSet>
      <dgm:spPr/>
    </dgm:pt>
    <dgm:pt modelId="{FC07ED67-E717-024A-8B07-835208E501B3}" type="pres">
      <dgm:prSet presAssocID="{5AC2DB46-B8AC-4239-B14B-C3FABB0495C3}" presName="hierChild2" presStyleCnt="0"/>
      <dgm:spPr/>
    </dgm:pt>
    <dgm:pt modelId="{62B49A1A-CE8B-5C44-9A80-198DA0AF61A4}" type="pres">
      <dgm:prSet presAssocID="{7B8F18BB-1CB6-6A4D-8D01-C5DFAB90783C}" presName="hierRoot1" presStyleCnt="0"/>
      <dgm:spPr/>
    </dgm:pt>
    <dgm:pt modelId="{B54DE607-1CD2-EE42-B4A8-D87C24534D34}" type="pres">
      <dgm:prSet presAssocID="{7B8F18BB-1CB6-6A4D-8D01-C5DFAB90783C}" presName="composite" presStyleCnt="0"/>
      <dgm:spPr/>
    </dgm:pt>
    <dgm:pt modelId="{9368AB00-4B42-E54D-B273-36FF50CA402E}" type="pres">
      <dgm:prSet presAssocID="{7B8F18BB-1CB6-6A4D-8D01-C5DFAB90783C}" presName="background" presStyleLbl="node0" presStyleIdx="1" presStyleCnt="2"/>
      <dgm:spPr/>
    </dgm:pt>
    <dgm:pt modelId="{A34D6166-831C-6F47-879B-60DFE958788D}" type="pres">
      <dgm:prSet presAssocID="{7B8F18BB-1CB6-6A4D-8D01-C5DFAB90783C}" presName="text" presStyleLbl="fgAcc0" presStyleIdx="1" presStyleCnt="2" custLinFactNeighborX="-4358" custLinFactNeighborY="-10295">
        <dgm:presLayoutVars>
          <dgm:chPref val="3"/>
        </dgm:presLayoutVars>
      </dgm:prSet>
      <dgm:spPr/>
    </dgm:pt>
    <dgm:pt modelId="{F2BE282A-A85B-7946-9EFD-7B98D5EEF31F}" type="pres">
      <dgm:prSet presAssocID="{7B8F18BB-1CB6-6A4D-8D01-C5DFAB90783C}" presName="hierChild2" presStyleCnt="0"/>
      <dgm:spPr/>
    </dgm:pt>
  </dgm:ptLst>
  <dgm:cxnLst>
    <dgm:cxn modelId="{F52C091B-924B-6745-A15D-9B8632E8658B}" srcId="{FE73E04D-5F8E-43A0-BE9F-486A41E527A9}" destId="{7B8F18BB-1CB6-6A4D-8D01-C5DFAB90783C}" srcOrd="1" destOrd="0" parTransId="{A1CC0D27-668B-0643-8509-AA896D183721}" sibTransId="{F8F26814-2FF9-984B-916F-2703C6CCFB81}"/>
    <dgm:cxn modelId="{DDAC9C29-3F8C-8948-A027-7013C1A3B2EB}" type="presOf" srcId="{FE73E04D-5F8E-43A0-BE9F-486A41E527A9}" destId="{B36AA847-8599-6546-9DBE-C20E8B86A648}" srcOrd="0" destOrd="0" presId="urn:microsoft.com/office/officeart/2005/8/layout/hierarchy1"/>
    <dgm:cxn modelId="{062DCA5D-3E8E-0448-95EB-2837AB44E20B}" type="presOf" srcId="{7B8F18BB-1CB6-6A4D-8D01-C5DFAB90783C}" destId="{A34D6166-831C-6F47-879B-60DFE958788D}" srcOrd="0" destOrd="0" presId="urn:microsoft.com/office/officeart/2005/8/layout/hierarchy1"/>
    <dgm:cxn modelId="{9957B16B-CD52-8F4E-8204-C365707F4256}" type="presOf" srcId="{5AC2DB46-B8AC-4239-B14B-C3FABB0495C3}" destId="{80FC8894-D0B6-F141-A6A9-06C1F3727A13}" srcOrd="0" destOrd="0" presId="urn:microsoft.com/office/officeart/2005/8/layout/hierarchy1"/>
    <dgm:cxn modelId="{5391D871-E28D-44E3-ACFF-43F80329F351}" srcId="{FE73E04D-5F8E-43A0-BE9F-486A41E527A9}" destId="{5AC2DB46-B8AC-4239-B14B-C3FABB0495C3}" srcOrd="0" destOrd="0" parTransId="{C35A0C1A-F335-4E39-8595-03E157587223}" sibTransId="{73FF025E-D3F6-4202-8DD4-59A4B5C615D1}"/>
    <dgm:cxn modelId="{43BEFBD1-5973-824D-9588-A3B9D6658636}" type="presParOf" srcId="{B36AA847-8599-6546-9DBE-C20E8B86A648}" destId="{9F8C5D22-728D-EF47-BA25-38D657D95461}" srcOrd="0" destOrd="0" presId="urn:microsoft.com/office/officeart/2005/8/layout/hierarchy1"/>
    <dgm:cxn modelId="{9C7B346F-9F0D-8345-BD1F-10FBC846D424}" type="presParOf" srcId="{9F8C5D22-728D-EF47-BA25-38D657D95461}" destId="{9A195484-0B0B-EB48-AC80-30352D8DC700}" srcOrd="0" destOrd="0" presId="urn:microsoft.com/office/officeart/2005/8/layout/hierarchy1"/>
    <dgm:cxn modelId="{866296B6-468F-1246-AB77-8AEEA98845A3}" type="presParOf" srcId="{9A195484-0B0B-EB48-AC80-30352D8DC700}" destId="{B6C3E784-C92E-9047-8B92-7E624CBE5EB1}" srcOrd="0" destOrd="0" presId="urn:microsoft.com/office/officeart/2005/8/layout/hierarchy1"/>
    <dgm:cxn modelId="{35341929-B15E-FC44-88D4-9F4BCC838003}" type="presParOf" srcId="{9A195484-0B0B-EB48-AC80-30352D8DC700}" destId="{80FC8894-D0B6-F141-A6A9-06C1F3727A13}" srcOrd="1" destOrd="0" presId="urn:microsoft.com/office/officeart/2005/8/layout/hierarchy1"/>
    <dgm:cxn modelId="{DB706009-4A2B-104C-97EF-FB68B5897DD8}" type="presParOf" srcId="{9F8C5D22-728D-EF47-BA25-38D657D95461}" destId="{FC07ED67-E717-024A-8B07-835208E501B3}" srcOrd="1" destOrd="0" presId="urn:microsoft.com/office/officeart/2005/8/layout/hierarchy1"/>
    <dgm:cxn modelId="{4089EEFB-2EE9-0D49-A4AE-AEEB96F11C23}" type="presParOf" srcId="{B36AA847-8599-6546-9DBE-C20E8B86A648}" destId="{62B49A1A-CE8B-5C44-9A80-198DA0AF61A4}" srcOrd="1" destOrd="0" presId="urn:microsoft.com/office/officeart/2005/8/layout/hierarchy1"/>
    <dgm:cxn modelId="{5971CFFF-CDCD-5E40-A7E6-2F87B4EB72FF}" type="presParOf" srcId="{62B49A1A-CE8B-5C44-9A80-198DA0AF61A4}" destId="{B54DE607-1CD2-EE42-B4A8-D87C24534D34}" srcOrd="0" destOrd="0" presId="urn:microsoft.com/office/officeart/2005/8/layout/hierarchy1"/>
    <dgm:cxn modelId="{AF3F0744-37F9-5547-8D5E-01C416EEEB60}" type="presParOf" srcId="{B54DE607-1CD2-EE42-B4A8-D87C24534D34}" destId="{9368AB00-4B42-E54D-B273-36FF50CA402E}" srcOrd="0" destOrd="0" presId="urn:microsoft.com/office/officeart/2005/8/layout/hierarchy1"/>
    <dgm:cxn modelId="{34D90B63-57F6-A144-85B2-F3896D03FBED}" type="presParOf" srcId="{B54DE607-1CD2-EE42-B4A8-D87C24534D34}" destId="{A34D6166-831C-6F47-879B-60DFE958788D}" srcOrd="1" destOrd="0" presId="urn:microsoft.com/office/officeart/2005/8/layout/hierarchy1"/>
    <dgm:cxn modelId="{5E018173-649C-B24A-BEE4-78EFAB23AAE6}" type="presParOf" srcId="{62B49A1A-CE8B-5C44-9A80-198DA0AF61A4}" destId="{F2BE282A-A85B-7946-9EFD-7B98D5EEF31F}"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C3E784-C92E-9047-8B92-7E624CBE5EB1}">
      <dsp:nvSpPr>
        <dsp:cNvPr id="0" name=""/>
        <dsp:cNvSpPr/>
      </dsp:nvSpPr>
      <dsp:spPr>
        <a:xfrm>
          <a:off x="1172" y="267452"/>
          <a:ext cx="4113795" cy="2612260"/>
        </a:xfrm>
        <a:prstGeom prst="roundRect">
          <a:avLst>
            <a:gd name="adj" fmla="val 10000"/>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80FC8894-D0B6-F141-A6A9-06C1F3727A13}">
      <dsp:nvSpPr>
        <dsp:cNvPr id="0" name=""/>
        <dsp:cNvSpPr/>
      </dsp:nvSpPr>
      <dsp:spPr>
        <a:xfrm>
          <a:off x="458260" y="701686"/>
          <a:ext cx="4113795" cy="2612260"/>
        </a:xfrm>
        <a:prstGeom prst="roundRect">
          <a:avLst>
            <a:gd name="adj" fmla="val 10000"/>
          </a:avLst>
        </a:prstGeom>
        <a:solidFill>
          <a:schemeClr val="lt1">
            <a:alpha val="90000"/>
            <a:hueOff val="0"/>
            <a:satOff val="0"/>
            <a:lumOff val="0"/>
            <a:alphaOff val="0"/>
          </a:schemeClr>
        </a:solidFill>
        <a:ln w="6350" cap="flat" cmpd="sng" algn="in">
          <a:solidFill>
            <a:schemeClr val="accent4">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Uses </a:t>
          </a:r>
          <a:r>
            <a:rPr lang="en-US" sz="2400" kern="1200" baseline="0" dirty="0" err="1"/>
            <a:t>GridView.count</a:t>
          </a:r>
          <a:r>
            <a:rPr lang="en-US" sz="2400" kern="1200" baseline="0" dirty="0"/>
            <a:t> to create a grid that’s 2 tiles wide in portrait mode, and 3 tiles wide in landscape mode. The titles are created by setting the footer property for each </a:t>
          </a:r>
          <a:r>
            <a:rPr lang="en-US" sz="2400" kern="1200" baseline="0" dirty="0">
              <a:hlinkClick xmlns:r="http://schemas.openxmlformats.org/officeDocument/2006/relationships" r:id="rId1"/>
            </a:rPr>
            <a:t>GridTile</a:t>
          </a:r>
          <a:r>
            <a:rPr lang="en-US" sz="2400" kern="1200" baseline="0" dirty="0"/>
            <a:t>.</a:t>
          </a:r>
          <a:endParaRPr lang="en-US" sz="2400" kern="1200" dirty="0"/>
        </a:p>
      </dsp:txBody>
      <dsp:txXfrm>
        <a:off x="534770" y="778196"/>
        <a:ext cx="3960775" cy="2459240"/>
      </dsp:txXfrm>
    </dsp:sp>
    <dsp:sp modelId="{9368AB00-4B42-E54D-B273-36FF50CA402E}">
      <dsp:nvSpPr>
        <dsp:cNvPr id="0" name=""/>
        <dsp:cNvSpPr/>
      </dsp:nvSpPr>
      <dsp:spPr>
        <a:xfrm>
          <a:off x="4849864" y="-1479"/>
          <a:ext cx="4113795" cy="2612260"/>
        </a:xfrm>
        <a:prstGeom prst="roundRect">
          <a:avLst>
            <a:gd name="adj" fmla="val 10000"/>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A34D6166-831C-6F47-879B-60DFE958788D}">
      <dsp:nvSpPr>
        <dsp:cNvPr id="0" name=""/>
        <dsp:cNvSpPr/>
      </dsp:nvSpPr>
      <dsp:spPr>
        <a:xfrm>
          <a:off x="5306953" y="432754"/>
          <a:ext cx="4113795" cy="2612260"/>
        </a:xfrm>
        <a:prstGeom prst="roundRect">
          <a:avLst>
            <a:gd name="adj" fmla="val 10000"/>
          </a:avLst>
        </a:prstGeom>
        <a:solidFill>
          <a:schemeClr val="lt1">
            <a:alpha val="90000"/>
            <a:hueOff val="0"/>
            <a:satOff val="0"/>
            <a:lumOff val="0"/>
            <a:alphaOff val="0"/>
          </a:schemeClr>
        </a:solidFill>
        <a:ln w="6350" cap="flat" cmpd="sng" algn="in">
          <a:solidFill>
            <a:schemeClr val="accent4">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Uses </a:t>
          </a:r>
          <a:r>
            <a:rPr lang="en-US" sz="2400" kern="1200" baseline="0" dirty="0" err="1"/>
            <a:t>GridView.extent</a:t>
          </a:r>
          <a:r>
            <a:rPr lang="en-US" sz="2400" kern="1200" baseline="0" dirty="0"/>
            <a:t> to create a grid with tiles a maximum 150 pixels wide.</a:t>
          </a:r>
          <a:endParaRPr lang="en-US" sz="2400" kern="1200" dirty="0"/>
        </a:p>
      </dsp:txBody>
      <dsp:txXfrm>
        <a:off x="5383463" y="509264"/>
        <a:ext cx="3960775" cy="245924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2/3/21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2/3/21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2/3/21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2/3/21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2/3/21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2/3/21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2/3/21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2/3/21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2/3/21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2/3/21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pi.flutter.dev/flutter/rendering/CrossAxisAlignment-class.html" TargetMode="External"/><Relationship Id="rId2" Type="http://schemas.openxmlformats.org/officeDocument/2006/relationships/hyperlink" Target="https://api.flutter.dev/flutter/rendering/MainAxisAlignment-class.html" TargetMode="Externa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thub.com/flutter/website/tree/master/examples/layout/sizin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api.flutter.dev/flutter/widgets/Expanded-class.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flutter.dev/docs/development/ui/widgets" TargetMode="External"/><Relationship Id="rId2" Type="http://schemas.openxmlformats.org/officeDocument/2006/relationships/hyperlink" Target="https://flutter.dev/docs/development/ui/widgets/basic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flutter.dev/docs/development/ui/layout#gridview" TargetMode="External"/><Relationship Id="rId2" Type="http://schemas.openxmlformats.org/officeDocument/2006/relationships/hyperlink" Target="https://flutter.dev/docs/development/ui/layout#container" TargetMode="External"/><Relationship Id="rId1" Type="http://schemas.openxmlformats.org/officeDocument/2006/relationships/slideLayout" Target="../slideLayouts/slideLayout2.xml"/><Relationship Id="rId5" Type="http://schemas.openxmlformats.org/officeDocument/2006/relationships/hyperlink" Target="https://flutter.dev/docs/development/ui/layout#stack" TargetMode="External"/><Relationship Id="rId4" Type="http://schemas.openxmlformats.org/officeDocument/2006/relationships/hyperlink" Target="https://flutter.dev/docs/development/ui/layout#listview"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api.flutter.dev/flutter/widgets/Container-class.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api.flutter.dev/flutter/widgets/Container-class.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api.flutter.dev/flutter/widgets/GridView-class.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2.png"/><Relationship Id="rId7" Type="http://schemas.openxmlformats.org/officeDocument/2006/relationships/diagramColors" Target="../diagrams/colors1.xml"/><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9.xml.rels><?xml version="1.0" encoding="UTF-8" standalone="yes"?>
<Relationships xmlns="http://schemas.openxmlformats.org/package/2006/relationships"><Relationship Id="rId3" Type="http://schemas.openxmlformats.org/officeDocument/2006/relationships/hyperlink" Target="https://api.flutter.dev/flutter/widgets/ListView-class.html" TargetMode="External"/><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hyperlink" Target="https://api.flutter.dev/flutter/widgets/Column-class.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hyperlink" Target="https://api.flutter.dev/flutter/widgets/Stack-class.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flutter.dev/docs/development/ui/layout#listtile" TargetMode="External"/><Relationship Id="rId2" Type="http://schemas.openxmlformats.org/officeDocument/2006/relationships/hyperlink" Target="https://flutter.dev/docs/development/ui/layout#card"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api.flutter.dev/flutter/material/material-library.html" TargetMode="External"/><Relationship Id="rId7" Type="http://schemas.openxmlformats.org/officeDocument/2006/relationships/hyperlink" Target="https://material.io/design" TargetMode="External"/><Relationship Id="rId2" Type="http://schemas.openxmlformats.org/officeDocument/2006/relationships/hyperlink" Target="https://api.flutter.dev/flutter/material/Card-class.html" TargetMode="External"/><Relationship Id="rId1" Type="http://schemas.openxmlformats.org/officeDocument/2006/relationships/slideLayout" Target="../slideLayouts/slideLayout2.xml"/><Relationship Id="rId6" Type="http://schemas.openxmlformats.org/officeDocument/2006/relationships/hyperlink" Target="https://material.io/design/environment/elevation.html" TargetMode="External"/><Relationship Id="rId5" Type="http://schemas.openxmlformats.org/officeDocument/2006/relationships/hyperlink" Target="https://api.flutter.dev/flutter/widgets/SizedBox-class.html" TargetMode="External"/><Relationship Id="rId4" Type="http://schemas.openxmlformats.org/officeDocument/2006/relationships/hyperlink" Target="https://api.flutter.dev/flutter/material/ListTile-class.html"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api.flutter.dev/flutter/material/material-library.html" TargetMode="External"/><Relationship Id="rId2" Type="http://schemas.openxmlformats.org/officeDocument/2006/relationships/hyperlink" Target="https://material.io/design/components/cards.html" TargetMode="Externa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hyperlink" Target="https://api.flutter.dev/flutter/material/material-library.html" TargetMode="External"/><Relationship Id="rId2" Type="http://schemas.openxmlformats.org/officeDocument/2006/relationships/hyperlink" Target="https://api.flutter.dev/flutter/material/ListTile-class.html" TargetMode="External"/><Relationship Id="rId1" Type="http://schemas.openxmlformats.org/officeDocument/2006/relationships/slideLayout" Target="../slideLayouts/slideLayout2.xml"/><Relationship Id="rId5" Type="http://schemas.openxmlformats.org/officeDocument/2006/relationships/hyperlink" Target="https://api.flutter.dev/flutter/widgets/ListView-class.html" TargetMode="External"/><Relationship Id="rId4" Type="http://schemas.openxmlformats.org/officeDocument/2006/relationships/hyperlink" Target="https://api.flutter.dev/flutter/material/Card-class.html" TargetMode="External"/></Relationships>
</file>

<file path=ppt/slides/_rels/slide38.xml.rels><?xml version="1.0" encoding="UTF-8" standalone="yes"?>
<Relationships xmlns="http://schemas.openxmlformats.org/package/2006/relationships"><Relationship Id="rId2" Type="http://schemas.openxmlformats.org/officeDocument/2006/relationships/hyperlink" Target="https://flutter.dev/docs/development/ui/layou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pi.flutter.dev/flutter/widgets/Center-class.html" TargetMode="External"/><Relationship Id="rId2" Type="http://schemas.openxmlformats.org/officeDocument/2006/relationships/hyperlink" Target="https://flutter.dev/docs/development/ui/widgets/layout" TargetMode="External"/><Relationship Id="rId1" Type="http://schemas.openxmlformats.org/officeDocument/2006/relationships/slideLayout" Target="../slideLayouts/slideLayout2.xml"/><Relationship Id="rId4" Type="http://schemas.openxmlformats.org/officeDocument/2006/relationships/hyperlink" Target="https://api.flutter.dev/flutter/widgets/StatelessWidget/build.html"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pi.flutter.dev/flutter/material/Scaffold-class.html"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api.flutter.dev/flutter/widgets/Row-class.html"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s://api.flutter.dev/flutter/widgets/Column-class.html"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BA230-DE9E-A043-AC07-4CC62D27E6BB}"/>
              </a:ext>
            </a:extLst>
          </p:cNvPr>
          <p:cNvSpPr>
            <a:spLocks noGrp="1"/>
          </p:cNvSpPr>
          <p:nvPr>
            <p:ph type="ctrTitle"/>
          </p:nvPr>
        </p:nvSpPr>
        <p:spPr/>
        <p:txBody>
          <a:bodyPr/>
          <a:lstStyle/>
          <a:p>
            <a:r>
              <a:rPr lang="en-TH" dirty="0"/>
              <a:t>Layout Widgets in Flutter</a:t>
            </a:r>
          </a:p>
        </p:txBody>
      </p:sp>
      <p:sp>
        <p:nvSpPr>
          <p:cNvPr id="3" name="Subtitle 2">
            <a:extLst>
              <a:ext uri="{FF2B5EF4-FFF2-40B4-BE49-F238E27FC236}">
                <a16:creationId xmlns:a16="http://schemas.microsoft.com/office/drawing/2014/main" id="{96CB2153-A8A0-1B4B-BB61-101515D105A0}"/>
              </a:ext>
            </a:extLst>
          </p:cNvPr>
          <p:cNvSpPr>
            <a:spLocks noGrp="1"/>
          </p:cNvSpPr>
          <p:nvPr>
            <p:ph type="subTitle" idx="1"/>
          </p:nvPr>
        </p:nvSpPr>
        <p:spPr/>
        <p:txBody>
          <a:bodyPr>
            <a:normAutofit fontScale="92500" lnSpcReduction="10000"/>
          </a:bodyPr>
          <a:lstStyle/>
          <a:p>
            <a:r>
              <a:rPr lang="en-US" dirty="0"/>
              <a:t>Widgets are classes used to build UIs.</a:t>
            </a:r>
          </a:p>
          <a:p>
            <a:r>
              <a:rPr lang="en-US" dirty="0"/>
              <a:t>Widgets are used for both layout and UI elements.</a:t>
            </a:r>
          </a:p>
          <a:p>
            <a:r>
              <a:rPr lang="en-US" dirty="0"/>
              <a:t>Compose simple widgets to build complex widgets.</a:t>
            </a:r>
          </a:p>
          <a:p>
            <a:endParaRPr lang="en-TH" dirty="0"/>
          </a:p>
        </p:txBody>
      </p:sp>
    </p:spTree>
    <p:extLst>
      <p:ext uri="{BB962C8B-B14F-4D97-AF65-F5344CB8AC3E}">
        <p14:creationId xmlns:p14="http://schemas.microsoft.com/office/powerpoint/2010/main" val="1929639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8E2B8A2D-F46F-4DA5-8AFF-BC57461C28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41E04B-43C4-034A-9781-741B6C93A3BF}"/>
              </a:ext>
            </a:extLst>
          </p:cNvPr>
          <p:cNvSpPr>
            <a:spLocks noGrp="1"/>
          </p:cNvSpPr>
          <p:nvPr>
            <p:ph type="title"/>
          </p:nvPr>
        </p:nvSpPr>
        <p:spPr>
          <a:xfrm>
            <a:off x="784743" y="685800"/>
            <a:ext cx="5793475" cy="1485900"/>
          </a:xfrm>
        </p:spPr>
        <p:txBody>
          <a:bodyPr>
            <a:normAutofit/>
          </a:bodyPr>
          <a:lstStyle/>
          <a:p>
            <a:r>
              <a:rPr lang="en-US" dirty="0"/>
              <a:t>Aligning widgets</a:t>
            </a:r>
            <a:endParaRPr lang="en-TH" dirty="0"/>
          </a:p>
        </p:txBody>
      </p:sp>
      <p:sp>
        <p:nvSpPr>
          <p:cNvPr id="3" name="Content Placeholder 2">
            <a:extLst>
              <a:ext uri="{FF2B5EF4-FFF2-40B4-BE49-F238E27FC236}">
                <a16:creationId xmlns:a16="http://schemas.microsoft.com/office/drawing/2014/main" id="{F4F8A68D-67EC-FA4E-A7EC-850AB74E9FA4}"/>
              </a:ext>
            </a:extLst>
          </p:cNvPr>
          <p:cNvSpPr>
            <a:spLocks noGrp="1"/>
          </p:cNvSpPr>
          <p:nvPr>
            <p:ph idx="1"/>
          </p:nvPr>
        </p:nvSpPr>
        <p:spPr>
          <a:xfrm>
            <a:off x="784743" y="2286000"/>
            <a:ext cx="5793475" cy="3581400"/>
          </a:xfrm>
        </p:spPr>
        <p:txBody>
          <a:bodyPr>
            <a:normAutofit/>
          </a:bodyPr>
          <a:lstStyle/>
          <a:p>
            <a:r>
              <a:rPr lang="en-US" dirty="0"/>
              <a:t>You control how a row or column aligns its children using the </a:t>
            </a:r>
            <a:r>
              <a:rPr lang="en-US" dirty="0" err="1">
                <a:solidFill>
                  <a:schemeClr val="accent6">
                    <a:lumMod val="75000"/>
                  </a:schemeClr>
                </a:solidFill>
              </a:rPr>
              <a:t>mainAxisAlignment</a:t>
            </a:r>
            <a:r>
              <a:rPr lang="en-US" dirty="0"/>
              <a:t> and </a:t>
            </a:r>
            <a:r>
              <a:rPr lang="en-US" dirty="0" err="1">
                <a:solidFill>
                  <a:schemeClr val="accent6">
                    <a:lumMod val="75000"/>
                  </a:schemeClr>
                </a:solidFill>
              </a:rPr>
              <a:t>crossAxisAlignment</a:t>
            </a:r>
            <a:r>
              <a:rPr lang="en-US" dirty="0">
                <a:solidFill>
                  <a:schemeClr val="accent6">
                    <a:lumMod val="75000"/>
                  </a:schemeClr>
                </a:solidFill>
              </a:rPr>
              <a:t> </a:t>
            </a:r>
            <a:r>
              <a:rPr lang="en-US" dirty="0"/>
              <a:t>properties. For a row, the main axis runs horizontally and the cross axis runs vertically. For a column, the main axis runs vertically and the cross axis runs horizontally.</a:t>
            </a:r>
          </a:p>
          <a:p>
            <a:r>
              <a:rPr lang="en-US" dirty="0"/>
              <a:t>The </a:t>
            </a:r>
            <a:r>
              <a:rPr lang="en-US" dirty="0">
                <a:hlinkClick r:id="rId2"/>
              </a:rPr>
              <a:t>MainAxisAlignment</a:t>
            </a:r>
            <a:r>
              <a:rPr lang="en-US" dirty="0"/>
              <a:t> and </a:t>
            </a:r>
            <a:r>
              <a:rPr lang="en-US" dirty="0">
                <a:hlinkClick r:id="rId3"/>
              </a:rPr>
              <a:t>CrossAxisAlignment</a:t>
            </a:r>
            <a:r>
              <a:rPr lang="en-US" dirty="0"/>
              <a:t> classes offer a variety of constants for controlling alignment.</a:t>
            </a:r>
            <a:endParaRPr lang="en-TH" dirty="0"/>
          </a:p>
        </p:txBody>
      </p:sp>
      <p:sp>
        <p:nvSpPr>
          <p:cNvPr id="77" name="Rectangle 76">
            <a:extLst>
              <a:ext uri="{FF2B5EF4-FFF2-40B4-BE49-F238E27FC236}">
                <a16:creationId xmlns:a16="http://schemas.microsoft.com/office/drawing/2014/main" id="{292BAD85-00E4-4D0A-993C-8372E78E1A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126" name="Picture 6" descr="Diagram showing the main axis and cross axis for a column">
            <a:extLst>
              <a:ext uri="{FF2B5EF4-FFF2-40B4-BE49-F238E27FC236}">
                <a16:creationId xmlns:a16="http://schemas.microsoft.com/office/drawing/2014/main" id="{564AA205-7AB3-D941-B81D-5EC045DD646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947189" y="86137"/>
            <a:ext cx="2032395" cy="4396612"/>
          </a:xfrm>
          <a:prstGeom prst="rect">
            <a:avLst/>
          </a:prstGeom>
          <a:noFill/>
          <a:ln>
            <a:noFill/>
          </a:ln>
          <a:effectLst/>
          <a:extLst>
            <a:ext uri="{909E8E84-426E-40DD-AFC4-6F175D3DCCD1}">
              <a14:hiddenFill xmlns:a14="http://schemas.microsoft.com/office/drawing/2010/main">
                <a:solidFill>
                  <a:srgbClr val="FFFFFF"/>
                </a:solidFill>
              </a14:hiddenFill>
            </a:ext>
          </a:extLst>
        </p:spPr>
      </p:pic>
      <p:pic>
        <p:nvPicPr>
          <p:cNvPr id="4" name="Picture 4" descr="Diagram showing the main axis and cross axis for a row">
            <a:extLst>
              <a:ext uri="{FF2B5EF4-FFF2-40B4-BE49-F238E27FC236}">
                <a16:creationId xmlns:a16="http://schemas.microsoft.com/office/drawing/2014/main" id="{451D60FD-BE47-7E47-AC49-4D62706D53D5}"/>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8037091" y="4405314"/>
            <a:ext cx="3730079" cy="2124072"/>
          </a:xfrm>
          <a:prstGeom prst="rect">
            <a:avLst/>
          </a:prstGeom>
          <a:noFill/>
          <a:ln>
            <a:noFill/>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9295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7F311-174D-964E-A76F-682737CDC69C}"/>
              </a:ext>
            </a:extLst>
          </p:cNvPr>
          <p:cNvSpPr>
            <a:spLocks noGrp="1"/>
          </p:cNvSpPr>
          <p:nvPr>
            <p:ph type="title"/>
          </p:nvPr>
        </p:nvSpPr>
        <p:spPr/>
        <p:txBody>
          <a:bodyPr/>
          <a:lstStyle/>
          <a:p>
            <a:r>
              <a:rPr lang="en-TH" dirty="0"/>
              <a:t>ROW</a:t>
            </a:r>
          </a:p>
        </p:txBody>
      </p:sp>
      <p:sp>
        <p:nvSpPr>
          <p:cNvPr id="3" name="Content Placeholder 2">
            <a:extLst>
              <a:ext uri="{FF2B5EF4-FFF2-40B4-BE49-F238E27FC236}">
                <a16:creationId xmlns:a16="http://schemas.microsoft.com/office/drawing/2014/main" id="{EE39F77E-0E62-174D-B06C-0CC3672A1C5D}"/>
              </a:ext>
            </a:extLst>
          </p:cNvPr>
          <p:cNvSpPr>
            <a:spLocks noGrp="1"/>
          </p:cNvSpPr>
          <p:nvPr>
            <p:ph idx="1"/>
          </p:nvPr>
        </p:nvSpPr>
        <p:spPr/>
        <p:txBody>
          <a:bodyPr>
            <a:normAutofit fontScale="85000" lnSpcReduction="20000"/>
          </a:bodyPr>
          <a:lstStyle/>
          <a:p>
            <a:r>
              <a:rPr lang="en-US" dirty="0"/>
              <a:t>In the following example, each of the 3 images is 100 pixels wide. The render box (in this case, the entire screen) is more than 300 pixels wide, so setting the main axis alignment to </a:t>
            </a:r>
            <a:r>
              <a:rPr lang="en-US" dirty="0" err="1"/>
              <a:t>spaceEvenly</a:t>
            </a:r>
            <a:r>
              <a:rPr lang="en-US" dirty="0"/>
              <a:t> divides the free horizontal space evenly between, before, and after each image.</a:t>
            </a:r>
          </a:p>
          <a:p>
            <a:pPr marL="0" indent="0">
              <a:buNone/>
            </a:pPr>
            <a:r>
              <a:rPr lang="en-US" dirty="0"/>
              <a:t>Row(</a:t>
            </a:r>
          </a:p>
          <a:p>
            <a:pPr marL="0" indent="0">
              <a:buNone/>
            </a:pPr>
            <a:r>
              <a:rPr lang="en-US" dirty="0"/>
              <a:t>  </a:t>
            </a:r>
            <a:r>
              <a:rPr lang="en-US" dirty="0" err="1"/>
              <a:t>mainAxisAlignment</a:t>
            </a:r>
            <a:r>
              <a:rPr lang="en-US" dirty="0"/>
              <a:t>: </a:t>
            </a:r>
            <a:r>
              <a:rPr lang="en-US" dirty="0" err="1"/>
              <a:t>MainAxisAlignment.spaceEvenly</a:t>
            </a:r>
            <a:r>
              <a:rPr lang="en-US" dirty="0"/>
              <a:t>,</a:t>
            </a:r>
          </a:p>
          <a:p>
            <a:pPr marL="0" indent="0">
              <a:buNone/>
            </a:pPr>
            <a:r>
              <a:rPr lang="en-US" dirty="0"/>
              <a:t>  children: [</a:t>
            </a:r>
          </a:p>
          <a:p>
            <a:pPr marL="0" indent="0">
              <a:buNone/>
            </a:pPr>
            <a:r>
              <a:rPr lang="en-US" dirty="0"/>
              <a:t>    </a:t>
            </a:r>
            <a:r>
              <a:rPr lang="en-US" dirty="0" err="1"/>
              <a:t>Image.asset</a:t>
            </a:r>
            <a:r>
              <a:rPr lang="en-US" dirty="0"/>
              <a:t>('images/pic1.jpg'),</a:t>
            </a:r>
          </a:p>
          <a:p>
            <a:pPr marL="0" indent="0">
              <a:buNone/>
            </a:pPr>
            <a:r>
              <a:rPr lang="en-US" dirty="0"/>
              <a:t>    </a:t>
            </a:r>
            <a:r>
              <a:rPr lang="en-US" dirty="0" err="1"/>
              <a:t>Image.asset</a:t>
            </a:r>
            <a:r>
              <a:rPr lang="en-US" dirty="0"/>
              <a:t>('images/pic2.jpg'),</a:t>
            </a:r>
          </a:p>
          <a:p>
            <a:pPr marL="0" indent="0">
              <a:buNone/>
            </a:pPr>
            <a:r>
              <a:rPr lang="en-US" dirty="0"/>
              <a:t>    </a:t>
            </a:r>
            <a:r>
              <a:rPr lang="en-US" dirty="0" err="1"/>
              <a:t>Image.asset</a:t>
            </a:r>
            <a:r>
              <a:rPr lang="en-US" dirty="0"/>
              <a:t>('images/pic3.jpg'),</a:t>
            </a:r>
          </a:p>
          <a:p>
            <a:pPr marL="0" indent="0">
              <a:buNone/>
            </a:pPr>
            <a:r>
              <a:rPr lang="en-US" dirty="0"/>
              <a:t>  ],</a:t>
            </a:r>
          </a:p>
          <a:p>
            <a:pPr marL="0" indent="0">
              <a:buNone/>
            </a:pPr>
            <a:r>
              <a:rPr lang="en-US" dirty="0"/>
              <a:t>);</a:t>
            </a:r>
            <a:endParaRPr lang="en-TH" dirty="0"/>
          </a:p>
        </p:txBody>
      </p:sp>
      <p:pic>
        <p:nvPicPr>
          <p:cNvPr id="6146" name="Picture 2" descr="Row with 3 evenly spaced images">
            <a:extLst>
              <a:ext uri="{FF2B5EF4-FFF2-40B4-BE49-F238E27FC236}">
                <a16:creationId xmlns:a16="http://schemas.microsoft.com/office/drawing/2014/main" id="{E3669485-864B-2E44-A5B1-04192D9575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7260" y="3192849"/>
            <a:ext cx="3810000" cy="101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6895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B7B88-F9E0-EE4D-BD0B-FA9DE3DB9724}"/>
              </a:ext>
            </a:extLst>
          </p:cNvPr>
          <p:cNvSpPr>
            <a:spLocks noGrp="1"/>
          </p:cNvSpPr>
          <p:nvPr>
            <p:ph type="title"/>
          </p:nvPr>
        </p:nvSpPr>
        <p:spPr/>
        <p:txBody>
          <a:bodyPr/>
          <a:lstStyle/>
          <a:p>
            <a:r>
              <a:rPr lang="en-TH" dirty="0"/>
              <a:t>Column</a:t>
            </a:r>
          </a:p>
        </p:txBody>
      </p:sp>
      <p:sp>
        <p:nvSpPr>
          <p:cNvPr id="3" name="Content Placeholder 2">
            <a:extLst>
              <a:ext uri="{FF2B5EF4-FFF2-40B4-BE49-F238E27FC236}">
                <a16:creationId xmlns:a16="http://schemas.microsoft.com/office/drawing/2014/main" id="{815B1353-BE65-264D-B881-6DBBEB034129}"/>
              </a:ext>
            </a:extLst>
          </p:cNvPr>
          <p:cNvSpPr>
            <a:spLocks noGrp="1"/>
          </p:cNvSpPr>
          <p:nvPr>
            <p:ph idx="1"/>
          </p:nvPr>
        </p:nvSpPr>
        <p:spPr>
          <a:xfrm>
            <a:off x="1219200" y="1655805"/>
            <a:ext cx="9753600" cy="4211595"/>
          </a:xfrm>
        </p:spPr>
        <p:txBody>
          <a:bodyPr>
            <a:normAutofit fontScale="92500" lnSpcReduction="20000"/>
          </a:bodyPr>
          <a:lstStyle/>
          <a:p>
            <a:pPr marL="0" indent="0">
              <a:buNone/>
            </a:pPr>
            <a:r>
              <a:rPr lang="en-US" dirty="0"/>
              <a:t>Columns work the same way as rows. The following example shows a column of 3 images, each is 100 pixels high. The height of the render box (in this case, the entire screen) is more than 300 pixels, so setting the main axis alignment to </a:t>
            </a:r>
            <a:r>
              <a:rPr lang="en-US" dirty="0" err="1"/>
              <a:t>spaceEvenly</a:t>
            </a:r>
            <a:r>
              <a:rPr lang="en-US" dirty="0"/>
              <a:t> divides the free vertical space evenly between, above, and below each image.</a:t>
            </a:r>
          </a:p>
          <a:p>
            <a:pPr marL="0" indent="0">
              <a:buNone/>
            </a:pPr>
            <a:r>
              <a:rPr lang="en-US" i="1" dirty="0">
                <a:solidFill>
                  <a:schemeClr val="accent5">
                    <a:lumMod val="75000"/>
                  </a:schemeClr>
                </a:solidFill>
              </a:rPr>
              <a:t>Column(</a:t>
            </a:r>
          </a:p>
          <a:p>
            <a:pPr marL="0" indent="0">
              <a:buNone/>
            </a:pPr>
            <a:r>
              <a:rPr lang="en-US" i="1" dirty="0">
                <a:solidFill>
                  <a:schemeClr val="accent5">
                    <a:lumMod val="75000"/>
                  </a:schemeClr>
                </a:solidFill>
              </a:rPr>
              <a:t>  </a:t>
            </a:r>
            <a:r>
              <a:rPr lang="en-US" i="1" dirty="0" err="1">
                <a:solidFill>
                  <a:schemeClr val="accent5">
                    <a:lumMod val="75000"/>
                  </a:schemeClr>
                </a:solidFill>
              </a:rPr>
              <a:t>mainAxisAlignment</a:t>
            </a:r>
            <a:r>
              <a:rPr lang="en-US" i="1" dirty="0">
                <a:solidFill>
                  <a:schemeClr val="accent5">
                    <a:lumMod val="75000"/>
                  </a:schemeClr>
                </a:solidFill>
              </a:rPr>
              <a:t>: </a:t>
            </a:r>
            <a:r>
              <a:rPr lang="en-US" i="1" dirty="0" err="1">
                <a:solidFill>
                  <a:schemeClr val="accent5">
                    <a:lumMod val="75000"/>
                  </a:schemeClr>
                </a:solidFill>
              </a:rPr>
              <a:t>MainAxisAlignment.spaceEvenly</a:t>
            </a:r>
            <a:r>
              <a:rPr lang="en-US" i="1" dirty="0">
                <a:solidFill>
                  <a:schemeClr val="accent5">
                    <a:lumMod val="75000"/>
                  </a:schemeClr>
                </a:solidFill>
              </a:rPr>
              <a:t>,</a:t>
            </a:r>
          </a:p>
          <a:p>
            <a:pPr marL="0" indent="0">
              <a:buNone/>
            </a:pPr>
            <a:r>
              <a:rPr lang="en-US" i="1" dirty="0">
                <a:solidFill>
                  <a:schemeClr val="accent5">
                    <a:lumMod val="75000"/>
                  </a:schemeClr>
                </a:solidFill>
              </a:rPr>
              <a:t>  children: [</a:t>
            </a:r>
          </a:p>
          <a:p>
            <a:pPr marL="0" indent="0">
              <a:buNone/>
            </a:pPr>
            <a:r>
              <a:rPr lang="en-US" i="1" dirty="0">
                <a:solidFill>
                  <a:schemeClr val="accent5">
                    <a:lumMod val="75000"/>
                  </a:schemeClr>
                </a:solidFill>
              </a:rPr>
              <a:t>    </a:t>
            </a:r>
            <a:r>
              <a:rPr lang="en-US" i="1" dirty="0" err="1">
                <a:solidFill>
                  <a:schemeClr val="accent5">
                    <a:lumMod val="75000"/>
                  </a:schemeClr>
                </a:solidFill>
              </a:rPr>
              <a:t>Image.asset</a:t>
            </a:r>
            <a:r>
              <a:rPr lang="en-US" i="1" dirty="0">
                <a:solidFill>
                  <a:schemeClr val="accent5">
                    <a:lumMod val="75000"/>
                  </a:schemeClr>
                </a:solidFill>
              </a:rPr>
              <a:t>('images/pic1.jpg'),</a:t>
            </a:r>
          </a:p>
          <a:p>
            <a:pPr marL="0" indent="0">
              <a:buNone/>
            </a:pPr>
            <a:r>
              <a:rPr lang="en-US" i="1" dirty="0">
                <a:solidFill>
                  <a:schemeClr val="accent5">
                    <a:lumMod val="75000"/>
                  </a:schemeClr>
                </a:solidFill>
              </a:rPr>
              <a:t>    </a:t>
            </a:r>
            <a:r>
              <a:rPr lang="en-US" i="1" dirty="0" err="1">
                <a:solidFill>
                  <a:schemeClr val="accent5">
                    <a:lumMod val="75000"/>
                  </a:schemeClr>
                </a:solidFill>
              </a:rPr>
              <a:t>Image.asset</a:t>
            </a:r>
            <a:r>
              <a:rPr lang="en-US" i="1" dirty="0">
                <a:solidFill>
                  <a:schemeClr val="accent5">
                    <a:lumMod val="75000"/>
                  </a:schemeClr>
                </a:solidFill>
              </a:rPr>
              <a:t>('images/pic2.jpg'),</a:t>
            </a:r>
          </a:p>
          <a:p>
            <a:pPr marL="0" indent="0">
              <a:buNone/>
            </a:pPr>
            <a:r>
              <a:rPr lang="en-US" i="1" dirty="0">
                <a:solidFill>
                  <a:schemeClr val="accent5">
                    <a:lumMod val="75000"/>
                  </a:schemeClr>
                </a:solidFill>
              </a:rPr>
              <a:t>    </a:t>
            </a:r>
            <a:r>
              <a:rPr lang="en-US" i="1" dirty="0" err="1">
                <a:solidFill>
                  <a:schemeClr val="accent5">
                    <a:lumMod val="75000"/>
                  </a:schemeClr>
                </a:solidFill>
              </a:rPr>
              <a:t>Image.asset</a:t>
            </a:r>
            <a:r>
              <a:rPr lang="en-US" i="1" dirty="0">
                <a:solidFill>
                  <a:schemeClr val="accent5">
                    <a:lumMod val="75000"/>
                  </a:schemeClr>
                </a:solidFill>
              </a:rPr>
              <a:t>('images/pic3.jpg'),</a:t>
            </a:r>
          </a:p>
          <a:p>
            <a:pPr marL="0" indent="0">
              <a:buNone/>
            </a:pPr>
            <a:r>
              <a:rPr lang="en-US" i="1" dirty="0">
                <a:solidFill>
                  <a:schemeClr val="accent5">
                    <a:lumMod val="75000"/>
                  </a:schemeClr>
                </a:solidFill>
              </a:rPr>
              <a:t>  ],</a:t>
            </a:r>
          </a:p>
          <a:p>
            <a:pPr marL="0" indent="0">
              <a:buNone/>
            </a:pPr>
            <a:r>
              <a:rPr lang="en-US" i="1" dirty="0">
                <a:solidFill>
                  <a:schemeClr val="accent5">
                    <a:lumMod val="75000"/>
                  </a:schemeClr>
                </a:solidFill>
              </a:rPr>
              <a:t>);</a:t>
            </a:r>
            <a:endParaRPr lang="en-TH" i="1" dirty="0">
              <a:solidFill>
                <a:schemeClr val="accent5">
                  <a:lumMod val="75000"/>
                </a:schemeClr>
              </a:solidFill>
            </a:endParaRPr>
          </a:p>
        </p:txBody>
      </p:sp>
    </p:spTree>
    <p:extLst>
      <p:ext uri="{BB962C8B-B14F-4D97-AF65-F5344CB8AC3E}">
        <p14:creationId xmlns:p14="http://schemas.microsoft.com/office/powerpoint/2010/main" val="1212172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1D507-A962-524D-8B7E-45CA3D377661}"/>
              </a:ext>
            </a:extLst>
          </p:cNvPr>
          <p:cNvSpPr>
            <a:spLocks noGrp="1"/>
          </p:cNvSpPr>
          <p:nvPr>
            <p:ph type="title"/>
          </p:nvPr>
        </p:nvSpPr>
        <p:spPr>
          <a:xfrm>
            <a:off x="1371600" y="685800"/>
            <a:ext cx="3282695" cy="1485900"/>
          </a:xfrm>
        </p:spPr>
        <p:txBody>
          <a:bodyPr>
            <a:normAutofit/>
          </a:bodyPr>
          <a:lstStyle/>
          <a:p>
            <a:r>
              <a:rPr lang="en-TH" dirty="0"/>
              <a:t>Sizing widgets</a:t>
            </a:r>
          </a:p>
        </p:txBody>
      </p:sp>
      <p:sp>
        <p:nvSpPr>
          <p:cNvPr id="3" name="Content Placeholder 2">
            <a:extLst>
              <a:ext uri="{FF2B5EF4-FFF2-40B4-BE49-F238E27FC236}">
                <a16:creationId xmlns:a16="http://schemas.microsoft.com/office/drawing/2014/main" id="{94E54D3C-BF28-EA48-A7A3-2D1496A53315}"/>
              </a:ext>
            </a:extLst>
          </p:cNvPr>
          <p:cNvSpPr>
            <a:spLocks noGrp="1"/>
          </p:cNvSpPr>
          <p:nvPr>
            <p:ph idx="1"/>
          </p:nvPr>
        </p:nvSpPr>
        <p:spPr>
          <a:xfrm>
            <a:off x="1371600" y="2286000"/>
            <a:ext cx="3282694" cy="3581400"/>
          </a:xfrm>
        </p:spPr>
        <p:txBody>
          <a:bodyPr>
            <a:normAutofit/>
          </a:bodyPr>
          <a:lstStyle/>
          <a:p>
            <a:r>
              <a:rPr lang="en-US" dirty="0"/>
              <a:t>When a layout is too large to fit a device, a yellow and black striped pattern appears along the affected edge. Here is an </a:t>
            </a:r>
            <a:r>
              <a:rPr lang="en-US" dirty="0">
                <a:hlinkClick r:id="rId2"/>
              </a:rPr>
              <a:t>example</a:t>
            </a:r>
            <a:r>
              <a:rPr lang="en-US" dirty="0"/>
              <a:t> of a row that is too wide:</a:t>
            </a:r>
            <a:endParaRPr lang="en-TH" dirty="0"/>
          </a:p>
        </p:txBody>
      </p:sp>
      <p:pic>
        <p:nvPicPr>
          <p:cNvPr id="7170" name="Picture 2" descr="Overly-wide row">
            <a:extLst>
              <a:ext uri="{FF2B5EF4-FFF2-40B4-BE49-F238E27FC236}">
                <a16:creationId xmlns:a16="http://schemas.microsoft.com/office/drawing/2014/main" id="{ECC34023-9632-094D-B7AE-532FB62FF9C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91201" y="645106"/>
            <a:ext cx="5597596" cy="5247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4009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32AB4-2507-924B-9F36-52EA1EA33CE5}"/>
              </a:ext>
            </a:extLst>
          </p:cNvPr>
          <p:cNvSpPr>
            <a:spLocks noGrp="1"/>
          </p:cNvSpPr>
          <p:nvPr>
            <p:ph type="title"/>
          </p:nvPr>
        </p:nvSpPr>
        <p:spPr/>
        <p:txBody>
          <a:bodyPr/>
          <a:lstStyle/>
          <a:p>
            <a:endParaRPr lang="en-TH"/>
          </a:p>
        </p:txBody>
      </p:sp>
      <p:sp>
        <p:nvSpPr>
          <p:cNvPr id="3" name="Content Placeholder 2">
            <a:extLst>
              <a:ext uri="{FF2B5EF4-FFF2-40B4-BE49-F238E27FC236}">
                <a16:creationId xmlns:a16="http://schemas.microsoft.com/office/drawing/2014/main" id="{5B82DB46-8443-674D-A55A-FDF386601FEA}"/>
              </a:ext>
            </a:extLst>
          </p:cNvPr>
          <p:cNvSpPr>
            <a:spLocks noGrp="1"/>
          </p:cNvSpPr>
          <p:nvPr>
            <p:ph idx="1"/>
          </p:nvPr>
        </p:nvSpPr>
        <p:spPr>
          <a:xfrm>
            <a:off x="1210962" y="2239662"/>
            <a:ext cx="9601200" cy="3581400"/>
          </a:xfrm>
        </p:spPr>
        <p:txBody>
          <a:bodyPr>
            <a:normAutofit fontScale="70000" lnSpcReduction="20000"/>
          </a:bodyPr>
          <a:lstStyle/>
          <a:p>
            <a:pPr marL="0" indent="0">
              <a:lnSpc>
                <a:spcPct val="120000"/>
              </a:lnSpc>
              <a:spcBef>
                <a:spcPts val="0"/>
              </a:spcBef>
              <a:spcAft>
                <a:spcPts val="0"/>
              </a:spcAft>
              <a:buNone/>
            </a:pPr>
            <a:r>
              <a:rPr lang="en-US" dirty="0"/>
              <a:t>Widgets can be sized to fit within a row or column by using the </a:t>
            </a:r>
            <a:r>
              <a:rPr lang="en-US" dirty="0">
                <a:hlinkClick r:id="rId2"/>
              </a:rPr>
              <a:t>Expanded</a:t>
            </a:r>
            <a:r>
              <a:rPr lang="en-US" dirty="0"/>
              <a:t> widget. To fix the previous example where the row of images is too wide for its render box, wrap each image with an Expanded widget.</a:t>
            </a:r>
          </a:p>
          <a:p>
            <a:pPr marL="0" indent="0">
              <a:lnSpc>
                <a:spcPct val="120000"/>
              </a:lnSpc>
              <a:spcBef>
                <a:spcPts val="0"/>
              </a:spcBef>
              <a:spcAft>
                <a:spcPts val="0"/>
              </a:spcAft>
              <a:buNone/>
            </a:pPr>
            <a:r>
              <a:rPr lang="en-US" i="1" dirty="0">
                <a:solidFill>
                  <a:schemeClr val="accent5">
                    <a:lumMod val="75000"/>
                  </a:schemeClr>
                </a:solidFill>
              </a:rPr>
              <a:t>Row(</a:t>
            </a:r>
          </a:p>
          <a:p>
            <a:pPr marL="0" indent="0">
              <a:lnSpc>
                <a:spcPct val="120000"/>
              </a:lnSpc>
              <a:spcBef>
                <a:spcPts val="0"/>
              </a:spcBef>
              <a:spcAft>
                <a:spcPts val="0"/>
              </a:spcAft>
              <a:buNone/>
            </a:pPr>
            <a:r>
              <a:rPr lang="en-US" i="1" dirty="0">
                <a:solidFill>
                  <a:schemeClr val="accent5">
                    <a:lumMod val="75000"/>
                  </a:schemeClr>
                </a:solidFill>
              </a:rPr>
              <a:t>  </a:t>
            </a:r>
            <a:r>
              <a:rPr lang="en-US" i="1" dirty="0" err="1">
                <a:solidFill>
                  <a:schemeClr val="accent5">
                    <a:lumMod val="75000"/>
                  </a:schemeClr>
                </a:solidFill>
              </a:rPr>
              <a:t>crossAxisAlignment</a:t>
            </a:r>
            <a:r>
              <a:rPr lang="en-US" i="1" dirty="0">
                <a:solidFill>
                  <a:schemeClr val="accent5">
                    <a:lumMod val="75000"/>
                  </a:schemeClr>
                </a:solidFill>
              </a:rPr>
              <a:t>: </a:t>
            </a:r>
            <a:r>
              <a:rPr lang="en-US" i="1" dirty="0" err="1">
                <a:solidFill>
                  <a:schemeClr val="accent5">
                    <a:lumMod val="75000"/>
                  </a:schemeClr>
                </a:solidFill>
              </a:rPr>
              <a:t>CrossAxisAlignment.center</a:t>
            </a:r>
            <a:r>
              <a:rPr lang="en-US" i="1" dirty="0">
                <a:solidFill>
                  <a:schemeClr val="accent5">
                    <a:lumMod val="75000"/>
                  </a:schemeClr>
                </a:solidFill>
              </a:rPr>
              <a:t>,</a:t>
            </a:r>
          </a:p>
          <a:p>
            <a:pPr marL="0" indent="0">
              <a:lnSpc>
                <a:spcPct val="120000"/>
              </a:lnSpc>
              <a:spcBef>
                <a:spcPts val="0"/>
              </a:spcBef>
              <a:spcAft>
                <a:spcPts val="0"/>
              </a:spcAft>
              <a:buNone/>
            </a:pPr>
            <a:r>
              <a:rPr lang="en-US" i="1" dirty="0">
                <a:solidFill>
                  <a:schemeClr val="accent5">
                    <a:lumMod val="75000"/>
                  </a:schemeClr>
                </a:solidFill>
              </a:rPr>
              <a:t>  children: [</a:t>
            </a:r>
          </a:p>
          <a:p>
            <a:pPr marL="0" indent="0">
              <a:lnSpc>
                <a:spcPct val="120000"/>
              </a:lnSpc>
              <a:spcBef>
                <a:spcPts val="0"/>
              </a:spcBef>
              <a:spcAft>
                <a:spcPts val="0"/>
              </a:spcAft>
              <a:buNone/>
            </a:pPr>
            <a:r>
              <a:rPr lang="en-US" i="1" dirty="0">
                <a:solidFill>
                  <a:schemeClr val="accent5">
                    <a:lumMod val="75000"/>
                  </a:schemeClr>
                </a:solidFill>
              </a:rPr>
              <a:t>    Expanded(</a:t>
            </a:r>
          </a:p>
          <a:p>
            <a:pPr marL="0" indent="0">
              <a:lnSpc>
                <a:spcPct val="120000"/>
              </a:lnSpc>
              <a:spcBef>
                <a:spcPts val="0"/>
              </a:spcBef>
              <a:spcAft>
                <a:spcPts val="0"/>
              </a:spcAft>
              <a:buNone/>
            </a:pPr>
            <a:r>
              <a:rPr lang="en-US" i="1" dirty="0">
                <a:solidFill>
                  <a:schemeClr val="accent5">
                    <a:lumMod val="75000"/>
                  </a:schemeClr>
                </a:solidFill>
              </a:rPr>
              <a:t>      child: </a:t>
            </a:r>
            <a:r>
              <a:rPr lang="en-US" i="1" dirty="0" err="1">
                <a:solidFill>
                  <a:schemeClr val="accent5">
                    <a:lumMod val="75000"/>
                  </a:schemeClr>
                </a:solidFill>
              </a:rPr>
              <a:t>Image.asset</a:t>
            </a:r>
            <a:r>
              <a:rPr lang="en-US" i="1" dirty="0">
                <a:solidFill>
                  <a:schemeClr val="accent5">
                    <a:lumMod val="75000"/>
                  </a:schemeClr>
                </a:solidFill>
              </a:rPr>
              <a:t>('images/pic1.jpg'),</a:t>
            </a:r>
          </a:p>
          <a:p>
            <a:pPr marL="0" indent="0">
              <a:lnSpc>
                <a:spcPct val="120000"/>
              </a:lnSpc>
              <a:spcBef>
                <a:spcPts val="0"/>
              </a:spcBef>
              <a:spcAft>
                <a:spcPts val="0"/>
              </a:spcAft>
              <a:buNone/>
            </a:pPr>
            <a:r>
              <a:rPr lang="en-US" i="1" dirty="0">
                <a:solidFill>
                  <a:schemeClr val="accent5">
                    <a:lumMod val="75000"/>
                  </a:schemeClr>
                </a:solidFill>
              </a:rPr>
              <a:t>    ),</a:t>
            </a:r>
          </a:p>
          <a:p>
            <a:pPr marL="0" indent="0">
              <a:lnSpc>
                <a:spcPct val="120000"/>
              </a:lnSpc>
              <a:spcBef>
                <a:spcPts val="0"/>
              </a:spcBef>
              <a:spcAft>
                <a:spcPts val="0"/>
              </a:spcAft>
              <a:buNone/>
            </a:pPr>
            <a:r>
              <a:rPr lang="en-US" i="1" dirty="0">
                <a:solidFill>
                  <a:schemeClr val="accent5">
                    <a:lumMod val="75000"/>
                  </a:schemeClr>
                </a:solidFill>
              </a:rPr>
              <a:t>    Expanded(</a:t>
            </a:r>
          </a:p>
          <a:p>
            <a:pPr marL="0" indent="0">
              <a:lnSpc>
                <a:spcPct val="120000"/>
              </a:lnSpc>
              <a:spcBef>
                <a:spcPts val="0"/>
              </a:spcBef>
              <a:spcAft>
                <a:spcPts val="0"/>
              </a:spcAft>
              <a:buNone/>
            </a:pPr>
            <a:r>
              <a:rPr lang="en-US" i="1" dirty="0">
                <a:solidFill>
                  <a:schemeClr val="accent5">
                    <a:lumMod val="75000"/>
                  </a:schemeClr>
                </a:solidFill>
              </a:rPr>
              <a:t>      child: </a:t>
            </a:r>
            <a:r>
              <a:rPr lang="en-US" i="1" dirty="0" err="1">
                <a:solidFill>
                  <a:schemeClr val="accent5">
                    <a:lumMod val="75000"/>
                  </a:schemeClr>
                </a:solidFill>
              </a:rPr>
              <a:t>Image.asset</a:t>
            </a:r>
            <a:r>
              <a:rPr lang="en-US" i="1" dirty="0">
                <a:solidFill>
                  <a:schemeClr val="accent5">
                    <a:lumMod val="75000"/>
                  </a:schemeClr>
                </a:solidFill>
              </a:rPr>
              <a:t>('images/pic2.jpg'),</a:t>
            </a:r>
          </a:p>
          <a:p>
            <a:pPr marL="0" indent="0">
              <a:lnSpc>
                <a:spcPct val="120000"/>
              </a:lnSpc>
              <a:spcBef>
                <a:spcPts val="0"/>
              </a:spcBef>
              <a:spcAft>
                <a:spcPts val="0"/>
              </a:spcAft>
              <a:buNone/>
            </a:pPr>
            <a:r>
              <a:rPr lang="en-US" i="1" dirty="0">
                <a:solidFill>
                  <a:schemeClr val="accent5">
                    <a:lumMod val="75000"/>
                  </a:schemeClr>
                </a:solidFill>
              </a:rPr>
              <a:t>    ),</a:t>
            </a:r>
          </a:p>
          <a:p>
            <a:pPr marL="0" indent="0">
              <a:lnSpc>
                <a:spcPct val="120000"/>
              </a:lnSpc>
              <a:spcBef>
                <a:spcPts val="0"/>
              </a:spcBef>
              <a:spcAft>
                <a:spcPts val="0"/>
              </a:spcAft>
              <a:buNone/>
            </a:pPr>
            <a:r>
              <a:rPr lang="en-US" i="1" dirty="0">
                <a:solidFill>
                  <a:schemeClr val="accent5">
                    <a:lumMod val="75000"/>
                  </a:schemeClr>
                </a:solidFill>
              </a:rPr>
              <a:t>    Expanded(</a:t>
            </a:r>
          </a:p>
          <a:p>
            <a:pPr marL="0" indent="0">
              <a:lnSpc>
                <a:spcPct val="120000"/>
              </a:lnSpc>
              <a:spcBef>
                <a:spcPts val="0"/>
              </a:spcBef>
              <a:spcAft>
                <a:spcPts val="0"/>
              </a:spcAft>
              <a:buNone/>
            </a:pPr>
            <a:r>
              <a:rPr lang="en-US" i="1" dirty="0">
                <a:solidFill>
                  <a:schemeClr val="accent5">
                    <a:lumMod val="75000"/>
                  </a:schemeClr>
                </a:solidFill>
              </a:rPr>
              <a:t>      child: </a:t>
            </a:r>
            <a:r>
              <a:rPr lang="en-US" i="1" dirty="0" err="1">
                <a:solidFill>
                  <a:schemeClr val="accent5">
                    <a:lumMod val="75000"/>
                  </a:schemeClr>
                </a:solidFill>
              </a:rPr>
              <a:t>Image.asset</a:t>
            </a:r>
            <a:r>
              <a:rPr lang="en-US" i="1" dirty="0">
                <a:solidFill>
                  <a:schemeClr val="accent5">
                    <a:lumMod val="75000"/>
                  </a:schemeClr>
                </a:solidFill>
              </a:rPr>
              <a:t>('images/pic3.jpg'),</a:t>
            </a:r>
          </a:p>
          <a:p>
            <a:pPr marL="0" indent="0">
              <a:lnSpc>
                <a:spcPct val="120000"/>
              </a:lnSpc>
              <a:spcBef>
                <a:spcPts val="0"/>
              </a:spcBef>
              <a:spcAft>
                <a:spcPts val="0"/>
              </a:spcAft>
              <a:buNone/>
            </a:pPr>
            <a:r>
              <a:rPr lang="en-US" i="1" dirty="0">
                <a:solidFill>
                  <a:schemeClr val="accent5">
                    <a:lumMod val="75000"/>
                  </a:schemeClr>
                </a:solidFill>
              </a:rPr>
              <a:t>    ),</a:t>
            </a:r>
          </a:p>
          <a:p>
            <a:pPr marL="0" indent="0">
              <a:lnSpc>
                <a:spcPct val="120000"/>
              </a:lnSpc>
              <a:spcBef>
                <a:spcPts val="0"/>
              </a:spcBef>
              <a:spcAft>
                <a:spcPts val="0"/>
              </a:spcAft>
              <a:buNone/>
            </a:pPr>
            <a:r>
              <a:rPr lang="en-US" i="1" dirty="0">
                <a:solidFill>
                  <a:schemeClr val="accent5">
                    <a:lumMod val="75000"/>
                  </a:schemeClr>
                </a:solidFill>
              </a:rPr>
              <a:t>  ],</a:t>
            </a:r>
          </a:p>
          <a:p>
            <a:pPr marL="0" indent="0">
              <a:lnSpc>
                <a:spcPct val="120000"/>
              </a:lnSpc>
              <a:spcBef>
                <a:spcPts val="0"/>
              </a:spcBef>
              <a:spcAft>
                <a:spcPts val="0"/>
              </a:spcAft>
              <a:buNone/>
            </a:pPr>
            <a:r>
              <a:rPr lang="en-US" i="1" dirty="0">
                <a:solidFill>
                  <a:schemeClr val="accent5">
                    <a:lumMod val="75000"/>
                  </a:schemeClr>
                </a:solidFill>
              </a:rPr>
              <a:t>);</a:t>
            </a:r>
            <a:endParaRPr lang="en-TH" i="1" dirty="0">
              <a:solidFill>
                <a:schemeClr val="accent5">
                  <a:lumMod val="75000"/>
                </a:schemeClr>
              </a:solidFill>
            </a:endParaRPr>
          </a:p>
        </p:txBody>
      </p:sp>
      <p:pic>
        <p:nvPicPr>
          <p:cNvPr id="8196" name="Picture 4" descr="Row of 3 images that are too wide, but each is constrained to take only 1/3 of the space">
            <a:extLst>
              <a:ext uri="{FF2B5EF4-FFF2-40B4-BE49-F238E27FC236}">
                <a16:creationId xmlns:a16="http://schemas.microsoft.com/office/drawing/2014/main" id="{ADCCE7C9-587B-A947-A8CE-89DA3ECBD1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4097" y="880934"/>
            <a:ext cx="3286897" cy="1095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1693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3880B-C2AD-DA49-B1A9-33D5F80B344E}"/>
              </a:ext>
            </a:extLst>
          </p:cNvPr>
          <p:cNvSpPr>
            <a:spLocks noGrp="1"/>
          </p:cNvSpPr>
          <p:nvPr>
            <p:ph type="title"/>
          </p:nvPr>
        </p:nvSpPr>
        <p:spPr/>
        <p:txBody>
          <a:bodyPr/>
          <a:lstStyle/>
          <a:p>
            <a:endParaRPr lang="en-TH"/>
          </a:p>
        </p:txBody>
      </p:sp>
      <p:sp>
        <p:nvSpPr>
          <p:cNvPr id="3" name="Content Placeholder 2">
            <a:extLst>
              <a:ext uri="{FF2B5EF4-FFF2-40B4-BE49-F238E27FC236}">
                <a16:creationId xmlns:a16="http://schemas.microsoft.com/office/drawing/2014/main" id="{A0836771-A02E-6B4C-9385-B6EE48B12914}"/>
              </a:ext>
            </a:extLst>
          </p:cNvPr>
          <p:cNvSpPr>
            <a:spLocks noGrp="1"/>
          </p:cNvSpPr>
          <p:nvPr>
            <p:ph idx="1"/>
          </p:nvPr>
        </p:nvSpPr>
        <p:spPr/>
        <p:txBody>
          <a:bodyPr>
            <a:normAutofit fontScale="85000" lnSpcReduction="20000"/>
          </a:bodyPr>
          <a:lstStyle/>
          <a:p>
            <a:pPr marL="0" indent="0">
              <a:spcBef>
                <a:spcPts val="0"/>
              </a:spcBef>
              <a:spcAft>
                <a:spcPts val="0"/>
              </a:spcAft>
              <a:buNone/>
            </a:pPr>
            <a:r>
              <a:rPr lang="en-US" dirty="0"/>
              <a:t>Perhaps you want a widget to occupy twice as much space as its siblings. For this, use the Expanded widget flex property, an integer that determines the flex factor for a widget. The default flex factor is 1. The following code sets the flex factor of the middle image to 2:</a:t>
            </a:r>
          </a:p>
          <a:p>
            <a:pPr marL="0" indent="0">
              <a:spcBef>
                <a:spcPts val="0"/>
              </a:spcBef>
              <a:spcAft>
                <a:spcPts val="0"/>
              </a:spcAft>
              <a:buNone/>
            </a:pPr>
            <a:r>
              <a:rPr lang="en-US" i="1" dirty="0">
                <a:solidFill>
                  <a:schemeClr val="tx2">
                    <a:lumMod val="75000"/>
                    <a:lumOff val="25000"/>
                  </a:schemeClr>
                </a:solidFill>
              </a:rPr>
              <a:t>Row(</a:t>
            </a:r>
          </a:p>
          <a:p>
            <a:pPr marL="0" indent="0">
              <a:spcBef>
                <a:spcPts val="0"/>
              </a:spcBef>
              <a:spcAft>
                <a:spcPts val="0"/>
              </a:spcAft>
              <a:buNone/>
            </a:pPr>
            <a:r>
              <a:rPr lang="en-US" i="1" dirty="0">
                <a:solidFill>
                  <a:schemeClr val="tx2">
                    <a:lumMod val="75000"/>
                    <a:lumOff val="25000"/>
                  </a:schemeClr>
                </a:solidFill>
              </a:rPr>
              <a:t>  </a:t>
            </a:r>
            <a:r>
              <a:rPr lang="en-US" i="1" dirty="0" err="1">
                <a:solidFill>
                  <a:schemeClr val="tx2">
                    <a:lumMod val="75000"/>
                    <a:lumOff val="25000"/>
                  </a:schemeClr>
                </a:solidFill>
              </a:rPr>
              <a:t>crossAxisAlignment</a:t>
            </a:r>
            <a:r>
              <a:rPr lang="en-US" i="1" dirty="0">
                <a:solidFill>
                  <a:schemeClr val="tx2">
                    <a:lumMod val="75000"/>
                    <a:lumOff val="25000"/>
                  </a:schemeClr>
                </a:solidFill>
              </a:rPr>
              <a:t>: </a:t>
            </a:r>
            <a:r>
              <a:rPr lang="en-US" i="1" dirty="0" err="1">
                <a:solidFill>
                  <a:schemeClr val="tx2">
                    <a:lumMod val="75000"/>
                    <a:lumOff val="25000"/>
                  </a:schemeClr>
                </a:solidFill>
              </a:rPr>
              <a:t>CrossAxisAlignment.center</a:t>
            </a:r>
            <a:r>
              <a:rPr lang="en-US" i="1" dirty="0">
                <a:solidFill>
                  <a:schemeClr val="tx2">
                    <a:lumMod val="75000"/>
                    <a:lumOff val="25000"/>
                  </a:schemeClr>
                </a:solidFill>
              </a:rPr>
              <a:t>,</a:t>
            </a:r>
          </a:p>
          <a:p>
            <a:pPr marL="0" indent="0">
              <a:spcBef>
                <a:spcPts val="0"/>
              </a:spcBef>
              <a:spcAft>
                <a:spcPts val="0"/>
              </a:spcAft>
              <a:buNone/>
            </a:pPr>
            <a:r>
              <a:rPr lang="en-US" i="1" dirty="0">
                <a:solidFill>
                  <a:schemeClr val="tx2">
                    <a:lumMod val="75000"/>
                    <a:lumOff val="25000"/>
                  </a:schemeClr>
                </a:solidFill>
              </a:rPr>
              <a:t>  children: [</a:t>
            </a:r>
          </a:p>
          <a:p>
            <a:pPr marL="0" indent="0">
              <a:spcBef>
                <a:spcPts val="0"/>
              </a:spcBef>
              <a:spcAft>
                <a:spcPts val="0"/>
              </a:spcAft>
              <a:buNone/>
            </a:pPr>
            <a:r>
              <a:rPr lang="en-US" i="1" dirty="0">
                <a:solidFill>
                  <a:schemeClr val="tx2">
                    <a:lumMod val="75000"/>
                    <a:lumOff val="25000"/>
                  </a:schemeClr>
                </a:solidFill>
              </a:rPr>
              <a:t>    Expanded(</a:t>
            </a:r>
          </a:p>
          <a:p>
            <a:pPr marL="0" indent="0">
              <a:spcBef>
                <a:spcPts val="0"/>
              </a:spcBef>
              <a:spcAft>
                <a:spcPts val="0"/>
              </a:spcAft>
              <a:buNone/>
            </a:pPr>
            <a:r>
              <a:rPr lang="en-US" i="1" dirty="0">
                <a:solidFill>
                  <a:schemeClr val="tx2">
                    <a:lumMod val="75000"/>
                    <a:lumOff val="25000"/>
                  </a:schemeClr>
                </a:solidFill>
              </a:rPr>
              <a:t>      child: </a:t>
            </a:r>
            <a:r>
              <a:rPr lang="en-US" i="1" dirty="0" err="1">
                <a:solidFill>
                  <a:schemeClr val="tx2">
                    <a:lumMod val="75000"/>
                    <a:lumOff val="25000"/>
                  </a:schemeClr>
                </a:solidFill>
              </a:rPr>
              <a:t>Image.asset</a:t>
            </a:r>
            <a:r>
              <a:rPr lang="en-US" i="1" dirty="0">
                <a:solidFill>
                  <a:schemeClr val="tx2">
                    <a:lumMod val="75000"/>
                    <a:lumOff val="25000"/>
                  </a:schemeClr>
                </a:solidFill>
              </a:rPr>
              <a:t>('images/pic1.jpg'),</a:t>
            </a:r>
          </a:p>
          <a:p>
            <a:pPr marL="0" indent="0">
              <a:spcBef>
                <a:spcPts val="0"/>
              </a:spcBef>
              <a:spcAft>
                <a:spcPts val="0"/>
              </a:spcAft>
              <a:buNone/>
            </a:pPr>
            <a:r>
              <a:rPr lang="en-US" i="1" dirty="0">
                <a:solidFill>
                  <a:schemeClr val="tx2">
                    <a:lumMod val="75000"/>
                    <a:lumOff val="25000"/>
                  </a:schemeClr>
                </a:solidFill>
              </a:rPr>
              <a:t>    ),</a:t>
            </a:r>
          </a:p>
          <a:p>
            <a:pPr marL="0" indent="0">
              <a:spcBef>
                <a:spcPts val="0"/>
              </a:spcBef>
              <a:spcAft>
                <a:spcPts val="0"/>
              </a:spcAft>
              <a:buNone/>
            </a:pPr>
            <a:r>
              <a:rPr lang="en-US" i="1" dirty="0">
                <a:solidFill>
                  <a:schemeClr val="tx2">
                    <a:lumMod val="75000"/>
                    <a:lumOff val="25000"/>
                  </a:schemeClr>
                </a:solidFill>
              </a:rPr>
              <a:t>    Expanded(</a:t>
            </a:r>
          </a:p>
          <a:p>
            <a:pPr marL="0" indent="0">
              <a:spcBef>
                <a:spcPts val="0"/>
              </a:spcBef>
              <a:spcAft>
                <a:spcPts val="0"/>
              </a:spcAft>
              <a:buNone/>
            </a:pPr>
            <a:r>
              <a:rPr lang="en-US" i="1" dirty="0">
                <a:solidFill>
                  <a:schemeClr val="tx2">
                    <a:lumMod val="75000"/>
                    <a:lumOff val="25000"/>
                  </a:schemeClr>
                </a:solidFill>
              </a:rPr>
              <a:t>      flex: 2,</a:t>
            </a:r>
          </a:p>
          <a:p>
            <a:pPr marL="0" indent="0">
              <a:spcBef>
                <a:spcPts val="0"/>
              </a:spcBef>
              <a:spcAft>
                <a:spcPts val="0"/>
              </a:spcAft>
              <a:buNone/>
            </a:pPr>
            <a:r>
              <a:rPr lang="en-US" i="1" dirty="0">
                <a:solidFill>
                  <a:schemeClr val="tx2">
                    <a:lumMod val="75000"/>
                    <a:lumOff val="25000"/>
                  </a:schemeClr>
                </a:solidFill>
              </a:rPr>
              <a:t>      child: </a:t>
            </a:r>
            <a:r>
              <a:rPr lang="en-US" i="1" dirty="0" err="1">
                <a:solidFill>
                  <a:schemeClr val="tx2">
                    <a:lumMod val="75000"/>
                    <a:lumOff val="25000"/>
                  </a:schemeClr>
                </a:solidFill>
              </a:rPr>
              <a:t>Image.asset</a:t>
            </a:r>
            <a:r>
              <a:rPr lang="en-US" i="1" dirty="0">
                <a:solidFill>
                  <a:schemeClr val="tx2">
                    <a:lumMod val="75000"/>
                    <a:lumOff val="25000"/>
                  </a:schemeClr>
                </a:solidFill>
              </a:rPr>
              <a:t>('images/pic2.jpg'),</a:t>
            </a:r>
          </a:p>
          <a:p>
            <a:pPr marL="0" indent="0">
              <a:spcBef>
                <a:spcPts val="0"/>
              </a:spcBef>
              <a:spcAft>
                <a:spcPts val="0"/>
              </a:spcAft>
              <a:buNone/>
            </a:pPr>
            <a:r>
              <a:rPr lang="en-US" i="1" dirty="0">
                <a:solidFill>
                  <a:schemeClr val="tx2">
                    <a:lumMod val="75000"/>
                    <a:lumOff val="25000"/>
                  </a:schemeClr>
                </a:solidFill>
              </a:rPr>
              <a:t>    ),</a:t>
            </a:r>
          </a:p>
          <a:p>
            <a:pPr marL="0" indent="0">
              <a:spcBef>
                <a:spcPts val="0"/>
              </a:spcBef>
              <a:spcAft>
                <a:spcPts val="0"/>
              </a:spcAft>
              <a:buNone/>
            </a:pPr>
            <a:r>
              <a:rPr lang="en-US" i="1" dirty="0">
                <a:solidFill>
                  <a:schemeClr val="tx2">
                    <a:lumMod val="75000"/>
                    <a:lumOff val="25000"/>
                  </a:schemeClr>
                </a:solidFill>
              </a:rPr>
              <a:t>    Expanded(</a:t>
            </a:r>
          </a:p>
          <a:p>
            <a:pPr marL="0" indent="0">
              <a:spcBef>
                <a:spcPts val="0"/>
              </a:spcBef>
              <a:spcAft>
                <a:spcPts val="0"/>
              </a:spcAft>
              <a:buNone/>
            </a:pPr>
            <a:r>
              <a:rPr lang="en-US" i="1" dirty="0">
                <a:solidFill>
                  <a:schemeClr val="tx2">
                    <a:lumMod val="75000"/>
                    <a:lumOff val="25000"/>
                  </a:schemeClr>
                </a:solidFill>
              </a:rPr>
              <a:t>      child: </a:t>
            </a:r>
            <a:r>
              <a:rPr lang="en-US" i="1" dirty="0" err="1">
                <a:solidFill>
                  <a:schemeClr val="tx2">
                    <a:lumMod val="75000"/>
                    <a:lumOff val="25000"/>
                  </a:schemeClr>
                </a:solidFill>
              </a:rPr>
              <a:t>Image.asset</a:t>
            </a:r>
            <a:r>
              <a:rPr lang="en-US" i="1" dirty="0">
                <a:solidFill>
                  <a:schemeClr val="tx2">
                    <a:lumMod val="75000"/>
                    <a:lumOff val="25000"/>
                  </a:schemeClr>
                </a:solidFill>
              </a:rPr>
              <a:t>('images/pic3.jpg'),</a:t>
            </a:r>
          </a:p>
          <a:p>
            <a:pPr marL="0" indent="0">
              <a:spcBef>
                <a:spcPts val="0"/>
              </a:spcBef>
              <a:spcAft>
                <a:spcPts val="0"/>
              </a:spcAft>
              <a:buNone/>
            </a:pPr>
            <a:r>
              <a:rPr lang="en-US" i="1" dirty="0">
                <a:solidFill>
                  <a:schemeClr val="tx2">
                    <a:lumMod val="75000"/>
                    <a:lumOff val="25000"/>
                  </a:schemeClr>
                </a:solidFill>
              </a:rPr>
              <a:t>    ),</a:t>
            </a:r>
          </a:p>
          <a:p>
            <a:pPr marL="0" indent="0">
              <a:spcBef>
                <a:spcPts val="0"/>
              </a:spcBef>
              <a:spcAft>
                <a:spcPts val="0"/>
              </a:spcAft>
              <a:buNone/>
            </a:pPr>
            <a:r>
              <a:rPr lang="en-US" i="1" dirty="0">
                <a:solidFill>
                  <a:schemeClr val="tx2">
                    <a:lumMod val="75000"/>
                    <a:lumOff val="25000"/>
                  </a:schemeClr>
                </a:solidFill>
              </a:rPr>
              <a:t>  ],</a:t>
            </a:r>
          </a:p>
          <a:p>
            <a:pPr marL="0" indent="0">
              <a:spcBef>
                <a:spcPts val="0"/>
              </a:spcBef>
              <a:spcAft>
                <a:spcPts val="0"/>
              </a:spcAft>
              <a:buNone/>
            </a:pPr>
            <a:r>
              <a:rPr lang="en-US" i="1" dirty="0">
                <a:solidFill>
                  <a:schemeClr val="tx2">
                    <a:lumMod val="75000"/>
                    <a:lumOff val="25000"/>
                  </a:schemeClr>
                </a:solidFill>
              </a:rPr>
              <a:t>);</a:t>
            </a:r>
            <a:endParaRPr lang="en-TH" i="1" dirty="0">
              <a:solidFill>
                <a:schemeClr val="tx2">
                  <a:lumMod val="75000"/>
                  <a:lumOff val="25000"/>
                </a:schemeClr>
              </a:solidFill>
            </a:endParaRPr>
          </a:p>
        </p:txBody>
      </p:sp>
      <p:pic>
        <p:nvPicPr>
          <p:cNvPr id="9218" name="Picture 2" descr="Row of 3 images with the middle image twice as wide as the others">
            <a:extLst>
              <a:ext uri="{FF2B5EF4-FFF2-40B4-BE49-F238E27FC236}">
                <a16:creationId xmlns:a16="http://schemas.microsoft.com/office/drawing/2014/main" id="{4905B6E0-396F-3C4A-A718-506749430F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7746" y="0"/>
            <a:ext cx="4314636"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5136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9C09B-5843-7A43-86E8-259D185E479A}"/>
              </a:ext>
            </a:extLst>
          </p:cNvPr>
          <p:cNvSpPr>
            <a:spLocks noGrp="1"/>
          </p:cNvSpPr>
          <p:nvPr>
            <p:ph type="title"/>
          </p:nvPr>
        </p:nvSpPr>
        <p:spPr/>
        <p:txBody>
          <a:bodyPr/>
          <a:lstStyle/>
          <a:p>
            <a:r>
              <a:rPr lang="en-TH" dirty="0"/>
              <a:t>Packing widgets</a:t>
            </a:r>
          </a:p>
        </p:txBody>
      </p:sp>
      <p:sp>
        <p:nvSpPr>
          <p:cNvPr id="3" name="Content Placeholder 2">
            <a:extLst>
              <a:ext uri="{FF2B5EF4-FFF2-40B4-BE49-F238E27FC236}">
                <a16:creationId xmlns:a16="http://schemas.microsoft.com/office/drawing/2014/main" id="{1607924E-4F8D-BB4C-927D-4B03C04AFC62}"/>
              </a:ext>
            </a:extLst>
          </p:cNvPr>
          <p:cNvSpPr>
            <a:spLocks noGrp="1"/>
          </p:cNvSpPr>
          <p:nvPr>
            <p:ph idx="1"/>
          </p:nvPr>
        </p:nvSpPr>
        <p:spPr>
          <a:xfrm>
            <a:off x="1295400" y="1865870"/>
            <a:ext cx="9601200" cy="4520514"/>
          </a:xfrm>
        </p:spPr>
        <p:txBody>
          <a:bodyPr>
            <a:normAutofit fontScale="92500" lnSpcReduction="20000"/>
          </a:bodyPr>
          <a:lstStyle/>
          <a:p>
            <a:pPr marL="0" indent="0">
              <a:buNone/>
            </a:pPr>
            <a:r>
              <a:rPr lang="en-US" dirty="0"/>
              <a:t>By default, a row or column occupies as much space along its main axis as possible, but if you want to pack the children closely together, set its </a:t>
            </a:r>
            <a:r>
              <a:rPr lang="en-US" dirty="0" err="1"/>
              <a:t>mainAxisSize</a:t>
            </a:r>
            <a:r>
              <a:rPr lang="en-US" dirty="0"/>
              <a:t> to </a:t>
            </a:r>
            <a:r>
              <a:rPr lang="en-US" dirty="0" err="1"/>
              <a:t>MainAxisSize.min</a:t>
            </a:r>
            <a:r>
              <a:rPr lang="en-US" dirty="0"/>
              <a:t>. The following example uses this property to pack the star icons together.</a:t>
            </a:r>
          </a:p>
          <a:p>
            <a:pPr marL="0" indent="0">
              <a:buNone/>
            </a:pPr>
            <a:r>
              <a:rPr lang="en-US" dirty="0"/>
              <a:t>Row(</a:t>
            </a:r>
          </a:p>
          <a:p>
            <a:pPr marL="0" indent="0">
              <a:buNone/>
            </a:pPr>
            <a:r>
              <a:rPr lang="en-US" dirty="0"/>
              <a:t>  </a:t>
            </a:r>
            <a:r>
              <a:rPr lang="en-US" dirty="0" err="1"/>
              <a:t>mainAxisSize</a:t>
            </a:r>
            <a:r>
              <a:rPr lang="en-US" dirty="0"/>
              <a:t>: </a:t>
            </a:r>
            <a:r>
              <a:rPr lang="en-US" dirty="0" err="1"/>
              <a:t>MainAxisSize.min</a:t>
            </a:r>
            <a:r>
              <a:rPr lang="en-US" dirty="0"/>
              <a:t>,</a:t>
            </a:r>
          </a:p>
          <a:p>
            <a:pPr marL="0" indent="0">
              <a:buNone/>
            </a:pPr>
            <a:r>
              <a:rPr lang="en-US" dirty="0"/>
              <a:t>  children: [</a:t>
            </a:r>
          </a:p>
          <a:p>
            <a:pPr marL="0" indent="0">
              <a:buNone/>
            </a:pPr>
            <a:r>
              <a:rPr lang="en-US" dirty="0"/>
              <a:t>    Icon(</a:t>
            </a:r>
            <a:r>
              <a:rPr lang="en-US" dirty="0" err="1"/>
              <a:t>Icons.star</a:t>
            </a:r>
            <a:r>
              <a:rPr lang="en-US" dirty="0"/>
              <a:t>, color: </a:t>
            </a:r>
            <a:r>
              <a:rPr lang="en-US" dirty="0" err="1"/>
              <a:t>Colors.green</a:t>
            </a:r>
            <a:r>
              <a:rPr lang="en-US" dirty="0"/>
              <a:t>[500]),</a:t>
            </a:r>
          </a:p>
          <a:p>
            <a:pPr marL="0" indent="0">
              <a:buNone/>
            </a:pPr>
            <a:r>
              <a:rPr lang="en-US" dirty="0"/>
              <a:t>    Icon(</a:t>
            </a:r>
            <a:r>
              <a:rPr lang="en-US" dirty="0" err="1"/>
              <a:t>Icons.star</a:t>
            </a:r>
            <a:r>
              <a:rPr lang="en-US" dirty="0"/>
              <a:t>, color: </a:t>
            </a:r>
            <a:r>
              <a:rPr lang="en-US" dirty="0" err="1"/>
              <a:t>Colors.green</a:t>
            </a:r>
            <a:r>
              <a:rPr lang="en-US" dirty="0"/>
              <a:t>[500]),</a:t>
            </a:r>
          </a:p>
          <a:p>
            <a:pPr marL="0" indent="0">
              <a:buNone/>
            </a:pPr>
            <a:r>
              <a:rPr lang="en-US" dirty="0"/>
              <a:t>    Icon(</a:t>
            </a:r>
            <a:r>
              <a:rPr lang="en-US" dirty="0" err="1"/>
              <a:t>Icons.star</a:t>
            </a:r>
            <a:r>
              <a:rPr lang="en-US" dirty="0"/>
              <a:t>, color: </a:t>
            </a:r>
            <a:r>
              <a:rPr lang="en-US" dirty="0" err="1"/>
              <a:t>Colors.green</a:t>
            </a:r>
            <a:r>
              <a:rPr lang="en-US" dirty="0"/>
              <a:t>[500]),</a:t>
            </a:r>
          </a:p>
          <a:p>
            <a:pPr marL="0" indent="0">
              <a:buNone/>
            </a:pPr>
            <a:r>
              <a:rPr lang="en-US" dirty="0"/>
              <a:t>    Icon(</a:t>
            </a:r>
            <a:r>
              <a:rPr lang="en-US" dirty="0" err="1"/>
              <a:t>Icons.star</a:t>
            </a:r>
            <a:r>
              <a:rPr lang="en-US" dirty="0"/>
              <a:t>, color: </a:t>
            </a:r>
            <a:r>
              <a:rPr lang="en-US" dirty="0" err="1"/>
              <a:t>Colors.black</a:t>
            </a:r>
            <a:r>
              <a:rPr lang="en-US" dirty="0"/>
              <a:t>),</a:t>
            </a:r>
          </a:p>
          <a:p>
            <a:pPr marL="0" indent="0">
              <a:buNone/>
            </a:pPr>
            <a:r>
              <a:rPr lang="en-US" dirty="0"/>
              <a:t>    Icon(</a:t>
            </a:r>
            <a:r>
              <a:rPr lang="en-US" dirty="0" err="1"/>
              <a:t>Icons.star</a:t>
            </a:r>
            <a:r>
              <a:rPr lang="en-US" dirty="0"/>
              <a:t>, color: </a:t>
            </a:r>
            <a:r>
              <a:rPr lang="en-US" dirty="0" err="1"/>
              <a:t>Colors.black</a:t>
            </a:r>
            <a:r>
              <a:rPr lang="en-US" dirty="0"/>
              <a:t>),</a:t>
            </a:r>
          </a:p>
          <a:p>
            <a:pPr marL="0" indent="0">
              <a:buNone/>
            </a:pPr>
            <a:r>
              <a:rPr lang="en-US" dirty="0"/>
              <a:t>  ],</a:t>
            </a:r>
          </a:p>
          <a:p>
            <a:pPr marL="0" indent="0">
              <a:buNone/>
            </a:pPr>
            <a:r>
              <a:rPr lang="en-US" dirty="0"/>
              <a:t>)</a:t>
            </a:r>
            <a:endParaRPr lang="en-TH" dirty="0"/>
          </a:p>
        </p:txBody>
      </p:sp>
      <p:pic>
        <p:nvPicPr>
          <p:cNvPr id="10242" name="Picture 2" descr="Row of 5 stars, packed together in the middle of the row">
            <a:extLst>
              <a:ext uri="{FF2B5EF4-FFF2-40B4-BE49-F238E27FC236}">
                <a16:creationId xmlns:a16="http://schemas.microsoft.com/office/drawing/2014/main" id="{C8D14DD0-B87A-3646-AD4F-2BF42AF2BA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4102101"/>
            <a:ext cx="3810000" cy="58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1634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01F067-D0D0-3E47-A476-875DBC4EC7AC}"/>
              </a:ext>
            </a:extLst>
          </p:cNvPr>
          <p:cNvSpPr>
            <a:spLocks noGrp="1"/>
          </p:cNvSpPr>
          <p:nvPr>
            <p:ph type="title"/>
          </p:nvPr>
        </p:nvSpPr>
        <p:spPr>
          <a:xfrm>
            <a:off x="8471424" y="1110882"/>
            <a:ext cx="3053039" cy="1060817"/>
          </a:xfrm>
        </p:spPr>
        <p:txBody>
          <a:bodyPr anchor="b">
            <a:normAutofit/>
          </a:bodyPr>
          <a:lstStyle/>
          <a:p>
            <a:r>
              <a:rPr lang="en-TH" sz="2800"/>
              <a:t>Nesting rows and columns</a:t>
            </a:r>
          </a:p>
        </p:txBody>
      </p:sp>
      <p:pic>
        <p:nvPicPr>
          <p:cNvPr id="11266" name="Picture 2" descr="Screenshot of the pavlova app, with the ratings and icon rows outlined in red">
            <a:extLst>
              <a:ext uri="{FF2B5EF4-FFF2-40B4-BE49-F238E27FC236}">
                <a16:creationId xmlns:a16="http://schemas.microsoft.com/office/drawing/2014/main" id="{9EAA0DE5-E24E-174F-8D81-E22BBAE79BA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1470" y="2021004"/>
            <a:ext cx="7881964" cy="352717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CECF8F63-014F-6541-92F6-26C09EF6982F}"/>
              </a:ext>
            </a:extLst>
          </p:cNvPr>
          <p:cNvSpPr>
            <a:spLocks noGrp="1"/>
          </p:cNvSpPr>
          <p:nvPr>
            <p:ph idx="1"/>
          </p:nvPr>
        </p:nvSpPr>
        <p:spPr>
          <a:xfrm>
            <a:off x="8471423" y="2286000"/>
            <a:ext cx="3053039" cy="3931920"/>
          </a:xfrm>
        </p:spPr>
        <p:txBody>
          <a:bodyPr>
            <a:normAutofit/>
          </a:bodyPr>
          <a:lstStyle/>
          <a:p>
            <a:r>
              <a:rPr lang="en-US" sz="1600"/>
              <a:t>The layout framework allows you to nest rows and columns inside of rows and columns as deeply as you need. Let’s look at the code for the outlined section of the following layout:</a:t>
            </a:r>
            <a:endParaRPr lang="en-TH" sz="1600"/>
          </a:p>
        </p:txBody>
      </p:sp>
      <p:sp>
        <p:nvSpPr>
          <p:cNvPr id="73"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5" name="Rectangle 4">
            <a:extLst>
              <a:ext uri="{FF2B5EF4-FFF2-40B4-BE49-F238E27FC236}">
                <a16:creationId xmlns:a16="http://schemas.microsoft.com/office/drawing/2014/main" id="{2314548C-0DCC-5844-B8AF-530E8A921CF8}"/>
              </a:ext>
            </a:extLst>
          </p:cNvPr>
          <p:cNvSpPr/>
          <p:nvPr/>
        </p:nvSpPr>
        <p:spPr>
          <a:xfrm>
            <a:off x="1219897" y="1097674"/>
            <a:ext cx="6096000" cy="923330"/>
          </a:xfrm>
          <a:prstGeom prst="rect">
            <a:avLst/>
          </a:prstGeom>
        </p:spPr>
        <p:txBody>
          <a:bodyPr>
            <a:spAutoFit/>
          </a:bodyPr>
          <a:lstStyle/>
          <a:p>
            <a:r>
              <a:rPr lang="en-US" dirty="0">
                <a:solidFill>
                  <a:srgbClr val="4A4A4A"/>
                </a:solidFill>
                <a:latin typeface="Roboto"/>
              </a:rPr>
              <a:t>The outlined section is implemented as two rows. The ratings row contains five stars and the number of reviews. The icons row contains three columns of icons and text.</a:t>
            </a:r>
            <a:endParaRPr lang="en-TH" dirty="0"/>
          </a:p>
        </p:txBody>
      </p:sp>
    </p:spTree>
    <p:extLst>
      <p:ext uri="{BB962C8B-B14F-4D97-AF65-F5344CB8AC3E}">
        <p14:creationId xmlns:p14="http://schemas.microsoft.com/office/powerpoint/2010/main" val="31878465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9A204626-2220-4678-A939-FD94EA7B53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D8E21D-8AFD-2540-A9C3-B003436AA698}"/>
              </a:ext>
            </a:extLst>
          </p:cNvPr>
          <p:cNvSpPr>
            <a:spLocks noGrp="1"/>
          </p:cNvSpPr>
          <p:nvPr>
            <p:ph type="title"/>
          </p:nvPr>
        </p:nvSpPr>
        <p:spPr>
          <a:xfrm>
            <a:off x="784743" y="685800"/>
            <a:ext cx="5958837" cy="1485900"/>
          </a:xfrm>
        </p:spPr>
        <p:txBody>
          <a:bodyPr>
            <a:normAutofit/>
          </a:bodyPr>
          <a:lstStyle/>
          <a:p>
            <a:r>
              <a:rPr lang="en-US" sz="3400"/>
              <a:t>The widget tree for the ratings row:</a:t>
            </a:r>
            <a:br>
              <a:rPr lang="en-US" sz="3400"/>
            </a:br>
            <a:endParaRPr lang="en-TH" sz="3400"/>
          </a:p>
        </p:txBody>
      </p:sp>
      <p:sp>
        <p:nvSpPr>
          <p:cNvPr id="3" name="Content Placeholder 2">
            <a:extLst>
              <a:ext uri="{FF2B5EF4-FFF2-40B4-BE49-F238E27FC236}">
                <a16:creationId xmlns:a16="http://schemas.microsoft.com/office/drawing/2014/main" id="{00B01CA7-0EBA-6147-A707-F14845B521CE}"/>
              </a:ext>
            </a:extLst>
          </p:cNvPr>
          <p:cNvSpPr>
            <a:spLocks noGrp="1"/>
          </p:cNvSpPr>
          <p:nvPr>
            <p:ph idx="1"/>
          </p:nvPr>
        </p:nvSpPr>
        <p:spPr>
          <a:xfrm>
            <a:off x="2398222" y="1508619"/>
            <a:ext cx="4665398" cy="3581400"/>
          </a:xfrm>
        </p:spPr>
        <p:txBody>
          <a:bodyPr>
            <a:noAutofit/>
          </a:bodyPr>
          <a:lstStyle/>
          <a:p>
            <a:pPr marL="0" indent="0">
              <a:spcBef>
                <a:spcPts val="0"/>
              </a:spcBef>
              <a:spcAft>
                <a:spcPts val="0"/>
              </a:spcAft>
              <a:buNone/>
            </a:pPr>
            <a:r>
              <a:rPr lang="en-US" sz="1200" dirty="0"/>
              <a:t>var stars = Row(</a:t>
            </a:r>
          </a:p>
          <a:p>
            <a:pPr marL="0" indent="0">
              <a:spcBef>
                <a:spcPts val="0"/>
              </a:spcBef>
              <a:spcAft>
                <a:spcPts val="0"/>
              </a:spcAft>
              <a:buNone/>
            </a:pPr>
            <a:r>
              <a:rPr lang="en-US" sz="1200" dirty="0"/>
              <a:t>  </a:t>
            </a:r>
            <a:r>
              <a:rPr lang="en-US" sz="1200" dirty="0" err="1"/>
              <a:t>mainAxisSize</a:t>
            </a:r>
            <a:r>
              <a:rPr lang="en-US" sz="1200" dirty="0"/>
              <a:t>: </a:t>
            </a:r>
            <a:r>
              <a:rPr lang="en-US" sz="1200" dirty="0" err="1"/>
              <a:t>MainAxisSize.min</a:t>
            </a:r>
            <a:r>
              <a:rPr lang="en-US" sz="1200" dirty="0"/>
              <a:t>,</a:t>
            </a:r>
          </a:p>
          <a:p>
            <a:pPr marL="0" indent="0">
              <a:spcBef>
                <a:spcPts val="0"/>
              </a:spcBef>
              <a:spcAft>
                <a:spcPts val="0"/>
              </a:spcAft>
              <a:buNone/>
            </a:pPr>
            <a:r>
              <a:rPr lang="en-US" sz="1200" dirty="0"/>
              <a:t>  children: [</a:t>
            </a:r>
          </a:p>
          <a:p>
            <a:pPr marL="0" indent="0">
              <a:spcBef>
                <a:spcPts val="0"/>
              </a:spcBef>
              <a:spcAft>
                <a:spcPts val="0"/>
              </a:spcAft>
              <a:buNone/>
            </a:pPr>
            <a:r>
              <a:rPr lang="en-US" sz="1200" dirty="0"/>
              <a:t>    Icon(</a:t>
            </a:r>
            <a:r>
              <a:rPr lang="en-US" sz="1200" dirty="0" err="1"/>
              <a:t>Icons.star</a:t>
            </a:r>
            <a:r>
              <a:rPr lang="en-US" sz="1200" dirty="0"/>
              <a:t>, color: </a:t>
            </a:r>
            <a:r>
              <a:rPr lang="en-US" sz="1200" dirty="0" err="1"/>
              <a:t>Colors.green</a:t>
            </a:r>
            <a:r>
              <a:rPr lang="en-US" sz="1200" dirty="0"/>
              <a:t>[500]),</a:t>
            </a:r>
          </a:p>
          <a:p>
            <a:pPr marL="0" indent="0">
              <a:spcBef>
                <a:spcPts val="0"/>
              </a:spcBef>
              <a:spcAft>
                <a:spcPts val="0"/>
              </a:spcAft>
              <a:buNone/>
            </a:pPr>
            <a:r>
              <a:rPr lang="en-US" sz="1200" dirty="0"/>
              <a:t>    Icon(</a:t>
            </a:r>
            <a:r>
              <a:rPr lang="en-US" sz="1200" dirty="0" err="1"/>
              <a:t>Icons.star</a:t>
            </a:r>
            <a:r>
              <a:rPr lang="en-US" sz="1200" dirty="0"/>
              <a:t>, color: </a:t>
            </a:r>
            <a:r>
              <a:rPr lang="en-US" sz="1200" dirty="0" err="1"/>
              <a:t>Colors.green</a:t>
            </a:r>
            <a:r>
              <a:rPr lang="en-US" sz="1200" dirty="0"/>
              <a:t>[500]),</a:t>
            </a:r>
          </a:p>
          <a:p>
            <a:pPr marL="0" indent="0">
              <a:spcBef>
                <a:spcPts val="0"/>
              </a:spcBef>
              <a:spcAft>
                <a:spcPts val="0"/>
              </a:spcAft>
              <a:buNone/>
            </a:pPr>
            <a:r>
              <a:rPr lang="en-US" sz="1200" dirty="0"/>
              <a:t>    Icon(</a:t>
            </a:r>
            <a:r>
              <a:rPr lang="en-US" sz="1200" dirty="0" err="1"/>
              <a:t>Icons.star</a:t>
            </a:r>
            <a:r>
              <a:rPr lang="en-US" sz="1200" dirty="0"/>
              <a:t>, color: </a:t>
            </a:r>
            <a:r>
              <a:rPr lang="en-US" sz="1200" dirty="0" err="1"/>
              <a:t>Colors.green</a:t>
            </a:r>
            <a:r>
              <a:rPr lang="en-US" sz="1200" dirty="0"/>
              <a:t>[500]),</a:t>
            </a:r>
          </a:p>
          <a:p>
            <a:pPr marL="0" indent="0">
              <a:spcBef>
                <a:spcPts val="0"/>
              </a:spcBef>
              <a:spcAft>
                <a:spcPts val="0"/>
              </a:spcAft>
              <a:buNone/>
            </a:pPr>
            <a:r>
              <a:rPr lang="en-US" sz="1200" dirty="0"/>
              <a:t>    Icon(</a:t>
            </a:r>
            <a:r>
              <a:rPr lang="en-US" sz="1200" dirty="0" err="1"/>
              <a:t>Icons.star</a:t>
            </a:r>
            <a:r>
              <a:rPr lang="en-US" sz="1200" dirty="0"/>
              <a:t>, color: </a:t>
            </a:r>
            <a:r>
              <a:rPr lang="en-US" sz="1200" dirty="0" err="1"/>
              <a:t>Colors.black</a:t>
            </a:r>
            <a:r>
              <a:rPr lang="en-US" sz="1200" dirty="0"/>
              <a:t>),</a:t>
            </a:r>
          </a:p>
          <a:p>
            <a:pPr marL="0" indent="0">
              <a:spcBef>
                <a:spcPts val="0"/>
              </a:spcBef>
              <a:spcAft>
                <a:spcPts val="0"/>
              </a:spcAft>
              <a:buNone/>
            </a:pPr>
            <a:r>
              <a:rPr lang="en-US" sz="1200" dirty="0"/>
              <a:t>    Icon(</a:t>
            </a:r>
            <a:r>
              <a:rPr lang="en-US" sz="1200" dirty="0" err="1"/>
              <a:t>Icons.star</a:t>
            </a:r>
            <a:r>
              <a:rPr lang="en-US" sz="1200" dirty="0"/>
              <a:t>, color: </a:t>
            </a:r>
            <a:r>
              <a:rPr lang="en-US" sz="1200" dirty="0" err="1"/>
              <a:t>Colors.black</a:t>
            </a:r>
            <a:r>
              <a:rPr lang="en-US" sz="1200" dirty="0"/>
              <a:t>),</a:t>
            </a:r>
          </a:p>
          <a:p>
            <a:pPr marL="0" indent="0">
              <a:spcBef>
                <a:spcPts val="0"/>
              </a:spcBef>
              <a:spcAft>
                <a:spcPts val="0"/>
              </a:spcAft>
              <a:buNone/>
            </a:pPr>
            <a:r>
              <a:rPr lang="en-US" sz="1200" dirty="0"/>
              <a:t>  ],</a:t>
            </a:r>
          </a:p>
          <a:p>
            <a:pPr marL="0" indent="0">
              <a:spcBef>
                <a:spcPts val="0"/>
              </a:spcBef>
              <a:spcAft>
                <a:spcPts val="0"/>
              </a:spcAft>
              <a:buNone/>
            </a:pPr>
            <a:r>
              <a:rPr lang="en-US" sz="1200" dirty="0"/>
              <a:t>);</a:t>
            </a:r>
          </a:p>
          <a:p>
            <a:pPr marL="0" indent="0">
              <a:spcBef>
                <a:spcPts val="0"/>
              </a:spcBef>
              <a:spcAft>
                <a:spcPts val="0"/>
              </a:spcAft>
              <a:buNone/>
            </a:pPr>
            <a:endParaRPr lang="en-US" sz="1200" dirty="0"/>
          </a:p>
          <a:p>
            <a:pPr marL="0" indent="0">
              <a:spcBef>
                <a:spcPts val="0"/>
              </a:spcBef>
              <a:spcAft>
                <a:spcPts val="0"/>
              </a:spcAft>
              <a:buNone/>
            </a:pPr>
            <a:r>
              <a:rPr lang="en-US" sz="1200" dirty="0"/>
              <a:t>final </a:t>
            </a:r>
            <a:r>
              <a:rPr lang="en-US" sz="1200" dirty="0">
                <a:highlight>
                  <a:srgbClr val="FFFF00"/>
                </a:highlight>
              </a:rPr>
              <a:t>ratings</a:t>
            </a:r>
            <a:r>
              <a:rPr lang="en-US" sz="1200" dirty="0"/>
              <a:t> = Container(</a:t>
            </a:r>
          </a:p>
          <a:p>
            <a:pPr marL="0" indent="0">
              <a:spcBef>
                <a:spcPts val="0"/>
              </a:spcBef>
              <a:spcAft>
                <a:spcPts val="0"/>
              </a:spcAft>
              <a:buNone/>
            </a:pPr>
            <a:r>
              <a:rPr lang="en-US" sz="1200" dirty="0"/>
              <a:t>  padding: </a:t>
            </a:r>
            <a:r>
              <a:rPr lang="en-US" sz="1200" dirty="0" err="1"/>
              <a:t>EdgeInsets.all</a:t>
            </a:r>
            <a:r>
              <a:rPr lang="en-US" sz="1200" dirty="0"/>
              <a:t>(20),</a:t>
            </a:r>
          </a:p>
          <a:p>
            <a:pPr marL="0" indent="0">
              <a:spcBef>
                <a:spcPts val="0"/>
              </a:spcBef>
              <a:spcAft>
                <a:spcPts val="0"/>
              </a:spcAft>
              <a:buNone/>
            </a:pPr>
            <a:r>
              <a:rPr lang="en-US" sz="1200" dirty="0"/>
              <a:t>  child: Row(</a:t>
            </a:r>
          </a:p>
          <a:p>
            <a:pPr marL="0" indent="0">
              <a:spcBef>
                <a:spcPts val="0"/>
              </a:spcBef>
              <a:spcAft>
                <a:spcPts val="0"/>
              </a:spcAft>
              <a:buNone/>
            </a:pPr>
            <a:r>
              <a:rPr lang="en-US" sz="1200" dirty="0"/>
              <a:t>    </a:t>
            </a:r>
            <a:r>
              <a:rPr lang="en-US" sz="1200" dirty="0" err="1"/>
              <a:t>mainAxisAlignment</a:t>
            </a:r>
            <a:r>
              <a:rPr lang="en-US" sz="1200" dirty="0"/>
              <a:t>: </a:t>
            </a:r>
            <a:r>
              <a:rPr lang="en-US" sz="1200" dirty="0" err="1"/>
              <a:t>MainAxisAlignment.spaceEvenly</a:t>
            </a:r>
            <a:r>
              <a:rPr lang="en-US" sz="1200" dirty="0"/>
              <a:t>,</a:t>
            </a:r>
          </a:p>
          <a:p>
            <a:pPr marL="0" indent="0">
              <a:spcBef>
                <a:spcPts val="0"/>
              </a:spcBef>
              <a:spcAft>
                <a:spcPts val="0"/>
              </a:spcAft>
              <a:buNone/>
            </a:pPr>
            <a:r>
              <a:rPr lang="en-US" sz="1200" dirty="0"/>
              <a:t>    children: [</a:t>
            </a:r>
          </a:p>
          <a:p>
            <a:pPr marL="0" indent="0">
              <a:spcBef>
                <a:spcPts val="0"/>
              </a:spcBef>
              <a:spcAft>
                <a:spcPts val="0"/>
              </a:spcAft>
              <a:buNone/>
            </a:pPr>
            <a:r>
              <a:rPr lang="en-US" sz="1200" dirty="0"/>
              <a:t>      stars,</a:t>
            </a:r>
          </a:p>
          <a:p>
            <a:pPr marL="0" indent="0">
              <a:spcBef>
                <a:spcPts val="0"/>
              </a:spcBef>
              <a:spcAft>
                <a:spcPts val="0"/>
              </a:spcAft>
              <a:buNone/>
            </a:pPr>
            <a:r>
              <a:rPr lang="en-US" sz="1200" dirty="0"/>
              <a:t>      Text(</a:t>
            </a:r>
          </a:p>
          <a:p>
            <a:pPr marL="0" indent="0">
              <a:spcBef>
                <a:spcPts val="0"/>
              </a:spcBef>
              <a:spcAft>
                <a:spcPts val="0"/>
              </a:spcAft>
              <a:buNone/>
            </a:pPr>
            <a:r>
              <a:rPr lang="en-US" sz="1200" dirty="0"/>
              <a:t>        '170 Reviews',</a:t>
            </a:r>
          </a:p>
          <a:p>
            <a:pPr marL="0" indent="0">
              <a:spcBef>
                <a:spcPts val="0"/>
              </a:spcBef>
              <a:spcAft>
                <a:spcPts val="0"/>
              </a:spcAft>
              <a:buNone/>
            </a:pPr>
            <a:r>
              <a:rPr lang="en-US" sz="1200" dirty="0"/>
              <a:t>        style: </a:t>
            </a:r>
            <a:r>
              <a:rPr lang="en-US" sz="1200" dirty="0" err="1"/>
              <a:t>TextStyle</a:t>
            </a:r>
            <a:r>
              <a:rPr lang="en-US" sz="1200" dirty="0"/>
              <a:t>(</a:t>
            </a:r>
          </a:p>
          <a:p>
            <a:pPr marL="0" indent="0">
              <a:spcBef>
                <a:spcPts val="0"/>
              </a:spcBef>
              <a:spcAft>
                <a:spcPts val="0"/>
              </a:spcAft>
              <a:buNone/>
            </a:pPr>
            <a:r>
              <a:rPr lang="en-US" sz="1200" dirty="0"/>
              <a:t>          color: </a:t>
            </a:r>
            <a:r>
              <a:rPr lang="en-US" sz="1200" dirty="0" err="1"/>
              <a:t>Colors.black</a:t>
            </a:r>
            <a:r>
              <a:rPr lang="en-US" sz="1200" dirty="0"/>
              <a:t>,</a:t>
            </a:r>
          </a:p>
          <a:p>
            <a:pPr marL="0" indent="0">
              <a:spcBef>
                <a:spcPts val="0"/>
              </a:spcBef>
              <a:spcAft>
                <a:spcPts val="0"/>
              </a:spcAft>
              <a:buNone/>
            </a:pPr>
            <a:r>
              <a:rPr lang="en-US" sz="1200" dirty="0"/>
              <a:t>          </a:t>
            </a:r>
            <a:r>
              <a:rPr lang="en-US" sz="1200" dirty="0" err="1"/>
              <a:t>fontWeight</a:t>
            </a:r>
            <a:r>
              <a:rPr lang="en-US" sz="1200" dirty="0"/>
              <a:t>: FontWeight.w800,</a:t>
            </a:r>
          </a:p>
          <a:p>
            <a:pPr marL="0" indent="0">
              <a:spcBef>
                <a:spcPts val="0"/>
              </a:spcBef>
              <a:spcAft>
                <a:spcPts val="0"/>
              </a:spcAft>
              <a:buNone/>
            </a:pPr>
            <a:r>
              <a:rPr lang="en-US" sz="1200" dirty="0"/>
              <a:t>          </a:t>
            </a:r>
            <a:r>
              <a:rPr lang="en-US" sz="1200" dirty="0" err="1"/>
              <a:t>fontFamily</a:t>
            </a:r>
            <a:r>
              <a:rPr lang="en-US" sz="1200" dirty="0"/>
              <a:t>: 'Roboto',</a:t>
            </a:r>
          </a:p>
          <a:p>
            <a:pPr marL="0" indent="0">
              <a:spcBef>
                <a:spcPts val="0"/>
              </a:spcBef>
              <a:spcAft>
                <a:spcPts val="0"/>
              </a:spcAft>
              <a:buNone/>
            </a:pPr>
            <a:r>
              <a:rPr lang="en-US" sz="1200" dirty="0"/>
              <a:t>          </a:t>
            </a:r>
            <a:r>
              <a:rPr lang="en-US" sz="1200" dirty="0" err="1"/>
              <a:t>letterSpacing</a:t>
            </a:r>
            <a:r>
              <a:rPr lang="en-US" sz="1200" dirty="0"/>
              <a:t>: 0.5,</a:t>
            </a:r>
          </a:p>
          <a:p>
            <a:pPr marL="0" indent="0">
              <a:spcBef>
                <a:spcPts val="0"/>
              </a:spcBef>
              <a:spcAft>
                <a:spcPts val="0"/>
              </a:spcAft>
              <a:buNone/>
            </a:pPr>
            <a:r>
              <a:rPr lang="en-US" sz="1200" dirty="0"/>
              <a:t>          </a:t>
            </a:r>
            <a:r>
              <a:rPr lang="en-US" sz="1200" dirty="0" err="1"/>
              <a:t>fontSize</a:t>
            </a:r>
            <a:r>
              <a:rPr lang="en-US" sz="1200" dirty="0"/>
              <a:t>: 20,</a:t>
            </a:r>
          </a:p>
          <a:p>
            <a:pPr marL="0" indent="0">
              <a:spcBef>
                <a:spcPts val="0"/>
              </a:spcBef>
              <a:spcAft>
                <a:spcPts val="0"/>
              </a:spcAft>
              <a:buNone/>
            </a:pPr>
            <a:r>
              <a:rPr lang="en-US" sz="1200" dirty="0"/>
              <a:t>        ),</a:t>
            </a:r>
          </a:p>
          <a:p>
            <a:pPr marL="0" indent="0">
              <a:spcBef>
                <a:spcPts val="0"/>
              </a:spcBef>
              <a:spcAft>
                <a:spcPts val="0"/>
              </a:spcAft>
              <a:buNone/>
            </a:pPr>
            <a:r>
              <a:rPr lang="en-US" sz="1200" dirty="0"/>
              <a:t>      ),</a:t>
            </a:r>
          </a:p>
          <a:p>
            <a:pPr marL="0" indent="0">
              <a:spcBef>
                <a:spcPts val="0"/>
              </a:spcBef>
              <a:spcAft>
                <a:spcPts val="0"/>
              </a:spcAft>
              <a:buNone/>
            </a:pPr>
            <a:r>
              <a:rPr lang="en-US" sz="1200" dirty="0"/>
              <a:t>    ],</a:t>
            </a:r>
          </a:p>
          <a:p>
            <a:pPr marL="0" indent="0">
              <a:spcBef>
                <a:spcPts val="0"/>
              </a:spcBef>
              <a:spcAft>
                <a:spcPts val="0"/>
              </a:spcAft>
              <a:buNone/>
            </a:pPr>
            <a:r>
              <a:rPr lang="en-US" sz="1200" dirty="0"/>
              <a:t>  ),</a:t>
            </a:r>
          </a:p>
          <a:p>
            <a:pPr marL="0" indent="0">
              <a:spcBef>
                <a:spcPts val="0"/>
              </a:spcBef>
              <a:spcAft>
                <a:spcPts val="0"/>
              </a:spcAft>
              <a:buNone/>
            </a:pPr>
            <a:r>
              <a:rPr lang="en-US" sz="1200" dirty="0"/>
              <a:t>);</a:t>
            </a:r>
            <a:endParaRPr lang="en-TH" sz="1200" dirty="0"/>
          </a:p>
        </p:txBody>
      </p:sp>
      <p:sp>
        <p:nvSpPr>
          <p:cNvPr id="73" name="Rectangle 72">
            <a:extLst>
              <a:ext uri="{FF2B5EF4-FFF2-40B4-BE49-F238E27FC236}">
                <a16:creationId xmlns:a16="http://schemas.microsoft.com/office/drawing/2014/main" id="{EB97D8A6-1C5A-42B6-AE78-F3D0F9BDF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2290" name="Picture 2" descr="Ratings row widget tree">
            <a:extLst>
              <a:ext uri="{FF2B5EF4-FFF2-40B4-BE49-F238E27FC236}">
                <a16:creationId xmlns:a16="http://schemas.microsoft.com/office/drawing/2014/main" id="{9F8796B8-75A7-A24D-8E19-06E78953501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642851" y="1625600"/>
            <a:ext cx="4536742" cy="377683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picture containing table&#10;&#10;Description automatically generated">
            <a:extLst>
              <a:ext uri="{FF2B5EF4-FFF2-40B4-BE49-F238E27FC236}">
                <a16:creationId xmlns:a16="http://schemas.microsoft.com/office/drawing/2014/main" id="{BDE38753-F122-B442-A348-BFCC1E44BBF1}"/>
              </a:ext>
            </a:extLst>
          </p:cNvPr>
          <p:cNvPicPr>
            <a:picLocks noChangeAspect="1"/>
          </p:cNvPicPr>
          <p:nvPr/>
        </p:nvPicPr>
        <p:blipFill rotWithShape="1">
          <a:blip r:embed="rId3"/>
          <a:srcRect t="831" b="43474"/>
          <a:stretch/>
        </p:blipFill>
        <p:spPr>
          <a:xfrm>
            <a:off x="6392165" y="1293091"/>
            <a:ext cx="2749637" cy="878609"/>
          </a:xfrm>
          <a:prstGeom prst="rect">
            <a:avLst/>
          </a:prstGeom>
        </p:spPr>
      </p:pic>
    </p:spTree>
    <p:extLst>
      <p:ext uri="{BB962C8B-B14F-4D97-AF65-F5344CB8AC3E}">
        <p14:creationId xmlns:p14="http://schemas.microsoft.com/office/powerpoint/2010/main" val="3085656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5" name="Rectangle 134">
            <a:extLst>
              <a:ext uri="{FF2B5EF4-FFF2-40B4-BE49-F238E27FC236}">
                <a16:creationId xmlns:a16="http://schemas.microsoft.com/office/drawing/2014/main" id="{9A204626-2220-4678-A939-FD94EA7B53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C1C6D9C-8A08-D847-8C88-CC21381D8751}"/>
              </a:ext>
            </a:extLst>
          </p:cNvPr>
          <p:cNvSpPr>
            <a:spLocks noGrp="1"/>
          </p:cNvSpPr>
          <p:nvPr>
            <p:ph idx="1"/>
          </p:nvPr>
        </p:nvSpPr>
        <p:spPr>
          <a:xfrm>
            <a:off x="289099" y="206664"/>
            <a:ext cx="5958837" cy="6591300"/>
          </a:xfrm>
        </p:spPr>
        <p:txBody>
          <a:bodyPr>
            <a:noAutofit/>
          </a:bodyPr>
          <a:lstStyle/>
          <a:p>
            <a:pPr marL="0" indent="0">
              <a:spcBef>
                <a:spcPts val="0"/>
              </a:spcBef>
              <a:spcAft>
                <a:spcPts val="0"/>
              </a:spcAft>
              <a:buNone/>
            </a:pPr>
            <a:r>
              <a:rPr lang="en-US" sz="1050" dirty="0"/>
              <a:t>final </a:t>
            </a:r>
            <a:r>
              <a:rPr lang="en-US" sz="1050" dirty="0" err="1"/>
              <a:t>descTextStyle</a:t>
            </a:r>
            <a:r>
              <a:rPr lang="en-US" sz="1050" dirty="0"/>
              <a:t> = </a:t>
            </a:r>
            <a:r>
              <a:rPr lang="en-US" sz="1050" dirty="0" err="1"/>
              <a:t>TextStyle</a:t>
            </a:r>
            <a:r>
              <a:rPr lang="en-US" sz="1050" dirty="0"/>
              <a:t>(</a:t>
            </a:r>
          </a:p>
          <a:p>
            <a:pPr marL="0" indent="0">
              <a:spcBef>
                <a:spcPts val="0"/>
              </a:spcBef>
              <a:spcAft>
                <a:spcPts val="0"/>
              </a:spcAft>
              <a:buNone/>
            </a:pPr>
            <a:r>
              <a:rPr lang="en-US" sz="1050" dirty="0"/>
              <a:t>  color: </a:t>
            </a:r>
            <a:r>
              <a:rPr lang="en-US" sz="1050" dirty="0" err="1"/>
              <a:t>Colors.black</a:t>
            </a:r>
            <a:r>
              <a:rPr lang="en-US" sz="1050" dirty="0"/>
              <a:t>,</a:t>
            </a:r>
          </a:p>
          <a:p>
            <a:pPr marL="0" indent="0">
              <a:spcBef>
                <a:spcPts val="0"/>
              </a:spcBef>
              <a:spcAft>
                <a:spcPts val="0"/>
              </a:spcAft>
              <a:buNone/>
            </a:pPr>
            <a:r>
              <a:rPr lang="en-US" sz="1050" dirty="0"/>
              <a:t>  </a:t>
            </a:r>
            <a:r>
              <a:rPr lang="en-US" sz="1050" dirty="0" err="1"/>
              <a:t>fontWeight</a:t>
            </a:r>
            <a:r>
              <a:rPr lang="en-US" sz="1050" dirty="0"/>
              <a:t>: FontWeight.w800,</a:t>
            </a:r>
          </a:p>
          <a:p>
            <a:pPr marL="0" indent="0">
              <a:spcBef>
                <a:spcPts val="0"/>
              </a:spcBef>
              <a:spcAft>
                <a:spcPts val="0"/>
              </a:spcAft>
              <a:buNone/>
            </a:pPr>
            <a:r>
              <a:rPr lang="en-US" sz="1050" dirty="0"/>
              <a:t>  </a:t>
            </a:r>
            <a:r>
              <a:rPr lang="en-US" sz="1050" dirty="0" err="1"/>
              <a:t>fontFamily</a:t>
            </a:r>
            <a:r>
              <a:rPr lang="en-US" sz="1050" dirty="0"/>
              <a:t>: 'Roboto',</a:t>
            </a:r>
          </a:p>
          <a:p>
            <a:pPr marL="0" indent="0">
              <a:spcBef>
                <a:spcPts val="0"/>
              </a:spcBef>
              <a:spcAft>
                <a:spcPts val="0"/>
              </a:spcAft>
              <a:buNone/>
            </a:pPr>
            <a:r>
              <a:rPr lang="en-US" sz="1050" dirty="0"/>
              <a:t>  </a:t>
            </a:r>
            <a:r>
              <a:rPr lang="en-US" sz="1050" dirty="0" err="1"/>
              <a:t>letterSpacing</a:t>
            </a:r>
            <a:r>
              <a:rPr lang="en-US" sz="1050" dirty="0"/>
              <a:t>: 0.5,</a:t>
            </a:r>
          </a:p>
          <a:p>
            <a:pPr marL="0" indent="0">
              <a:spcBef>
                <a:spcPts val="0"/>
              </a:spcBef>
              <a:spcAft>
                <a:spcPts val="0"/>
              </a:spcAft>
              <a:buNone/>
            </a:pPr>
            <a:r>
              <a:rPr lang="en-US" sz="1050" dirty="0"/>
              <a:t>  </a:t>
            </a:r>
            <a:r>
              <a:rPr lang="en-US" sz="1050" dirty="0" err="1"/>
              <a:t>fontSize</a:t>
            </a:r>
            <a:r>
              <a:rPr lang="en-US" sz="1050" dirty="0"/>
              <a:t>: 18,</a:t>
            </a:r>
          </a:p>
          <a:p>
            <a:pPr marL="0" indent="0">
              <a:spcBef>
                <a:spcPts val="0"/>
              </a:spcBef>
              <a:spcAft>
                <a:spcPts val="0"/>
              </a:spcAft>
              <a:buNone/>
            </a:pPr>
            <a:r>
              <a:rPr lang="en-US" sz="1050" dirty="0"/>
              <a:t>  height: 2,</a:t>
            </a:r>
          </a:p>
          <a:p>
            <a:pPr marL="0" indent="0">
              <a:spcBef>
                <a:spcPts val="0"/>
              </a:spcBef>
              <a:spcAft>
                <a:spcPts val="0"/>
              </a:spcAft>
              <a:buNone/>
            </a:pPr>
            <a:r>
              <a:rPr lang="en-US" sz="1050" dirty="0"/>
              <a:t>);</a:t>
            </a:r>
          </a:p>
          <a:p>
            <a:pPr marL="0" indent="0">
              <a:spcBef>
                <a:spcPts val="0"/>
              </a:spcBef>
              <a:spcAft>
                <a:spcPts val="0"/>
              </a:spcAft>
              <a:buNone/>
            </a:pPr>
            <a:endParaRPr lang="en-US" sz="1050" dirty="0"/>
          </a:p>
          <a:p>
            <a:pPr marL="0" indent="0">
              <a:spcBef>
                <a:spcPts val="0"/>
              </a:spcBef>
              <a:spcAft>
                <a:spcPts val="0"/>
              </a:spcAft>
              <a:buNone/>
            </a:pPr>
            <a:r>
              <a:rPr lang="en-US" sz="1050" dirty="0"/>
              <a:t>// </a:t>
            </a:r>
            <a:r>
              <a:rPr lang="en-US" sz="1050" dirty="0" err="1"/>
              <a:t>DefaultTextStyle.merge</a:t>
            </a:r>
            <a:r>
              <a:rPr lang="en-US" sz="1050" dirty="0"/>
              <a:t>() allows you to create a default text</a:t>
            </a:r>
          </a:p>
          <a:p>
            <a:pPr marL="0" indent="0">
              <a:spcBef>
                <a:spcPts val="0"/>
              </a:spcBef>
              <a:spcAft>
                <a:spcPts val="0"/>
              </a:spcAft>
              <a:buNone/>
            </a:pPr>
            <a:r>
              <a:rPr lang="en-US" sz="1050" dirty="0"/>
              <a:t>// style that is inherited by its child and all subsequent children.</a:t>
            </a:r>
          </a:p>
          <a:p>
            <a:pPr marL="0" indent="0">
              <a:spcBef>
                <a:spcPts val="0"/>
              </a:spcBef>
              <a:spcAft>
                <a:spcPts val="0"/>
              </a:spcAft>
              <a:buNone/>
            </a:pPr>
            <a:r>
              <a:rPr lang="en-US" sz="1050" dirty="0">
                <a:highlight>
                  <a:srgbClr val="FFFF00"/>
                </a:highlight>
              </a:rPr>
              <a:t>final </a:t>
            </a:r>
            <a:r>
              <a:rPr lang="en-US" sz="1050" dirty="0" err="1">
                <a:highlight>
                  <a:srgbClr val="FFFF00"/>
                </a:highlight>
              </a:rPr>
              <a:t>iconList</a:t>
            </a:r>
            <a:r>
              <a:rPr lang="en-US" sz="1050" dirty="0">
                <a:highlight>
                  <a:srgbClr val="FFFF00"/>
                </a:highlight>
              </a:rPr>
              <a:t> </a:t>
            </a:r>
            <a:r>
              <a:rPr lang="en-US" sz="1050" dirty="0"/>
              <a:t>= </a:t>
            </a:r>
            <a:r>
              <a:rPr lang="en-US" sz="1050" dirty="0" err="1"/>
              <a:t>DefaultTextStyle.merge</a:t>
            </a:r>
            <a:r>
              <a:rPr lang="en-US" sz="1050" dirty="0"/>
              <a:t>(</a:t>
            </a:r>
          </a:p>
          <a:p>
            <a:pPr marL="0" indent="0">
              <a:spcBef>
                <a:spcPts val="0"/>
              </a:spcBef>
              <a:spcAft>
                <a:spcPts val="0"/>
              </a:spcAft>
              <a:buNone/>
            </a:pPr>
            <a:r>
              <a:rPr lang="en-US" sz="1050" dirty="0"/>
              <a:t>  style: </a:t>
            </a:r>
            <a:r>
              <a:rPr lang="en-US" sz="1050" dirty="0" err="1"/>
              <a:t>descTextStyle</a:t>
            </a:r>
            <a:r>
              <a:rPr lang="en-US" sz="1050" dirty="0"/>
              <a:t>,</a:t>
            </a:r>
          </a:p>
          <a:p>
            <a:pPr marL="0" indent="0">
              <a:spcBef>
                <a:spcPts val="0"/>
              </a:spcBef>
              <a:spcAft>
                <a:spcPts val="0"/>
              </a:spcAft>
              <a:buNone/>
            </a:pPr>
            <a:r>
              <a:rPr lang="en-US" sz="1050" dirty="0"/>
              <a:t>  child: Container(</a:t>
            </a:r>
          </a:p>
          <a:p>
            <a:pPr marL="0" indent="0">
              <a:spcBef>
                <a:spcPts val="0"/>
              </a:spcBef>
              <a:spcAft>
                <a:spcPts val="0"/>
              </a:spcAft>
              <a:buNone/>
            </a:pPr>
            <a:r>
              <a:rPr lang="en-US" sz="1050" dirty="0"/>
              <a:t>    padding: </a:t>
            </a:r>
            <a:r>
              <a:rPr lang="en-US" sz="1050" dirty="0" err="1"/>
              <a:t>EdgeInsets.all</a:t>
            </a:r>
            <a:r>
              <a:rPr lang="en-US" sz="1050" dirty="0"/>
              <a:t>(20),</a:t>
            </a:r>
          </a:p>
          <a:p>
            <a:pPr marL="0" indent="0">
              <a:spcBef>
                <a:spcPts val="0"/>
              </a:spcBef>
              <a:spcAft>
                <a:spcPts val="0"/>
              </a:spcAft>
              <a:buNone/>
            </a:pPr>
            <a:r>
              <a:rPr lang="en-US" sz="1050" dirty="0"/>
              <a:t>    child: Row(</a:t>
            </a:r>
          </a:p>
          <a:p>
            <a:pPr marL="0" indent="0">
              <a:spcBef>
                <a:spcPts val="0"/>
              </a:spcBef>
              <a:spcAft>
                <a:spcPts val="0"/>
              </a:spcAft>
              <a:buNone/>
            </a:pPr>
            <a:r>
              <a:rPr lang="en-US" sz="1050" dirty="0"/>
              <a:t>      </a:t>
            </a:r>
            <a:r>
              <a:rPr lang="en-US" sz="1050" dirty="0" err="1"/>
              <a:t>mainAxisAlignment</a:t>
            </a:r>
            <a:r>
              <a:rPr lang="en-US" sz="1050" dirty="0"/>
              <a:t>: </a:t>
            </a:r>
            <a:r>
              <a:rPr lang="en-US" sz="1050" dirty="0" err="1"/>
              <a:t>MainAxisAlignment.spaceEvenly</a:t>
            </a:r>
            <a:r>
              <a:rPr lang="en-US" sz="1050" dirty="0"/>
              <a:t>,</a:t>
            </a:r>
          </a:p>
          <a:p>
            <a:pPr marL="0" indent="0">
              <a:spcBef>
                <a:spcPts val="0"/>
              </a:spcBef>
              <a:spcAft>
                <a:spcPts val="0"/>
              </a:spcAft>
              <a:buNone/>
            </a:pPr>
            <a:r>
              <a:rPr lang="en-US" sz="1050" dirty="0"/>
              <a:t>      children: [</a:t>
            </a:r>
          </a:p>
          <a:p>
            <a:pPr marL="0" indent="0">
              <a:spcBef>
                <a:spcPts val="0"/>
              </a:spcBef>
              <a:spcAft>
                <a:spcPts val="0"/>
              </a:spcAft>
              <a:buNone/>
            </a:pPr>
            <a:r>
              <a:rPr lang="en-US" sz="1050" dirty="0"/>
              <a:t>        Column(</a:t>
            </a:r>
          </a:p>
          <a:p>
            <a:pPr marL="0" indent="0">
              <a:spcBef>
                <a:spcPts val="0"/>
              </a:spcBef>
              <a:spcAft>
                <a:spcPts val="0"/>
              </a:spcAft>
              <a:buNone/>
            </a:pPr>
            <a:r>
              <a:rPr lang="en-US" sz="1050" dirty="0"/>
              <a:t>          children: [</a:t>
            </a:r>
          </a:p>
          <a:p>
            <a:pPr marL="0" indent="0">
              <a:spcBef>
                <a:spcPts val="0"/>
              </a:spcBef>
              <a:spcAft>
                <a:spcPts val="0"/>
              </a:spcAft>
              <a:buNone/>
            </a:pPr>
            <a:r>
              <a:rPr lang="en-US" sz="1050" dirty="0"/>
              <a:t>            Icon(</a:t>
            </a:r>
            <a:r>
              <a:rPr lang="en-US" sz="1050" dirty="0" err="1"/>
              <a:t>Icons.kitchen</a:t>
            </a:r>
            <a:r>
              <a:rPr lang="en-US" sz="1050" dirty="0"/>
              <a:t>, color: </a:t>
            </a:r>
            <a:r>
              <a:rPr lang="en-US" sz="1050" dirty="0" err="1"/>
              <a:t>Colors.green</a:t>
            </a:r>
            <a:r>
              <a:rPr lang="en-US" sz="1050" dirty="0"/>
              <a:t>[500]),</a:t>
            </a:r>
          </a:p>
          <a:p>
            <a:pPr marL="0" indent="0">
              <a:spcBef>
                <a:spcPts val="0"/>
              </a:spcBef>
              <a:spcAft>
                <a:spcPts val="0"/>
              </a:spcAft>
              <a:buNone/>
            </a:pPr>
            <a:r>
              <a:rPr lang="en-US" sz="1050" dirty="0"/>
              <a:t>            Text('PREP:'),</a:t>
            </a:r>
          </a:p>
          <a:p>
            <a:pPr marL="0" indent="0">
              <a:spcBef>
                <a:spcPts val="0"/>
              </a:spcBef>
              <a:spcAft>
                <a:spcPts val="0"/>
              </a:spcAft>
              <a:buNone/>
            </a:pPr>
            <a:r>
              <a:rPr lang="en-US" sz="1050" dirty="0"/>
              <a:t>            Text('25 min'),</a:t>
            </a:r>
          </a:p>
          <a:p>
            <a:pPr marL="0" indent="0">
              <a:spcBef>
                <a:spcPts val="0"/>
              </a:spcBef>
              <a:spcAft>
                <a:spcPts val="0"/>
              </a:spcAft>
              <a:buNone/>
            </a:pPr>
            <a:r>
              <a:rPr lang="en-US" sz="1050" dirty="0"/>
              <a:t>          ],</a:t>
            </a:r>
          </a:p>
          <a:p>
            <a:pPr marL="0" indent="0">
              <a:spcBef>
                <a:spcPts val="0"/>
              </a:spcBef>
              <a:spcAft>
                <a:spcPts val="0"/>
              </a:spcAft>
              <a:buNone/>
            </a:pPr>
            <a:r>
              <a:rPr lang="en-US" sz="1050" dirty="0"/>
              <a:t>        ),</a:t>
            </a:r>
          </a:p>
          <a:p>
            <a:pPr marL="0" indent="0">
              <a:spcBef>
                <a:spcPts val="0"/>
              </a:spcBef>
              <a:spcAft>
                <a:spcPts val="0"/>
              </a:spcAft>
              <a:buNone/>
            </a:pPr>
            <a:r>
              <a:rPr lang="en-US" sz="1050" dirty="0"/>
              <a:t>        Column(</a:t>
            </a:r>
          </a:p>
          <a:p>
            <a:pPr marL="0" indent="0">
              <a:spcBef>
                <a:spcPts val="0"/>
              </a:spcBef>
              <a:spcAft>
                <a:spcPts val="0"/>
              </a:spcAft>
              <a:buNone/>
            </a:pPr>
            <a:r>
              <a:rPr lang="en-US" sz="1050" dirty="0"/>
              <a:t>          children: [</a:t>
            </a:r>
          </a:p>
          <a:p>
            <a:pPr marL="0" indent="0">
              <a:spcBef>
                <a:spcPts val="0"/>
              </a:spcBef>
              <a:spcAft>
                <a:spcPts val="0"/>
              </a:spcAft>
              <a:buNone/>
            </a:pPr>
            <a:r>
              <a:rPr lang="en-US" sz="1050" dirty="0"/>
              <a:t>            Icon(</a:t>
            </a:r>
            <a:r>
              <a:rPr lang="en-US" sz="1050" dirty="0" err="1"/>
              <a:t>Icons.timer</a:t>
            </a:r>
            <a:r>
              <a:rPr lang="en-US" sz="1050" dirty="0"/>
              <a:t>, color: </a:t>
            </a:r>
            <a:r>
              <a:rPr lang="en-US" sz="1050" dirty="0" err="1"/>
              <a:t>Colors.green</a:t>
            </a:r>
            <a:r>
              <a:rPr lang="en-US" sz="1050" dirty="0"/>
              <a:t>[500]),</a:t>
            </a:r>
          </a:p>
          <a:p>
            <a:pPr marL="0" indent="0">
              <a:spcBef>
                <a:spcPts val="0"/>
              </a:spcBef>
              <a:spcAft>
                <a:spcPts val="0"/>
              </a:spcAft>
              <a:buNone/>
            </a:pPr>
            <a:r>
              <a:rPr lang="en-US" sz="1050" dirty="0"/>
              <a:t>            Text('COOK:'),</a:t>
            </a:r>
          </a:p>
          <a:p>
            <a:pPr marL="0" indent="0">
              <a:spcBef>
                <a:spcPts val="0"/>
              </a:spcBef>
              <a:spcAft>
                <a:spcPts val="0"/>
              </a:spcAft>
              <a:buNone/>
            </a:pPr>
            <a:r>
              <a:rPr lang="en-US" sz="1050" dirty="0"/>
              <a:t>            Text('1 </a:t>
            </a:r>
            <a:r>
              <a:rPr lang="en-US" sz="1050" dirty="0" err="1"/>
              <a:t>hr</a:t>
            </a:r>
            <a:r>
              <a:rPr lang="en-US" sz="1050" dirty="0"/>
              <a:t>'),</a:t>
            </a:r>
          </a:p>
          <a:p>
            <a:pPr marL="0" indent="0">
              <a:spcBef>
                <a:spcPts val="0"/>
              </a:spcBef>
              <a:spcAft>
                <a:spcPts val="0"/>
              </a:spcAft>
              <a:buNone/>
            </a:pPr>
            <a:r>
              <a:rPr lang="en-US" sz="1050" dirty="0"/>
              <a:t>          ],</a:t>
            </a:r>
          </a:p>
          <a:p>
            <a:pPr marL="0" indent="0">
              <a:spcBef>
                <a:spcPts val="0"/>
              </a:spcBef>
              <a:spcAft>
                <a:spcPts val="0"/>
              </a:spcAft>
              <a:buNone/>
            </a:pPr>
            <a:r>
              <a:rPr lang="en-US" sz="1050" dirty="0"/>
              <a:t>        ),</a:t>
            </a:r>
          </a:p>
          <a:p>
            <a:pPr marL="0" indent="0">
              <a:spcBef>
                <a:spcPts val="0"/>
              </a:spcBef>
              <a:spcAft>
                <a:spcPts val="0"/>
              </a:spcAft>
              <a:buNone/>
            </a:pPr>
            <a:r>
              <a:rPr lang="en-US" sz="1050" dirty="0"/>
              <a:t>        Column(</a:t>
            </a:r>
          </a:p>
          <a:p>
            <a:pPr marL="0" indent="0">
              <a:spcBef>
                <a:spcPts val="0"/>
              </a:spcBef>
              <a:spcAft>
                <a:spcPts val="0"/>
              </a:spcAft>
              <a:buNone/>
            </a:pPr>
            <a:r>
              <a:rPr lang="en-US" sz="1050" dirty="0"/>
              <a:t>          children: [</a:t>
            </a:r>
          </a:p>
          <a:p>
            <a:pPr marL="0" indent="0">
              <a:spcBef>
                <a:spcPts val="0"/>
              </a:spcBef>
              <a:spcAft>
                <a:spcPts val="0"/>
              </a:spcAft>
              <a:buNone/>
            </a:pPr>
            <a:r>
              <a:rPr lang="en-US" sz="1050" dirty="0"/>
              <a:t>            Icon(</a:t>
            </a:r>
            <a:r>
              <a:rPr lang="en-US" sz="1050" dirty="0" err="1"/>
              <a:t>Icons.restaurant</a:t>
            </a:r>
            <a:r>
              <a:rPr lang="en-US" sz="1050" dirty="0"/>
              <a:t>, color: </a:t>
            </a:r>
            <a:r>
              <a:rPr lang="en-US" sz="1050" dirty="0" err="1"/>
              <a:t>Colors.green</a:t>
            </a:r>
            <a:r>
              <a:rPr lang="en-US" sz="1050" dirty="0"/>
              <a:t>[500]),</a:t>
            </a:r>
          </a:p>
          <a:p>
            <a:pPr marL="0" indent="0">
              <a:spcBef>
                <a:spcPts val="0"/>
              </a:spcBef>
              <a:spcAft>
                <a:spcPts val="0"/>
              </a:spcAft>
              <a:buNone/>
            </a:pPr>
            <a:r>
              <a:rPr lang="en-US" sz="1050" dirty="0"/>
              <a:t>            Text('FEEDS:'),</a:t>
            </a:r>
          </a:p>
          <a:p>
            <a:pPr marL="0" indent="0">
              <a:spcBef>
                <a:spcPts val="0"/>
              </a:spcBef>
              <a:spcAft>
                <a:spcPts val="0"/>
              </a:spcAft>
              <a:buNone/>
            </a:pPr>
            <a:r>
              <a:rPr lang="en-US" sz="1050" dirty="0"/>
              <a:t>            Text('4-6'),</a:t>
            </a:r>
          </a:p>
          <a:p>
            <a:pPr marL="0" indent="0">
              <a:spcBef>
                <a:spcPts val="0"/>
              </a:spcBef>
              <a:spcAft>
                <a:spcPts val="0"/>
              </a:spcAft>
              <a:buNone/>
            </a:pPr>
            <a:r>
              <a:rPr lang="en-US" sz="1050" dirty="0"/>
              <a:t>          ],</a:t>
            </a:r>
          </a:p>
          <a:p>
            <a:pPr marL="0" indent="0">
              <a:spcBef>
                <a:spcPts val="0"/>
              </a:spcBef>
              <a:spcAft>
                <a:spcPts val="0"/>
              </a:spcAft>
              <a:buNone/>
            </a:pPr>
            <a:r>
              <a:rPr lang="en-US" sz="1050" dirty="0"/>
              <a:t>        ),</a:t>
            </a:r>
          </a:p>
          <a:p>
            <a:pPr marL="0" indent="0">
              <a:spcBef>
                <a:spcPts val="0"/>
              </a:spcBef>
              <a:spcAft>
                <a:spcPts val="0"/>
              </a:spcAft>
              <a:buNone/>
            </a:pPr>
            <a:r>
              <a:rPr lang="en-US" sz="1050" dirty="0"/>
              <a:t>      ],</a:t>
            </a:r>
          </a:p>
          <a:p>
            <a:pPr marL="0" indent="0">
              <a:spcBef>
                <a:spcPts val="0"/>
              </a:spcBef>
              <a:spcAft>
                <a:spcPts val="0"/>
              </a:spcAft>
              <a:buNone/>
            </a:pPr>
            <a:r>
              <a:rPr lang="en-US" sz="1050" dirty="0"/>
              <a:t>    ),</a:t>
            </a:r>
          </a:p>
          <a:p>
            <a:pPr marL="0" indent="0">
              <a:spcBef>
                <a:spcPts val="0"/>
              </a:spcBef>
              <a:spcAft>
                <a:spcPts val="0"/>
              </a:spcAft>
              <a:buNone/>
            </a:pPr>
            <a:r>
              <a:rPr lang="en-US" sz="1050" dirty="0"/>
              <a:t>  ),</a:t>
            </a:r>
          </a:p>
          <a:p>
            <a:pPr marL="0" indent="0">
              <a:spcBef>
                <a:spcPts val="0"/>
              </a:spcBef>
              <a:spcAft>
                <a:spcPts val="0"/>
              </a:spcAft>
              <a:buNone/>
            </a:pPr>
            <a:r>
              <a:rPr lang="en-US" sz="1050" dirty="0"/>
              <a:t>);</a:t>
            </a:r>
            <a:endParaRPr lang="en-TH" sz="1050" dirty="0"/>
          </a:p>
        </p:txBody>
      </p:sp>
      <p:sp>
        <p:nvSpPr>
          <p:cNvPr id="137" name="Rectangle 136">
            <a:extLst>
              <a:ext uri="{FF2B5EF4-FFF2-40B4-BE49-F238E27FC236}">
                <a16:creationId xmlns:a16="http://schemas.microsoft.com/office/drawing/2014/main" id="{EB97D8A6-1C5A-42B6-AE78-F3D0F9BDF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314" name="Picture 2" descr="Icon widget tree">
            <a:extLst>
              <a:ext uri="{FF2B5EF4-FFF2-40B4-BE49-F238E27FC236}">
                <a16:creationId xmlns:a16="http://schemas.microsoft.com/office/drawing/2014/main" id="{EF88CBBD-AC29-054B-8316-3AE416F1A3F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722695" y="1891146"/>
            <a:ext cx="8292540" cy="379383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DFDBC51-7A06-B343-B1E7-D5D828322082}"/>
              </a:ext>
            </a:extLst>
          </p:cNvPr>
          <p:cNvSpPr>
            <a:spLocks noGrp="1"/>
          </p:cNvSpPr>
          <p:nvPr>
            <p:ph type="title"/>
          </p:nvPr>
        </p:nvSpPr>
        <p:spPr>
          <a:xfrm>
            <a:off x="5837382" y="60036"/>
            <a:ext cx="5958837" cy="1485900"/>
          </a:xfrm>
        </p:spPr>
        <p:style>
          <a:lnRef idx="2">
            <a:schemeClr val="accent5">
              <a:shade val="50000"/>
            </a:schemeClr>
          </a:lnRef>
          <a:fillRef idx="1">
            <a:schemeClr val="accent5"/>
          </a:fillRef>
          <a:effectRef idx="0">
            <a:schemeClr val="accent5"/>
          </a:effectRef>
          <a:fontRef idx="minor">
            <a:schemeClr val="lt1"/>
          </a:fontRef>
        </p:style>
        <p:txBody>
          <a:bodyPr>
            <a:normAutofit/>
          </a:bodyPr>
          <a:lstStyle/>
          <a:p>
            <a:r>
              <a:rPr lang="en-US" sz="2400" dirty="0"/>
              <a:t>The icons row, below the ratings row, contains 3 columns; each column contains an icon and two lines of text, as you can see in its widget tree:</a:t>
            </a:r>
            <a:endParaRPr lang="en-TH" sz="2400" dirty="0"/>
          </a:p>
        </p:txBody>
      </p:sp>
      <p:pic>
        <p:nvPicPr>
          <p:cNvPr id="8" name="Picture 7" descr="A picture containing table&#10;&#10;Description automatically generated">
            <a:extLst>
              <a:ext uri="{FF2B5EF4-FFF2-40B4-BE49-F238E27FC236}">
                <a16:creationId xmlns:a16="http://schemas.microsoft.com/office/drawing/2014/main" id="{48086263-831D-2148-8737-F841D23EEEE3}"/>
              </a:ext>
            </a:extLst>
          </p:cNvPr>
          <p:cNvPicPr>
            <a:picLocks noChangeAspect="1"/>
          </p:cNvPicPr>
          <p:nvPr/>
        </p:nvPicPr>
        <p:blipFill>
          <a:blip r:embed="rId3"/>
          <a:stretch>
            <a:fillRect/>
          </a:stretch>
        </p:blipFill>
        <p:spPr>
          <a:xfrm>
            <a:off x="4462563" y="1831110"/>
            <a:ext cx="2749637" cy="1577481"/>
          </a:xfrm>
          <a:prstGeom prst="rect">
            <a:avLst/>
          </a:prstGeom>
        </p:spPr>
      </p:pic>
    </p:spTree>
    <p:extLst>
      <p:ext uri="{BB962C8B-B14F-4D97-AF65-F5344CB8AC3E}">
        <p14:creationId xmlns:p14="http://schemas.microsoft.com/office/powerpoint/2010/main" val="1984748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7DA3D-C3ED-044A-8631-ABB5A3034FA9}"/>
              </a:ext>
            </a:extLst>
          </p:cNvPr>
          <p:cNvSpPr>
            <a:spLocks noGrp="1"/>
          </p:cNvSpPr>
          <p:nvPr>
            <p:ph type="title"/>
          </p:nvPr>
        </p:nvSpPr>
        <p:spPr/>
        <p:txBody>
          <a:bodyPr/>
          <a:lstStyle/>
          <a:p>
            <a:r>
              <a:rPr lang="en-TH" dirty="0"/>
              <a:t>Everything is widget</a:t>
            </a:r>
          </a:p>
        </p:txBody>
      </p:sp>
      <p:sp>
        <p:nvSpPr>
          <p:cNvPr id="3" name="Content Placeholder 2">
            <a:extLst>
              <a:ext uri="{FF2B5EF4-FFF2-40B4-BE49-F238E27FC236}">
                <a16:creationId xmlns:a16="http://schemas.microsoft.com/office/drawing/2014/main" id="{D515B84E-FF3E-3742-8B6D-1F0BE5EF7747}"/>
              </a:ext>
            </a:extLst>
          </p:cNvPr>
          <p:cNvSpPr>
            <a:spLocks noGrp="1"/>
          </p:cNvSpPr>
          <p:nvPr>
            <p:ph idx="1"/>
          </p:nvPr>
        </p:nvSpPr>
        <p:spPr/>
        <p:txBody>
          <a:bodyPr/>
          <a:lstStyle/>
          <a:p>
            <a:r>
              <a:rPr lang="en-US" dirty="0"/>
              <a:t>The core of Flutter’s layout mechanism is widgets. In Flutter, almost everything is a widget—even layout models are widgets. The images, icons, and text that you see in a Flutter app are all widgets. But things you don’t see are also widgets, such as the rows, columns, and grids that arrange, constrain, and align the visible widgets.</a:t>
            </a:r>
          </a:p>
          <a:p>
            <a:r>
              <a:rPr lang="en-US" dirty="0"/>
              <a:t>You create a layout by composing widgets to build more complex widgets. For example, the first screenshot below shows 3 icons with a label under each one:</a:t>
            </a:r>
            <a:endParaRPr lang="en-TH" dirty="0"/>
          </a:p>
        </p:txBody>
      </p:sp>
      <p:pic>
        <p:nvPicPr>
          <p:cNvPr id="1026" name="Picture 2" descr="Sample layout">
            <a:extLst>
              <a:ext uri="{FF2B5EF4-FFF2-40B4-BE49-F238E27FC236}">
                <a16:creationId xmlns:a16="http://schemas.microsoft.com/office/drawing/2014/main" id="{7B88F191-0269-1D4A-99B0-06BFE44A38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4508500"/>
            <a:ext cx="5080000" cy="584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ample layout with visual debugging">
            <a:extLst>
              <a:ext uri="{FF2B5EF4-FFF2-40B4-BE49-F238E27FC236}">
                <a16:creationId xmlns:a16="http://schemas.microsoft.com/office/drawing/2014/main" id="{D5FF77F6-67CA-D443-81B4-FFF35F941A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6335" y="4521200"/>
            <a:ext cx="5080000" cy="57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868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BC525-1013-B947-B21C-CEDEB39D5D43}"/>
              </a:ext>
            </a:extLst>
          </p:cNvPr>
          <p:cNvSpPr>
            <a:spLocks noGrp="1"/>
          </p:cNvSpPr>
          <p:nvPr>
            <p:ph type="title"/>
          </p:nvPr>
        </p:nvSpPr>
        <p:spPr>
          <a:xfrm>
            <a:off x="1023562" y="685800"/>
            <a:ext cx="10493524" cy="1485900"/>
          </a:xfrm>
        </p:spPr>
        <p:txBody>
          <a:bodyPr>
            <a:normAutofit/>
          </a:bodyPr>
          <a:lstStyle/>
          <a:p>
            <a:endParaRPr lang="en-TH" dirty="0"/>
          </a:p>
        </p:txBody>
      </p:sp>
      <p:sp>
        <p:nvSpPr>
          <p:cNvPr id="9" name="Rectangle 8">
            <a:extLst>
              <a:ext uri="{FF2B5EF4-FFF2-40B4-BE49-F238E27FC236}">
                <a16:creationId xmlns:a16="http://schemas.microsoft.com/office/drawing/2014/main" id="{B9F89C22-0475-4427-B7C8-0269AD40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C6472C4A-239F-7F45-A0B0-6777CF11E43F}"/>
              </a:ext>
            </a:extLst>
          </p:cNvPr>
          <p:cNvSpPr>
            <a:spLocks noGrp="1"/>
          </p:cNvSpPr>
          <p:nvPr>
            <p:ph idx="1"/>
          </p:nvPr>
        </p:nvSpPr>
        <p:spPr>
          <a:xfrm>
            <a:off x="1023562" y="2286000"/>
            <a:ext cx="5072437" cy="3581400"/>
          </a:xfrm>
        </p:spPr>
        <p:txBody>
          <a:bodyPr>
            <a:noAutofit/>
          </a:bodyPr>
          <a:lstStyle/>
          <a:p>
            <a:pPr marL="0" indent="0">
              <a:buNone/>
            </a:pPr>
            <a:r>
              <a:rPr lang="en-US" sz="1600" dirty="0"/>
              <a:t>final </a:t>
            </a:r>
            <a:r>
              <a:rPr lang="en-US" sz="1600" dirty="0" err="1">
                <a:highlight>
                  <a:srgbClr val="FFFF00"/>
                </a:highlight>
              </a:rPr>
              <a:t>leftColumn</a:t>
            </a:r>
            <a:r>
              <a:rPr lang="en-US" sz="1600" dirty="0"/>
              <a:t> = Container(</a:t>
            </a:r>
          </a:p>
          <a:p>
            <a:pPr marL="0" indent="0">
              <a:buNone/>
            </a:pPr>
            <a:r>
              <a:rPr lang="en-US" sz="1600" dirty="0"/>
              <a:t>  padding: </a:t>
            </a:r>
            <a:r>
              <a:rPr lang="en-US" sz="1600" dirty="0" err="1"/>
              <a:t>EdgeInsets.fromLTRB</a:t>
            </a:r>
            <a:r>
              <a:rPr lang="en-US" sz="1600" dirty="0"/>
              <a:t>(20, 30, 20, 20),</a:t>
            </a:r>
          </a:p>
          <a:p>
            <a:pPr marL="0" indent="0">
              <a:buNone/>
            </a:pPr>
            <a:r>
              <a:rPr lang="en-US" sz="1600" dirty="0"/>
              <a:t>  child: Column(</a:t>
            </a:r>
          </a:p>
          <a:p>
            <a:pPr marL="0" indent="0">
              <a:buNone/>
            </a:pPr>
            <a:r>
              <a:rPr lang="en-US" sz="1600" dirty="0"/>
              <a:t>    children: [</a:t>
            </a:r>
          </a:p>
          <a:p>
            <a:pPr marL="0" indent="0">
              <a:buNone/>
            </a:pPr>
            <a:r>
              <a:rPr lang="en-US" sz="1600" dirty="0"/>
              <a:t>      </a:t>
            </a:r>
            <a:r>
              <a:rPr lang="en-US" sz="1600" dirty="0" err="1"/>
              <a:t>titleText</a:t>
            </a:r>
            <a:r>
              <a:rPr lang="en-US" sz="1600" dirty="0"/>
              <a:t>,</a:t>
            </a:r>
          </a:p>
          <a:p>
            <a:pPr marL="0" indent="0">
              <a:buNone/>
            </a:pPr>
            <a:r>
              <a:rPr lang="en-US" sz="1600" dirty="0"/>
              <a:t>      </a:t>
            </a:r>
            <a:r>
              <a:rPr lang="en-US" sz="1600" dirty="0" err="1"/>
              <a:t>subTitle</a:t>
            </a:r>
            <a:r>
              <a:rPr lang="en-US" sz="1600" dirty="0"/>
              <a:t>,</a:t>
            </a:r>
          </a:p>
          <a:p>
            <a:pPr marL="0" indent="0">
              <a:buNone/>
            </a:pPr>
            <a:r>
              <a:rPr lang="en-US" sz="1600" dirty="0"/>
              <a:t>      ratings,</a:t>
            </a:r>
          </a:p>
          <a:p>
            <a:pPr marL="0" indent="0">
              <a:buNone/>
            </a:pPr>
            <a:r>
              <a:rPr lang="en-US" sz="1600" dirty="0"/>
              <a:t>      </a:t>
            </a:r>
            <a:r>
              <a:rPr lang="en-US" sz="1600" dirty="0" err="1"/>
              <a:t>iconList</a:t>
            </a:r>
            <a:r>
              <a:rPr lang="en-US" sz="1600" dirty="0"/>
              <a:t>,</a:t>
            </a:r>
          </a:p>
          <a:p>
            <a:pPr marL="0" indent="0">
              <a:buNone/>
            </a:pPr>
            <a:r>
              <a:rPr lang="en-US" sz="1600" dirty="0"/>
              <a:t>    ],</a:t>
            </a:r>
          </a:p>
          <a:p>
            <a:pPr marL="0" indent="0">
              <a:buNone/>
            </a:pPr>
            <a:r>
              <a:rPr lang="en-US" sz="1600" dirty="0"/>
              <a:t>  ),</a:t>
            </a:r>
          </a:p>
          <a:p>
            <a:pPr marL="0" indent="0">
              <a:buNone/>
            </a:pPr>
            <a:r>
              <a:rPr lang="en-US" sz="1600" dirty="0"/>
              <a:t>);</a:t>
            </a:r>
            <a:endParaRPr lang="en-TH" sz="1600" dirty="0"/>
          </a:p>
        </p:txBody>
      </p:sp>
      <p:pic>
        <p:nvPicPr>
          <p:cNvPr id="4" name="Picture 2" descr="Screenshot of the pavlova app, with the ratings and icon rows outlined in red">
            <a:extLst>
              <a:ext uri="{FF2B5EF4-FFF2-40B4-BE49-F238E27FC236}">
                <a16:creationId xmlns:a16="http://schemas.microsoft.com/office/drawing/2014/main" id="{A49DFC40-939B-484B-AF7C-A98C8B43652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11641" y="2979201"/>
            <a:ext cx="5105445" cy="2284686"/>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B86B4D8D-139B-7E45-8642-FCE81AC2253D}"/>
              </a:ext>
            </a:extLst>
          </p:cNvPr>
          <p:cNvCxnSpPr/>
          <p:nvPr/>
        </p:nvCxnSpPr>
        <p:spPr>
          <a:xfrm flipV="1">
            <a:off x="2198255" y="3251200"/>
            <a:ext cx="4396509" cy="72043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422AB9A-A58F-5746-A636-61A8E9A9F2DA}"/>
              </a:ext>
            </a:extLst>
          </p:cNvPr>
          <p:cNvCxnSpPr/>
          <p:nvPr/>
        </p:nvCxnSpPr>
        <p:spPr>
          <a:xfrm flipV="1">
            <a:off x="2198254" y="3716482"/>
            <a:ext cx="4396509" cy="72043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F620CB6-8FDF-3E48-B1F2-F8B98612C6DA}"/>
              </a:ext>
            </a:extLst>
          </p:cNvPr>
          <p:cNvCxnSpPr/>
          <p:nvPr/>
        </p:nvCxnSpPr>
        <p:spPr>
          <a:xfrm flipV="1">
            <a:off x="2341419" y="4132512"/>
            <a:ext cx="4396509" cy="72043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65C7A84-4F7A-9C42-BE44-6CFF953AE53D}"/>
              </a:ext>
            </a:extLst>
          </p:cNvPr>
          <p:cNvCxnSpPr/>
          <p:nvPr/>
        </p:nvCxnSpPr>
        <p:spPr>
          <a:xfrm flipV="1">
            <a:off x="2341419" y="4418919"/>
            <a:ext cx="4396509" cy="72043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a:extLst>
              <a:ext uri="{FF2B5EF4-FFF2-40B4-BE49-F238E27FC236}">
                <a16:creationId xmlns:a16="http://schemas.microsoft.com/office/drawing/2014/main" id="{86D93114-AF92-2245-BFE5-C17D70D9E9AB}"/>
              </a:ext>
            </a:extLst>
          </p:cNvPr>
          <p:cNvCxnSpPr>
            <a:cxnSpLocks/>
          </p:cNvCxnSpPr>
          <p:nvPr/>
        </p:nvCxnSpPr>
        <p:spPr>
          <a:xfrm>
            <a:off x="3685309" y="2458107"/>
            <a:ext cx="3629891" cy="521094"/>
          </a:xfrm>
          <a:prstGeom prst="bentConnector3">
            <a:avLst>
              <a:gd name="adj1" fmla="val 50000"/>
            </a:avLst>
          </a:prstGeom>
          <a:ln w="38100">
            <a:solidFill>
              <a:schemeClr val="accent1"/>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5966601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B9F89C22-0475-4427-B7C8-0269AD40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Rectangle 3">
            <a:extLst>
              <a:ext uri="{FF2B5EF4-FFF2-40B4-BE49-F238E27FC236}">
                <a16:creationId xmlns:a16="http://schemas.microsoft.com/office/drawing/2014/main" id="{C90B9AC0-18E3-FD40-AB56-D2352611F867}"/>
              </a:ext>
            </a:extLst>
          </p:cNvPr>
          <p:cNvSpPr/>
          <p:nvPr/>
        </p:nvSpPr>
        <p:spPr>
          <a:xfrm>
            <a:off x="848071" y="346364"/>
            <a:ext cx="5072437" cy="3581400"/>
          </a:xfrm>
          <a:prstGeom prst="rect">
            <a:avLst/>
          </a:prstGeom>
        </p:spPr>
        <p:txBody>
          <a:bodyPr vert="horz" lIns="91440" tIns="45720" rIns="91440" bIns="45720" rtlCol="0">
            <a:noAutofit/>
          </a:bodyPr>
          <a:lstStyle/>
          <a:p>
            <a:pPr marL="384048" indent="-384048" defTabSz="914400">
              <a:lnSpc>
                <a:spcPct val="94000"/>
              </a:lnSpc>
              <a:spcAft>
                <a:spcPts val="200"/>
              </a:spcAft>
              <a:buFont typeface="Franklin Gothic Book" panose="020B0503020102020204" pitchFamily="34" charset="0"/>
            </a:pPr>
            <a:r>
              <a:rPr lang="en-US" sz="2000" dirty="0">
                <a:solidFill>
                  <a:schemeClr val="tx2"/>
                </a:solidFill>
              </a:rPr>
              <a:t>body: Center(</a:t>
            </a:r>
          </a:p>
          <a:p>
            <a:pPr marL="384048" indent="-384048" defTabSz="914400">
              <a:lnSpc>
                <a:spcPct val="94000"/>
              </a:lnSpc>
              <a:spcAft>
                <a:spcPts val="200"/>
              </a:spcAft>
              <a:buFont typeface="Franklin Gothic Book" panose="020B0503020102020204" pitchFamily="34" charset="0"/>
            </a:pPr>
            <a:r>
              <a:rPr lang="en-US" sz="2000" dirty="0">
                <a:solidFill>
                  <a:schemeClr val="tx2"/>
                </a:solidFill>
              </a:rPr>
              <a:t>  child: Container(</a:t>
            </a:r>
          </a:p>
          <a:p>
            <a:pPr marL="384048" indent="-384048" defTabSz="914400">
              <a:lnSpc>
                <a:spcPct val="94000"/>
              </a:lnSpc>
              <a:spcAft>
                <a:spcPts val="200"/>
              </a:spcAft>
              <a:buFont typeface="Franklin Gothic Book" panose="020B0503020102020204" pitchFamily="34" charset="0"/>
            </a:pPr>
            <a:r>
              <a:rPr lang="en-US" sz="2000" dirty="0">
                <a:solidFill>
                  <a:schemeClr val="tx2"/>
                </a:solidFill>
              </a:rPr>
              <a:t>    margin: </a:t>
            </a:r>
            <a:r>
              <a:rPr lang="en-US" sz="2000" dirty="0" err="1">
                <a:solidFill>
                  <a:schemeClr val="tx2"/>
                </a:solidFill>
              </a:rPr>
              <a:t>EdgeInsets.fromLTRB</a:t>
            </a:r>
            <a:r>
              <a:rPr lang="en-US" sz="2000" dirty="0">
                <a:solidFill>
                  <a:schemeClr val="tx2"/>
                </a:solidFill>
              </a:rPr>
              <a:t>(0, 40, 0, 30),</a:t>
            </a:r>
          </a:p>
          <a:p>
            <a:pPr marL="384048" indent="-384048" defTabSz="914400">
              <a:lnSpc>
                <a:spcPct val="94000"/>
              </a:lnSpc>
              <a:spcAft>
                <a:spcPts val="200"/>
              </a:spcAft>
              <a:buFont typeface="Franklin Gothic Book" panose="020B0503020102020204" pitchFamily="34" charset="0"/>
            </a:pPr>
            <a:r>
              <a:rPr lang="en-US" sz="2000" dirty="0">
                <a:solidFill>
                  <a:schemeClr val="tx2"/>
                </a:solidFill>
              </a:rPr>
              <a:t>    height: 600,</a:t>
            </a:r>
          </a:p>
          <a:p>
            <a:pPr marL="384048" indent="-384048" defTabSz="914400">
              <a:lnSpc>
                <a:spcPct val="94000"/>
              </a:lnSpc>
              <a:spcAft>
                <a:spcPts val="200"/>
              </a:spcAft>
              <a:buFont typeface="Franklin Gothic Book" panose="020B0503020102020204" pitchFamily="34" charset="0"/>
            </a:pPr>
            <a:r>
              <a:rPr lang="en-US" sz="2000" dirty="0">
                <a:solidFill>
                  <a:schemeClr val="tx2"/>
                </a:solidFill>
              </a:rPr>
              <a:t>    child: Card(</a:t>
            </a:r>
          </a:p>
          <a:p>
            <a:pPr marL="384048" indent="-384048" defTabSz="914400">
              <a:lnSpc>
                <a:spcPct val="94000"/>
              </a:lnSpc>
              <a:spcAft>
                <a:spcPts val="200"/>
              </a:spcAft>
              <a:buFont typeface="Franklin Gothic Book" panose="020B0503020102020204" pitchFamily="34" charset="0"/>
            </a:pPr>
            <a:r>
              <a:rPr lang="en-US" sz="2000" dirty="0">
                <a:solidFill>
                  <a:schemeClr val="tx2"/>
                </a:solidFill>
              </a:rPr>
              <a:t>      child: Row(</a:t>
            </a:r>
          </a:p>
          <a:p>
            <a:pPr marL="384048" indent="-384048" defTabSz="914400">
              <a:lnSpc>
                <a:spcPct val="94000"/>
              </a:lnSpc>
              <a:spcAft>
                <a:spcPts val="200"/>
              </a:spcAft>
              <a:buFont typeface="Franklin Gothic Book" panose="020B0503020102020204" pitchFamily="34" charset="0"/>
            </a:pPr>
            <a:r>
              <a:rPr lang="en-US" sz="2000" dirty="0">
                <a:solidFill>
                  <a:schemeClr val="tx2"/>
                </a:solidFill>
              </a:rPr>
              <a:t>        </a:t>
            </a:r>
            <a:r>
              <a:rPr lang="en-US" sz="2000" dirty="0" err="1">
                <a:solidFill>
                  <a:schemeClr val="tx2"/>
                </a:solidFill>
              </a:rPr>
              <a:t>crossAxisAlignment</a:t>
            </a:r>
            <a:r>
              <a:rPr lang="en-US" sz="2000" dirty="0">
                <a:solidFill>
                  <a:schemeClr val="tx2"/>
                </a:solidFill>
              </a:rPr>
              <a:t>: </a:t>
            </a:r>
            <a:r>
              <a:rPr lang="en-US" sz="2000" dirty="0" err="1">
                <a:solidFill>
                  <a:schemeClr val="tx2"/>
                </a:solidFill>
              </a:rPr>
              <a:t>CrossAxisAlignment.start</a:t>
            </a:r>
            <a:r>
              <a:rPr lang="en-US" sz="2000" dirty="0">
                <a:solidFill>
                  <a:schemeClr val="tx2"/>
                </a:solidFill>
              </a:rPr>
              <a:t>,</a:t>
            </a:r>
          </a:p>
          <a:p>
            <a:pPr marL="384048" indent="-384048" defTabSz="914400">
              <a:lnSpc>
                <a:spcPct val="94000"/>
              </a:lnSpc>
              <a:spcAft>
                <a:spcPts val="200"/>
              </a:spcAft>
              <a:buFont typeface="Franklin Gothic Book" panose="020B0503020102020204" pitchFamily="34" charset="0"/>
            </a:pPr>
            <a:r>
              <a:rPr lang="en-US" sz="2000" dirty="0">
                <a:solidFill>
                  <a:schemeClr val="tx2"/>
                </a:solidFill>
              </a:rPr>
              <a:t>        children: [</a:t>
            </a:r>
          </a:p>
          <a:p>
            <a:pPr marL="384048" indent="-384048" defTabSz="914400">
              <a:lnSpc>
                <a:spcPct val="94000"/>
              </a:lnSpc>
              <a:spcAft>
                <a:spcPts val="200"/>
              </a:spcAft>
              <a:buFont typeface="Franklin Gothic Book" panose="020B0503020102020204" pitchFamily="34" charset="0"/>
            </a:pPr>
            <a:r>
              <a:rPr lang="en-US" sz="2000" dirty="0">
                <a:solidFill>
                  <a:schemeClr val="tx2"/>
                </a:solidFill>
              </a:rPr>
              <a:t>          Container(</a:t>
            </a:r>
          </a:p>
          <a:p>
            <a:pPr marL="384048" indent="-384048" defTabSz="914400">
              <a:lnSpc>
                <a:spcPct val="94000"/>
              </a:lnSpc>
              <a:spcAft>
                <a:spcPts val="200"/>
              </a:spcAft>
              <a:buFont typeface="Franklin Gothic Book" panose="020B0503020102020204" pitchFamily="34" charset="0"/>
            </a:pPr>
            <a:r>
              <a:rPr lang="en-US" sz="2000" dirty="0">
                <a:solidFill>
                  <a:schemeClr val="tx2"/>
                </a:solidFill>
              </a:rPr>
              <a:t>            width: 440,</a:t>
            </a:r>
          </a:p>
          <a:p>
            <a:pPr marL="384048" indent="-384048" defTabSz="914400">
              <a:lnSpc>
                <a:spcPct val="94000"/>
              </a:lnSpc>
              <a:spcAft>
                <a:spcPts val="200"/>
              </a:spcAft>
              <a:buFont typeface="Franklin Gothic Book" panose="020B0503020102020204" pitchFamily="34" charset="0"/>
            </a:pPr>
            <a:r>
              <a:rPr lang="en-US" sz="2000" dirty="0">
                <a:solidFill>
                  <a:schemeClr val="tx2"/>
                </a:solidFill>
              </a:rPr>
              <a:t>            child: </a:t>
            </a:r>
            <a:r>
              <a:rPr lang="en-US" sz="2000" dirty="0" err="1">
                <a:solidFill>
                  <a:schemeClr val="tx2"/>
                </a:solidFill>
              </a:rPr>
              <a:t>leftColumn</a:t>
            </a:r>
            <a:r>
              <a:rPr lang="en-US" sz="2000" dirty="0">
                <a:solidFill>
                  <a:schemeClr val="tx2"/>
                </a:solidFill>
              </a:rPr>
              <a:t>,</a:t>
            </a:r>
          </a:p>
          <a:p>
            <a:pPr marL="384048" indent="-384048" defTabSz="914400">
              <a:lnSpc>
                <a:spcPct val="94000"/>
              </a:lnSpc>
              <a:spcAft>
                <a:spcPts val="200"/>
              </a:spcAft>
              <a:buFont typeface="Franklin Gothic Book" panose="020B0503020102020204" pitchFamily="34" charset="0"/>
            </a:pPr>
            <a:r>
              <a:rPr lang="en-US" sz="2000" dirty="0">
                <a:solidFill>
                  <a:schemeClr val="tx2"/>
                </a:solidFill>
              </a:rPr>
              <a:t>          ),</a:t>
            </a:r>
          </a:p>
          <a:p>
            <a:pPr marL="384048" indent="-384048" defTabSz="914400">
              <a:lnSpc>
                <a:spcPct val="94000"/>
              </a:lnSpc>
              <a:spcAft>
                <a:spcPts val="200"/>
              </a:spcAft>
              <a:buFont typeface="Franklin Gothic Book" panose="020B0503020102020204" pitchFamily="34" charset="0"/>
            </a:pPr>
            <a:r>
              <a:rPr lang="en-US" sz="2000" dirty="0">
                <a:solidFill>
                  <a:schemeClr val="tx2"/>
                </a:solidFill>
              </a:rPr>
              <a:t>          </a:t>
            </a:r>
            <a:r>
              <a:rPr lang="en-US" sz="2000" dirty="0" err="1">
                <a:solidFill>
                  <a:schemeClr val="tx2"/>
                </a:solidFill>
              </a:rPr>
              <a:t>mainImage</a:t>
            </a:r>
            <a:r>
              <a:rPr lang="en-US" sz="2000" dirty="0">
                <a:solidFill>
                  <a:schemeClr val="tx2"/>
                </a:solidFill>
              </a:rPr>
              <a:t>,</a:t>
            </a:r>
          </a:p>
          <a:p>
            <a:pPr marL="384048" indent="-384048" defTabSz="914400">
              <a:lnSpc>
                <a:spcPct val="94000"/>
              </a:lnSpc>
              <a:spcAft>
                <a:spcPts val="200"/>
              </a:spcAft>
              <a:buFont typeface="Franklin Gothic Book" panose="020B0503020102020204" pitchFamily="34" charset="0"/>
            </a:pPr>
            <a:r>
              <a:rPr lang="en-US" sz="2000" dirty="0">
                <a:solidFill>
                  <a:schemeClr val="tx2"/>
                </a:solidFill>
              </a:rPr>
              <a:t>        ],</a:t>
            </a:r>
          </a:p>
          <a:p>
            <a:pPr marL="384048" indent="-384048" defTabSz="914400">
              <a:lnSpc>
                <a:spcPct val="94000"/>
              </a:lnSpc>
              <a:spcAft>
                <a:spcPts val="200"/>
              </a:spcAft>
              <a:buFont typeface="Franklin Gothic Book" panose="020B0503020102020204" pitchFamily="34" charset="0"/>
            </a:pPr>
            <a:r>
              <a:rPr lang="en-US" sz="2000" dirty="0">
                <a:solidFill>
                  <a:schemeClr val="tx2"/>
                </a:solidFill>
              </a:rPr>
              <a:t>      ),</a:t>
            </a:r>
          </a:p>
          <a:p>
            <a:pPr marL="384048" indent="-384048" defTabSz="914400">
              <a:lnSpc>
                <a:spcPct val="94000"/>
              </a:lnSpc>
              <a:spcAft>
                <a:spcPts val="200"/>
              </a:spcAft>
              <a:buFont typeface="Franklin Gothic Book" panose="020B0503020102020204" pitchFamily="34" charset="0"/>
            </a:pPr>
            <a:r>
              <a:rPr lang="en-US" sz="2000" dirty="0">
                <a:solidFill>
                  <a:schemeClr val="tx2"/>
                </a:solidFill>
              </a:rPr>
              <a:t>    ),</a:t>
            </a:r>
          </a:p>
          <a:p>
            <a:pPr marL="384048" indent="-384048" defTabSz="914400">
              <a:lnSpc>
                <a:spcPct val="94000"/>
              </a:lnSpc>
              <a:spcAft>
                <a:spcPts val="200"/>
              </a:spcAft>
              <a:buFont typeface="Franklin Gothic Book" panose="020B0503020102020204" pitchFamily="34" charset="0"/>
            </a:pPr>
            <a:r>
              <a:rPr lang="en-US" sz="2000" dirty="0">
                <a:solidFill>
                  <a:schemeClr val="tx2"/>
                </a:solidFill>
              </a:rPr>
              <a:t>  ),</a:t>
            </a:r>
          </a:p>
          <a:p>
            <a:pPr marL="384048" indent="-384048" defTabSz="914400">
              <a:lnSpc>
                <a:spcPct val="94000"/>
              </a:lnSpc>
              <a:spcAft>
                <a:spcPts val="200"/>
              </a:spcAft>
              <a:buFont typeface="Franklin Gothic Book" panose="020B0503020102020204" pitchFamily="34" charset="0"/>
            </a:pPr>
            <a:r>
              <a:rPr lang="en-US" sz="2000" dirty="0">
                <a:solidFill>
                  <a:schemeClr val="tx2"/>
                </a:solidFill>
              </a:rPr>
              <a:t>),</a:t>
            </a:r>
          </a:p>
        </p:txBody>
      </p:sp>
      <p:pic>
        <p:nvPicPr>
          <p:cNvPr id="5" name="Picture 2" descr="Screenshot of the pavlova app, with the ratings and icon rows outlined in red">
            <a:extLst>
              <a:ext uri="{FF2B5EF4-FFF2-40B4-BE49-F238E27FC236}">
                <a16:creationId xmlns:a16="http://schemas.microsoft.com/office/drawing/2014/main" id="{8233369C-A380-7F4C-B2A9-FCECE58EAB7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441031" y="1794584"/>
            <a:ext cx="7304655" cy="3268832"/>
          </a:xfrm>
          <a:prstGeom prst="rect">
            <a:avLst/>
          </a:prstGeom>
          <a:noFill/>
          <a:extLst>
            <a:ext uri="{909E8E84-426E-40DD-AFC4-6F175D3DCCD1}">
              <a14:hiddenFill xmlns:a14="http://schemas.microsoft.com/office/drawing/2010/main">
                <a:solidFill>
                  <a:srgbClr val="FFFFFF"/>
                </a:solidFill>
              </a14:hiddenFill>
            </a:ext>
          </a:extLst>
        </p:spPr>
      </p:pic>
      <p:sp>
        <p:nvSpPr>
          <p:cNvPr id="6" name="Right Arrow 5">
            <a:extLst>
              <a:ext uri="{FF2B5EF4-FFF2-40B4-BE49-F238E27FC236}">
                <a16:creationId xmlns:a16="http://schemas.microsoft.com/office/drawing/2014/main" id="{4000BE5C-778F-C545-A82D-D64E678F8572}"/>
              </a:ext>
            </a:extLst>
          </p:cNvPr>
          <p:cNvSpPr/>
          <p:nvPr/>
        </p:nvSpPr>
        <p:spPr>
          <a:xfrm>
            <a:off x="3546763" y="3853873"/>
            <a:ext cx="1136073" cy="4987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15" name="Right Arrow 14">
            <a:extLst>
              <a:ext uri="{FF2B5EF4-FFF2-40B4-BE49-F238E27FC236}">
                <a16:creationId xmlns:a16="http://schemas.microsoft.com/office/drawing/2014/main" id="{DEAF8D37-3FD9-B843-8251-F590BD3CA518}"/>
              </a:ext>
            </a:extLst>
          </p:cNvPr>
          <p:cNvSpPr/>
          <p:nvPr/>
        </p:nvSpPr>
        <p:spPr>
          <a:xfrm>
            <a:off x="2978726" y="4564652"/>
            <a:ext cx="3837710" cy="4987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spTree>
    <p:extLst>
      <p:ext uri="{BB962C8B-B14F-4D97-AF65-F5344CB8AC3E}">
        <p14:creationId xmlns:p14="http://schemas.microsoft.com/office/powerpoint/2010/main" val="4147850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CB7BF-6567-764F-8398-82C20C446E55}"/>
              </a:ext>
            </a:extLst>
          </p:cNvPr>
          <p:cNvSpPr>
            <a:spLocks noGrp="1"/>
          </p:cNvSpPr>
          <p:nvPr>
            <p:ph type="title"/>
          </p:nvPr>
        </p:nvSpPr>
        <p:spPr/>
        <p:txBody>
          <a:bodyPr/>
          <a:lstStyle/>
          <a:p>
            <a:r>
              <a:rPr lang="en-US" dirty="0"/>
              <a:t>Common layout widget</a:t>
            </a:r>
            <a:endParaRPr lang="en-TH" dirty="0"/>
          </a:p>
        </p:txBody>
      </p:sp>
      <p:sp>
        <p:nvSpPr>
          <p:cNvPr id="3" name="Content Placeholder 2">
            <a:extLst>
              <a:ext uri="{FF2B5EF4-FFF2-40B4-BE49-F238E27FC236}">
                <a16:creationId xmlns:a16="http://schemas.microsoft.com/office/drawing/2014/main" id="{F5783A87-FC81-C04B-AD67-D56B049D169D}"/>
              </a:ext>
            </a:extLst>
          </p:cNvPr>
          <p:cNvSpPr>
            <a:spLocks noGrp="1"/>
          </p:cNvSpPr>
          <p:nvPr>
            <p:ph idx="1"/>
          </p:nvPr>
        </p:nvSpPr>
        <p:spPr/>
        <p:txBody>
          <a:bodyPr/>
          <a:lstStyle/>
          <a:p>
            <a:r>
              <a:rPr lang="en-US" dirty="0">
                <a:hlinkClick r:id="rId2"/>
              </a:rPr>
              <a:t>https://flutter.dev/docs/development/ui/widgets/layout</a:t>
            </a:r>
          </a:p>
          <a:p>
            <a:r>
              <a:rPr lang="en-US" dirty="0">
                <a:hlinkClick r:id="rId2"/>
              </a:rPr>
              <a:t>https://flutter.dev/docs/development/ui/widgets/basics</a:t>
            </a:r>
            <a:endParaRPr lang="en-US" dirty="0"/>
          </a:p>
          <a:p>
            <a:r>
              <a:rPr lang="en-US" dirty="0">
                <a:hlinkClick r:id="rId3"/>
              </a:rPr>
              <a:t>https://flutter.dev/docs/development/ui/widgets</a:t>
            </a:r>
            <a:endParaRPr lang="en-US" dirty="0"/>
          </a:p>
          <a:p>
            <a:endParaRPr lang="en-TH" dirty="0"/>
          </a:p>
        </p:txBody>
      </p:sp>
    </p:spTree>
    <p:extLst>
      <p:ext uri="{BB962C8B-B14F-4D97-AF65-F5344CB8AC3E}">
        <p14:creationId xmlns:p14="http://schemas.microsoft.com/office/powerpoint/2010/main" val="326565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00671-1814-9443-A447-F600CCB5F4E8}"/>
              </a:ext>
            </a:extLst>
          </p:cNvPr>
          <p:cNvSpPr>
            <a:spLocks noGrp="1"/>
          </p:cNvSpPr>
          <p:nvPr>
            <p:ph type="title"/>
          </p:nvPr>
        </p:nvSpPr>
        <p:spPr/>
        <p:txBody>
          <a:bodyPr/>
          <a:lstStyle/>
          <a:p>
            <a:r>
              <a:rPr lang="en-US" dirty="0"/>
              <a:t>Standard widgets</a:t>
            </a:r>
            <a:endParaRPr lang="en-TH" dirty="0"/>
          </a:p>
        </p:txBody>
      </p:sp>
      <p:sp>
        <p:nvSpPr>
          <p:cNvPr id="3" name="Content Placeholder 2">
            <a:extLst>
              <a:ext uri="{FF2B5EF4-FFF2-40B4-BE49-F238E27FC236}">
                <a16:creationId xmlns:a16="http://schemas.microsoft.com/office/drawing/2014/main" id="{40628E8D-328A-214B-9F60-B42999EBFAFF}"/>
              </a:ext>
            </a:extLst>
          </p:cNvPr>
          <p:cNvSpPr>
            <a:spLocks noGrp="1"/>
          </p:cNvSpPr>
          <p:nvPr>
            <p:ph idx="1"/>
          </p:nvPr>
        </p:nvSpPr>
        <p:spPr/>
        <p:txBody>
          <a:bodyPr/>
          <a:lstStyle/>
          <a:p>
            <a:r>
              <a:rPr lang="en-US" dirty="0">
                <a:hlinkClick r:id="rId2"/>
              </a:rPr>
              <a:t>Container</a:t>
            </a:r>
            <a:r>
              <a:rPr lang="en-US" dirty="0"/>
              <a:t>: Adds padding, margins, borders, background color, or other decorations to a widget.</a:t>
            </a:r>
          </a:p>
          <a:p>
            <a:r>
              <a:rPr lang="en-US" dirty="0">
                <a:hlinkClick r:id="rId3"/>
              </a:rPr>
              <a:t>GridView</a:t>
            </a:r>
            <a:r>
              <a:rPr lang="en-US" dirty="0"/>
              <a:t>: Lays widgets out as a scrollable grid.</a:t>
            </a:r>
          </a:p>
          <a:p>
            <a:r>
              <a:rPr lang="en-US" dirty="0">
                <a:hlinkClick r:id="rId4"/>
              </a:rPr>
              <a:t>ListView</a:t>
            </a:r>
            <a:r>
              <a:rPr lang="en-US" dirty="0"/>
              <a:t>: Lays widgets out as a scrollable list.</a:t>
            </a:r>
          </a:p>
          <a:p>
            <a:r>
              <a:rPr lang="en-US" dirty="0">
                <a:hlinkClick r:id="rId5"/>
              </a:rPr>
              <a:t>Stack</a:t>
            </a:r>
            <a:r>
              <a:rPr lang="en-US" dirty="0"/>
              <a:t>: Overlaps a widget on top of another.</a:t>
            </a:r>
          </a:p>
        </p:txBody>
      </p:sp>
    </p:spTree>
    <p:extLst>
      <p:ext uri="{BB962C8B-B14F-4D97-AF65-F5344CB8AC3E}">
        <p14:creationId xmlns:p14="http://schemas.microsoft.com/office/powerpoint/2010/main" val="3361926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870FE-FD95-A648-B31A-CAA589EA06C8}"/>
              </a:ext>
            </a:extLst>
          </p:cNvPr>
          <p:cNvSpPr>
            <a:spLocks noGrp="1"/>
          </p:cNvSpPr>
          <p:nvPr>
            <p:ph type="title"/>
          </p:nvPr>
        </p:nvSpPr>
        <p:spPr>
          <a:xfrm>
            <a:off x="1023562" y="685800"/>
            <a:ext cx="10493524" cy="1485900"/>
          </a:xfrm>
        </p:spPr>
        <p:txBody>
          <a:bodyPr>
            <a:normAutofit/>
          </a:bodyPr>
          <a:lstStyle/>
          <a:p>
            <a:r>
              <a:rPr lang="en-US" dirty="0"/>
              <a:t>Container</a:t>
            </a:r>
            <a:endParaRPr lang="en-TH" dirty="0"/>
          </a:p>
        </p:txBody>
      </p:sp>
      <p:sp>
        <p:nvSpPr>
          <p:cNvPr id="16388" name="Rectangle 70">
            <a:extLst>
              <a:ext uri="{FF2B5EF4-FFF2-40B4-BE49-F238E27FC236}">
                <a16:creationId xmlns:a16="http://schemas.microsoft.com/office/drawing/2014/main" id="{B9F89C22-0475-4427-B7C8-0269AD40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941CDFD8-4D87-4748-BED3-E28076E27A5A}"/>
              </a:ext>
            </a:extLst>
          </p:cNvPr>
          <p:cNvSpPr>
            <a:spLocks noGrp="1"/>
          </p:cNvSpPr>
          <p:nvPr>
            <p:ph idx="1"/>
          </p:nvPr>
        </p:nvSpPr>
        <p:spPr>
          <a:xfrm>
            <a:off x="1023562" y="1577787"/>
            <a:ext cx="5233803" cy="5038165"/>
          </a:xfrm>
        </p:spPr>
        <p:txBody>
          <a:bodyPr>
            <a:normAutofit lnSpcReduction="10000"/>
          </a:bodyPr>
          <a:lstStyle/>
          <a:p>
            <a:pPr marL="0" indent="0">
              <a:buNone/>
            </a:pPr>
            <a:r>
              <a:rPr lang="en-US" sz="2400" dirty="0"/>
              <a:t>Many layouts make liberal use of </a:t>
            </a:r>
            <a:r>
              <a:rPr lang="en-US" sz="2400" dirty="0">
                <a:hlinkClick r:id="rId2"/>
              </a:rPr>
              <a:t>Container</a:t>
            </a:r>
            <a:r>
              <a:rPr lang="en-US" sz="2400" dirty="0"/>
              <a:t>s to separate widgets using padding, or to add borders or margins. You can change the device’s background by placing the entire layout into a Container and changing its background color or image.</a:t>
            </a:r>
          </a:p>
          <a:p>
            <a:pPr marL="0" indent="0">
              <a:buNone/>
            </a:pPr>
            <a:r>
              <a:rPr lang="en-US" sz="2400" dirty="0">
                <a:solidFill>
                  <a:srgbClr val="FF0000"/>
                </a:solidFill>
              </a:rPr>
              <a:t>Summary (Container)</a:t>
            </a:r>
          </a:p>
          <a:p>
            <a:r>
              <a:rPr lang="en-US" sz="2400" dirty="0"/>
              <a:t>Add padding, margins, borders</a:t>
            </a:r>
          </a:p>
          <a:p>
            <a:r>
              <a:rPr lang="en-US" sz="2400" dirty="0"/>
              <a:t>Change background color or image</a:t>
            </a:r>
          </a:p>
          <a:p>
            <a:r>
              <a:rPr lang="en-US" sz="2400" dirty="0"/>
              <a:t>Contains a single child widget, but that child can be a Row, Column, or even the root of a widget tree</a:t>
            </a:r>
          </a:p>
        </p:txBody>
      </p:sp>
      <p:pic>
        <p:nvPicPr>
          <p:cNvPr id="16386" name="Picture 2" descr="Diagram showing: margin, border, padding, and content">
            <a:extLst>
              <a:ext uri="{FF2B5EF4-FFF2-40B4-BE49-F238E27FC236}">
                <a16:creationId xmlns:a16="http://schemas.microsoft.com/office/drawing/2014/main" id="{570E09BD-1C6B-D84F-8D65-AA7E6C486C1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41084" y="2350235"/>
            <a:ext cx="5046559" cy="3542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49973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4A73A-3925-1A48-939F-52C3F55CFB87}"/>
              </a:ext>
            </a:extLst>
          </p:cNvPr>
          <p:cNvSpPr>
            <a:spLocks noGrp="1"/>
          </p:cNvSpPr>
          <p:nvPr>
            <p:ph type="title"/>
          </p:nvPr>
        </p:nvSpPr>
        <p:spPr/>
        <p:txBody>
          <a:bodyPr>
            <a:noAutofit/>
          </a:bodyPr>
          <a:lstStyle/>
          <a:p>
            <a:r>
              <a:rPr lang="en-US" sz="2800" dirty="0"/>
              <a:t>This layout consists of a column with two rows, each containing 2 images. A </a:t>
            </a:r>
            <a:r>
              <a:rPr lang="en-US" sz="2800" dirty="0">
                <a:hlinkClick r:id="rId2"/>
              </a:rPr>
              <a:t>Container</a:t>
            </a:r>
            <a:r>
              <a:rPr lang="en-US" sz="2800" dirty="0"/>
              <a:t> is used to change the background color of the column to a lighter grey.</a:t>
            </a:r>
            <a:endParaRPr lang="en-TH" sz="2800" dirty="0"/>
          </a:p>
        </p:txBody>
      </p:sp>
      <p:sp>
        <p:nvSpPr>
          <p:cNvPr id="3" name="Content Placeholder 2">
            <a:extLst>
              <a:ext uri="{FF2B5EF4-FFF2-40B4-BE49-F238E27FC236}">
                <a16:creationId xmlns:a16="http://schemas.microsoft.com/office/drawing/2014/main" id="{DF66D4E2-85F0-B54F-BF3D-F48DCCA6BD3C}"/>
              </a:ext>
            </a:extLst>
          </p:cNvPr>
          <p:cNvSpPr>
            <a:spLocks noGrp="1"/>
          </p:cNvSpPr>
          <p:nvPr>
            <p:ph idx="1"/>
          </p:nvPr>
        </p:nvSpPr>
        <p:spPr>
          <a:xfrm>
            <a:off x="1295400" y="2066365"/>
            <a:ext cx="9601200" cy="3581400"/>
          </a:xfrm>
        </p:spPr>
        <p:txBody>
          <a:bodyPr>
            <a:normAutofit lnSpcReduction="10000"/>
          </a:bodyPr>
          <a:lstStyle/>
          <a:p>
            <a:pPr marL="0" indent="0">
              <a:lnSpc>
                <a:spcPct val="100000"/>
              </a:lnSpc>
              <a:spcBef>
                <a:spcPts val="0"/>
              </a:spcBef>
              <a:buNone/>
            </a:pPr>
            <a:r>
              <a:rPr lang="en-US" dirty="0"/>
              <a:t>Widget _</a:t>
            </a:r>
            <a:r>
              <a:rPr lang="en-US" dirty="0" err="1"/>
              <a:t>buildImageColumn</a:t>
            </a:r>
            <a:r>
              <a:rPr lang="en-US" dirty="0"/>
              <a:t>() </a:t>
            </a:r>
            <a:r>
              <a:rPr lang="en-US" dirty="0">
                <a:highlight>
                  <a:srgbClr val="FFFF00"/>
                </a:highlight>
              </a:rPr>
              <a:t>=&gt; Container</a:t>
            </a:r>
            <a:r>
              <a:rPr lang="en-US" dirty="0"/>
              <a:t>(</a:t>
            </a:r>
          </a:p>
          <a:p>
            <a:pPr marL="0" indent="0">
              <a:lnSpc>
                <a:spcPct val="100000"/>
              </a:lnSpc>
              <a:spcBef>
                <a:spcPts val="0"/>
              </a:spcBef>
              <a:buNone/>
            </a:pPr>
            <a:r>
              <a:rPr lang="en-US" dirty="0"/>
              <a:t>      decoration: </a:t>
            </a:r>
            <a:r>
              <a:rPr lang="en-US" dirty="0" err="1"/>
              <a:t>BoxDecoration</a:t>
            </a:r>
            <a:r>
              <a:rPr lang="en-US" dirty="0"/>
              <a:t>(</a:t>
            </a:r>
          </a:p>
          <a:p>
            <a:pPr marL="0" indent="0">
              <a:lnSpc>
                <a:spcPct val="100000"/>
              </a:lnSpc>
              <a:spcBef>
                <a:spcPts val="0"/>
              </a:spcBef>
              <a:buNone/>
            </a:pPr>
            <a:r>
              <a:rPr lang="en-US" dirty="0"/>
              <a:t>        color: Colors.black26,</a:t>
            </a:r>
          </a:p>
          <a:p>
            <a:pPr marL="0" indent="0">
              <a:lnSpc>
                <a:spcPct val="100000"/>
              </a:lnSpc>
              <a:spcBef>
                <a:spcPts val="0"/>
              </a:spcBef>
              <a:buNone/>
            </a:pPr>
            <a:r>
              <a:rPr lang="en-US" dirty="0"/>
              <a:t>      ),</a:t>
            </a:r>
          </a:p>
          <a:p>
            <a:pPr marL="0" indent="0">
              <a:lnSpc>
                <a:spcPct val="100000"/>
              </a:lnSpc>
              <a:spcBef>
                <a:spcPts val="0"/>
              </a:spcBef>
              <a:buNone/>
            </a:pPr>
            <a:r>
              <a:rPr lang="en-US" dirty="0"/>
              <a:t>      child: Column(</a:t>
            </a:r>
          </a:p>
          <a:p>
            <a:pPr marL="0" indent="0">
              <a:lnSpc>
                <a:spcPct val="100000"/>
              </a:lnSpc>
              <a:spcBef>
                <a:spcPts val="0"/>
              </a:spcBef>
              <a:buNone/>
            </a:pPr>
            <a:r>
              <a:rPr lang="en-US" dirty="0"/>
              <a:t>        children: [</a:t>
            </a:r>
          </a:p>
          <a:p>
            <a:pPr marL="0" indent="0">
              <a:lnSpc>
                <a:spcPct val="100000"/>
              </a:lnSpc>
              <a:spcBef>
                <a:spcPts val="0"/>
              </a:spcBef>
              <a:buNone/>
            </a:pPr>
            <a:r>
              <a:rPr lang="en-US" dirty="0"/>
              <a:t>          _</a:t>
            </a:r>
            <a:r>
              <a:rPr lang="en-US" dirty="0" err="1"/>
              <a:t>buildImageRow</a:t>
            </a:r>
            <a:r>
              <a:rPr lang="en-US" dirty="0"/>
              <a:t>(1),</a:t>
            </a:r>
          </a:p>
          <a:p>
            <a:pPr marL="0" indent="0">
              <a:lnSpc>
                <a:spcPct val="100000"/>
              </a:lnSpc>
              <a:spcBef>
                <a:spcPts val="0"/>
              </a:spcBef>
              <a:buNone/>
            </a:pPr>
            <a:r>
              <a:rPr lang="en-US" dirty="0"/>
              <a:t>          _</a:t>
            </a:r>
            <a:r>
              <a:rPr lang="en-US" dirty="0" err="1"/>
              <a:t>buildImageRow</a:t>
            </a:r>
            <a:r>
              <a:rPr lang="en-US" dirty="0"/>
              <a:t>(3),</a:t>
            </a:r>
          </a:p>
          <a:p>
            <a:pPr marL="0" indent="0">
              <a:lnSpc>
                <a:spcPct val="100000"/>
              </a:lnSpc>
              <a:spcBef>
                <a:spcPts val="0"/>
              </a:spcBef>
              <a:buNone/>
            </a:pPr>
            <a:r>
              <a:rPr lang="en-US" dirty="0"/>
              <a:t>        ],</a:t>
            </a:r>
          </a:p>
          <a:p>
            <a:pPr marL="0" indent="0">
              <a:lnSpc>
                <a:spcPct val="100000"/>
              </a:lnSpc>
              <a:spcBef>
                <a:spcPts val="0"/>
              </a:spcBef>
              <a:buNone/>
            </a:pPr>
            <a:r>
              <a:rPr lang="en-US" dirty="0"/>
              <a:t>      ),</a:t>
            </a:r>
          </a:p>
          <a:p>
            <a:pPr marL="0" indent="0">
              <a:lnSpc>
                <a:spcPct val="100000"/>
              </a:lnSpc>
              <a:spcBef>
                <a:spcPts val="0"/>
              </a:spcBef>
              <a:buNone/>
            </a:pPr>
            <a:r>
              <a:rPr lang="en-US" dirty="0"/>
              <a:t>    );</a:t>
            </a:r>
            <a:endParaRPr lang="en-TH" dirty="0"/>
          </a:p>
        </p:txBody>
      </p:sp>
      <p:pic>
        <p:nvPicPr>
          <p:cNvPr id="17410" name="Picture 2" descr="Screenshot showing 2 rows, each containing 2 images">
            <a:extLst>
              <a:ext uri="{FF2B5EF4-FFF2-40B4-BE49-F238E27FC236}">
                <a16:creationId xmlns:a16="http://schemas.microsoft.com/office/drawing/2014/main" id="{A9A2894A-FC26-1D4A-A6AC-E243A34A36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7987" y="1730188"/>
            <a:ext cx="4935071" cy="4935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8396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B297-7023-3E4F-AE0D-E8B06CA24019}"/>
              </a:ext>
            </a:extLst>
          </p:cNvPr>
          <p:cNvSpPr>
            <a:spLocks noGrp="1"/>
          </p:cNvSpPr>
          <p:nvPr>
            <p:ph type="title"/>
          </p:nvPr>
        </p:nvSpPr>
        <p:spPr>
          <a:xfrm>
            <a:off x="1219200" y="0"/>
            <a:ext cx="10201835" cy="1485900"/>
          </a:xfrm>
        </p:spPr>
        <p:txBody>
          <a:bodyPr/>
          <a:lstStyle/>
          <a:p>
            <a:r>
              <a:rPr lang="en-TH" dirty="0"/>
              <a:t>A Container is also used to add a rounded border and margins to each image:</a:t>
            </a:r>
          </a:p>
        </p:txBody>
      </p:sp>
      <p:sp>
        <p:nvSpPr>
          <p:cNvPr id="3" name="Content Placeholder 2">
            <a:extLst>
              <a:ext uri="{FF2B5EF4-FFF2-40B4-BE49-F238E27FC236}">
                <a16:creationId xmlns:a16="http://schemas.microsoft.com/office/drawing/2014/main" id="{1FC16258-C28B-FC4C-841C-C72F0A0E6543}"/>
              </a:ext>
            </a:extLst>
          </p:cNvPr>
          <p:cNvSpPr>
            <a:spLocks noGrp="1"/>
          </p:cNvSpPr>
          <p:nvPr>
            <p:ph idx="1"/>
          </p:nvPr>
        </p:nvSpPr>
        <p:spPr>
          <a:xfrm>
            <a:off x="1219200" y="1428750"/>
            <a:ext cx="9601200" cy="3581400"/>
          </a:xfrm>
        </p:spPr>
        <p:txBody>
          <a:bodyPr>
            <a:normAutofit fontScale="77500" lnSpcReduction="20000"/>
          </a:bodyPr>
          <a:lstStyle/>
          <a:p>
            <a:pPr marL="0" indent="0">
              <a:spcBef>
                <a:spcPts val="0"/>
              </a:spcBef>
              <a:buNone/>
            </a:pPr>
            <a:r>
              <a:rPr lang="en-US" dirty="0"/>
              <a:t>Widget _</a:t>
            </a:r>
            <a:r>
              <a:rPr lang="en-US" dirty="0" err="1"/>
              <a:t>buildDecoratedImage</a:t>
            </a:r>
            <a:r>
              <a:rPr lang="en-US" dirty="0"/>
              <a:t>(int </a:t>
            </a:r>
            <a:r>
              <a:rPr lang="en-US" dirty="0" err="1"/>
              <a:t>imageIndex</a:t>
            </a:r>
            <a:r>
              <a:rPr lang="en-US" dirty="0"/>
              <a:t>) =&gt; Expanded(</a:t>
            </a:r>
          </a:p>
          <a:p>
            <a:pPr marL="0" indent="0">
              <a:spcBef>
                <a:spcPts val="0"/>
              </a:spcBef>
              <a:buNone/>
            </a:pPr>
            <a:r>
              <a:rPr lang="en-US" dirty="0"/>
              <a:t>      child: Container(</a:t>
            </a:r>
          </a:p>
          <a:p>
            <a:pPr marL="0" indent="0">
              <a:spcBef>
                <a:spcPts val="0"/>
              </a:spcBef>
              <a:buNone/>
            </a:pPr>
            <a:r>
              <a:rPr lang="en-US" dirty="0"/>
              <a:t>        decoration: </a:t>
            </a:r>
            <a:r>
              <a:rPr lang="en-US" dirty="0" err="1"/>
              <a:t>BoxDecoration</a:t>
            </a:r>
            <a:r>
              <a:rPr lang="en-US" dirty="0"/>
              <a:t>(</a:t>
            </a:r>
          </a:p>
          <a:p>
            <a:pPr marL="0" indent="0">
              <a:spcBef>
                <a:spcPts val="0"/>
              </a:spcBef>
              <a:buNone/>
            </a:pPr>
            <a:r>
              <a:rPr lang="en-US" dirty="0"/>
              <a:t>          border: </a:t>
            </a:r>
            <a:r>
              <a:rPr lang="en-US" dirty="0" err="1"/>
              <a:t>Border.all</a:t>
            </a:r>
            <a:r>
              <a:rPr lang="en-US" dirty="0"/>
              <a:t>(width: 10, color: Colors.black38),</a:t>
            </a:r>
          </a:p>
          <a:p>
            <a:pPr marL="0" indent="0">
              <a:spcBef>
                <a:spcPts val="0"/>
              </a:spcBef>
              <a:buNone/>
            </a:pPr>
            <a:r>
              <a:rPr lang="en-US" dirty="0"/>
              <a:t>          </a:t>
            </a:r>
            <a:r>
              <a:rPr lang="en-US" dirty="0" err="1"/>
              <a:t>borderRadius</a:t>
            </a:r>
            <a:r>
              <a:rPr lang="en-US" dirty="0"/>
              <a:t>: const </a:t>
            </a:r>
            <a:r>
              <a:rPr lang="en-US" dirty="0" err="1"/>
              <a:t>BorderRadius.all</a:t>
            </a:r>
            <a:r>
              <a:rPr lang="en-US" dirty="0"/>
              <a:t>(const </a:t>
            </a:r>
            <a:r>
              <a:rPr lang="en-US" dirty="0" err="1"/>
              <a:t>Radius.circular</a:t>
            </a:r>
            <a:r>
              <a:rPr lang="en-US" dirty="0"/>
              <a:t>(8)),</a:t>
            </a:r>
          </a:p>
          <a:p>
            <a:pPr marL="0" indent="0">
              <a:spcBef>
                <a:spcPts val="0"/>
              </a:spcBef>
              <a:buNone/>
            </a:pPr>
            <a:r>
              <a:rPr lang="en-US" dirty="0"/>
              <a:t>        ),</a:t>
            </a:r>
          </a:p>
          <a:p>
            <a:pPr marL="0" indent="0">
              <a:spcBef>
                <a:spcPts val="0"/>
              </a:spcBef>
              <a:buNone/>
            </a:pPr>
            <a:r>
              <a:rPr lang="en-US" dirty="0"/>
              <a:t>        margin: const </a:t>
            </a:r>
            <a:r>
              <a:rPr lang="en-US" dirty="0" err="1"/>
              <a:t>EdgeInsets.all</a:t>
            </a:r>
            <a:r>
              <a:rPr lang="en-US" dirty="0"/>
              <a:t>(4),</a:t>
            </a:r>
          </a:p>
          <a:p>
            <a:pPr marL="0" indent="0">
              <a:spcBef>
                <a:spcPts val="0"/>
              </a:spcBef>
              <a:buNone/>
            </a:pPr>
            <a:r>
              <a:rPr lang="en-US" dirty="0"/>
              <a:t>        child: </a:t>
            </a:r>
            <a:r>
              <a:rPr lang="en-US" dirty="0" err="1"/>
              <a:t>Image.asset</a:t>
            </a:r>
            <a:r>
              <a:rPr lang="en-US" dirty="0"/>
              <a:t>('images/</a:t>
            </a:r>
            <a:r>
              <a:rPr lang="en-US" dirty="0" err="1"/>
              <a:t>pic$imageIndex.jpg</a:t>
            </a:r>
            <a:r>
              <a:rPr lang="en-US" dirty="0"/>
              <a:t>'),</a:t>
            </a:r>
          </a:p>
          <a:p>
            <a:pPr marL="0" indent="0">
              <a:spcBef>
                <a:spcPts val="0"/>
              </a:spcBef>
              <a:buNone/>
            </a:pPr>
            <a:r>
              <a:rPr lang="en-US" dirty="0"/>
              <a:t>      ),</a:t>
            </a:r>
          </a:p>
          <a:p>
            <a:pPr marL="0" indent="0">
              <a:spcBef>
                <a:spcPts val="0"/>
              </a:spcBef>
              <a:buNone/>
            </a:pPr>
            <a:r>
              <a:rPr lang="en-US" dirty="0"/>
              <a:t>    );</a:t>
            </a:r>
          </a:p>
          <a:p>
            <a:pPr marL="0" indent="0">
              <a:spcBef>
                <a:spcPts val="0"/>
              </a:spcBef>
              <a:buNone/>
            </a:pPr>
            <a:endParaRPr lang="en-US" dirty="0"/>
          </a:p>
          <a:p>
            <a:pPr marL="0" indent="0">
              <a:spcBef>
                <a:spcPts val="0"/>
              </a:spcBef>
              <a:buNone/>
            </a:pPr>
            <a:r>
              <a:rPr lang="en-US" dirty="0"/>
              <a:t>Widget _</a:t>
            </a:r>
            <a:r>
              <a:rPr lang="en-US" dirty="0" err="1"/>
              <a:t>buildImageRow</a:t>
            </a:r>
            <a:r>
              <a:rPr lang="en-US" dirty="0"/>
              <a:t>(int </a:t>
            </a:r>
            <a:r>
              <a:rPr lang="en-US" dirty="0" err="1"/>
              <a:t>imageIndex</a:t>
            </a:r>
            <a:r>
              <a:rPr lang="en-US" dirty="0"/>
              <a:t>) =&gt; Row(</a:t>
            </a:r>
          </a:p>
          <a:p>
            <a:pPr marL="0" indent="0">
              <a:spcBef>
                <a:spcPts val="0"/>
              </a:spcBef>
              <a:buNone/>
            </a:pPr>
            <a:r>
              <a:rPr lang="en-US" dirty="0"/>
              <a:t>      children: [</a:t>
            </a:r>
          </a:p>
          <a:p>
            <a:pPr marL="0" indent="0">
              <a:spcBef>
                <a:spcPts val="0"/>
              </a:spcBef>
              <a:buNone/>
            </a:pPr>
            <a:r>
              <a:rPr lang="en-US" dirty="0"/>
              <a:t>        _</a:t>
            </a:r>
            <a:r>
              <a:rPr lang="en-US" dirty="0" err="1"/>
              <a:t>buildDecoratedImage</a:t>
            </a:r>
            <a:r>
              <a:rPr lang="en-US" dirty="0"/>
              <a:t>(</a:t>
            </a:r>
            <a:r>
              <a:rPr lang="en-US" dirty="0" err="1"/>
              <a:t>imageIndex</a:t>
            </a:r>
            <a:r>
              <a:rPr lang="en-US" dirty="0"/>
              <a:t>),</a:t>
            </a:r>
          </a:p>
          <a:p>
            <a:pPr marL="0" indent="0">
              <a:spcBef>
                <a:spcPts val="0"/>
              </a:spcBef>
              <a:buNone/>
            </a:pPr>
            <a:r>
              <a:rPr lang="en-US" dirty="0"/>
              <a:t>        _</a:t>
            </a:r>
            <a:r>
              <a:rPr lang="en-US" dirty="0" err="1"/>
              <a:t>buildDecoratedImage</a:t>
            </a:r>
            <a:r>
              <a:rPr lang="en-US" dirty="0"/>
              <a:t>(</a:t>
            </a:r>
            <a:r>
              <a:rPr lang="en-US" dirty="0" err="1"/>
              <a:t>imageIndex</a:t>
            </a:r>
            <a:r>
              <a:rPr lang="en-US" dirty="0"/>
              <a:t> + 1),</a:t>
            </a:r>
          </a:p>
          <a:p>
            <a:pPr marL="0" indent="0">
              <a:spcBef>
                <a:spcPts val="0"/>
              </a:spcBef>
              <a:buNone/>
            </a:pPr>
            <a:r>
              <a:rPr lang="en-US" dirty="0"/>
              <a:t>      ],</a:t>
            </a:r>
          </a:p>
          <a:p>
            <a:pPr marL="0" indent="0">
              <a:spcBef>
                <a:spcPts val="0"/>
              </a:spcBef>
              <a:buNone/>
            </a:pPr>
            <a:r>
              <a:rPr lang="en-US" dirty="0"/>
              <a:t>    );</a:t>
            </a:r>
            <a:endParaRPr lang="en-TH" dirty="0"/>
          </a:p>
        </p:txBody>
      </p:sp>
      <p:sp>
        <p:nvSpPr>
          <p:cNvPr id="4" name="Rectangle 3">
            <a:extLst>
              <a:ext uri="{FF2B5EF4-FFF2-40B4-BE49-F238E27FC236}">
                <a16:creationId xmlns:a16="http://schemas.microsoft.com/office/drawing/2014/main" id="{B9CC8CF7-7F0E-1142-8735-8F3E6CF3A1E3}"/>
              </a:ext>
            </a:extLst>
          </p:cNvPr>
          <p:cNvSpPr/>
          <p:nvPr/>
        </p:nvSpPr>
        <p:spPr>
          <a:xfrm>
            <a:off x="7693890" y="5543079"/>
            <a:ext cx="4147127" cy="646331"/>
          </a:xfrm>
          <a:prstGeom prst="rect">
            <a:avLst/>
          </a:prstGeom>
        </p:spPr>
        <p:txBody>
          <a:bodyPr wrap="square">
            <a:spAutoFit/>
          </a:bodyPr>
          <a:lstStyle/>
          <a:p>
            <a:r>
              <a:rPr lang="en-TH" dirty="0">
                <a:solidFill>
                  <a:schemeClr val="accent6">
                    <a:lumMod val="75000"/>
                  </a:schemeClr>
                </a:solidFill>
              </a:rPr>
              <a:t>https://github.com/flutter/website/tree/master/examples/layout/container</a:t>
            </a:r>
          </a:p>
        </p:txBody>
      </p:sp>
    </p:spTree>
    <p:extLst>
      <p:ext uri="{BB962C8B-B14F-4D97-AF65-F5344CB8AC3E}">
        <p14:creationId xmlns:p14="http://schemas.microsoft.com/office/powerpoint/2010/main" val="42406782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8885F-717A-4141-A7AD-50A4041C9526}"/>
              </a:ext>
            </a:extLst>
          </p:cNvPr>
          <p:cNvSpPr>
            <a:spLocks noGrp="1"/>
          </p:cNvSpPr>
          <p:nvPr>
            <p:ph type="title"/>
          </p:nvPr>
        </p:nvSpPr>
        <p:spPr/>
        <p:txBody>
          <a:bodyPr/>
          <a:lstStyle/>
          <a:p>
            <a:r>
              <a:rPr lang="en-TH" dirty="0"/>
              <a:t>GridView</a:t>
            </a:r>
          </a:p>
        </p:txBody>
      </p:sp>
      <p:sp>
        <p:nvSpPr>
          <p:cNvPr id="3" name="Content Placeholder 2">
            <a:extLst>
              <a:ext uri="{FF2B5EF4-FFF2-40B4-BE49-F238E27FC236}">
                <a16:creationId xmlns:a16="http://schemas.microsoft.com/office/drawing/2014/main" id="{01CD3E03-C311-914F-B350-E8F643CED335}"/>
              </a:ext>
            </a:extLst>
          </p:cNvPr>
          <p:cNvSpPr>
            <a:spLocks noGrp="1"/>
          </p:cNvSpPr>
          <p:nvPr>
            <p:ph idx="1"/>
          </p:nvPr>
        </p:nvSpPr>
        <p:spPr>
          <a:xfrm>
            <a:off x="1030941" y="2286000"/>
            <a:ext cx="9601200" cy="3581400"/>
          </a:xfrm>
        </p:spPr>
        <p:txBody>
          <a:bodyPr/>
          <a:lstStyle/>
          <a:p>
            <a:pPr marL="0" indent="0">
              <a:buNone/>
            </a:pPr>
            <a:r>
              <a:rPr lang="en-US" dirty="0"/>
              <a:t>Summary (</a:t>
            </a:r>
            <a:r>
              <a:rPr lang="en-US" dirty="0" err="1"/>
              <a:t>GridView</a:t>
            </a:r>
            <a:r>
              <a:rPr lang="en-US" dirty="0"/>
              <a:t>)</a:t>
            </a:r>
          </a:p>
          <a:p>
            <a:r>
              <a:rPr lang="en-US" dirty="0"/>
              <a:t>Lays widgets out in a grid</a:t>
            </a:r>
          </a:p>
          <a:p>
            <a:r>
              <a:rPr lang="en-US" dirty="0"/>
              <a:t>Detects when the column content exceeds the render box and automatically provides scrolling</a:t>
            </a:r>
          </a:p>
          <a:p>
            <a:r>
              <a:rPr lang="en-US" dirty="0"/>
              <a:t>Build your own custom grid, or use one of the provided grids:</a:t>
            </a:r>
          </a:p>
          <a:p>
            <a:pPr lvl="1"/>
            <a:r>
              <a:rPr lang="en-US" i="0" dirty="0" err="1"/>
              <a:t>GridView.count</a:t>
            </a:r>
            <a:r>
              <a:rPr lang="en-US" i="0" dirty="0"/>
              <a:t> allows you to specify the number of columns</a:t>
            </a:r>
          </a:p>
          <a:p>
            <a:pPr lvl="1"/>
            <a:r>
              <a:rPr lang="en-US" i="0" dirty="0" err="1"/>
              <a:t>GridView.extent</a:t>
            </a:r>
            <a:r>
              <a:rPr lang="en-US" i="0" dirty="0"/>
              <a:t> allows you to specify the maximum pixel width of a tile</a:t>
            </a:r>
          </a:p>
          <a:p>
            <a:pPr marL="0" indent="0">
              <a:buNone/>
            </a:pPr>
            <a:br>
              <a:rPr lang="en-US" dirty="0"/>
            </a:br>
            <a:endParaRPr lang="en-TH" dirty="0"/>
          </a:p>
        </p:txBody>
      </p:sp>
      <p:sp>
        <p:nvSpPr>
          <p:cNvPr id="4" name="Rectangle 3">
            <a:extLst>
              <a:ext uri="{FF2B5EF4-FFF2-40B4-BE49-F238E27FC236}">
                <a16:creationId xmlns:a16="http://schemas.microsoft.com/office/drawing/2014/main" id="{57DF52E2-C019-6746-8037-BA3223FB947D}"/>
              </a:ext>
            </a:extLst>
          </p:cNvPr>
          <p:cNvSpPr/>
          <p:nvPr/>
        </p:nvSpPr>
        <p:spPr>
          <a:xfrm>
            <a:off x="4536141" y="571500"/>
            <a:ext cx="6096000" cy="1477328"/>
          </a:xfrm>
          <a:prstGeom prst="rect">
            <a:avLst/>
          </a:prstGeom>
        </p:spPr>
        <p:txBody>
          <a:bodyPr>
            <a:spAutoFit/>
          </a:bodyPr>
          <a:lstStyle/>
          <a:p>
            <a:r>
              <a:rPr lang="en-US" dirty="0">
                <a:solidFill>
                  <a:srgbClr val="4A4A4A"/>
                </a:solidFill>
                <a:latin typeface="Roboto"/>
              </a:rPr>
              <a:t>Use </a:t>
            </a:r>
            <a:r>
              <a:rPr lang="en-US" dirty="0">
                <a:solidFill>
                  <a:srgbClr val="1389FD"/>
                </a:solidFill>
                <a:latin typeface="Roboto"/>
                <a:hlinkClick r:id="rId2"/>
              </a:rPr>
              <a:t>GridView</a:t>
            </a:r>
            <a:r>
              <a:rPr lang="en-US" dirty="0">
                <a:solidFill>
                  <a:srgbClr val="4A4A4A"/>
                </a:solidFill>
                <a:latin typeface="Roboto"/>
              </a:rPr>
              <a:t> to lay widgets out as a two-dimensional list. </a:t>
            </a:r>
            <a:r>
              <a:rPr lang="en-US" dirty="0" err="1"/>
              <a:t>GridView</a:t>
            </a:r>
            <a:r>
              <a:rPr lang="en-US" dirty="0">
                <a:solidFill>
                  <a:srgbClr val="4A4A4A"/>
                </a:solidFill>
                <a:latin typeface="Roboto"/>
              </a:rPr>
              <a:t> provides two pre-fabricated lists, or you can build your own custom grid. When a </a:t>
            </a:r>
            <a:r>
              <a:rPr lang="en-US" dirty="0" err="1"/>
              <a:t>GridView</a:t>
            </a:r>
            <a:r>
              <a:rPr lang="en-US" dirty="0">
                <a:solidFill>
                  <a:srgbClr val="4A4A4A"/>
                </a:solidFill>
                <a:latin typeface="Roboto"/>
              </a:rPr>
              <a:t> detects that its contents are too long to fit the render box, it automatically scrolls.</a:t>
            </a:r>
            <a:endParaRPr lang="en-TH" dirty="0"/>
          </a:p>
        </p:txBody>
      </p:sp>
    </p:spTree>
    <p:extLst>
      <p:ext uri="{BB962C8B-B14F-4D97-AF65-F5344CB8AC3E}">
        <p14:creationId xmlns:p14="http://schemas.microsoft.com/office/powerpoint/2010/main" val="23687573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447" name="Rectangle 76">
            <a:extLst>
              <a:ext uri="{FF2B5EF4-FFF2-40B4-BE49-F238E27FC236}">
                <a16:creationId xmlns:a16="http://schemas.microsoft.com/office/drawing/2014/main" id="{F8B556C4-7E49-4C36-845D-FC58F5073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A 2 column grid with footers">
            <a:extLst>
              <a:ext uri="{FF2B5EF4-FFF2-40B4-BE49-F238E27FC236}">
                <a16:creationId xmlns:a16="http://schemas.microsoft.com/office/drawing/2014/main" id="{396E222F-0233-4E4B-AE96-06E84FD57199}"/>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l="-3526" r="-37637"/>
          <a:stretch/>
        </p:blipFill>
        <p:spPr bwMode="auto">
          <a:xfrm>
            <a:off x="-73152" y="0"/>
            <a:ext cx="6099048" cy="6857990"/>
          </a:xfrm>
          <a:prstGeom prst="rect">
            <a:avLst/>
          </a:prstGeom>
          <a:noFill/>
          <a:extLst>
            <a:ext uri="{909E8E84-426E-40DD-AFC4-6F175D3DCCD1}">
              <a14:hiddenFill xmlns:a14="http://schemas.microsoft.com/office/drawing/2010/main">
                <a:solidFill>
                  <a:srgbClr val="FFFFFF"/>
                </a:solidFill>
              </a14:hiddenFill>
            </a:ext>
          </a:extLst>
        </p:spPr>
      </p:pic>
      <p:pic>
        <p:nvPicPr>
          <p:cNvPr id="18434" name="Picture 2" descr="A 3-column grid of photos">
            <a:extLst>
              <a:ext uri="{FF2B5EF4-FFF2-40B4-BE49-F238E27FC236}">
                <a16:creationId xmlns:a16="http://schemas.microsoft.com/office/drawing/2014/main" id="{FDF888D2-B5CE-E14E-B2C5-099F649DF0E9}"/>
              </a:ext>
            </a:extLst>
          </p:cNvPr>
          <p:cNvPicPr>
            <a:picLocks noChangeAspect="1" noChangeArrowheads="1"/>
          </p:cNvPicPr>
          <p:nvPr/>
        </p:nvPicPr>
        <p:blipFill rotWithShape="1">
          <a:blip r:embed="rId3">
            <a:alphaModFix amt="35000"/>
            <a:extLst>
              <a:ext uri="{28A0092B-C50C-407E-A947-70E740481C1C}">
                <a14:useLocalDpi xmlns:a14="http://schemas.microsoft.com/office/drawing/2010/main" val="0"/>
              </a:ext>
            </a:extLst>
          </a:blip>
          <a:srcRect l="-37429" t="148" r="-3315"/>
          <a:stretch/>
        </p:blipFill>
        <p:spPr bwMode="auto">
          <a:xfrm>
            <a:off x="6102096" y="10"/>
            <a:ext cx="6089904"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E0BA22A-F2CE-6D4F-AEA7-9713A98AC4EC}"/>
              </a:ext>
            </a:extLst>
          </p:cNvPr>
          <p:cNvSpPr>
            <a:spLocks noGrp="1"/>
          </p:cNvSpPr>
          <p:nvPr>
            <p:ph type="title"/>
          </p:nvPr>
        </p:nvSpPr>
        <p:spPr>
          <a:xfrm>
            <a:off x="1371600" y="685800"/>
            <a:ext cx="9601200" cy="1485900"/>
          </a:xfrm>
        </p:spPr>
        <p:txBody>
          <a:bodyPr>
            <a:normAutofit/>
          </a:bodyPr>
          <a:lstStyle/>
          <a:p>
            <a:r>
              <a:rPr lang="en-TH" dirty="0"/>
              <a:t>GridView</a:t>
            </a:r>
          </a:p>
        </p:txBody>
      </p:sp>
      <p:graphicFrame>
        <p:nvGraphicFramePr>
          <p:cNvPr id="18440" name="Content Placeholder 2">
            <a:extLst>
              <a:ext uri="{FF2B5EF4-FFF2-40B4-BE49-F238E27FC236}">
                <a16:creationId xmlns:a16="http://schemas.microsoft.com/office/drawing/2014/main" id="{A45E7A6C-6E23-427C-9B9C-69A69C80838A}"/>
              </a:ext>
            </a:extLst>
          </p:cNvPr>
          <p:cNvGraphicFramePr>
            <a:graphicFrameLocks noGrp="1"/>
          </p:cNvGraphicFramePr>
          <p:nvPr>
            <p:ph idx="1"/>
            <p:extLst>
              <p:ext uri="{D42A27DB-BD31-4B8C-83A1-F6EECF244321}">
                <p14:modId xmlns:p14="http://schemas.microsoft.com/office/powerpoint/2010/main" val="1528680097"/>
              </p:ext>
            </p:extLst>
          </p:nvPr>
        </p:nvGraphicFramePr>
        <p:xfrm>
          <a:off x="1371600" y="3741644"/>
          <a:ext cx="9601200" cy="3581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Rectangle 5">
            <a:extLst>
              <a:ext uri="{FF2B5EF4-FFF2-40B4-BE49-F238E27FC236}">
                <a16:creationId xmlns:a16="http://schemas.microsoft.com/office/drawing/2014/main" id="{AFD3F28D-35BF-5C43-BFB2-307F721F8264}"/>
              </a:ext>
            </a:extLst>
          </p:cNvPr>
          <p:cNvSpPr/>
          <p:nvPr/>
        </p:nvSpPr>
        <p:spPr>
          <a:xfrm>
            <a:off x="1551710" y="409462"/>
            <a:ext cx="6096000" cy="3139321"/>
          </a:xfrm>
          <a:prstGeom prst="rect">
            <a:avLst/>
          </a:prstGeom>
        </p:spPr>
        <p:style>
          <a:lnRef idx="3">
            <a:schemeClr val="lt1"/>
          </a:lnRef>
          <a:fillRef idx="1">
            <a:schemeClr val="accent4"/>
          </a:fillRef>
          <a:effectRef idx="1">
            <a:schemeClr val="accent4"/>
          </a:effectRef>
          <a:fontRef idx="minor">
            <a:schemeClr val="lt1"/>
          </a:fontRef>
        </p:style>
        <p:txBody>
          <a:bodyPr>
            <a:spAutoFit/>
          </a:bodyPr>
          <a:lstStyle/>
          <a:p>
            <a:r>
              <a:rPr lang="en-TH" dirty="0"/>
              <a:t>Widget _buildGrid() =&gt; GridView.extent(</a:t>
            </a:r>
          </a:p>
          <a:p>
            <a:r>
              <a:rPr lang="en-TH" dirty="0"/>
              <a:t>    maxCrossAxisExtent: 150,</a:t>
            </a:r>
          </a:p>
          <a:p>
            <a:r>
              <a:rPr lang="en-TH" dirty="0"/>
              <a:t>    padding: const EdgeInsets.all(4),</a:t>
            </a:r>
          </a:p>
          <a:p>
            <a:r>
              <a:rPr lang="en-TH" dirty="0"/>
              <a:t>    mainAxisSpacing: 4,</a:t>
            </a:r>
          </a:p>
          <a:p>
            <a:r>
              <a:rPr lang="en-TH" dirty="0"/>
              <a:t>    crossAxisSpacing: 4,</a:t>
            </a:r>
          </a:p>
          <a:p>
            <a:r>
              <a:rPr lang="en-TH" dirty="0"/>
              <a:t>    children: _buildGridTileList(30));</a:t>
            </a:r>
          </a:p>
          <a:p>
            <a:endParaRPr lang="en-TH" dirty="0"/>
          </a:p>
          <a:p>
            <a:r>
              <a:rPr lang="en-TH" dirty="0"/>
              <a:t>List&lt;Container&gt; _buildGridTileList(int count) =&gt; List.generate(</a:t>
            </a:r>
          </a:p>
          <a:p>
            <a:r>
              <a:rPr lang="en-TH" dirty="0"/>
              <a:t>    count, (i) =&gt; Container(child: Image.asset('images/pic$i.jpg')));</a:t>
            </a:r>
          </a:p>
        </p:txBody>
      </p:sp>
      <p:sp>
        <p:nvSpPr>
          <p:cNvPr id="7" name="Rectangle 6">
            <a:extLst>
              <a:ext uri="{FF2B5EF4-FFF2-40B4-BE49-F238E27FC236}">
                <a16:creationId xmlns:a16="http://schemas.microsoft.com/office/drawing/2014/main" id="{B1EEC817-B34F-5247-BA52-427124F1C564}"/>
              </a:ext>
            </a:extLst>
          </p:cNvPr>
          <p:cNvSpPr/>
          <p:nvPr/>
        </p:nvSpPr>
        <p:spPr>
          <a:xfrm>
            <a:off x="8534402" y="505420"/>
            <a:ext cx="2922476" cy="923330"/>
          </a:xfrm>
          <a:prstGeom prst="rect">
            <a:avLst/>
          </a:prstGeom>
        </p:spPr>
        <p:txBody>
          <a:bodyPr wrap="square">
            <a:spAutoFit/>
          </a:bodyPr>
          <a:lstStyle/>
          <a:p>
            <a:r>
              <a:rPr lang="en-TH" dirty="0"/>
              <a:t>https://github.com/flutter/website/tree/master/examples/layout/grid_and_list</a:t>
            </a:r>
          </a:p>
        </p:txBody>
      </p:sp>
    </p:spTree>
    <p:extLst>
      <p:ext uri="{BB962C8B-B14F-4D97-AF65-F5344CB8AC3E}">
        <p14:creationId xmlns:p14="http://schemas.microsoft.com/office/powerpoint/2010/main" val="2341249392"/>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93D97C6-63EF-4CA6-B01D-25E2772DC9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55038A-FEEF-1142-AD53-669F32AEFAA7}"/>
              </a:ext>
            </a:extLst>
          </p:cNvPr>
          <p:cNvSpPr>
            <a:spLocks noGrp="1"/>
          </p:cNvSpPr>
          <p:nvPr>
            <p:ph type="title"/>
          </p:nvPr>
        </p:nvSpPr>
        <p:spPr>
          <a:xfrm>
            <a:off x="5100824" y="685800"/>
            <a:ext cx="6176776" cy="1485900"/>
          </a:xfrm>
        </p:spPr>
        <p:txBody>
          <a:bodyPr>
            <a:normAutofit/>
          </a:bodyPr>
          <a:lstStyle/>
          <a:p>
            <a:r>
              <a:rPr lang="en-TH" dirty="0"/>
              <a:t>ListView</a:t>
            </a:r>
          </a:p>
        </p:txBody>
      </p:sp>
      <p:pic>
        <p:nvPicPr>
          <p:cNvPr id="19458" name="Picture 2" descr="ListView containing movie theaters and restaurants">
            <a:extLst>
              <a:ext uri="{FF2B5EF4-FFF2-40B4-BE49-F238E27FC236}">
                <a16:creationId xmlns:a16="http://schemas.microsoft.com/office/drawing/2014/main" id="{DB7D575E-3A2D-9441-966A-E6DE6B7E3F4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4276" y="969381"/>
            <a:ext cx="3093388" cy="4918486"/>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5DA4A40B-EDCE-42FC-B189-AEFB4F82E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A8E977B8-0030-8445-8376-18B128CF497E}"/>
              </a:ext>
            </a:extLst>
          </p:cNvPr>
          <p:cNvSpPr>
            <a:spLocks noGrp="1"/>
          </p:cNvSpPr>
          <p:nvPr>
            <p:ph idx="1"/>
          </p:nvPr>
        </p:nvSpPr>
        <p:spPr>
          <a:xfrm>
            <a:off x="5100824" y="2286000"/>
            <a:ext cx="6176776" cy="3581400"/>
          </a:xfrm>
        </p:spPr>
        <p:txBody>
          <a:bodyPr>
            <a:normAutofit/>
          </a:bodyPr>
          <a:lstStyle/>
          <a:p>
            <a:pPr marL="0" indent="0">
              <a:buNone/>
            </a:pPr>
            <a:r>
              <a:rPr lang="en-US" sz="1700">
                <a:hlinkClick r:id="rId3"/>
              </a:rPr>
              <a:t>ListView</a:t>
            </a:r>
            <a:r>
              <a:rPr lang="en-US" sz="1700"/>
              <a:t>, a column-like widget, automatically provides scrolling when its content is too long for its render box.</a:t>
            </a:r>
          </a:p>
          <a:p>
            <a:pPr marL="0" indent="0">
              <a:buNone/>
            </a:pPr>
            <a:endParaRPr lang="en-US" sz="1700"/>
          </a:p>
          <a:p>
            <a:pPr marL="0" indent="0">
              <a:buNone/>
            </a:pPr>
            <a:r>
              <a:rPr lang="en-US" sz="1700"/>
              <a:t>Summary (</a:t>
            </a:r>
            <a:r>
              <a:rPr lang="en-US" sz="1700" err="1"/>
              <a:t>ListView</a:t>
            </a:r>
            <a:r>
              <a:rPr lang="en-US" sz="1700"/>
              <a:t>)</a:t>
            </a:r>
          </a:p>
          <a:p>
            <a:r>
              <a:rPr lang="en-US" sz="1700"/>
              <a:t>A specialized </a:t>
            </a:r>
            <a:r>
              <a:rPr lang="en-US" sz="1700">
                <a:hlinkClick r:id="rId4"/>
              </a:rPr>
              <a:t>Column</a:t>
            </a:r>
            <a:r>
              <a:rPr lang="en-US" sz="1700"/>
              <a:t> for organizing a list of boxes</a:t>
            </a:r>
          </a:p>
          <a:p>
            <a:r>
              <a:rPr lang="en-US" sz="1700"/>
              <a:t>Can be laid out horizontally or vertically</a:t>
            </a:r>
          </a:p>
          <a:p>
            <a:r>
              <a:rPr lang="en-US" sz="1700"/>
              <a:t>Detects when its content won’t fit and provides scrolling</a:t>
            </a:r>
          </a:p>
          <a:p>
            <a:r>
              <a:rPr lang="en-US" sz="1700"/>
              <a:t>Less configurable than Column, but easier to use and supports scrolling</a:t>
            </a:r>
          </a:p>
          <a:p>
            <a:pPr marL="0" indent="0">
              <a:buNone/>
            </a:pPr>
            <a:endParaRPr lang="en-TH" sz="1700"/>
          </a:p>
        </p:txBody>
      </p:sp>
      <p:sp>
        <p:nvSpPr>
          <p:cNvPr id="4" name="Rectangle 3">
            <a:extLst>
              <a:ext uri="{FF2B5EF4-FFF2-40B4-BE49-F238E27FC236}">
                <a16:creationId xmlns:a16="http://schemas.microsoft.com/office/drawing/2014/main" id="{D4732406-65DA-E14C-977F-351A37911954}"/>
              </a:ext>
            </a:extLst>
          </p:cNvPr>
          <p:cNvSpPr/>
          <p:nvPr/>
        </p:nvSpPr>
        <p:spPr>
          <a:xfrm>
            <a:off x="4821381" y="5981700"/>
            <a:ext cx="6096000" cy="646331"/>
          </a:xfrm>
          <a:prstGeom prst="rect">
            <a:avLst/>
          </a:prstGeom>
        </p:spPr>
        <p:txBody>
          <a:bodyPr>
            <a:spAutoFit/>
          </a:bodyPr>
          <a:lstStyle/>
          <a:p>
            <a:r>
              <a:rPr lang="en-TH" dirty="0"/>
              <a:t>https://github.com/flutter/website/tree/master/examples/layout/grid_and_list</a:t>
            </a:r>
          </a:p>
        </p:txBody>
      </p:sp>
    </p:spTree>
    <p:extLst>
      <p:ext uri="{BB962C8B-B14F-4D97-AF65-F5344CB8AC3E}">
        <p14:creationId xmlns:p14="http://schemas.microsoft.com/office/powerpoint/2010/main" val="2696911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E03F5-0677-3649-B428-91D5141D6DD2}"/>
              </a:ext>
            </a:extLst>
          </p:cNvPr>
          <p:cNvSpPr>
            <a:spLocks noGrp="1"/>
          </p:cNvSpPr>
          <p:nvPr>
            <p:ph type="title"/>
          </p:nvPr>
        </p:nvSpPr>
        <p:spPr/>
        <p:txBody>
          <a:bodyPr/>
          <a:lstStyle/>
          <a:p>
            <a:r>
              <a:rPr lang="en-US" dirty="0"/>
              <a:t>Here’s a diagram of the widget tree for this UI:</a:t>
            </a:r>
            <a:endParaRPr lang="en-TH" dirty="0"/>
          </a:p>
        </p:txBody>
      </p:sp>
      <p:pic>
        <p:nvPicPr>
          <p:cNvPr id="2050" name="Picture 2" descr="Node tree">
            <a:extLst>
              <a:ext uri="{FF2B5EF4-FFF2-40B4-BE49-F238E27FC236}">
                <a16:creationId xmlns:a16="http://schemas.microsoft.com/office/drawing/2014/main" id="{EF50152D-E744-344F-9E12-1062CA2F5D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4613" y="1899852"/>
            <a:ext cx="5241461" cy="46037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Sample layout with visual debugging">
            <a:extLst>
              <a:ext uri="{FF2B5EF4-FFF2-40B4-BE49-F238E27FC236}">
                <a16:creationId xmlns:a16="http://schemas.microsoft.com/office/drawing/2014/main" id="{6CC9AC76-B7B2-1148-94F8-1306FFB5B2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000" y="3630227"/>
            <a:ext cx="5080000" cy="57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26186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59560E8-07AC-6542-9BCB-D31546559C53}"/>
              </a:ext>
            </a:extLst>
          </p:cNvPr>
          <p:cNvSpPr/>
          <p:nvPr/>
        </p:nvSpPr>
        <p:spPr>
          <a:xfrm>
            <a:off x="1163781" y="110834"/>
            <a:ext cx="10917382" cy="6555641"/>
          </a:xfrm>
          <a:prstGeom prst="rect">
            <a:avLst/>
          </a:prstGeom>
        </p:spPr>
        <p:txBody>
          <a:bodyPr wrap="square">
            <a:spAutoFit/>
          </a:bodyPr>
          <a:lstStyle/>
          <a:p>
            <a:r>
              <a:rPr lang="en-TH" sz="1400" dirty="0"/>
              <a:t>Widget _buildList() =&gt; </a:t>
            </a:r>
            <a:r>
              <a:rPr lang="en-TH" sz="1400" dirty="0">
                <a:highlight>
                  <a:srgbClr val="00FFFF"/>
                </a:highlight>
              </a:rPr>
              <a:t>ListView</a:t>
            </a:r>
            <a:r>
              <a:rPr lang="en-TH" sz="1400" dirty="0"/>
              <a:t>(</a:t>
            </a:r>
          </a:p>
          <a:p>
            <a:r>
              <a:rPr lang="en-TH" sz="1400" dirty="0"/>
              <a:t>      children: [</a:t>
            </a:r>
          </a:p>
          <a:p>
            <a:r>
              <a:rPr lang="en-TH" sz="1400" dirty="0"/>
              <a:t>        _tile('CineArts at the Empire', '85 W Portal Ave', Icons.theaters),</a:t>
            </a:r>
          </a:p>
          <a:p>
            <a:r>
              <a:rPr lang="en-TH" sz="1400" dirty="0"/>
              <a:t>        _tile('The Castro Theater', '429 Castro St', Icons.theaters),</a:t>
            </a:r>
          </a:p>
          <a:p>
            <a:r>
              <a:rPr lang="en-TH" sz="1400" dirty="0"/>
              <a:t>        _tile('Alamo Drafthouse Cinema', '2550 Mission St', Icons.theaters),</a:t>
            </a:r>
          </a:p>
          <a:p>
            <a:r>
              <a:rPr lang="en-TH" sz="1400" dirty="0"/>
              <a:t>        _tile('Roxie Theater', '3117 16th St', Icons.theaters),</a:t>
            </a:r>
          </a:p>
          <a:p>
            <a:r>
              <a:rPr lang="en-TH" sz="1400" dirty="0"/>
              <a:t>        _tile('United Artists Stonestown Twin', '501 Buckingham Way',</a:t>
            </a:r>
          </a:p>
          <a:p>
            <a:r>
              <a:rPr lang="en-TH" sz="1400" dirty="0"/>
              <a:t>            Icons.theaters),</a:t>
            </a:r>
          </a:p>
          <a:p>
            <a:r>
              <a:rPr lang="en-TH" sz="1400" dirty="0"/>
              <a:t>        _tile('AMC Metreon 16', '135 4th St #3000', Icons.theaters),</a:t>
            </a:r>
          </a:p>
          <a:p>
            <a:r>
              <a:rPr lang="en-TH" sz="1400" dirty="0"/>
              <a:t>        Divider(),</a:t>
            </a:r>
          </a:p>
          <a:p>
            <a:r>
              <a:rPr lang="en-TH" sz="1400" dirty="0"/>
              <a:t>        _tile('K\'s Kitchen', '757 Monterey Blvd', Icons.restaurant),</a:t>
            </a:r>
          </a:p>
          <a:p>
            <a:r>
              <a:rPr lang="en-TH" sz="1400" dirty="0"/>
              <a:t>        _tile('Emmy\'s Restaurant', '1923 Ocean Ave', Icons.restaurant),</a:t>
            </a:r>
          </a:p>
          <a:p>
            <a:r>
              <a:rPr lang="en-TH" sz="1400" dirty="0"/>
              <a:t>        _tile(</a:t>
            </a:r>
          </a:p>
          <a:p>
            <a:r>
              <a:rPr lang="en-TH" sz="1400" dirty="0"/>
              <a:t>            'Chaiya Thai Restaurant', '272 Claremont Blvd', Icons.restaurant),</a:t>
            </a:r>
          </a:p>
          <a:p>
            <a:r>
              <a:rPr lang="en-TH" sz="1400" dirty="0"/>
              <a:t>        _tile('La Ciccia', '291 30th St', Icons.restaurant),</a:t>
            </a:r>
          </a:p>
          <a:p>
            <a:r>
              <a:rPr lang="en-TH" sz="1400" dirty="0"/>
              <a:t>      ],</a:t>
            </a:r>
          </a:p>
          <a:p>
            <a:r>
              <a:rPr lang="en-TH" sz="1400" dirty="0"/>
              <a:t>    );</a:t>
            </a:r>
          </a:p>
          <a:p>
            <a:endParaRPr lang="en-TH" sz="1400" dirty="0"/>
          </a:p>
          <a:p>
            <a:r>
              <a:rPr lang="en-TH" sz="1400" dirty="0"/>
              <a:t>ListTile _tile(String title, String subtitle, IconData icon) =&gt; ListTile(</a:t>
            </a:r>
          </a:p>
          <a:p>
            <a:r>
              <a:rPr lang="en-TH" sz="1400" dirty="0"/>
              <a:t>      title: Text(title,</a:t>
            </a:r>
          </a:p>
          <a:p>
            <a:r>
              <a:rPr lang="en-TH" sz="1400" dirty="0"/>
              <a:t>          style: TextStyle(</a:t>
            </a:r>
          </a:p>
          <a:p>
            <a:r>
              <a:rPr lang="en-TH" sz="1400" dirty="0"/>
              <a:t>            fontWeight: FontWeight.w500,</a:t>
            </a:r>
          </a:p>
          <a:p>
            <a:r>
              <a:rPr lang="en-TH" sz="1400" dirty="0"/>
              <a:t>            fontSize: 20,</a:t>
            </a:r>
          </a:p>
          <a:p>
            <a:r>
              <a:rPr lang="en-TH" sz="1400" dirty="0"/>
              <a:t>          )),</a:t>
            </a:r>
          </a:p>
          <a:p>
            <a:r>
              <a:rPr lang="en-TH" sz="1400" dirty="0"/>
              <a:t>      subtitle: Text(subtitle),</a:t>
            </a:r>
          </a:p>
          <a:p>
            <a:r>
              <a:rPr lang="en-TH" sz="1400" dirty="0"/>
              <a:t>      leading: Icon(</a:t>
            </a:r>
          </a:p>
          <a:p>
            <a:r>
              <a:rPr lang="en-TH" sz="1400" dirty="0"/>
              <a:t>        icon,</a:t>
            </a:r>
          </a:p>
          <a:p>
            <a:r>
              <a:rPr lang="en-TH" sz="1400" dirty="0"/>
              <a:t>        color: Colors.blue[500],</a:t>
            </a:r>
          </a:p>
          <a:p>
            <a:r>
              <a:rPr lang="en-TH" sz="1400" dirty="0"/>
              <a:t>      ),</a:t>
            </a:r>
          </a:p>
          <a:p>
            <a:r>
              <a:rPr lang="en-TH" sz="1400" dirty="0"/>
              <a:t>    );</a:t>
            </a:r>
          </a:p>
        </p:txBody>
      </p:sp>
    </p:spTree>
    <p:extLst>
      <p:ext uri="{BB962C8B-B14F-4D97-AF65-F5344CB8AC3E}">
        <p14:creationId xmlns:p14="http://schemas.microsoft.com/office/powerpoint/2010/main" val="9665750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F1468-E4C7-B146-845D-D3A1E7C72107}"/>
              </a:ext>
            </a:extLst>
          </p:cNvPr>
          <p:cNvSpPr>
            <a:spLocks noGrp="1"/>
          </p:cNvSpPr>
          <p:nvPr>
            <p:ph type="title"/>
          </p:nvPr>
        </p:nvSpPr>
        <p:spPr/>
        <p:txBody>
          <a:bodyPr/>
          <a:lstStyle/>
          <a:p>
            <a:r>
              <a:rPr lang="en-TH" dirty="0"/>
              <a:t>Stack</a:t>
            </a:r>
          </a:p>
        </p:txBody>
      </p:sp>
      <p:sp>
        <p:nvSpPr>
          <p:cNvPr id="3" name="Content Placeholder 2">
            <a:extLst>
              <a:ext uri="{FF2B5EF4-FFF2-40B4-BE49-F238E27FC236}">
                <a16:creationId xmlns:a16="http://schemas.microsoft.com/office/drawing/2014/main" id="{EEA05875-8886-8543-9358-B7FFC868FC10}"/>
              </a:ext>
            </a:extLst>
          </p:cNvPr>
          <p:cNvSpPr>
            <a:spLocks noGrp="1"/>
          </p:cNvSpPr>
          <p:nvPr>
            <p:ph idx="1"/>
          </p:nvPr>
        </p:nvSpPr>
        <p:spPr/>
        <p:txBody>
          <a:bodyPr/>
          <a:lstStyle/>
          <a:p>
            <a:pPr marL="0" indent="0">
              <a:buNone/>
            </a:pPr>
            <a:r>
              <a:rPr lang="en-US" dirty="0"/>
              <a:t>Summary (Stack)</a:t>
            </a:r>
          </a:p>
          <a:p>
            <a:r>
              <a:rPr lang="en-US" dirty="0"/>
              <a:t>Use for widgets that overlap another widget</a:t>
            </a:r>
          </a:p>
          <a:p>
            <a:r>
              <a:rPr lang="en-US" dirty="0"/>
              <a:t>The first widget in the list of children is the base widget; subsequent children are overlaid on top of that base widget</a:t>
            </a:r>
          </a:p>
          <a:p>
            <a:r>
              <a:rPr lang="en-US" dirty="0"/>
              <a:t>A Stack’s content can’t scroll</a:t>
            </a:r>
          </a:p>
          <a:p>
            <a:r>
              <a:rPr lang="en-US" dirty="0"/>
              <a:t>You can choose to clip children that exceed the render box</a:t>
            </a:r>
          </a:p>
          <a:p>
            <a:endParaRPr lang="en-TH" dirty="0"/>
          </a:p>
        </p:txBody>
      </p:sp>
      <p:sp>
        <p:nvSpPr>
          <p:cNvPr id="4" name="Rectangle 3">
            <a:extLst>
              <a:ext uri="{FF2B5EF4-FFF2-40B4-BE49-F238E27FC236}">
                <a16:creationId xmlns:a16="http://schemas.microsoft.com/office/drawing/2014/main" id="{78C961B8-E252-6747-A4DF-E6CF8FD0B6D7}"/>
              </a:ext>
            </a:extLst>
          </p:cNvPr>
          <p:cNvSpPr/>
          <p:nvPr/>
        </p:nvSpPr>
        <p:spPr>
          <a:xfrm>
            <a:off x="3860800" y="427335"/>
            <a:ext cx="6096000" cy="923330"/>
          </a:xfrm>
          <a:prstGeom prst="rect">
            <a:avLst/>
          </a:prstGeom>
        </p:spPr>
        <p:txBody>
          <a:bodyPr>
            <a:spAutoFit/>
          </a:bodyPr>
          <a:lstStyle/>
          <a:p>
            <a:r>
              <a:rPr lang="en-US" dirty="0">
                <a:solidFill>
                  <a:srgbClr val="4A4A4A"/>
                </a:solidFill>
                <a:latin typeface="Roboto"/>
              </a:rPr>
              <a:t>Use </a:t>
            </a:r>
            <a:r>
              <a:rPr lang="en-US" dirty="0">
                <a:solidFill>
                  <a:srgbClr val="1389FD"/>
                </a:solidFill>
                <a:latin typeface="Roboto"/>
                <a:hlinkClick r:id="rId2"/>
              </a:rPr>
              <a:t>Stack</a:t>
            </a:r>
            <a:r>
              <a:rPr lang="en-US" dirty="0">
                <a:solidFill>
                  <a:srgbClr val="4A4A4A"/>
                </a:solidFill>
                <a:latin typeface="Roboto"/>
              </a:rPr>
              <a:t> to arrange widgets on top of a base widget—often an image. The widgets can completely or partially overlap the base widget</a:t>
            </a:r>
            <a:endParaRPr lang="en-TH" dirty="0"/>
          </a:p>
        </p:txBody>
      </p:sp>
    </p:spTree>
    <p:extLst>
      <p:ext uri="{BB962C8B-B14F-4D97-AF65-F5344CB8AC3E}">
        <p14:creationId xmlns:p14="http://schemas.microsoft.com/office/powerpoint/2010/main" val="4111336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489" name="Rectangle 72">
            <a:extLst>
              <a:ext uri="{FF2B5EF4-FFF2-40B4-BE49-F238E27FC236}">
                <a16:creationId xmlns:a16="http://schemas.microsoft.com/office/drawing/2014/main" id="{6EFADEDC-47BB-4F2C-AB69-715527B4D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1DF1A4-EE1B-4940-A168-BA674ED8F6ED}"/>
              </a:ext>
            </a:extLst>
          </p:cNvPr>
          <p:cNvSpPr>
            <a:spLocks noGrp="1"/>
          </p:cNvSpPr>
          <p:nvPr>
            <p:ph type="title"/>
          </p:nvPr>
        </p:nvSpPr>
        <p:spPr>
          <a:xfrm>
            <a:off x="5100824" y="685800"/>
            <a:ext cx="6176776" cy="1485900"/>
          </a:xfrm>
        </p:spPr>
        <p:txBody>
          <a:bodyPr>
            <a:normAutofit/>
          </a:bodyPr>
          <a:lstStyle/>
          <a:p>
            <a:r>
              <a:rPr lang="en-TH" dirty="0"/>
              <a:t>Stack</a:t>
            </a:r>
          </a:p>
        </p:txBody>
      </p:sp>
      <p:pic>
        <p:nvPicPr>
          <p:cNvPr id="20482" name="Picture 2" descr="Circular avatar image with a label">
            <a:extLst>
              <a:ext uri="{FF2B5EF4-FFF2-40B4-BE49-F238E27FC236}">
                <a16:creationId xmlns:a16="http://schemas.microsoft.com/office/drawing/2014/main" id="{7B4B2A6E-C203-684B-8663-4B9FE8FE09F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34222" y="643467"/>
            <a:ext cx="2705100" cy="2705100"/>
          </a:xfrm>
          <a:prstGeom prst="rect">
            <a:avLst/>
          </a:prstGeom>
          <a:noFill/>
          <a:ln>
            <a:noFill/>
          </a:ln>
          <a:effectLst/>
          <a:extLst>
            <a:ext uri="{909E8E84-426E-40DD-AFC4-6F175D3DCCD1}">
              <a14:hiddenFill xmlns:a14="http://schemas.microsoft.com/office/drawing/2010/main">
                <a:solidFill>
                  <a:srgbClr val="FFFFFF"/>
                </a:solidFill>
              </a14:hiddenFill>
            </a:ext>
          </a:extLst>
        </p:spPr>
      </p:pic>
      <p:pic>
        <p:nvPicPr>
          <p:cNvPr id="20484" name="Picture 4" descr="An image with a grey gradient across the top">
            <a:extLst>
              <a:ext uri="{FF2B5EF4-FFF2-40B4-BE49-F238E27FC236}">
                <a16:creationId xmlns:a16="http://schemas.microsoft.com/office/drawing/2014/main" id="{3C8AF266-71D5-754B-9344-B9E722E3516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21733" y="3618624"/>
            <a:ext cx="3730079" cy="2486719"/>
          </a:xfrm>
          <a:prstGeom prst="rect">
            <a:avLst/>
          </a:prstGeom>
          <a:noFill/>
          <a:ln>
            <a:noFill/>
          </a:ln>
          <a:effectLst/>
          <a:extLst>
            <a:ext uri="{909E8E84-426E-40DD-AFC4-6F175D3DCCD1}">
              <a14:hiddenFill xmlns:a14="http://schemas.microsoft.com/office/drawing/2010/main">
                <a:solidFill>
                  <a:srgbClr val="FFFFFF"/>
                </a:solidFill>
              </a14:hiddenFill>
            </a:ext>
          </a:extLst>
        </p:spPr>
      </p:pic>
      <p:sp>
        <p:nvSpPr>
          <p:cNvPr id="20490" name="Rectangle 74">
            <a:extLst>
              <a:ext uri="{FF2B5EF4-FFF2-40B4-BE49-F238E27FC236}">
                <a16:creationId xmlns:a16="http://schemas.microsoft.com/office/drawing/2014/main" id="{CC97F718-8333-4ACB-AEE4-87F88BE1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354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DD165D8D-5AFE-5741-9071-2FE462357E69}"/>
              </a:ext>
            </a:extLst>
          </p:cNvPr>
          <p:cNvSpPr>
            <a:spLocks noGrp="1"/>
          </p:cNvSpPr>
          <p:nvPr>
            <p:ph idx="1"/>
          </p:nvPr>
        </p:nvSpPr>
        <p:spPr>
          <a:xfrm>
            <a:off x="5100824" y="2286000"/>
            <a:ext cx="6176776" cy="3581400"/>
          </a:xfrm>
        </p:spPr>
        <p:txBody>
          <a:bodyPr>
            <a:normAutofit/>
          </a:bodyPr>
          <a:lstStyle/>
          <a:p>
            <a:r>
              <a:rPr lang="en-US" dirty="0"/>
              <a:t>Uses Stack to overlay a Container (that displays its Text on a translucent black background) on top of a </a:t>
            </a:r>
            <a:r>
              <a:rPr lang="en-US" dirty="0" err="1"/>
              <a:t>CircleAvatar</a:t>
            </a:r>
            <a:r>
              <a:rPr lang="en-US" dirty="0"/>
              <a:t>. The Stack offsets the text using the alignment property and Alignments.</a:t>
            </a:r>
          </a:p>
          <a:p>
            <a:endParaRPr lang="en-US" dirty="0"/>
          </a:p>
          <a:p>
            <a:endParaRPr lang="en-US" dirty="0"/>
          </a:p>
          <a:p>
            <a:r>
              <a:rPr lang="en-US" dirty="0"/>
              <a:t>Uses Stack to overlay a gradient to the top of the image. The gradient ensures that the toolbar’s icons are distinct against the image.</a:t>
            </a:r>
          </a:p>
        </p:txBody>
      </p:sp>
    </p:spTree>
    <p:extLst>
      <p:ext uri="{BB962C8B-B14F-4D97-AF65-F5344CB8AC3E}">
        <p14:creationId xmlns:p14="http://schemas.microsoft.com/office/powerpoint/2010/main" val="2638350177"/>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2E88F-A195-C241-8C19-CAA6536F6565}"/>
              </a:ext>
            </a:extLst>
          </p:cNvPr>
          <p:cNvSpPr>
            <a:spLocks noGrp="1"/>
          </p:cNvSpPr>
          <p:nvPr>
            <p:ph type="title"/>
          </p:nvPr>
        </p:nvSpPr>
        <p:spPr/>
        <p:txBody>
          <a:bodyPr/>
          <a:lstStyle/>
          <a:p>
            <a:br>
              <a:rPr lang="en-US" dirty="0"/>
            </a:br>
            <a:r>
              <a:rPr lang="en-US" dirty="0"/>
              <a:t>Material widgets</a:t>
            </a:r>
            <a:endParaRPr lang="en-TH" dirty="0"/>
          </a:p>
        </p:txBody>
      </p:sp>
      <p:sp>
        <p:nvSpPr>
          <p:cNvPr id="3" name="Content Placeholder 2">
            <a:extLst>
              <a:ext uri="{FF2B5EF4-FFF2-40B4-BE49-F238E27FC236}">
                <a16:creationId xmlns:a16="http://schemas.microsoft.com/office/drawing/2014/main" id="{6BD77F4B-0C98-B141-AF48-5A16FD6F86F0}"/>
              </a:ext>
            </a:extLst>
          </p:cNvPr>
          <p:cNvSpPr>
            <a:spLocks noGrp="1"/>
          </p:cNvSpPr>
          <p:nvPr>
            <p:ph idx="1"/>
          </p:nvPr>
        </p:nvSpPr>
        <p:spPr/>
        <p:txBody>
          <a:bodyPr>
            <a:normAutofit/>
          </a:bodyPr>
          <a:lstStyle/>
          <a:p>
            <a:r>
              <a:rPr lang="en-US" sz="2800" dirty="0">
                <a:hlinkClick r:id="rId2"/>
              </a:rPr>
              <a:t>Card</a:t>
            </a:r>
            <a:r>
              <a:rPr lang="en-US" sz="2800" dirty="0"/>
              <a:t>: Organizes related info into a box with rounded corners and a drop shadow.</a:t>
            </a:r>
          </a:p>
          <a:p>
            <a:r>
              <a:rPr lang="en-US" sz="2800" dirty="0">
                <a:hlinkClick r:id="rId3"/>
              </a:rPr>
              <a:t>ListTile</a:t>
            </a:r>
            <a:r>
              <a:rPr lang="en-US" sz="2800" dirty="0"/>
              <a:t>: Organizes up to 3 lines of text, and optional leading and trailing icons, into a row.</a:t>
            </a:r>
          </a:p>
          <a:p>
            <a:pPr marL="0" indent="0">
              <a:buNone/>
            </a:pPr>
            <a:endParaRPr lang="en-TH" sz="2800" dirty="0"/>
          </a:p>
        </p:txBody>
      </p:sp>
    </p:spTree>
    <p:extLst>
      <p:ext uri="{BB962C8B-B14F-4D97-AF65-F5344CB8AC3E}">
        <p14:creationId xmlns:p14="http://schemas.microsoft.com/office/powerpoint/2010/main" val="5248339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E70AA-CFF2-CF43-985A-A1DAB047BAB5}"/>
              </a:ext>
            </a:extLst>
          </p:cNvPr>
          <p:cNvSpPr>
            <a:spLocks noGrp="1"/>
          </p:cNvSpPr>
          <p:nvPr>
            <p:ph type="title"/>
          </p:nvPr>
        </p:nvSpPr>
        <p:spPr/>
        <p:txBody>
          <a:bodyPr/>
          <a:lstStyle/>
          <a:p>
            <a:r>
              <a:rPr lang="en-US" dirty="0"/>
              <a:t>Card</a:t>
            </a:r>
            <a:endParaRPr lang="en-TH" dirty="0"/>
          </a:p>
        </p:txBody>
      </p:sp>
      <p:sp>
        <p:nvSpPr>
          <p:cNvPr id="3" name="Content Placeholder 2">
            <a:extLst>
              <a:ext uri="{FF2B5EF4-FFF2-40B4-BE49-F238E27FC236}">
                <a16:creationId xmlns:a16="http://schemas.microsoft.com/office/drawing/2014/main" id="{5C0D8548-D0B4-7043-B869-7B285F3C2FA2}"/>
              </a:ext>
            </a:extLst>
          </p:cNvPr>
          <p:cNvSpPr>
            <a:spLocks noGrp="1"/>
          </p:cNvSpPr>
          <p:nvPr>
            <p:ph idx="1"/>
          </p:nvPr>
        </p:nvSpPr>
        <p:spPr/>
        <p:txBody>
          <a:bodyPr/>
          <a:lstStyle/>
          <a:p>
            <a:r>
              <a:rPr lang="en-US" dirty="0"/>
              <a:t>A </a:t>
            </a:r>
            <a:r>
              <a:rPr lang="en-US" dirty="0">
                <a:hlinkClick r:id="rId2"/>
              </a:rPr>
              <a:t>Card</a:t>
            </a:r>
            <a:r>
              <a:rPr lang="en-US" dirty="0"/>
              <a:t>, from the </a:t>
            </a:r>
            <a:r>
              <a:rPr lang="en-US" dirty="0">
                <a:hlinkClick r:id="rId3"/>
              </a:rPr>
              <a:t>Material library</a:t>
            </a:r>
            <a:r>
              <a:rPr lang="en-US" dirty="0"/>
              <a:t>, contains related nuggets of information and can be composed from almost any widget, but is often used with </a:t>
            </a:r>
            <a:r>
              <a:rPr lang="en-US" dirty="0">
                <a:hlinkClick r:id="rId4"/>
              </a:rPr>
              <a:t>ListTile</a:t>
            </a:r>
            <a:r>
              <a:rPr lang="en-US" dirty="0"/>
              <a:t>. Card has a single child, but its child can be a column, row, list, grid, or other widget that supports multiple children. By default, a Card shrinks its size to 0 by 0 pixels. You can use </a:t>
            </a:r>
            <a:r>
              <a:rPr lang="en-US" dirty="0">
                <a:hlinkClick r:id="rId5"/>
              </a:rPr>
              <a:t>SizedBox</a:t>
            </a:r>
            <a:r>
              <a:rPr lang="en-US" dirty="0"/>
              <a:t> to constrain the size of a card.</a:t>
            </a:r>
          </a:p>
          <a:p>
            <a:r>
              <a:rPr lang="en-US" dirty="0"/>
              <a:t>In Flutter, a Card features slightly rounded corners and a drop shadow, giving it a 3D effect. Changing a Card’s elevation property allows you to control the drop shadow effect. Setting the elevation to 24, for example, visually lifts the Card further from the surface and causes the shadow to become more dispersed. For a list of supported elevation values, see </a:t>
            </a:r>
            <a:r>
              <a:rPr lang="en-US" dirty="0">
                <a:hlinkClick r:id="rId6"/>
              </a:rPr>
              <a:t>Elevation</a:t>
            </a:r>
            <a:r>
              <a:rPr lang="en-US" dirty="0"/>
              <a:t> in the </a:t>
            </a:r>
            <a:r>
              <a:rPr lang="en-US" dirty="0">
                <a:hlinkClick r:id="rId7"/>
              </a:rPr>
              <a:t>Material guidelines</a:t>
            </a:r>
            <a:r>
              <a:rPr lang="en-US" dirty="0"/>
              <a:t>. Specifying an unsupported value disables the drop shadow entirely.</a:t>
            </a:r>
          </a:p>
          <a:p>
            <a:endParaRPr lang="en-TH" dirty="0"/>
          </a:p>
        </p:txBody>
      </p:sp>
    </p:spTree>
    <p:extLst>
      <p:ext uri="{BB962C8B-B14F-4D97-AF65-F5344CB8AC3E}">
        <p14:creationId xmlns:p14="http://schemas.microsoft.com/office/powerpoint/2010/main" val="39753454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33B51-3591-4746-ADBB-9C2C265895DA}"/>
              </a:ext>
            </a:extLst>
          </p:cNvPr>
          <p:cNvSpPr>
            <a:spLocks noGrp="1"/>
          </p:cNvSpPr>
          <p:nvPr>
            <p:ph type="title"/>
          </p:nvPr>
        </p:nvSpPr>
        <p:spPr>
          <a:xfrm>
            <a:off x="1023562" y="685800"/>
            <a:ext cx="10493524" cy="1485900"/>
          </a:xfrm>
        </p:spPr>
        <p:txBody>
          <a:bodyPr>
            <a:noAutofit/>
          </a:bodyPr>
          <a:lstStyle/>
          <a:p>
            <a:r>
              <a:rPr lang="en-US" sz="2400" dirty="0"/>
              <a:t>A Card containing 3 </a:t>
            </a:r>
            <a:r>
              <a:rPr lang="en-US" sz="2400" dirty="0" err="1"/>
              <a:t>ListTiles</a:t>
            </a:r>
            <a:r>
              <a:rPr lang="en-US" sz="2400" dirty="0"/>
              <a:t> and sized by wrapping it with a </a:t>
            </a:r>
            <a:r>
              <a:rPr lang="en-US" sz="2400" dirty="0" err="1"/>
              <a:t>SizedBox</a:t>
            </a:r>
            <a:r>
              <a:rPr lang="en-US" sz="2400" dirty="0"/>
              <a:t>. A Divider separates the first and second </a:t>
            </a:r>
            <a:r>
              <a:rPr lang="en-US" sz="2400" dirty="0" err="1"/>
              <a:t>ListTiles</a:t>
            </a:r>
            <a:r>
              <a:rPr lang="en-US" sz="2400" dirty="0"/>
              <a:t>.</a:t>
            </a:r>
            <a:endParaRPr lang="en-TH" sz="2400" dirty="0"/>
          </a:p>
        </p:txBody>
      </p:sp>
      <p:sp>
        <p:nvSpPr>
          <p:cNvPr id="73" name="Rectangle 72">
            <a:extLst>
              <a:ext uri="{FF2B5EF4-FFF2-40B4-BE49-F238E27FC236}">
                <a16:creationId xmlns:a16="http://schemas.microsoft.com/office/drawing/2014/main" id="{B9F89C22-0475-4427-B7C8-0269AD40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Content Placeholder 2">
            <a:extLst>
              <a:ext uri="{FF2B5EF4-FFF2-40B4-BE49-F238E27FC236}">
                <a16:creationId xmlns:a16="http://schemas.microsoft.com/office/drawing/2014/main" id="{06C15223-3E94-9344-B82F-A8DA233CA961}"/>
              </a:ext>
            </a:extLst>
          </p:cNvPr>
          <p:cNvSpPr>
            <a:spLocks noGrp="1"/>
          </p:cNvSpPr>
          <p:nvPr>
            <p:ph idx="1"/>
          </p:nvPr>
        </p:nvSpPr>
        <p:spPr>
          <a:xfrm>
            <a:off x="1023562" y="2286000"/>
            <a:ext cx="5388079" cy="4168588"/>
          </a:xfrm>
        </p:spPr>
        <p:txBody>
          <a:bodyPr>
            <a:normAutofit/>
          </a:bodyPr>
          <a:lstStyle/>
          <a:p>
            <a:pPr marL="0" indent="0">
              <a:buNone/>
            </a:pPr>
            <a:r>
              <a:rPr lang="en-US" dirty="0"/>
              <a:t>Implements a </a:t>
            </a:r>
            <a:r>
              <a:rPr lang="en-US" dirty="0">
                <a:hlinkClick r:id="rId2"/>
              </a:rPr>
              <a:t>Material card</a:t>
            </a:r>
            <a:endParaRPr lang="en-US" dirty="0"/>
          </a:p>
          <a:p>
            <a:pPr marL="0" indent="0">
              <a:buNone/>
            </a:pPr>
            <a:r>
              <a:rPr lang="en-US" dirty="0"/>
              <a:t>Used for presenting related nuggets of information</a:t>
            </a:r>
          </a:p>
          <a:p>
            <a:pPr marL="0" indent="0">
              <a:buNone/>
            </a:pPr>
            <a:r>
              <a:rPr lang="en-US" dirty="0"/>
              <a:t>Accepts a single child, but that child can be a Row, Column, or other widget that holds a list of children</a:t>
            </a:r>
          </a:p>
          <a:p>
            <a:pPr marL="0" indent="0">
              <a:buNone/>
            </a:pPr>
            <a:r>
              <a:rPr lang="en-US" dirty="0"/>
              <a:t>Displayed with rounded corners and a drop shadow</a:t>
            </a:r>
          </a:p>
          <a:p>
            <a:pPr marL="0" indent="0">
              <a:buNone/>
            </a:pPr>
            <a:r>
              <a:rPr lang="en-US" dirty="0"/>
              <a:t>A Card’s content can’t scroll</a:t>
            </a:r>
          </a:p>
          <a:p>
            <a:pPr marL="0" indent="0">
              <a:buNone/>
            </a:pPr>
            <a:r>
              <a:rPr lang="en-US" dirty="0"/>
              <a:t>From the </a:t>
            </a:r>
            <a:r>
              <a:rPr lang="en-US" dirty="0">
                <a:hlinkClick r:id="rId3"/>
              </a:rPr>
              <a:t>Material library</a:t>
            </a:r>
            <a:endParaRPr lang="en-US" dirty="0"/>
          </a:p>
          <a:p>
            <a:pPr marL="0" indent="0">
              <a:buNone/>
            </a:pPr>
            <a:endParaRPr lang="en-TH" dirty="0"/>
          </a:p>
        </p:txBody>
      </p:sp>
      <p:pic>
        <p:nvPicPr>
          <p:cNvPr id="21508" name="Picture 4" descr="Card containing 3 ListTiles">
            <a:extLst>
              <a:ext uri="{FF2B5EF4-FFF2-40B4-BE49-F238E27FC236}">
                <a16:creationId xmlns:a16="http://schemas.microsoft.com/office/drawing/2014/main" id="{93E65B82-824B-E246-8D2B-CEB942358E3F}"/>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411641" y="2819656"/>
            <a:ext cx="5105445" cy="2603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90032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E9DB17-197D-F445-BF3C-95A2636AB66C}"/>
              </a:ext>
            </a:extLst>
          </p:cNvPr>
          <p:cNvSpPr/>
          <p:nvPr/>
        </p:nvSpPr>
        <p:spPr>
          <a:xfrm>
            <a:off x="806823" y="0"/>
            <a:ext cx="10578353" cy="7417415"/>
          </a:xfrm>
          <a:prstGeom prst="rect">
            <a:avLst/>
          </a:prstGeom>
        </p:spPr>
        <p:txBody>
          <a:bodyPr wrap="square">
            <a:spAutoFit/>
          </a:bodyPr>
          <a:lstStyle/>
          <a:p>
            <a:r>
              <a:rPr lang="en-TH" sz="1400" dirty="0"/>
              <a:t>Widget _buildCard() =&gt; SizedBox(</a:t>
            </a:r>
          </a:p>
          <a:p>
            <a:r>
              <a:rPr lang="en-TH" sz="1400" dirty="0"/>
              <a:t>    height: 210,</a:t>
            </a:r>
          </a:p>
          <a:p>
            <a:r>
              <a:rPr lang="en-TH" sz="1400" dirty="0"/>
              <a:t>    </a:t>
            </a:r>
            <a:r>
              <a:rPr lang="en-TH" sz="1400" dirty="0">
                <a:highlight>
                  <a:srgbClr val="00FFFF"/>
                </a:highlight>
              </a:rPr>
              <a:t>child: Card(</a:t>
            </a:r>
          </a:p>
          <a:p>
            <a:r>
              <a:rPr lang="en-TH" sz="1400" dirty="0"/>
              <a:t>      child: Column(</a:t>
            </a:r>
          </a:p>
          <a:p>
            <a:r>
              <a:rPr lang="en-TH" sz="1400" dirty="0"/>
              <a:t>        children: [</a:t>
            </a:r>
          </a:p>
          <a:p>
            <a:r>
              <a:rPr lang="en-TH" sz="1400" dirty="0"/>
              <a:t>          ListTile(</a:t>
            </a:r>
          </a:p>
          <a:p>
            <a:r>
              <a:rPr lang="en-TH" sz="1400" dirty="0"/>
              <a:t>            title: Text('1625 Main Street',</a:t>
            </a:r>
          </a:p>
          <a:p>
            <a:r>
              <a:rPr lang="en-TH" sz="1400" dirty="0"/>
              <a:t>                style: TextStyle(fontWeight: FontWeight.w500)),</a:t>
            </a:r>
          </a:p>
          <a:p>
            <a:r>
              <a:rPr lang="en-TH" sz="1400" dirty="0"/>
              <a:t>            subtitle: Text('My City, CA 99984'),</a:t>
            </a:r>
          </a:p>
          <a:p>
            <a:r>
              <a:rPr lang="en-TH" sz="1400" dirty="0"/>
              <a:t>            leading: Icon(</a:t>
            </a:r>
          </a:p>
          <a:p>
            <a:r>
              <a:rPr lang="en-TH" sz="1400" dirty="0"/>
              <a:t>              Icons.restaurant_menu,</a:t>
            </a:r>
          </a:p>
          <a:p>
            <a:r>
              <a:rPr lang="en-TH" sz="1400" dirty="0"/>
              <a:t>              color: Colors.blue[500],</a:t>
            </a:r>
          </a:p>
          <a:p>
            <a:r>
              <a:rPr lang="en-TH" sz="1400" dirty="0"/>
              <a:t>            ),</a:t>
            </a:r>
          </a:p>
          <a:p>
            <a:r>
              <a:rPr lang="en-TH" sz="1400" dirty="0"/>
              <a:t>          ),</a:t>
            </a:r>
          </a:p>
          <a:p>
            <a:r>
              <a:rPr lang="en-TH" sz="1400" dirty="0"/>
              <a:t>          Divider(),</a:t>
            </a:r>
          </a:p>
          <a:p>
            <a:r>
              <a:rPr lang="en-TH" sz="1400" dirty="0"/>
              <a:t>          ListTile(</a:t>
            </a:r>
          </a:p>
          <a:p>
            <a:r>
              <a:rPr lang="en-TH" sz="1400" dirty="0"/>
              <a:t>            title: Text('(408) 555-1212',</a:t>
            </a:r>
          </a:p>
          <a:p>
            <a:r>
              <a:rPr lang="en-TH" sz="1400" dirty="0"/>
              <a:t>                style: TextStyle(fontWeight: FontWeight.w500)),</a:t>
            </a:r>
          </a:p>
          <a:p>
            <a:r>
              <a:rPr lang="en-TH" sz="1400" dirty="0"/>
              <a:t>            leading: Icon(</a:t>
            </a:r>
          </a:p>
          <a:p>
            <a:r>
              <a:rPr lang="en-TH" sz="1400" dirty="0"/>
              <a:t>              Icons.contact_phone,</a:t>
            </a:r>
          </a:p>
          <a:p>
            <a:r>
              <a:rPr lang="en-TH" sz="1400" dirty="0"/>
              <a:t>              color: Colors.blue[500],</a:t>
            </a:r>
          </a:p>
          <a:p>
            <a:r>
              <a:rPr lang="en-TH" sz="1400" dirty="0"/>
              <a:t>            ),</a:t>
            </a:r>
          </a:p>
          <a:p>
            <a:r>
              <a:rPr lang="en-TH" sz="1400" dirty="0"/>
              <a:t>          ),</a:t>
            </a:r>
          </a:p>
          <a:p>
            <a:r>
              <a:rPr lang="en-TH" sz="1400" dirty="0"/>
              <a:t>          ListTile(</a:t>
            </a:r>
          </a:p>
          <a:p>
            <a:r>
              <a:rPr lang="en-TH" sz="1400" dirty="0"/>
              <a:t>            title: Text('costa@example.com'),</a:t>
            </a:r>
          </a:p>
          <a:p>
            <a:r>
              <a:rPr lang="en-TH" sz="1400" dirty="0"/>
              <a:t>            leading: Icon(</a:t>
            </a:r>
          </a:p>
          <a:p>
            <a:r>
              <a:rPr lang="en-TH" sz="1400" dirty="0"/>
              <a:t>              Icons.contact_mail,</a:t>
            </a:r>
          </a:p>
          <a:p>
            <a:r>
              <a:rPr lang="en-TH" sz="1400" dirty="0"/>
              <a:t>              color: Colors.blue[500],</a:t>
            </a:r>
          </a:p>
          <a:p>
            <a:r>
              <a:rPr lang="en-TH" sz="1400" dirty="0"/>
              <a:t>            ),</a:t>
            </a:r>
          </a:p>
          <a:p>
            <a:r>
              <a:rPr lang="en-TH" sz="1400" dirty="0"/>
              <a:t>          ),</a:t>
            </a:r>
          </a:p>
          <a:p>
            <a:r>
              <a:rPr lang="en-TH" sz="1400" dirty="0"/>
              <a:t>        ],</a:t>
            </a:r>
          </a:p>
          <a:p>
            <a:r>
              <a:rPr lang="en-TH" sz="1400" dirty="0"/>
              <a:t>      ),</a:t>
            </a:r>
          </a:p>
          <a:p>
            <a:r>
              <a:rPr lang="en-TH" sz="1400" dirty="0"/>
              <a:t>    ),</a:t>
            </a:r>
          </a:p>
          <a:p>
            <a:r>
              <a:rPr lang="en-TH" sz="1400" dirty="0"/>
              <a:t>  );</a:t>
            </a:r>
          </a:p>
        </p:txBody>
      </p:sp>
      <p:pic>
        <p:nvPicPr>
          <p:cNvPr id="5" name="Picture 4" descr="Card containing 3 ListTiles">
            <a:extLst>
              <a:ext uri="{FF2B5EF4-FFF2-40B4-BE49-F238E27FC236}">
                <a16:creationId xmlns:a16="http://schemas.microsoft.com/office/drawing/2014/main" id="{6B339DB7-E2F9-B942-9516-0BB432FF579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92015" y="1620498"/>
            <a:ext cx="6599985" cy="3365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656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4101E-7609-6F4C-9D22-F9203F05BDD4}"/>
              </a:ext>
            </a:extLst>
          </p:cNvPr>
          <p:cNvSpPr>
            <a:spLocks noGrp="1"/>
          </p:cNvSpPr>
          <p:nvPr>
            <p:ph type="title"/>
          </p:nvPr>
        </p:nvSpPr>
        <p:spPr/>
        <p:txBody>
          <a:bodyPr/>
          <a:lstStyle/>
          <a:p>
            <a:r>
              <a:rPr lang="en-US" dirty="0" err="1"/>
              <a:t>ListTile</a:t>
            </a:r>
            <a:br>
              <a:rPr lang="en-US" dirty="0"/>
            </a:br>
            <a:endParaRPr lang="en-TH" dirty="0"/>
          </a:p>
        </p:txBody>
      </p:sp>
      <p:sp>
        <p:nvSpPr>
          <p:cNvPr id="3" name="Content Placeholder 2">
            <a:extLst>
              <a:ext uri="{FF2B5EF4-FFF2-40B4-BE49-F238E27FC236}">
                <a16:creationId xmlns:a16="http://schemas.microsoft.com/office/drawing/2014/main" id="{803DF277-AE27-8144-96E3-473F8D8F85F1}"/>
              </a:ext>
            </a:extLst>
          </p:cNvPr>
          <p:cNvSpPr>
            <a:spLocks noGrp="1"/>
          </p:cNvSpPr>
          <p:nvPr>
            <p:ph idx="1"/>
          </p:nvPr>
        </p:nvSpPr>
        <p:spPr>
          <a:xfrm>
            <a:off x="1371600" y="1638300"/>
            <a:ext cx="9601200" cy="3581400"/>
          </a:xfrm>
        </p:spPr>
        <p:txBody>
          <a:bodyPr>
            <a:normAutofit fontScale="92500" lnSpcReduction="20000"/>
          </a:bodyPr>
          <a:lstStyle/>
          <a:p>
            <a:pPr marL="0" indent="0">
              <a:buNone/>
            </a:pPr>
            <a:r>
              <a:rPr lang="en-US" sz="2800" dirty="0"/>
              <a:t>Use </a:t>
            </a:r>
            <a:r>
              <a:rPr lang="en-US" sz="2800" dirty="0">
                <a:hlinkClick r:id="rId2"/>
              </a:rPr>
              <a:t>ListTile</a:t>
            </a:r>
            <a:r>
              <a:rPr lang="en-US" sz="2800" dirty="0"/>
              <a:t>, a specialized row widget from the </a:t>
            </a:r>
            <a:r>
              <a:rPr lang="en-US" sz="2800" dirty="0">
                <a:hlinkClick r:id="rId3"/>
              </a:rPr>
              <a:t>Material library</a:t>
            </a:r>
            <a:r>
              <a:rPr lang="en-US" sz="2800" dirty="0"/>
              <a:t>, for an easy way to create a row containing up to 3 lines of text and optional leading and trailing icons. </a:t>
            </a:r>
            <a:r>
              <a:rPr lang="en-US" sz="2800" dirty="0" err="1"/>
              <a:t>ListTile</a:t>
            </a:r>
            <a:r>
              <a:rPr lang="en-US" sz="2800" dirty="0"/>
              <a:t> is most commonly used in </a:t>
            </a:r>
            <a:r>
              <a:rPr lang="en-US" sz="2800" dirty="0">
                <a:hlinkClick r:id="rId4"/>
              </a:rPr>
              <a:t>Card</a:t>
            </a:r>
            <a:r>
              <a:rPr lang="en-US" sz="2800" dirty="0"/>
              <a:t> or </a:t>
            </a:r>
            <a:r>
              <a:rPr lang="en-US" sz="2800" dirty="0">
                <a:hlinkClick r:id="rId5"/>
              </a:rPr>
              <a:t>ListView</a:t>
            </a:r>
            <a:r>
              <a:rPr lang="en-US" sz="2800" dirty="0"/>
              <a:t>, but can be used elsewhere.</a:t>
            </a:r>
          </a:p>
          <a:p>
            <a:pPr marL="0" indent="0">
              <a:buNone/>
            </a:pPr>
            <a:r>
              <a:rPr lang="en-US" sz="2800" dirty="0"/>
              <a:t>Summary (</a:t>
            </a:r>
            <a:r>
              <a:rPr lang="en-US" sz="2800" dirty="0" err="1"/>
              <a:t>ListTile</a:t>
            </a:r>
            <a:r>
              <a:rPr lang="en-US" sz="2800" dirty="0"/>
              <a:t>)</a:t>
            </a:r>
          </a:p>
          <a:p>
            <a:r>
              <a:rPr lang="en-US" sz="2800" dirty="0"/>
              <a:t>A specialized row that contains up to 3 lines of text and optional icons</a:t>
            </a:r>
          </a:p>
          <a:p>
            <a:r>
              <a:rPr lang="en-US" sz="2800" dirty="0"/>
              <a:t>Less configurable than Row, but easier to use</a:t>
            </a:r>
          </a:p>
          <a:p>
            <a:r>
              <a:rPr lang="en-US" sz="2800" dirty="0"/>
              <a:t>From the </a:t>
            </a:r>
            <a:r>
              <a:rPr lang="en-US" sz="2800" dirty="0">
                <a:hlinkClick r:id="rId3"/>
              </a:rPr>
              <a:t>Material library</a:t>
            </a:r>
            <a:endParaRPr lang="en-US" sz="2800" dirty="0"/>
          </a:p>
          <a:p>
            <a:pPr marL="0" indent="0">
              <a:buNone/>
            </a:pPr>
            <a:endParaRPr lang="en-TH" sz="2800" dirty="0"/>
          </a:p>
        </p:txBody>
      </p:sp>
    </p:spTree>
    <p:extLst>
      <p:ext uri="{BB962C8B-B14F-4D97-AF65-F5344CB8AC3E}">
        <p14:creationId xmlns:p14="http://schemas.microsoft.com/office/powerpoint/2010/main" val="4536213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5CABF-3D06-7B42-B464-1EFACBB5D0F3}"/>
              </a:ext>
            </a:extLst>
          </p:cNvPr>
          <p:cNvSpPr>
            <a:spLocks noGrp="1"/>
          </p:cNvSpPr>
          <p:nvPr>
            <p:ph type="title"/>
          </p:nvPr>
        </p:nvSpPr>
        <p:spPr/>
        <p:txBody>
          <a:bodyPr/>
          <a:lstStyle/>
          <a:p>
            <a:r>
              <a:rPr lang="en-TH" dirty="0"/>
              <a:t>Build the layout</a:t>
            </a:r>
          </a:p>
        </p:txBody>
      </p:sp>
      <p:sp>
        <p:nvSpPr>
          <p:cNvPr id="3" name="Content Placeholder 2">
            <a:extLst>
              <a:ext uri="{FF2B5EF4-FFF2-40B4-BE49-F238E27FC236}">
                <a16:creationId xmlns:a16="http://schemas.microsoft.com/office/drawing/2014/main" id="{851220FC-54EB-FC44-B9FA-8057C3D8D86B}"/>
              </a:ext>
            </a:extLst>
          </p:cNvPr>
          <p:cNvSpPr>
            <a:spLocks noGrp="1"/>
          </p:cNvSpPr>
          <p:nvPr>
            <p:ph idx="1"/>
          </p:nvPr>
        </p:nvSpPr>
        <p:spPr/>
        <p:txBody>
          <a:bodyPr/>
          <a:lstStyle/>
          <a:p>
            <a:r>
              <a:rPr lang="en-US" dirty="0"/>
              <a:t>Follow me with the lab sheet here : </a:t>
            </a:r>
            <a:r>
              <a:rPr lang="en-US" dirty="0">
                <a:hlinkClick r:id="rId2"/>
              </a:rPr>
              <a:t>https://flutter.dev/docs/development/ui/layout</a:t>
            </a:r>
            <a:endParaRPr lang="en-US" dirty="0"/>
          </a:p>
          <a:p>
            <a:endParaRPr lang="en-US" dirty="0"/>
          </a:p>
          <a:p>
            <a:pPr marL="0" indent="0">
              <a:buNone/>
            </a:pPr>
            <a:endParaRPr lang="en-US" dirty="0"/>
          </a:p>
          <a:p>
            <a:pPr marL="0" indent="0">
              <a:buNone/>
            </a:pPr>
            <a:r>
              <a:rPr lang="en-US" dirty="0"/>
              <a:t>Then Create an App to wrap up the layout</a:t>
            </a:r>
          </a:p>
          <a:p>
            <a:r>
              <a:rPr lang="en-US" dirty="0"/>
              <a:t>https://</a:t>
            </a:r>
            <a:r>
              <a:rPr lang="en-US" dirty="0" err="1"/>
              <a:t>flutter.dev</a:t>
            </a:r>
            <a:r>
              <a:rPr lang="en-US" dirty="0"/>
              <a:t>/docs/development/</a:t>
            </a:r>
            <a:r>
              <a:rPr lang="en-US" dirty="0" err="1"/>
              <a:t>ui</a:t>
            </a:r>
            <a:r>
              <a:rPr lang="en-US" dirty="0"/>
              <a:t>/layout/tutorial</a:t>
            </a:r>
            <a:endParaRPr lang="en-TH" dirty="0"/>
          </a:p>
        </p:txBody>
      </p:sp>
    </p:spTree>
    <p:extLst>
      <p:ext uri="{BB962C8B-B14F-4D97-AF65-F5344CB8AC3E}">
        <p14:creationId xmlns:p14="http://schemas.microsoft.com/office/powerpoint/2010/main" val="487921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8B17F-747A-A340-A9D2-792C1B78458D}"/>
              </a:ext>
            </a:extLst>
          </p:cNvPr>
          <p:cNvSpPr>
            <a:spLocks noGrp="1"/>
          </p:cNvSpPr>
          <p:nvPr>
            <p:ph type="title"/>
          </p:nvPr>
        </p:nvSpPr>
        <p:spPr>
          <a:xfrm>
            <a:off x="1295400" y="247650"/>
            <a:ext cx="9601200" cy="1485900"/>
          </a:xfrm>
        </p:spPr>
        <p:txBody>
          <a:bodyPr/>
          <a:lstStyle/>
          <a:p>
            <a:r>
              <a:rPr lang="en-US" dirty="0"/>
              <a:t>Lay out a widget</a:t>
            </a:r>
            <a:endParaRPr lang="en-TH" dirty="0"/>
          </a:p>
        </p:txBody>
      </p:sp>
      <p:sp>
        <p:nvSpPr>
          <p:cNvPr id="3" name="Content Placeholder 2">
            <a:extLst>
              <a:ext uri="{FF2B5EF4-FFF2-40B4-BE49-F238E27FC236}">
                <a16:creationId xmlns:a16="http://schemas.microsoft.com/office/drawing/2014/main" id="{D4A3BB40-9605-6E4F-A6C4-7B3C5968769C}"/>
              </a:ext>
            </a:extLst>
          </p:cNvPr>
          <p:cNvSpPr>
            <a:spLocks noGrp="1"/>
          </p:cNvSpPr>
          <p:nvPr>
            <p:ph idx="1"/>
          </p:nvPr>
        </p:nvSpPr>
        <p:spPr>
          <a:xfrm>
            <a:off x="1295400" y="956642"/>
            <a:ext cx="9601200" cy="4167809"/>
          </a:xfrm>
        </p:spPr>
        <p:txBody>
          <a:bodyPr>
            <a:noAutofit/>
          </a:bodyPr>
          <a:lstStyle/>
          <a:p>
            <a:pPr marL="457200" indent="-457200">
              <a:lnSpc>
                <a:spcPct val="120000"/>
              </a:lnSpc>
              <a:spcBef>
                <a:spcPts val="0"/>
              </a:spcBef>
              <a:spcAft>
                <a:spcPts val="0"/>
              </a:spcAft>
              <a:buFont typeface="+mj-lt"/>
              <a:buAutoNum type="arabicPeriod"/>
            </a:pPr>
            <a:r>
              <a:rPr lang="en-US" sz="1400" dirty="0"/>
              <a:t>Select a layout widget: Choose from a variety of </a:t>
            </a:r>
            <a:r>
              <a:rPr lang="en-US" sz="1400" dirty="0">
                <a:hlinkClick r:id="rId2"/>
              </a:rPr>
              <a:t>layout widgets</a:t>
            </a:r>
            <a:r>
              <a:rPr lang="en-US" sz="1400" dirty="0"/>
              <a:t> based on how you want to align or constrain the visible widget, as these characteristics are typically passed on to the contained widget. This example uses </a:t>
            </a:r>
            <a:r>
              <a:rPr lang="en-US" sz="1400" dirty="0">
                <a:hlinkClick r:id="rId3"/>
              </a:rPr>
              <a:t>Center</a:t>
            </a:r>
            <a:r>
              <a:rPr lang="en-US" sz="1400" dirty="0"/>
              <a:t> which centers its content horizontally and vertically.</a:t>
            </a:r>
          </a:p>
          <a:p>
            <a:pPr marL="457200" indent="-457200">
              <a:lnSpc>
                <a:spcPct val="120000"/>
              </a:lnSpc>
              <a:spcBef>
                <a:spcPts val="0"/>
              </a:spcBef>
              <a:spcAft>
                <a:spcPts val="0"/>
              </a:spcAft>
              <a:buFont typeface="+mj-lt"/>
              <a:buAutoNum type="arabicPeriod"/>
            </a:pPr>
            <a:r>
              <a:rPr lang="en-US" sz="1400" dirty="0"/>
              <a:t>Create a visible widget: </a:t>
            </a:r>
          </a:p>
          <a:p>
            <a:pPr marL="530352" lvl="1" indent="0">
              <a:lnSpc>
                <a:spcPct val="120000"/>
              </a:lnSpc>
              <a:spcBef>
                <a:spcPts val="0"/>
              </a:spcBef>
              <a:spcAft>
                <a:spcPts val="0"/>
              </a:spcAft>
              <a:buNone/>
            </a:pPr>
            <a:r>
              <a:rPr lang="en-US" sz="1400" dirty="0">
                <a:solidFill>
                  <a:schemeClr val="accent5">
                    <a:lumMod val="75000"/>
                  </a:schemeClr>
                </a:solidFill>
              </a:rPr>
              <a:t>Text (‘Hello World’),</a:t>
            </a:r>
          </a:p>
          <a:p>
            <a:pPr marL="457200" indent="-457200">
              <a:lnSpc>
                <a:spcPct val="120000"/>
              </a:lnSpc>
              <a:spcBef>
                <a:spcPts val="0"/>
              </a:spcBef>
              <a:spcAft>
                <a:spcPts val="0"/>
              </a:spcAft>
              <a:buFont typeface="+mj-lt"/>
              <a:buAutoNum type="arabicPeriod"/>
            </a:pPr>
            <a:endParaRPr lang="en-US" sz="1400" dirty="0"/>
          </a:p>
          <a:p>
            <a:pPr marL="530352" lvl="1" indent="0">
              <a:lnSpc>
                <a:spcPct val="120000"/>
              </a:lnSpc>
              <a:spcBef>
                <a:spcPts val="0"/>
              </a:spcBef>
              <a:spcAft>
                <a:spcPts val="0"/>
              </a:spcAft>
              <a:buNone/>
            </a:pPr>
            <a:r>
              <a:rPr lang="en-US" sz="1400" dirty="0" err="1">
                <a:solidFill>
                  <a:schemeClr val="accent6">
                    <a:lumMod val="75000"/>
                  </a:schemeClr>
                </a:solidFill>
              </a:rPr>
              <a:t>Image.asset</a:t>
            </a:r>
            <a:r>
              <a:rPr lang="en-US" sz="1400" dirty="0">
                <a:solidFill>
                  <a:schemeClr val="accent6">
                    <a:lumMod val="75000"/>
                  </a:schemeClr>
                </a:solidFill>
              </a:rPr>
              <a:t>(</a:t>
            </a:r>
          </a:p>
          <a:p>
            <a:pPr marL="530352" lvl="1" indent="0">
              <a:lnSpc>
                <a:spcPct val="120000"/>
              </a:lnSpc>
              <a:spcBef>
                <a:spcPts val="0"/>
              </a:spcBef>
              <a:spcAft>
                <a:spcPts val="0"/>
              </a:spcAft>
              <a:buNone/>
            </a:pPr>
            <a:r>
              <a:rPr lang="en-US" sz="1400" dirty="0">
                <a:solidFill>
                  <a:schemeClr val="accent6">
                    <a:lumMod val="75000"/>
                  </a:schemeClr>
                </a:solidFill>
              </a:rPr>
              <a:t>  'images/</a:t>
            </a:r>
            <a:r>
              <a:rPr lang="en-US" sz="1400" dirty="0" err="1">
                <a:solidFill>
                  <a:schemeClr val="accent6">
                    <a:lumMod val="75000"/>
                  </a:schemeClr>
                </a:solidFill>
              </a:rPr>
              <a:t>lake.jpg</a:t>
            </a:r>
            <a:r>
              <a:rPr lang="en-US" sz="1400" dirty="0">
                <a:solidFill>
                  <a:schemeClr val="accent6">
                    <a:lumMod val="75000"/>
                  </a:schemeClr>
                </a:solidFill>
              </a:rPr>
              <a:t>',</a:t>
            </a:r>
          </a:p>
          <a:p>
            <a:pPr marL="530352" lvl="1" indent="0">
              <a:lnSpc>
                <a:spcPct val="120000"/>
              </a:lnSpc>
              <a:spcBef>
                <a:spcPts val="0"/>
              </a:spcBef>
              <a:spcAft>
                <a:spcPts val="0"/>
              </a:spcAft>
              <a:buNone/>
            </a:pPr>
            <a:r>
              <a:rPr lang="en-US" sz="1400" dirty="0">
                <a:solidFill>
                  <a:schemeClr val="accent6">
                    <a:lumMod val="75000"/>
                  </a:schemeClr>
                </a:solidFill>
              </a:rPr>
              <a:t>  fit: </a:t>
            </a:r>
            <a:r>
              <a:rPr lang="en-US" sz="1400" dirty="0" err="1">
                <a:solidFill>
                  <a:schemeClr val="accent6">
                    <a:lumMod val="75000"/>
                  </a:schemeClr>
                </a:solidFill>
              </a:rPr>
              <a:t>BoxFit.cover</a:t>
            </a:r>
            <a:r>
              <a:rPr lang="en-US" sz="1400" dirty="0">
                <a:solidFill>
                  <a:schemeClr val="accent6">
                    <a:lumMod val="75000"/>
                  </a:schemeClr>
                </a:solidFill>
              </a:rPr>
              <a:t>,</a:t>
            </a:r>
          </a:p>
          <a:p>
            <a:pPr marL="530352" lvl="1" indent="0">
              <a:lnSpc>
                <a:spcPct val="120000"/>
              </a:lnSpc>
              <a:spcBef>
                <a:spcPts val="0"/>
              </a:spcBef>
              <a:spcAft>
                <a:spcPts val="0"/>
              </a:spcAft>
              <a:buNone/>
            </a:pPr>
            <a:r>
              <a:rPr lang="en-US" sz="1400" dirty="0">
                <a:solidFill>
                  <a:schemeClr val="accent6">
                    <a:lumMod val="75000"/>
                  </a:schemeClr>
                </a:solidFill>
              </a:rPr>
              <a:t>),</a:t>
            </a:r>
          </a:p>
          <a:p>
            <a:pPr marL="530352" lvl="1" indent="0">
              <a:lnSpc>
                <a:spcPct val="120000"/>
              </a:lnSpc>
              <a:spcBef>
                <a:spcPts val="0"/>
              </a:spcBef>
              <a:spcAft>
                <a:spcPts val="0"/>
              </a:spcAft>
              <a:buNone/>
            </a:pPr>
            <a:endParaRPr lang="en-US" sz="1400" dirty="0"/>
          </a:p>
          <a:p>
            <a:pPr marL="530352" lvl="1" indent="0">
              <a:lnSpc>
                <a:spcPct val="120000"/>
              </a:lnSpc>
              <a:spcBef>
                <a:spcPts val="0"/>
              </a:spcBef>
              <a:spcAft>
                <a:spcPts val="0"/>
              </a:spcAft>
              <a:buNone/>
            </a:pPr>
            <a:r>
              <a:rPr lang="en-US" sz="1400" dirty="0">
                <a:solidFill>
                  <a:srgbClr val="00B050"/>
                </a:solidFill>
              </a:rPr>
              <a:t>Icon(</a:t>
            </a:r>
          </a:p>
          <a:p>
            <a:pPr marL="530352" lvl="1" indent="0">
              <a:lnSpc>
                <a:spcPct val="120000"/>
              </a:lnSpc>
              <a:spcBef>
                <a:spcPts val="0"/>
              </a:spcBef>
              <a:spcAft>
                <a:spcPts val="0"/>
              </a:spcAft>
              <a:buNone/>
            </a:pPr>
            <a:r>
              <a:rPr lang="en-US" sz="1400" dirty="0">
                <a:solidFill>
                  <a:srgbClr val="00B050"/>
                </a:solidFill>
              </a:rPr>
              <a:t>  </a:t>
            </a:r>
            <a:r>
              <a:rPr lang="en-US" sz="1400" dirty="0" err="1">
                <a:solidFill>
                  <a:srgbClr val="00B050"/>
                </a:solidFill>
              </a:rPr>
              <a:t>Icons.star</a:t>
            </a:r>
            <a:r>
              <a:rPr lang="en-US" sz="1400" dirty="0">
                <a:solidFill>
                  <a:srgbClr val="00B050"/>
                </a:solidFill>
              </a:rPr>
              <a:t>,</a:t>
            </a:r>
          </a:p>
          <a:p>
            <a:pPr marL="530352" lvl="1" indent="0">
              <a:lnSpc>
                <a:spcPct val="120000"/>
              </a:lnSpc>
              <a:spcBef>
                <a:spcPts val="0"/>
              </a:spcBef>
              <a:spcAft>
                <a:spcPts val="0"/>
              </a:spcAft>
              <a:buNone/>
            </a:pPr>
            <a:r>
              <a:rPr lang="en-US" sz="1400" dirty="0">
                <a:solidFill>
                  <a:srgbClr val="00B050"/>
                </a:solidFill>
              </a:rPr>
              <a:t>  color: </a:t>
            </a:r>
            <a:r>
              <a:rPr lang="en-US" sz="1400" dirty="0" err="1">
                <a:solidFill>
                  <a:srgbClr val="00B050"/>
                </a:solidFill>
              </a:rPr>
              <a:t>Colors.red</a:t>
            </a:r>
            <a:r>
              <a:rPr lang="en-US" sz="1400" dirty="0">
                <a:solidFill>
                  <a:srgbClr val="00B050"/>
                </a:solidFill>
              </a:rPr>
              <a:t>[500],</a:t>
            </a:r>
          </a:p>
          <a:p>
            <a:pPr marL="530352" lvl="1" indent="0">
              <a:lnSpc>
                <a:spcPct val="120000"/>
              </a:lnSpc>
              <a:spcBef>
                <a:spcPts val="0"/>
              </a:spcBef>
              <a:spcAft>
                <a:spcPts val="0"/>
              </a:spcAft>
              <a:buNone/>
            </a:pPr>
            <a:r>
              <a:rPr lang="en-US" sz="1400" dirty="0">
                <a:solidFill>
                  <a:srgbClr val="00B050"/>
                </a:solidFill>
              </a:rPr>
              <a:t>),</a:t>
            </a:r>
          </a:p>
          <a:p>
            <a:pPr marL="457200" indent="-457200">
              <a:lnSpc>
                <a:spcPct val="120000"/>
              </a:lnSpc>
              <a:spcBef>
                <a:spcPts val="0"/>
              </a:spcBef>
              <a:spcAft>
                <a:spcPts val="0"/>
              </a:spcAft>
              <a:buFont typeface="+mj-lt"/>
              <a:buAutoNum type="arabicPeriod"/>
            </a:pPr>
            <a:r>
              <a:rPr lang="en-US" sz="1400" dirty="0"/>
              <a:t>Add the layout widget to the page</a:t>
            </a:r>
          </a:p>
          <a:p>
            <a:pPr marL="530352" lvl="1" indent="0">
              <a:lnSpc>
                <a:spcPct val="120000"/>
              </a:lnSpc>
              <a:spcBef>
                <a:spcPts val="0"/>
              </a:spcBef>
              <a:spcAft>
                <a:spcPts val="0"/>
              </a:spcAft>
              <a:buNone/>
            </a:pPr>
            <a:r>
              <a:rPr lang="en-US" sz="1400" dirty="0">
                <a:solidFill>
                  <a:schemeClr val="accent5">
                    <a:lumMod val="75000"/>
                  </a:schemeClr>
                </a:solidFill>
              </a:rPr>
              <a:t>Center(</a:t>
            </a:r>
          </a:p>
          <a:p>
            <a:pPr marL="530352" lvl="1" indent="0">
              <a:lnSpc>
                <a:spcPct val="120000"/>
              </a:lnSpc>
              <a:spcBef>
                <a:spcPts val="0"/>
              </a:spcBef>
              <a:spcAft>
                <a:spcPts val="0"/>
              </a:spcAft>
              <a:buNone/>
            </a:pPr>
            <a:r>
              <a:rPr lang="en-US" sz="1400" dirty="0">
                <a:solidFill>
                  <a:schemeClr val="accent5">
                    <a:lumMod val="75000"/>
                  </a:schemeClr>
                </a:solidFill>
              </a:rPr>
              <a:t>  child: Text('Hello World'),</a:t>
            </a:r>
          </a:p>
          <a:p>
            <a:pPr marL="530352" lvl="1" indent="0">
              <a:lnSpc>
                <a:spcPct val="120000"/>
              </a:lnSpc>
              <a:spcBef>
                <a:spcPts val="0"/>
              </a:spcBef>
              <a:spcAft>
                <a:spcPts val="0"/>
              </a:spcAft>
              <a:buNone/>
            </a:pPr>
            <a:r>
              <a:rPr lang="en-US" sz="1400" dirty="0">
                <a:solidFill>
                  <a:schemeClr val="accent5">
                    <a:lumMod val="75000"/>
                  </a:schemeClr>
                </a:solidFill>
              </a:rPr>
              <a:t>),</a:t>
            </a:r>
          </a:p>
          <a:p>
            <a:pPr marL="457200" indent="-457200">
              <a:lnSpc>
                <a:spcPct val="120000"/>
              </a:lnSpc>
              <a:spcBef>
                <a:spcPts val="0"/>
              </a:spcBef>
              <a:spcAft>
                <a:spcPts val="0"/>
              </a:spcAft>
              <a:buFont typeface="+mj-lt"/>
              <a:buAutoNum type="arabicPeriod"/>
            </a:pPr>
            <a:r>
              <a:rPr lang="en-US" sz="1400" dirty="0">
                <a:solidFill>
                  <a:schemeClr val="tx1"/>
                </a:solidFill>
              </a:rPr>
              <a:t>Add the layout widget to the page</a:t>
            </a:r>
          </a:p>
          <a:p>
            <a:pPr marL="530352" lvl="1" indent="0">
              <a:lnSpc>
                <a:spcPct val="120000"/>
              </a:lnSpc>
              <a:spcBef>
                <a:spcPts val="0"/>
              </a:spcBef>
              <a:spcAft>
                <a:spcPts val="0"/>
              </a:spcAft>
              <a:buNone/>
            </a:pPr>
            <a:r>
              <a:rPr lang="en-US" sz="1400" dirty="0">
                <a:solidFill>
                  <a:schemeClr val="accent5">
                    <a:lumMod val="50000"/>
                  </a:schemeClr>
                </a:solidFill>
              </a:rPr>
              <a:t>A Flutter app is itself a widget, and most widgets have a </a:t>
            </a:r>
            <a:r>
              <a:rPr lang="en-US" sz="1400" dirty="0">
                <a:solidFill>
                  <a:schemeClr val="accent5">
                    <a:lumMod val="50000"/>
                  </a:schemeClr>
                </a:solidFill>
                <a:hlinkClick r:id="rId4">
                  <a:extLst>
                    <a:ext uri="{A12FA001-AC4F-418D-AE19-62706E023703}">
                      <ahyp:hlinkClr xmlns:ahyp="http://schemas.microsoft.com/office/drawing/2018/hyperlinkcolor" val="tx"/>
                    </a:ext>
                  </a:extLst>
                </a:hlinkClick>
              </a:rPr>
              <a:t>build()</a:t>
            </a:r>
            <a:r>
              <a:rPr lang="en-US" sz="1400" dirty="0">
                <a:solidFill>
                  <a:schemeClr val="accent5">
                    <a:lumMod val="50000"/>
                  </a:schemeClr>
                </a:solidFill>
              </a:rPr>
              <a:t> method. Instantiating and returning a widget in the app’s build() method displays the widget.</a:t>
            </a:r>
            <a:br>
              <a:rPr lang="en-US" sz="1400" dirty="0"/>
            </a:br>
            <a:endParaRPr lang="en-TH" sz="1400" dirty="0"/>
          </a:p>
        </p:txBody>
      </p:sp>
    </p:spTree>
    <p:extLst>
      <p:ext uri="{BB962C8B-B14F-4D97-AF65-F5344CB8AC3E}">
        <p14:creationId xmlns:p14="http://schemas.microsoft.com/office/powerpoint/2010/main" val="336588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wd">
                                    <p:tmPct val="10000"/>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1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9" dur="1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1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10" tmFilter="0,0; .5, 1; 1, 1"/>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1" presetClass="entr" presetSubtype="0" fill="hold" grpId="0" nodeType="clickEffect">
                                  <p:stCondLst>
                                    <p:cond delay="0"/>
                                  </p:stCondLst>
                                  <p:iterate type="wd">
                                    <p:tmPct val="10000"/>
                                  </p:iterate>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p:cTn id="16" dur="1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17" dur="1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18" dur="1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9" dur="1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0" dur="10" tmFilter="0,0; .5, 1; 1, 1"/>
                                        <p:tgtEl>
                                          <p:spTgt spid="3">
                                            <p:txEl>
                                              <p:pRg st="1" end="1"/>
                                            </p:txEl>
                                          </p:spTgt>
                                        </p:tgtEl>
                                      </p:cBhvr>
                                    </p:animEffect>
                                  </p:childTnLst>
                                </p:cTn>
                              </p:par>
                              <p:par>
                                <p:cTn id="21" presetID="41" presetClass="entr" presetSubtype="0" fill="hold" grpId="0" nodeType="withEffect">
                                  <p:stCondLst>
                                    <p:cond delay="0"/>
                                  </p:stCondLst>
                                  <p:iterate type="wd">
                                    <p:tmPct val="10000"/>
                                  </p:iterate>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p:cTn id="23" dur="1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4" dur="1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25" dur="1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6" dur="1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7" dur="10" tmFilter="0,0; .5, 1; 1, 1"/>
                                        <p:tgtEl>
                                          <p:spTgt spid="3">
                                            <p:txEl>
                                              <p:pRg st="2" end="2"/>
                                            </p:txEl>
                                          </p:spTgt>
                                        </p:tgtEl>
                                      </p:cBhvr>
                                    </p:animEffect>
                                  </p:childTnLst>
                                </p:cTn>
                              </p:par>
                              <p:par>
                                <p:cTn id="28" presetID="41" presetClass="entr" presetSubtype="0" fill="hold" grpId="0" nodeType="withEffect">
                                  <p:stCondLst>
                                    <p:cond delay="0"/>
                                  </p:stCondLst>
                                  <p:iterate type="wd">
                                    <p:tmPct val="10000"/>
                                  </p:iterate>
                                  <p:childTnLst>
                                    <p:set>
                                      <p:cBhvr>
                                        <p:cTn id="29" dur="1" fill="hold">
                                          <p:stCondLst>
                                            <p:cond delay="0"/>
                                          </p:stCondLst>
                                        </p:cTn>
                                        <p:tgtEl>
                                          <p:spTgt spid="3">
                                            <p:txEl>
                                              <p:pRg st="4" end="4"/>
                                            </p:txEl>
                                          </p:spTgt>
                                        </p:tgtEl>
                                        <p:attrNameLst>
                                          <p:attrName>style.visibility</p:attrName>
                                        </p:attrNameLst>
                                      </p:cBhvr>
                                      <p:to>
                                        <p:strVal val="visible"/>
                                      </p:to>
                                    </p:set>
                                    <p:anim calcmode="lin" valueType="num">
                                      <p:cBhvr>
                                        <p:cTn id="30" dur="10" fill="hold"/>
                                        <p:tgtEl>
                                          <p:spTgt spid="3">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31" dur="10" fill="hold"/>
                                        <p:tgtEl>
                                          <p:spTgt spid="3">
                                            <p:txEl>
                                              <p:pRg st="4" end="4"/>
                                            </p:txEl>
                                          </p:spTgt>
                                        </p:tgtEl>
                                        <p:attrNameLst>
                                          <p:attrName>ppt_y</p:attrName>
                                        </p:attrNameLst>
                                      </p:cBhvr>
                                      <p:tavLst>
                                        <p:tav tm="0">
                                          <p:val>
                                            <p:strVal val="#ppt_y"/>
                                          </p:val>
                                        </p:tav>
                                        <p:tav tm="100000">
                                          <p:val>
                                            <p:strVal val="#ppt_y"/>
                                          </p:val>
                                        </p:tav>
                                      </p:tavLst>
                                    </p:anim>
                                    <p:anim calcmode="lin" valueType="num">
                                      <p:cBhvr>
                                        <p:cTn id="32" dur="10" fill="hold"/>
                                        <p:tgtEl>
                                          <p:spTgt spid="3">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3" dur="10" fill="hold"/>
                                        <p:tgtEl>
                                          <p:spTgt spid="3">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4" dur="10" tmFilter="0,0; .5, 1; 1, 1"/>
                                        <p:tgtEl>
                                          <p:spTgt spid="3">
                                            <p:txEl>
                                              <p:pRg st="4" end="4"/>
                                            </p:txEl>
                                          </p:spTgt>
                                        </p:tgtEl>
                                      </p:cBhvr>
                                    </p:animEffect>
                                  </p:childTnLst>
                                </p:cTn>
                              </p:par>
                              <p:par>
                                <p:cTn id="35" presetID="41" presetClass="entr" presetSubtype="0" fill="hold" grpId="0" nodeType="withEffect">
                                  <p:stCondLst>
                                    <p:cond delay="0"/>
                                  </p:stCondLst>
                                  <p:iterate type="wd">
                                    <p:tmPct val="10000"/>
                                  </p:iterate>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p:cTn id="37" dur="10" fill="hold"/>
                                        <p:tgtEl>
                                          <p:spTgt spid="3">
                                            <p:txEl>
                                              <p:pRg st="5" end="5"/>
                                            </p:txEl>
                                          </p:spTgt>
                                        </p:tgtEl>
                                        <p:attrNameLst>
                                          <p:attrName>ppt_x</p:attrName>
                                        </p:attrNameLst>
                                      </p:cBhvr>
                                      <p:tavLst>
                                        <p:tav tm="0">
                                          <p:val>
                                            <p:strVal val="#ppt_x"/>
                                          </p:val>
                                        </p:tav>
                                        <p:tav tm="50000">
                                          <p:val>
                                            <p:strVal val="#ppt_x+.1"/>
                                          </p:val>
                                        </p:tav>
                                        <p:tav tm="100000">
                                          <p:val>
                                            <p:strVal val="#ppt_x"/>
                                          </p:val>
                                        </p:tav>
                                      </p:tavLst>
                                    </p:anim>
                                    <p:anim calcmode="lin" valueType="num">
                                      <p:cBhvr>
                                        <p:cTn id="38" dur="10" fill="hold"/>
                                        <p:tgtEl>
                                          <p:spTgt spid="3">
                                            <p:txEl>
                                              <p:pRg st="5" end="5"/>
                                            </p:txEl>
                                          </p:spTgt>
                                        </p:tgtEl>
                                        <p:attrNameLst>
                                          <p:attrName>ppt_y</p:attrName>
                                        </p:attrNameLst>
                                      </p:cBhvr>
                                      <p:tavLst>
                                        <p:tav tm="0">
                                          <p:val>
                                            <p:strVal val="#ppt_y"/>
                                          </p:val>
                                        </p:tav>
                                        <p:tav tm="100000">
                                          <p:val>
                                            <p:strVal val="#ppt_y"/>
                                          </p:val>
                                        </p:tav>
                                      </p:tavLst>
                                    </p:anim>
                                    <p:anim calcmode="lin" valueType="num">
                                      <p:cBhvr>
                                        <p:cTn id="39" dur="10" fill="hold"/>
                                        <p:tgtEl>
                                          <p:spTgt spid="3">
                                            <p:txEl>
                                              <p:pRg st="5" end="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0" dur="10" fill="hold"/>
                                        <p:tgtEl>
                                          <p:spTgt spid="3">
                                            <p:txEl>
                                              <p:pRg st="5" end="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1" dur="10" tmFilter="0,0; .5, 1; 1, 1"/>
                                        <p:tgtEl>
                                          <p:spTgt spid="3">
                                            <p:txEl>
                                              <p:pRg st="5" end="5"/>
                                            </p:txEl>
                                          </p:spTgt>
                                        </p:tgtEl>
                                      </p:cBhvr>
                                    </p:animEffect>
                                  </p:childTnLst>
                                </p:cTn>
                              </p:par>
                              <p:par>
                                <p:cTn id="42" presetID="41" presetClass="entr" presetSubtype="0" fill="hold" grpId="0" nodeType="withEffect">
                                  <p:stCondLst>
                                    <p:cond delay="0"/>
                                  </p:stCondLst>
                                  <p:iterate type="wd">
                                    <p:tmPct val="10000"/>
                                  </p:iterate>
                                  <p:childTnLst>
                                    <p:set>
                                      <p:cBhvr>
                                        <p:cTn id="43" dur="1" fill="hold">
                                          <p:stCondLst>
                                            <p:cond delay="0"/>
                                          </p:stCondLst>
                                        </p:cTn>
                                        <p:tgtEl>
                                          <p:spTgt spid="3">
                                            <p:txEl>
                                              <p:pRg st="6" end="6"/>
                                            </p:txEl>
                                          </p:spTgt>
                                        </p:tgtEl>
                                        <p:attrNameLst>
                                          <p:attrName>style.visibility</p:attrName>
                                        </p:attrNameLst>
                                      </p:cBhvr>
                                      <p:to>
                                        <p:strVal val="visible"/>
                                      </p:to>
                                    </p:set>
                                    <p:anim calcmode="lin" valueType="num">
                                      <p:cBhvr>
                                        <p:cTn id="44" dur="10" fill="hold"/>
                                        <p:tgtEl>
                                          <p:spTgt spid="3">
                                            <p:txEl>
                                              <p:pRg st="6" end="6"/>
                                            </p:txEl>
                                          </p:spTgt>
                                        </p:tgtEl>
                                        <p:attrNameLst>
                                          <p:attrName>ppt_x</p:attrName>
                                        </p:attrNameLst>
                                      </p:cBhvr>
                                      <p:tavLst>
                                        <p:tav tm="0">
                                          <p:val>
                                            <p:strVal val="#ppt_x"/>
                                          </p:val>
                                        </p:tav>
                                        <p:tav tm="50000">
                                          <p:val>
                                            <p:strVal val="#ppt_x+.1"/>
                                          </p:val>
                                        </p:tav>
                                        <p:tav tm="100000">
                                          <p:val>
                                            <p:strVal val="#ppt_x"/>
                                          </p:val>
                                        </p:tav>
                                      </p:tavLst>
                                    </p:anim>
                                    <p:anim calcmode="lin" valueType="num">
                                      <p:cBhvr>
                                        <p:cTn id="45" dur="10" fill="hold"/>
                                        <p:tgtEl>
                                          <p:spTgt spid="3">
                                            <p:txEl>
                                              <p:pRg st="6" end="6"/>
                                            </p:txEl>
                                          </p:spTgt>
                                        </p:tgtEl>
                                        <p:attrNameLst>
                                          <p:attrName>ppt_y</p:attrName>
                                        </p:attrNameLst>
                                      </p:cBhvr>
                                      <p:tavLst>
                                        <p:tav tm="0">
                                          <p:val>
                                            <p:strVal val="#ppt_y"/>
                                          </p:val>
                                        </p:tav>
                                        <p:tav tm="100000">
                                          <p:val>
                                            <p:strVal val="#ppt_y"/>
                                          </p:val>
                                        </p:tav>
                                      </p:tavLst>
                                    </p:anim>
                                    <p:anim calcmode="lin" valueType="num">
                                      <p:cBhvr>
                                        <p:cTn id="46" dur="10" fill="hold"/>
                                        <p:tgtEl>
                                          <p:spTgt spid="3">
                                            <p:txEl>
                                              <p:pRg st="6" end="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7" dur="10" fill="hold"/>
                                        <p:tgtEl>
                                          <p:spTgt spid="3">
                                            <p:txEl>
                                              <p:pRg st="6" end="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8" dur="10" tmFilter="0,0; .5, 1; 1, 1"/>
                                        <p:tgtEl>
                                          <p:spTgt spid="3">
                                            <p:txEl>
                                              <p:pRg st="6" end="6"/>
                                            </p:txEl>
                                          </p:spTgt>
                                        </p:tgtEl>
                                      </p:cBhvr>
                                    </p:animEffect>
                                  </p:childTnLst>
                                </p:cTn>
                              </p:par>
                              <p:par>
                                <p:cTn id="49" presetID="41" presetClass="entr" presetSubtype="0" fill="hold" grpId="0" nodeType="withEffect">
                                  <p:stCondLst>
                                    <p:cond delay="0"/>
                                  </p:stCondLst>
                                  <p:iterate type="wd">
                                    <p:tmPct val="10000"/>
                                  </p:iterate>
                                  <p:childTnLst>
                                    <p:set>
                                      <p:cBhvr>
                                        <p:cTn id="50" dur="1" fill="hold">
                                          <p:stCondLst>
                                            <p:cond delay="0"/>
                                          </p:stCondLst>
                                        </p:cTn>
                                        <p:tgtEl>
                                          <p:spTgt spid="3">
                                            <p:txEl>
                                              <p:pRg st="7" end="7"/>
                                            </p:txEl>
                                          </p:spTgt>
                                        </p:tgtEl>
                                        <p:attrNameLst>
                                          <p:attrName>style.visibility</p:attrName>
                                        </p:attrNameLst>
                                      </p:cBhvr>
                                      <p:to>
                                        <p:strVal val="visible"/>
                                      </p:to>
                                    </p:set>
                                    <p:anim calcmode="lin" valueType="num">
                                      <p:cBhvr>
                                        <p:cTn id="51" dur="10" fill="hold"/>
                                        <p:tgtEl>
                                          <p:spTgt spid="3">
                                            <p:txEl>
                                              <p:pRg st="7" end="7"/>
                                            </p:txEl>
                                          </p:spTgt>
                                        </p:tgtEl>
                                        <p:attrNameLst>
                                          <p:attrName>ppt_x</p:attrName>
                                        </p:attrNameLst>
                                      </p:cBhvr>
                                      <p:tavLst>
                                        <p:tav tm="0">
                                          <p:val>
                                            <p:strVal val="#ppt_x"/>
                                          </p:val>
                                        </p:tav>
                                        <p:tav tm="50000">
                                          <p:val>
                                            <p:strVal val="#ppt_x+.1"/>
                                          </p:val>
                                        </p:tav>
                                        <p:tav tm="100000">
                                          <p:val>
                                            <p:strVal val="#ppt_x"/>
                                          </p:val>
                                        </p:tav>
                                      </p:tavLst>
                                    </p:anim>
                                    <p:anim calcmode="lin" valueType="num">
                                      <p:cBhvr>
                                        <p:cTn id="52" dur="10" fill="hold"/>
                                        <p:tgtEl>
                                          <p:spTgt spid="3">
                                            <p:txEl>
                                              <p:pRg st="7" end="7"/>
                                            </p:txEl>
                                          </p:spTgt>
                                        </p:tgtEl>
                                        <p:attrNameLst>
                                          <p:attrName>ppt_y</p:attrName>
                                        </p:attrNameLst>
                                      </p:cBhvr>
                                      <p:tavLst>
                                        <p:tav tm="0">
                                          <p:val>
                                            <p:strVal val="#ppt_y"/>
                                          </p:val>
                                        </p:tav>
                                        <p:tav tm="100000">
                                          <p:val>
                                            <p:strVal val="#ppt_y"/>
                                          </p:val>
                                        </p:tav>
                                      </p:tavLst>
                                    </p:anim>
                                    <p:anim calcmode="lin" valueType="num">
                                      <p:cBhvr>
                                        <p:cTn id="53" dur="10" fill="hold"/>
                                        <p:tgtEl>
                                          <p:spTgt spid="3">
                                            <p:txEl>
                                              <p:pRg st="7" end="7"/>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54" dur="10" fill="hold"/>
                                        <p:tgtEl>
                                          <p:spTgt spid="3">
                                            <p:txEl>
                                              <p:pRg st="7" end="7"/>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55" dur="10" tmFilter="0,0; .5, 1; 1, 1"/>
                                        <p:tgtEl>
                                          <p:spTgt spid="3">
                                            <p:txEl>
                                              <p:pRg st="7" end="7"/>
                                            </p:txEl>
                                          </p:spTgt>
                                        </p:tgtEl>
                                      </p:cBhvr>
                                    </p:animEffect>
                                  </p:childTnLst>
                                </p:cTn>
                              </p:par>
                              <p:par>
                                <p:cTn id="56" presetID="41" presetClass="entr" presetSubtype="0" fill="hold" grpId="0" nodeType="withEffect">
                                  <p:stCondLst>
                                    <p:cond delay="0"/>
                                  </p:stCondLst>
                                  <p:iterate type="wd">
                                    <p:tmPct val="10000"/>
                                  </p:iterate>
                                  <p:childTnLst>
                                    <p:set>
                                      <p:cBhvr>
                                        <p:cTn id="57" dur="1" fill="hold">
                                          <p:stCondLst>
                                            <p:cond delay="0"/>
                                          </p:stCondLst>
                                        </p:cTn>
                                        <p:tgtEl>
                                          <p:spTgt spid="3">
                                            <p:txEl>
                                              <p:pRg st="9" end="9"/>
                                            </p:txEl>
                                          </p:spTgt>
                                        </p:tgtEl>
                                        <p:attrNameLst>
                                          <p:attrName>style.visibility</p:attrName>
                                        </p:attrNameLst>
                                      </p:cBhvr>
                                      <p:to>
                                        <p:strVal val="visible"/>
                                      </p:to>
                                    </p:set>
                                    <p:anim calcmode="lin" valueType="num">
                                      <p:cBhvr>
                                        <p:cTn id="58" dur="10" fill="hold"/>
                                        <p:tgtEl>
                                          <p:spTgt spid="3">
                                            <p:txEl>
                                              <p:pRg st="9" end="9"/>
                                            </p:txEl>
                                          </p:spTgt>
                                        </p:tgtEl>
                                        <p:attrNameLst>
                                          <p:attrName>ppt_x</p:attrName>
                                        </p:attrNameLst>
                                      </p:cBhvr>
                                      <p:tavLst>
                                        <p:tav tm="0">
                                          <p:val>
                                            <p:strVal val="#ppt_x"/>
                                          </p:val>
                                        </p:tav>
                                        <p:tav tm="50000">
                                          <p:val>
                                            <p:strVal val="#ppt_x+.1"/>
                                          </p:val>
                                        </p:tav>
                                        <p:tav tm="100000">
                                          <p:val>
                                            <p:strVal val="#ppt_x"/>
                                          </p:val>
                                        </p:tav>
                                      </p:tavLst>
                                    </p:anim>
                                    <p:anim calcmode="lin" valueType="num">
                                      <p:cBhvr>
                                        <p:cTn id="59" dur="10" fill="hold"/>
                                        <p:tgtEl>
                                          <p:spTgt spid="3">
                                            <p:txEl>
                                              <p:pRg st="9" end="9"/>
                                            </p:txEl>
                                          </p:spTgt>
                                        </p:tgtEl>
                                        <p:attrNameLst>
                                          <p:attrName>ppt_y</p:attrName>
                                        </p:attrNameLst>
                                      </p:cBhvr>
                                      <p:tavLst>
                                        <p:tav tm="0">
                                          <p:val>
                                            <p:strVal val="#ppt_y"/>
                                          </p:val>
                                        </p:tav>
                                        <p:tav tm="100000">
                                          <p:val>
                                            <p:strVal val="#ppt_y"/>
                                          </p:val>
                                        </p:tav>
                                      </p:tavLst>
                                    </p:anim>
                                    <p:anim calcmode="lin" valueType="num">
                                      <p:cBhvr>
                                        <p:cTn id="60" dur="10" fill="hold"/>
                                        <p:tgtEl>
                                          <p:spTgt spid="3">
                                            <p:txEl>
                                              <p:pRg st="9" end="9"/>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1" dur="10" fill="hold"/>
                                        <p:tgtEl>
                                          <p:spTgt spid="3">
                                            <p:txEl>
                                              <p:pRg st="9" end="9"/>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2" dur="10" tmFilter="0,0; .5, 1; 1, 1"/>
                                        <p:tgtEl>
                                          <p:spTgt spid="3">
                                            <p:txEl>
                                              <p:pRg st="9" end="9"/>
                                            </p:txEl>
                                          </p:spTgt>
                                        </p:tgtEl>
                                      </p:cBhvr>
                                    </p:animEffect>
                                  </p:childTnLst>
                                </p:cTn>
                              </p:par>
                              <p:par>
                                <p:cTn id="63" presetID="41" presetClass="entr" presetSubtype="0" fill="hold" grpId="0" nodeType="withEffect">
                                  <p:stCondLst>
                                    <p:cond delay="0"/>
                                  </p:stCondLst>
                                  <p:iterate type="wd">
                                    <p:tmPct val="10000"/>
                                  </p:iterate>
                                  <p:childTnLst>
                                    <p:set>
                                      <p:cBhvr>
                                        <p:cTn id="64" dur="1" fill="hold">
                                          <p:stCondLst>
                                            <p:cond delay="0"/>
                                          </p:stCondLst>
                                        </p:cTn>
                                        <p:tgtEl>
                                          <p:spTgt spid="3">
                                            <p:txEl>
                                              <p:pRg st="10" end="10"/>
                                            </p:txEl>
                                          </p:spTgt>
                                        </p:tgtEl>
                                        <p:attrNameLst>
                                          <p:attrName>style.visibility</p:attrName>
                                        </p:attrNameLst>
                                      </p:cBhvr>
                                      <p:to>
                                        <p:strVal val="visible"/>
                                      </p:to>
                                    </p:set>
                                    <p:anim calcmode="lin" valueType="num">
                                      <p:cBhvr>
                                        <p:cTn id="65" dur="10" fill="hold"/>
                                        <p:tgtEl>
                                          <p:spTgt spid="3">
                                            <p:txEl>
                                              <p:pRg st="10" end="10"/>
                                            </p:txEl>
                                          </p:spTgt>
                                        </p:tgtEl>
                                        <p:attrNameLst>
                                          <p:attrName>ppt_x</p:attrName>
                                        </p:attrNameLst>
                                      </p:cBhvr>
                                      <p:tavLst>
                                        <p:tav tm="0">
                                          <p:val>
                                            <p:strVal val="#ppt_x"/>
                                          </p:val>
                                        </p:tav>
                                        <p:tav tm="50000">
                                          <p:val>
                                            <p:strVal val="#ppt_x+.1"/>
                                          </p:val>
                                        </p:tav>
                                        <p:tav tm="100000">
                                          <p:val>
                                            <p:strVal val="#ppt_x"/>
                                          </p:val>
                                        </p:tav>
                                      </p:tavLst>
                                    </p:anim>
                                    <p:anim calcmode="lin" valueType="num">
                                      <p:cBhvr>
                                        <p:cTn id="66" dur="10" fill="hold"/>
                                        <p:tgtEl>
                                          <p:spTgt spid="3">
                                            <p:txEl>
                                              <p:pRg st="10" end="10"/>
                                            </p:txEl>
                                          </p:spTgt>
                                        </p:tgtEl>
                                        <p:attrNameLst>
                                          <p:attrName>ppt_y</p:attrName>
                                        </p:attrNameLst>
                                      </p:cBhvr>
                                      <p:tavLst>
                                        <p:tav tm="0">
                                          <p:val>
                                            <p:strVal val="#ppt_y"/>
                                          </p:val>
                                        </p:tav>
                                        <p:tav tm="100000">
                                          <p:val>
                                            <p:strVal val="#ppt_y"/>
                                          </p:val>
                                        </p:tav>
                                      </p:tavLst>
                                    </p:anim>
                                    <p:anim calcmode="lin" valueType="num">
                                      <p:cBhvr>
                                        <p:cTn id="67" dur="10" fill="hold"/>
                                        <p:tgtEl>
                                          <p:spTgt spid="3">
                                            <p:txEl>
                                              <p:pRg st="10" end="1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68" dur="10" fill="hold"/>
                                        <p:tgtEl>
                                          <p:spTgt spid="3">
                                            <p:txEl>
                                              <p:pRg st="10" end="1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69" dur="10" tmFilter="0,0; .5, 1; 1, 1"/>
                                        <p:tgtEl>
                                          <p:spTgt spid="3">
                                            <p:txEl>
                                              <p:pRg st="10" end="10"/>
                                            </p:txEl>
                                          </p:spTgt>
                                        </p:tgtEl>
                                      </p:cBhvr>
                                    </p:animEffect>
                                  </p:childTnLst>
                                </p:cTn>
                              </p:par>
                              <p:par>
                                <p:cTn id="70" presetID="41" presetClass="entr" presetSubtype="0" fill="hold" grpId="0" nodeType="withEffect">
                                  <p:stCondLst>
                                    <p:cond delay="0"/>
                                  </p:stCondLst>
                                  <p:iterate type="wd">
                                    <p:tmPct val="10000"/>
                                  </p:iterate>
                                  <p:childTnLst>
                                    <p:set>
                                      <p:cBhvr>
                                        <p:cTn id="71" dur="1" fill="hold">
                                          <p:stCondLst>
                                            <p:cond delay="0"/>
                                          </p:stCondLst>
                                        </p:cTn>
                                        <p:tgtEl>
                                          <p:spTgt spid="3">
                                            <p:txEl>
                                              <p:pRg st="11" end="11"/>
                                            </p:txEl>
                                          </p:spTgt>
                                        </p:tgtEl>
                                        <p:attrNameLst>
                                          <p:attrName>style.visibility</p:attrName>
                                        </p:attrNameLst>
                                      </p:cBhvr>
                                      <p:to>
                                        <p:strVal val="visible"/>
                                      </p:to>
                                    </p:set>
                                    <p:anim calcmode="lin" valueType="num">
                                      <p:cBhvr>
                                        <p:cTn id="72" dur="10" fill="hold"/>
                                        <p:tgtEl>
                                          <p:spTgt spid="3">
                                            <p:txEl>
                                              <p:pRg st="11" end="11"/>
                                            </p:txEl>
                                          </p:spTgt>
                                        </p:tgtEl>
                                        <p:attrNameLst>
                                          <p:attrName>ppt_x</p:attrName>
                                        </p:attrNameLst>
                                      </p:cBhvr>
                                      <p:tavLst>
                                        <p:tav tm="0">
                                          <p:val>
                                            <p:strVal val="#ppt_x"/>
                                          </p:val>
                                        </p:tav>
                                        <p:tav tm="50000">
                                          <p:val>
                                            <p:strVal val="#ppt_x+.1"/>
                                          </p:val>
                                        </p:tav>
                                        <p:tav tm="100000">
                                          <p:val>
                                            <p:strVal val="#ppt_x"/>
                                          </p:val>
                                        </p:tav>
                                      </p:tavLst>
                                    </p:anim>
                                    <p:anim calcmode="lin" valueType="num">
                                      <p:cBhvr>
                                        <p:cTn id="73" dur="10" fill="hold"/>
                                        <p:tgtEl>
                                          <p:spTgt spid="3">
                                            <p:txEl>
                                              <p:pRg st="11" end="11"/>
                                            </p:txEl>
                                          </p:spTgt>
                                        </p:tgtEl>
                                        <p:attrNameLst>
                                          <p:attrName>ppt_y</p:attrName>
                                        </p:attrNameLst>
                                      </p:cBhvr>
                                      <p:tavLst>
                                        <p:tav tm="0">
                                          <p:val>
                                            <p:strVal val="#ppt_y"/>
                                          </p:val>
                                        </p:tav>
                                        <p:tav tm="100000">
                                          <p:val>
                                            <p:strVal val="#ppt_y"/>
                                          </p:val>
                                        </p:tav>
                                      </p:tavLst>
                                    </p:anim>
                                    <p:anim calcmode="lin" valueType="num">
                                      <p:cBhvr>
                                        <p:cTn id="74" dur="10" fill="hold"/>
                                        <p:tgtEl>
                                          <p:spTgt spid="3">
                                            <p:txEl>
                                              <p:pRg st="11" end="1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75" dur="10" fill="hold"/>
                                        <p:tgtEl>
                                          <p:spTgt spid="3">
                                            <p:txEl>
                                              <p:pRg st="11" end="1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76" dur="10" tmFilter="0,0; .5, 1; 1, 1"/>
                                        <p:tgtEl>
                                          <p:spTgt spid="3">
                                            <p:txEl>
                                              <p:pRg st="11" end="11"/>
                                            </p:txEl>
                                          </p:spTgt>
                                        </p:tgtEl>
                                      </p:cBhvr>
                                    </p:animEffect>
                                  </p:childTnLst>
                                </p:cTn>
                              </p:par>
                              <p:par>
                                <p:cTn id="77" presetID="41" presetClass="entr" presetSubtype="0" fill="hold" grpId="0" nodeType="withEffect">
                                  <p:stCondLst>
                                    <p:cond delay="0"/>
                                  </p:stCondLst>
                                  <p:iterate type="wd">
                                    <p:tmPct val="10000"/>
                                  </p:iterate>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p:cTn id="79" dur="10" fill="hold"/>
                                        <p:tgtEl>
                                          <p:spTgt spid="3">
                                            <p:txEl>
                                              <p:pRg st="12" end="12"/>
                                            </p:txEl>
                                          </p:spTgt>
                                        </p:tgtEl>
                                        <p:attrNameLst>
                                          <p:attrName>ppt_x</p:attrName>
                                        </p:attrNameLst>
                                      </p:cBhvr>
                                      <p:tavLst>
                                        <p:tav tm="0">
                                          <p:val>
                                            <p:strVal val="#ppt_x"/>
                                          </p:val>
                                        </p:tav>
                                        <p:tav tm="50000">
                                          <p:val>
                                            <p:strVal val="#ppt_x+.1"/>
                                          </p:val>
                                        </p:tav>
                                        <p:tav tm="100000">
                                          <p:val>
                                            <p:strVal val="#ppt_x"/>
                                          </p:val>
                                        </p:tav>
                                      </p:tavLst>
                                    </p:anim>
                                    <p:anim calcmode="lin" valueType="num">
                                      <p:cBhvr>
                                        <p:cTn id="80" dur="10" fill="hold"/>
                                        <p:tgtEl>
                                          <p:spTgt spid="3">
                                            <p:txEl>
                                              <p:pRg st="12" end="12"/>
                                            </p:txEl>
                                          </p:spTgt>
                                        </p:tgtEl>
                                        <p:attrNameLst>
                                          <p:attrName>ppt_y</p:attrName>
                                        </p:attrNameLst>
                                      </p:cBhvr>
                                      <p:tavLst>
                                        <p:tav tm="0">
                                          <p:val>
                                            <p:strVal val="#ppt_y"/>
                                          </p:val>
                                        </p:tav>
                                        <p:tav tm="100000">
                                          <p:val>
                                            <p:strVal val="#ppt_y"/>
                                          </p:val>
                                        </p:tav>
                                      </p:tavLst>
                                    </p:anim>
                                    <p:anim calcmode="lin" valueType="num">
                                      <p:cBhvr>
                                        <p:cTn id="81" dur="10" fill="hold"/>
                                        <p:tgtEl>
                                          <p:spTgt spid="3">
                                            <p:txEl>
                                              <p:pRg st="12" end="1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82" dur="10" fill="hold"/>
                                        <p:tgtEl>
                                          <p:spTgt spid="3">
                                            <p:txEl>
                                              <p:pRg st="12" end="1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83" dur="10" tmFilter="0,0; .5, 1; 1, 1"/>
                                        <p:tgtEl>
                                          <p:spTgt spid="3">
                                            <p:txEl>
                                              <p:pRg st="12" end="12"/>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41" presetClass="entr" presetSubtype="0" fill="hold" grpId="0" nodeType="clickEffect">
                                  <p:stCondLst>
                                    <p:cond delay="0"/>
                                  </p:stCondLst>
                                  <p:iterate type="wd">
                                    <p:tmPct val="10000"/>
                                  </p:iterate>
                                  <p:childTnLst>
                                    <p:set>
                                      <p:cBhvr>
                                        <p:cTn id="87" dur="1" fill="hold">
                                          <p:stCondLst>
                                            <p:cond delay="0"/>
                                          </p:stCondLst>
                                        </p:cTn>
                                        <p:tgtEl>
                                          <p:spTgt spid="3">
                                            <p:txEl>
                                              <p:pRg st="13" end="13"/>
                                            </p:txEl>
                                          </p:spTgt>
                                        </p:tgtEl>
                                        <p:attrNameLst>
                                          <p:attrName>style.visibility</p:attrName>
                                        </p:attrNameLst>
                                      </p:cBhvr>
                                      <p:to>
                                        <p:strVal val="visible"/>
                                      </p:to>
                                    </p:set>
                                    <p:anim calcmode="lin" valueType="num">
                                      <p:cBhvr>
                                        <p:cTn id="88" dur="10" fill="hold"/>
                                        <p:tgtEl>
                                          <p:spTgt spid="3">
                                            <p:txEl>
                                              <p:pRg st="13" end="13"/>
                                            </p:txEl>
                                          </p:spTgt>
                                        </p:tgtEl>
                                        <p:attrNameLst>
                                          <p:attrName>ppt_x</p:attrName>
                                        </p:attrNameLst>
                                      </p:cBhvr>
                                      <p:tavLst>
                                        <p:tav tm="0">
                                          <p:val>
                                            <p:strVal val="#ppt_x"/>
                                          </p:val>
                                        </p:tav>
                                        <p:tav tm="50000">
                                          <p:val>
                                            <p:strVal val="#ppt_x+.1"/>
                                          </p:val>
                                        </p:tav>
                                        <p:tav tm="100000">
                                          <p:val>
                                            <p:strVal val="#ppt_x"/>
                                          </p:val>
                                        </p:tav>
                                      </p:tavLst>
                                    </p:anim>
                                    <p:anim calcmode="lin" valueType="num">
                                      <p:cBhvr>
                                        <p:cTn id="89" dur="10" fill="hold"/>
                                        <p:tgtEl>
                                          <p:spTgt spid="3">
                                            <p:txEl>
                                              <p:pRg st="13" end="13"/>
                                            </p:txEl>
                                          </p:spTgt>
                                        </p:tgtEl>
                                        <p:attrNameLst>
                                          <p:attrName>ppt_y</p:attrName>
                                        </p:attrNameLst>
                                      </p:cBhvr>
                                      <p:tavLst>
                                        <p:tav tm="0">
                                          <p:val>
                                            <p:strVal val="#ppt_y"/>
                                          </p:val>
                                        </p:tav>
                                        <p:tav tm="100000">
                                          <p:val>
                                            <p:strVal val="#ppt_y"/>
                                          </p:val>
                                        </p:tav>
                                      </p:tavLst>
                                    </p:anim>
                                    <p:anim calcmode="lin" valueType="num">
                                      <p:cBhvr>
                                        <p:cTn id="90" dur="10" fill="hold"/>
                                        <p:tgtEl>
                                          <p:spTgt spid="3">
                                            <p:txEl>
                                              <p:pRg st="13" end="1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91" dur="10" fill="hold"/>
                                        <p:tgtEl>
                                          <p:spTgt spid="3">
                                            <p:txEl>
                                              <p:pRg st="13" end="1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92" dur="10" tmFilter="0,0; .5, 1; 1, 1"/>
                                        <p:tgtEl>
                                          <p:spTgt spid="3">
                                            <p:txEl>
                                              <p:pRg st="13" end="13"/>
                                            </p:txEl>
                                          </p:spTgt>
                                        </p:tgtEl>
                                      </p:cBhvr>
                                    </p:animEffect>
                                  </p:childTnLst>
                                </p:cTn>
                              </p:par>
                              <p:par>
                                <p:cTn id="93" presetID="41" presetClass="entr" presetSubtype="0" fill="hold" grpId="0" nodeType="withEffect">
                                  <p:stCondLst>
                                    <p:cond delay="0"/>
                                  </p:stCondLst>
                                  <p:iterate type="wd">
                                    <p:tmPct val="10000"/>
                                  </p:iterate>
                                  <p:childTnLst>
                                    <p:set>
                                      <p:cBhvr>
                                        <p:cTn id="94" dur="1" fill="hold">
                                          <p:stCondLst>
                                            <p:cond delay="0"/>
                                          </p:stCondLst>
                                        </p:cTn>
                                        <p:tgtEl>
                                          <p:spTgt spid="3">
                                            <p:txEl>
                                              <p:pRg st="14" end="14"/>
                                            </p:txEl>
                                          </p:spTgt>
                                        </p:tgtEl>
                                        <p:attrNameLst>
                                          <p:attrName>style.visibility</p:attrName>
                                        </p:attrNameLst>
                                      </p:cBhvr>
                                      <p:to>
                                        <p:strVal val="visible"/>
                                      </p:to>
                                    </p:set>
                                    <p:anim calcmode="lin" valueType="num">
                                      <p:cBhvr>
                                        <p:cTn id="95" dur="10" fill="hold"/>
                                        <p:tgtEl>
                                          <p:spTgt spid="3">
                                            <p:txEl>
                                              <p:pRg st="14" end="14"/>
                                            </p:txEl>
                                          </p:spTgt>
                                        </p:tgtEl>
                                        <p:attrNameLst>
                                          <p:attrName>ppt_x</p:attrName>
                                        </p:attrNameLst>
                                      </p:cBhvr>
                                      <p:tavLst>
                                        <p:tav tm="0">
                                          <p:val>
                                            <p:strVal val="#ppt_x"/>
                                          </p:val>
                                        </p:tav>
                                        <p:tav tm="50000">
                                          <p:val>
                                            <p:strVal val="#ppt_x+.1"/>
                                          </p:val>
                                        </p:tav>
                                        <p:tav tm="100000">
                                          <p:val>
                                            <p:strVal val="#ppt_x"/>
                                          </p:val>
                                        </p:tav>
                                      </p:tavLst>
                                    </p:anim>
                                    <p:anim calcmode="lin" valueType="num">
                                      <p:cBhvr>
                                        <p:cTn id="96" dur="10" fill="hold"/>
                                        <p:tgtEl>
                                          <p:spTgt spid="3">
                                            <p:txEl>
                                              <p:pRg st="14" end="14"/>
                                            </p:txEl>
                                          </p:spTgt>
                                        </p:tgtEl>
                                        <p:attrNameLst>
                                          <p:attrName>ppt_y</p:attrName>
                                        </p:attrNameLst>
                                      </p:cBhvr>
                                      <p:tavLst>
                                        <p:tav tm="0">
                                          <p:val>
                                            <p:strVal val="#ppt_y"/>
                                          </p:val>
                                        </p:tav>
                                        <p:tav tm="100000">
                                          <p:val>
                                            <p:strVal val="#ppt_y"/>
                                          </p:val>
                                        </p:tav>
                                      </p:tavLst>
                                    </p:anim>
                                    <p:anim calcmode="lin" valueType="num">
                                      <p:cBhvr>
                                        <p:cTn id="97" dur="10" fill="hold"/>
                                        <p:tgtEl>
                                          <p:spTgt spid="3">
                                            <p:txEl>
                                              <p:pRg st="14" end="1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98" dur="10" fill="hold"/>
                                        <p:tgtEl>
                                          <p:spTgt spid="3">
                                            <p:txEl>
                                              <p:pRg st="14" end="1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99" dur="10" tmFilter="0,0; .5, 1; 1, 1"/>
                                        <p:tgtEl>
                                          <p:spTgt spid="3">
                                            <p:txEl>
                                              <p:pRg st="14" end="14"/>
                                            </p:txEl>
                                          </p:spTgt>
                                        </p:tgtEl>
                                      </p:cBhvr>
                                    </p:animEffect>
                                  </p:childTnLst>
                                </p:cTn>
                              </p:par>
                              <p:par>
                                <p:cTn id="100" presetID="41" presetClass="entr" presetSubtype="0" fill="hold" grpId="0" nodeType="withEffect">
                                  <p:stCondLst>
                                    <p:cond delay="0"/>
                                  </p:stCondLst>
                                  <p:iterate type="wd">
                                    <p:tmPct val="10000"/>
                                  </p:iterate>
                                  <p:childTnLst>
                                    <p:set>
                                      <p:cBhvr>
                                        <p:cTn id="101" dur="1" fill="hold">
                                          <p:stCondLst>
                                            <p:cond delay="0"/>
                                          </p:stCondLst>
                                        </p:cTn>
                                        <p:tgtEl>
                                          <p:spTgt spid="3">
                                            <p:txEl>
                                              <p:pRg st="15" end="15"/>
                                            </p:txEl>
                                          </p:spTgt>
                                        </p:tgtEl>
                                        <p:attrNameLst>
                                          <p:attrName>style.visibility</p:attrName>
                                        </p:attrNameLst>
                                      </p:cBhvr>
                                      <p:to>
                                        <p:strVal val="visible"/>
                                      </p:to>
                                    </p:set>
                                    <p:anim calcmode="lin" valueType="num">
                                      <p:cBhvr>
                                        <p:cTn id="102" dur="10" fill="hold"/>
                                        <p:tgtEl>
                                          <p:spTgt spid="3">
                                            <p:txEl>
                                              <p:pRg st="15" end="15"/>
                                            </p:txEl>
                                          </p:spTgt>
                                        </p:tgtEl>
                                        <p:attrNameLst>
                                          <p:attrName>ppt_x</p:attrName>
                                        </p:attrNameLst>
                                      </p:cBhvr>
                                      <p:tavLst>
                                        <p:tav tm="0">
                                          <p:val>
                                            <p:strVal val="#ppt_x"/>
                                          </p:val>
                                        </p:tav>
                                        <p:tav tm="50000">
                                          <p:val>
                                            <p:strVal val="#ppt_x+.1"/>
                                          </p:val>
                                        </p:tav>
                                        <p:tav tm="100000">
                                          <p:val>
                                            <p:strVal val="#ppt_x"/>
                                          </p:val>
                                        </p:tav>
                                      </p:tavLst>
                                    </p:anim>
                                    <p:anim calcmode="lin" valueType="num">
                                      <p:cBhvr>
                                        <p:cTn id="103" dur="10" fill="hold"/>
                                        <p:tgtEl>
                                          <p:spTgt spid="3">
                                            <p:txEl>
                                              <p:pRg st="15" end="15"/>
                                            </p:txEl>
                                          </p:spTgt>
                                        </p:tgtEl>
                                        <p:attrNameLst>
                                          <p:attrName>ppt_y</p:attrName>
                                        </p:attrNameLst>
                                      </p:cBhvr>
                                      <p:tavLst>
                                        <p:tav tm="0">
                                          <p:val>
                                            <p:strVal val="#ppt_y"/>
                                          </p:val>
                                        </p:tav>
                                        <p:tav tm="100000">
                                          <p:val>
                                            <p:strVal val="#ppt_y"/>
                                          </p:val>
                                        </p:tav>
                                      </p:tavLst>
                                    </p:anim>
                                    <p:anim calcmode="lin" valueType="num">
                                      <p:cBhvr>
                                        <p:cTn id="104" dur="10" fill="hold"/>
                                        <p:tgtEl>
                                          <p:spTgt spid="3">
                                            <p:txEl>
                                              <p:pRg st="15" end="15"/>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5" dur="10" fill="hold"/>
                                        <p:tgtEl>
                                          <p:spTgt spid="3">
                                            <p:txEl>
                                              <p:pRg st="15" end="15"/>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06" dur="10" tmFilter="0,0; .5, 1; 1, 1"/>
                                        <p:tgtEl>
                                          <p:spTgt spid="3">
                                            <p:txEl>
                                              <p:pRg st="15" end="15"/>
                                            </p:txEl>
                                          </p:spTgt>
                                        </p:tgtEl>
                                      </p:cBhvr>
                                    </p:animEffect>
                                  </p:childTnLst>
                                </p:cTn>
                              </p:par>
                              <p:par>
                                <p:cTn id="107" presetID="41" presetClass="entr" presetSubtype="0" fill="hold" grpId="0" nodeType="withEffect">
                                  <p:stCondLst>
                                    <p:cond delay="0"/>
                                  </p:stCondLst>
                                  <p:iterate type="wd">
                                    <p:tmPct val="10000"/>
                                  </p:iterate>
                                  <p:childTnLst>
                                    <p:set>
                                      <p:cBhvr>
                                        <p:cTn id="108" dur="1" fill="hold">
                                          <p:stCondLst>
                                            <p:cond delay="0"/>
                                          </p:stCondLst>
                                        </p:cTn>
                                        <p:tgtEl>
                                          <p:spTgt spid="3">
                                            <p:txEl>
                                              <p:pRg st="16" end="16"/>
                                            </p:txEl>
                                          </p:spTgt>
                                        </p:tgtEl>
                                        <p:attrNameLst>
                                          <p:attrName>style.visibility</p:attrName>
                                        </p:attrNameLst>
                                      </p:cBhvr>
                                      <p:to>
                                        <p:strVal val="visible"/>
                                      </p:to>
                                    </p:set>
                                    <p:anim calcmode="lin" valueType="num">
                                      <p:cBhvr>
                                        <p:cTn id="109" dur="10" fill="hold"/>
                                        <p:tgtEl>
                                          <p:spTgt spid="3">
                                            <p:txEl>
                                              <p:pRg st="16" end="16"/>
                                            </p:txEl>
                                          </p:spTgt>
                                        </p:tgtEl>
                                        <p:attrNameLst>
                                          <p:attrName>ppt_x</p:attrName>
                                        </p:attrNameLst>
                                      </p:cBhvr>
                                      <p:tavLst>
                                        <p:tav tm="0">
                                          <p:val>
                                            <p:strVal val="#ppt_x"/>
                                          </p:val>
                                        </p:tav>
                                        <p:tav tm="50000">
                                          <p:val>
                                            <p:strVal val="#ppt_x+.1"/>
                                          </p:val>
                                        </p:tav>
                                        <p:tav tm="100000">
                                          <p:val>
                                            <p:strVal val="#ppt_x"/>
                                          </p:val>
                                        </p:tav>
                                      </p:tavLst>
                                    </p:anim>
                                    <p:anim calcmode="lin" valueType="num">
                                      <p:cBhvr>
                                        <p:cTn id="110" dur="10" fill="hold"/>
                                        <p:tgtEl>
                                          <p:spTgt spid="3">
                                            <p:txEl>
                                              <p:pRg st="16" end="16"/>
                                            </p:txEl>
                                          </p:spTgt>
                                        </p:tgtEl>
                                        <p:attrNameLst>
                                          <p:attrName>ppt_y</p:attrName>
                                        </p:attrNameLst>
                                      </p:cBhvr>
                                      <p:tavLst>
                                        <p:tav tm="0">
                                          <p:val>
                                            <p:strVal val="#ppt_y"/>
                                          </p:val>
                                        </p:tav>
                                        <p:tav tm="100000">
                                          <p:val>
                                            <p:strVal val="#ppt_y"/>
                                          </p:val>
                                        </p:tav>
                                      </p:tavLst>
                                    </p:anim>
                                    <p:anim calcmode="lin" valueType="num">
                                      <p:cBhvr>
                                        <p:cTn id="111" dur="10" fill="hold"/>
                                        <p:tgtEl>
                                          <p:spTgt spid="3">
                                            <p:txEl>
                                              <p:pRg st="16" end="16"/>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12" dur="10" fill="hold"/>
                                        <p:tgtEl>
                                          <p:spTgt spid="3">
                                            <p:txEl>
                                              <p:pRg st="16" end="16"/>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3" dur="10" tmFilter="0,0; .5, 1; 1, 1"/>
                                        <p:tgtEl>
                                          <p:spTgt spid="3">
                                            <p:txEl>
                                              <p:pRg st="16" end="16"/>
                                            </p:txEl>
                                          </p:spTgt>
                                        </p:tgtEl>
                                      </p:cBhvr>
                                    </p:animEffect>
                                  </p:childTnLst>
                                </p:cTn>
                              </p:par>
                            </p:childTnLst>
                          </p:cTn>
                        </p:par>
                      </p:childTnLst>
                    </p:cTn>
                  </p:par>
                  <p:par>
                    <p:cTn id="114" fill="hold">
                      <p:stCondLst>
                        <p:cond delay="indefinite"/>
                      </p:stCondLst>
                      <p:childTnLst>
                        <p:par>
                          <p:cTn id="115" fill="hold">
                            <p:stCondLst>
                              <p:cond delay="0"/>
                            </p:stCondLst>
                            <p:childTnLst>
                              <p:par>
                                <p:cTn id="116" presetID="41" presetClass="entr" presetSubtype="0" fill="hold" grpId="0" nodeType="clickEffect">
                                  <p:stCondLst>
                                    <p:cond delay="0"/>
                                  </p:stCondLst>
                                  <p:iterate type="wd">
                                    <p:tmPct val="10000"/>
                                  </p:iterate>
                                  <p:childTnLst>
                                    <p:set>
                                      <p:cBhvr>
                                        <p:cTn id="117" dur="1" fill="hold">
                                          <p:stCondLst>
                                            <p:cond delay="0"/>
                                          </p:stCondLst>
                                        </p:cTn>
                                        <p:tgtEl>
                                          <p:spTgt spid="3">
                                            <p:txEl>
                                              <p:pRg st="17" end="17"/>
                                            </p:txEl>
                                          </p:spTgt>
                                        </p:tgtEl>
                                        <p:attrNameLst>
                                          <p:attrName>style.visibility</p:attrName>
                                        </p:attrNameLst>
                                      </p:cBhvr>
                                      <p:to>
                                        <p:strVal val="visible"/>
                                      </p:to>
                                    </p:set>
                                    <p:anim calcmode="lin" valueType="num">
                                      <p:cBhvr>
                                        <p:cTn id="118" dur="10" fill="hold"/>
                                        <p:tgtEl>
                                          <p:spTgt spid="3">
                                            <p:txEl>
                                              <p:pRg st="17" end="17"/>
                                            </p:txEl>
                                          </p:spTgt>
                                        </p:tgtEl>
                                        <p:attrNameLst>
                                          <p:attrName>ppt_x</p:attrName>
                                        </p:attrNameLst>
                                      </p:cBhvr>
                                      <p:tavLst>
                                        <p:tav tm="0">
                                          <p:val>
                                            <p:strVal val="#ppt_x"/>
                                          </p:val>
                                        </p:tav>
                                        <p:tav tm="50000">
                                          <p:val>
                                            <p:strVal val="#ppt_x+.1"/>
                                          </p:val>
                                        </p:tav>
                                        <p:tav tm="100000">
                                          <p:val>
                                            <p:strVal val="#ppt_x"/>
                                          </p:val>
                                        </p:tav>
                                      </p:tavLst>
                                    </p:anim>
                                    <p:anim calcmode="lin" valueType="num">
                                      <p:cBhvr>
                                        <p:cTn id="119" dur="10" fill="hold"/>
                                        <p:tgtEl>
                                          <p:spTgt spid="3">
                                            <p:txEl>
                                              <p:pRg st="17" end="17"/>
                                            </p:txEl>
                                          </p:spTgt>
                                        </p:tgtEl>
                                        <p:attrNameLst>
                                          <p:attrName>ppt_y</p:attrName>
                                        </p:attrNameLst>
                                      </p:cBhvr>
                                      <p:tavLst>
                                        <p:tav tm="0">
                                          <p:val>
                                            <p:strVal val="#ppt_y"/>
                                          </p:val>
                                        </p:tav>
                                        <p:tav tm="100000">
                                          <p:val>
                                            <p:strVal val="#ppt_y"/>
                                          </p:val>
                                        </p:tav>
                                      </p:tavLst>
                                    </p:anim>
                                    <p:anim calcmode="lin" valueType="num">
                                      <p:cBhvr>
                                        <p:cTn id="120" dur="10" fill="hold"/>
                                        <p:tgtEl>
                                          <p:spTgt spid="3">
                                            <p:txEl>
                                              <p:pRg st="17" end="17"/>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21" dur="10" fill="hold"/>
                                        <p:tgtEl>
                                          <p:spTgt spid="3">
                                            <p:txEl>
                                              <p:pRg st="17" end="17"/>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22" dur="10" tmFilter="0,0; .5, 1; 1, 1"/>
                                        <p:tgtEl>
                                          <p:spTgt spid="3">
                                            <p:txEl>
                                              <p:pRg st="17" end="17"/>
                                            </p:txEl>
                                          </p:spTgt>
                                        </p:tgtEl>
                                      </p:cBhvr>
                                    </p:animEffect>
                                  </p:childTnLst>
                                </p:cTn>
                              </p:par>
                              <p:par>
                                <p:cTn id="123" presetID="41" presetClass="entr" presetSubtype="0" fill="hold" grpId="0" nodeType="withEffect">
                                  <p:stCondLst>
                                    <p:cond delay="0"/>
                                  </p:stCondLst>
                                  <p:iterate type="wd">
                                    <p:tmPct val="10000"/>
                                  </p:iterate>
                                  <p:childTnLst>
                                    <p:set>
                                      <p:cBhvr>
                                        <p:cTn id="124" dur="1" fill="hold">
                                          <p:stCondLst>
                                            <p:cond delay="0"/>
                                          </p:stCondLst>
                                        </p:cTn>
                                        <p:tgtEl>
                                          <p:spTgt spid="3">
                                            <p:txEl>
                                              <p:pRg st="18" end="18"/>
                                            </p:txEl>
                                          </p:spTgt>
                                        </p:tgtEl>
                                        <p:attrNameLst>
                                          <p:attrName>style.visibility</p:attrName>
                                        </p:attrNameLst>
                                      </p:cBhvr>
                                      <p:to>
                                        <p:strVal val="visible"/>
                                      </p:to>
                                    </p:set>
                                    <p:anim calcmode="lin" valueType="num">
                                      <p:cBhvr>
                                        <p:cTn id="125" dur="10" fill="hold"/>
                                        <p:tgtEl>
                                          <p:spTgt spid="3">
                                            <p:txEl>
                                              <p:pRg st="18" end="18"/>
                                            </p:txEl>
                                          </p:spTgt>
                                        </p:tgtEl>
                                        <p:attrNameLst>
                                          <p:attrName>ppt_x</p:attrName>
                                        </p:attrNameLst>
                                      </p:cBhvr>
                                      <p:tavLst>
                                        <p:tav tm="0">
                                          <p:val>
                                            <p:strVal val="#ppt_x"/>
                                          </p:val>
                                        </p:tav>
                                        <p:tav tm="50000">
                                          <p:val>
                                            <p:strVal val="#ppt_x+.1"/>
                                          </p:val>
                                        </p:tav>
                                        <p:tav tm="100000">
                                          <p:val>
                                            <p:strVal val="#ppt_x"/>
                                          </p:val>
                                        </p:tav>
                                      </p:tavLst>
                                    </p:anim>
                                    <p:anim calcmode="lin" valueType="num">
                                      <p:cBhvr>
                                        <p:cTn id="126" dur="10" fill="hold"/>
                                        <p:tgtEl>
                                          <p:spTgt spid="3">
                                            <p:txEl>
                                              <p:pRg st="18" end="18"/>
                                            </p:txEl>
                                          </p:spTgt>
                                        </p:tgtEl>
                                        <p:attrNameLst>
                                          <p:attrName>ppt_y</p:attrName>
                                        </p:attrNameLst>
                                      </p:cBhvr>
                                      <p:tavLst>
                                        <p:tav tm="0">
                                          <p:val>
                                            <p:strVal val="#ppt_y"/>
                                          </p:val>
                                        </p:tav>
                                        <p:tav tm="100000">
                                          <p:val>
                                            <p:strVal val="#ppt_y"/>
                                          </p:val>
                                        </p:tav>
                                      </p:tavLst>
                                    </p:anim>
                                    <p:anim calcmode="lin" valueType="num">
                                      <p:cBhvr>
                                        <p:cTn id="127" dur="10" fill="hold"/>
                                        <p:tgtEl>
                                          <p:spTgt spid="3">
                                            <p:txEl>
                                              <p:pRg st="18" end="18"/>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28" dur="10" fill="hold"/>
                                        <p:tgtEl>
                                          <p:spTgt spid="3">
                                            <p:txEl>
                                              <p:pRg st="18" end="18"/>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29" dur="10" tmFilter="0,0; .5, 1; 1, 1"/>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264B2A-2926-0F40-B746-6C480DF4D3BA}"/>
              </a:ext>
            </a:extLst>
          </p:cNvPr>
          <p:cNvSpPr>
            <a:spLocks noGrp="1"/>
          </p:cNvSpPr>
          <p:nvPr>
            <p:ph type="title"/>
          </p:nvPr>
        </p:nvSpPr>
        <p:spPr>
          <a:xfrm>
            <a:off x="8471424" y="1110882"/>
            <a:ext cx="3053039" cy="1060817"/>
          </a:xfrm>
        </p:spPr>
        <p:txBody>
          <a:bodyPr anchor="b">
            <a:normAutofit/>
          </a:bodyPr>
          <a:lstStyle/>
          <a:p>
            <a:r>
              <a:rPr lang="en-TH" sz="2800"/>
              <a:t>Non-Material apps</a:t>
            </a:r>
            <a:endParaRPr lang="en-TH" sz="2800" dirty="0"/>
          </a:p>
        </p:txBody>
      </p:sp>
      <p:pic>
        <p:nvPicPr>
          <p:cNvPr id="7" name="Content Placeholder 6" descr="Text&#10;&#10;Description automatically generated">
            <a:extLst>
              <a:ext uri="{FF2B5EF4-FFF2-40B4-BE49-F238E27FC236}">
                <a16:creationId xmlns:a16="http://schemas.microsoft.com/office/drawing/2014/main" id="{BBEA8120-3646-E948-955C-A7B76E364F29}"/>
              </a:ext>
            </a:extLst>
          </p:cNvPr>
          <p:cNvPicPr>
            <a:picLocks noChangeAspect="1"/>
          </p:cNvPicPr>
          <p:nvPr/>
        </p:nvPicPr>
        <p:blipFill>
          <a:blip r:embed="rId2"/>
          <a:stretch>
            <a:fillRect/>
          </a:stretch>
        </p:blipFill>
        <p:spPr>
          <a:xfrm>
            <a:off x="1069416" y="640080"/>
            <a:ext cx="6030097" cy="5577840"/>
          </a:xfrm>
          <a:prstGeom prst="rect">
            <a:avLst/>
          </a:prstGeom>
        </p:spPr>
      </p:pic>
      <p:sp>
        <p:nvSpPr>
          <p:cNvPr id="18" name="Content Placeholder 17">
            <a:extLst>
              <a:ext uri="{FF2B5EF4-FFF2-40B4-BE49-F238E27FC236}">
                <a16:creationId xmlns:a16="http://schemas.microsoft.com/office/drawing/2014/main" id="{2A6FDAE1-CDA7-4684-AA51-CE83A11D6C41}"/>
              </a:ext>
            </a:extLst>
          </p:cNvPr>
          <p:cNvSpPr>
            <a:spLocks noGrp="1"/>
          </p:cNvSpPr>
          <p:nvPr>
            <p:ph idx="1"/>
          </p:nvPr>
        </p:nvSpPr>
        <p:spPr>
          <a:xfrm>
            <a:off x="8471423" y="2286000"/>
            <a:ext cx="3053039" cy="3931920"/>
          </a:xfrm>
        </p:spPr>
        <p:txBody>
          <a:bodyPr>
            <a:normAutofit/>
          </a:bodyPr>
          <a:lstStyle/>
          <a:p>
            <a:r>
              <a:rPr lang="en-US" dirty="0"/>
              <a:t>For a non-Material app, you can add the </a:t>
            </a:r>
            <a:r>
              <a:rPr lang="en-US" sz="1600" dirty="0"/>
              <a:t>Center</a:t>
            </a:r>
            <a:r>
              <a:rPr lang="en-US" dirty="0"/>
              <a:t> widget to the app’s </a:t>
            </a:r>
            <a:r>
              <a:rPr lang="en-US" sz="1600" dirty="0"/>
              <a:t>build()</a:t>
            </a:r>
            <a:r>
              <a:rPr lang="en-US" dirty="0"/>
              <a:t> method:</a:t>
            </a:r>
            <a:endParaRPr lang="en-US" sz="1600" dirty="0"/>
          </a:p>
        </p:txBody>
      </p:sp>
      <p:sp>
        <p:nvSpPr>
          <p:cNvPr id="27"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73233787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1">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C08A54-54EE-3445-8223-BB489CA006F0}"/>
              </a:ext>
            </a:extLst>
          </p:cNvPr>
          <p:cNvSpPr>
            <a:spLocks noGrp="1"/>
          </p:cNvSpPr>
          <p:nvPr>
            <p:ph type="title"/>
          </p:nvPr>
        </p:nvSpPr>
        <p:spPr>
          <a:xfrm>
            <a:off x="8471424" y="1110882"/>
            <a:ext cx="3053039" cy="1060817"/>
          </a:xfrm>
        </p:spPr>
        <p:txBody>
          <a:bodyPr anchor="b">
            <a:normAutofit/>
          </a:bodyPr>
          <a:lstStyle/>
          <a:p>
            <a:r>
              <a:rPr lang="en-TH" sz="2800" dirty="0"/>
              <a:t>Material apps</a:t>
            </a:r>
          </a:p>
        </p:txBody>
      </p:sp>
      <p:pic>
        <p:nvPicPr>
          <p:cNvPr id="5" name="Content Placeholder 4" descr="Graphical user interface, text, application&#10;&#10;Description automatically generated">
            <a:extLst>
              <a:ext uri="{FF2B5EF4-FFF2-40B4-BE49-F238E27FC236}">
                <a16:creationId xmlns:a16="http://schemas.microsoft.com/office/drawing/2014/main" id="{2FE99A42-9CC2-3347-9BD0-D52628925B66}"/>
              </a:ext>
            </a:extLst>
          </p:cNvPr>
          <p:cNvPicPr>
            <a:picLocks noChangeAspect="1"/>
          </p:cNvPicPr>
          <p:nvPr/>
        </p:nvPicPr>
        <p:blipFill>
          <a:blip r:embed="rId2"/>
          <a:stretch>
            <a:fillRect/>
          </a:stretch>
        </p:blipFill>
        <p:spPr>
          <a:xfrm>
            <a:off x="959625" y="640080"/>
            <a:ext cx="6249680" cy="5577840"/>
          </a:xfrm>
          <a:prstGeom prst="rect">
            <a:avLst/>
          </a:prstGeom>
        </p:spPr>
      </p:pic>
      <p:sp>
        <p:nvSpPr>
          <p:cNvPr id="16" name="Content Placeholder 8">
            <a:extLst>
              <a:ext uri="{FF2B5EF4-FFF2-40B4-BE49-F238E27FC236}">
                <a16:creationId xmlns:a16="http://schemas.microsoft.com/office/drawing/2014/main" id="{3949E0AE-C5E7-47E1-953A-A257B0FA63C8}"/>
              </a:ext>
            </a:extLst>
          </p:cNvPr>
          <p:cNvSpPr>
            <a:spLocks noGrp="1"/>
          </p:cNvSpPr>
          <p:nvPr>
            <p:ph idx="1"/>
          </p:nvPr>
        </p:nvSpPr>
        <p:spPr>
          <a:xfrm>
            <a:off x="8471423" y="2286000"/>
            <a:ext cx="3053039" cy="3931920"/>
          </a:xfrm>
        </p:spPr>
        <p:txBody>
          <a:bodyPr>
            <a:normAutofit/>
          </a:bodyPr>
          <a:lstStyle/>
          <a:p>
            <a:r>
              <a:rPr lang="en-US" dirty="0"/>
              <a:t>For a </a:t>
            </a:r>
            <a:r>
              <a:rPr lang="en-US" sz="1600" dirty="0">
                <a:solidFill>
                  <a:schemeClr val="accent5">
                    <a:lumMod val="40000"/>
                    <a:lumOff val="60000"/>
                  </a:schemeClr>
                </a:solidFill>
              </a:rPr>
              <a:t>Material</a:t>
            </a:r>
            <a:r>
              <a:rPr lang="en-US" dirty="0"/>
              <a:t> app, you can use a </a:t>
            </a:r>
            <a:r>
              <a:rPr lang="en-US" dirty="0">
                <a:hlinkClick r:id="rId3"/>
              </a:rPr>
              <a:t>Scaffold</a:t>
            </a:r>
            <a:r>
              <a:rPr lang="en-US" dirty="0"/>
              <a:t> widget; it provides a default banner, background color, and has API for adding drawers, snack bars, and bottom sheets. Then you can add the </a:t>
            </a:r>
            <a:r>
              <a:rPr lang="en-US" sz="1600" dirty="0"/>
              <a:t>Center</a:t>
            </a:r>
            <a:r>
              <a:rPr lang="en-US" dirty="0"/>
              <a:t> widget directly to the </a:t>
            </a:r>
            <a:r>
              <a:rPr lang="en-US" sz="1600" dirty="0"/>
              <a:t>body</a:t>
            </a:r>
            <a:r>
              <a:rPr lang="en-US" dirty="0"/>
              <a:t> property for the home page.</a:t>
            </a:r>
            <a:endParaRPr lang="en-US" sz="1600" dirty="0"/>
          </a:p>
        </p:txBody>
      </p:sp>
      <p:sp>
        <p:nvSpPr>
          <p:cNvPr id="14"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86614505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AA11E-F72D-AD4E-B6C4-CAC1098A4818}"/>
              </a:ext>
            </a:extLst>
          </p:cNvPr>
          <p:cNvSpPr>
            <a:spLocks noGrp="1"/>
          </p:cNvSpPr>
          <p:nvPr>
            <p:ph type="title"/>
          </p:nvPr>
        </p:nvSpPr>
        <p:spPr/>
        <p:txBody>
          <a:bodyPr>
            <a:normAutofit/>
          </a:bodyPr>
          <a:lstStyle/>
          <a:p>
            <a:r>
              <a:rPr lang="en-US" dirty="0"/>
              <a:t>Layout multiple widgets vertically and horizontally</a:t>
            </a:r>
            <a:endParaRPr lang="en-TH" dirty="0"/>
          </a:p>
        </p:txBody>
      </p:sp>
      <p:sp>
        <p:nvSpPr>
          <p:cNvPr id="3" name="Content Placeholder 2">
            <a:extLst>
              <a:ext uri="{FF2B5EF4-FFF2-40B4-BE49-F238E27FC236}">
                <a16:creationId xmlns:a16="http://schemas.microsoft.com/office/drawing/2014/main" id="{E86B6235-6E85-4E49-BFE0-376AE38F3A80}"/>
              </a:ext>
            </a:extLst>
          </p:cNvPr>
          <p:cNvSpPr>
            <a:spLocks noGrp="1"/>
          </p:cNvSpPr>
          <p:nvPr>
            <p:ph idx="1"/>
          </p:nvPr>
        </p:nvSpPr>
        <p:spPr/>
        <p:txBody>
          <a:bodyPr/>
          <a:lstStyle/>
          <a:p>
            <a:r>
              <a:rPr lang="en-US" dirty="0">
                <a:solidFill>
                  <a:schemeClr val="accent6">
                    <a:lumMod val="75000"/>
                  </a:schemeClr>
                </a:solidFill>
              </a:rPr>
              <a:t>Row</a:t>
            </a:r>
            <a:r>
              <a:rPr lang="en-US" dirty="0"/>
              <a:t> and </a:t>
            </a:r>
            <a:r>
              <a:rPr lang="en-US" dirty="0">
                <a:solidFill>
                  <a:schemeClr val="accent6">
                    <a:lumMod val="50000"/>
                  </a:schemeClr>
                </a:solidFill>
              </a:rPr>
              <a:t>Column</a:t>
            </a:r>
            <a:r>
              <a:rPr lang="en-US" dirty="0"/>
              <a:t> are two of the most commonly used layout patterns.</a:t>
            </a:r>
          </a:p>
          <a:p>
            <a:r>
              <a:rPr lang="en-US" dirty="0">
                <a:solidFill>
                  <a:schemeClr val="accent6">
                    <a:lumMod val="75000"/>
                  </a:schemeClr>
                </a:solidFill>
              </a:rPr>
              <a:t>Row</a:t>
            </a:r>
            <a:r>
              <a:rPr lang="en-US" dirty="0"/>
              <a:t> and </a:t>
            </a:r>
            <a:r>
              <a:rPr lang="en-US" dirty="0">
                <a:solidFill>
                  <a:schemeClr val="accent6">
                    <a:lumMod val="50000"/>
                  </a:schemeClr>
                </a:solidFill>
              </a:rPr>
              <a:t>Column</a:t>
            </a:r>
            <a:r>
              <a:rPr lang="en-US" dirty="0"/>
              <a:t> each take a list of child widgets.</a:t>
            </a:r>
          </a:p>
          <a:p>
            <a:r>
              <a:rPr lang="en-US" dirty="0"/>
              <a:t>A child widget can itself be a </a:t>
            </a:r>
            <a:r>
              <a:rPr lang="en-US" dirty="0">
                <a:solidFill>
                  <a:schemeClr val="accent6">
                    <a:lumMod val="75000"/>
                  </a:schemeClr>
                </a:solidFill>
              </a:rPr>
              <a:t>Row</a:t>
            </a:r>
            <a:r>
              <a:rPr lang="en-US" dirty="0"/>
              <a:t>, </a:t>
            </a:r>
            <a:r>
              <a:rPr lang="en-US" dirty="0">
                <a:solidFill>
                  <a:schemeClr val="accent6">
                    <a:lumMod val="50000"/>
                  </a:schemeClr>
                </a:solidFill>
              </a:rPr>
              <a:t>Column</a:t>
            </a:r>
            <a:r>
              <a:rPr lang="en-US" dirty="0"/>
              <a:t>, or other complex widget.</a:t>
            </a:r>
          </a:p>
          <a:p>
            <a:r>
              <a:rPr lang="en-US" dirty="0"/>
              <a:t>You can specify how a </a:t>
            </a:r>
            <a:r>
              <a:rPr lang="en-US" dirty="0">
                <a:solidFill>
                  <a:schemeClr val="accent6">
                    <a:lumMod val="75000"/>
                  </a:schemeClr>
                </a:solidFill>
              </a:rPr>
              <a:t>Row</a:t>
            </a:r>
            <a:r>
              <a:rPr lang="en-US" dirty="0"/>
              <a:t> or </a:t>
            </a:r>
            <a:r>
              <a:rPr lang="en-US" dirty="0">
                <a:solidFill>
                  <a:schemeClr val="accent6">
                    <a:lumMod val="50000"/>
                  </a:schemeClr>
                </a:solidFill>
              </a:rPr>
              <a:t>Column</a:t>
            </a:r>
            <a:r>
              <a:rPr lang="en-US" dirty="0"/>
              <a:t> aligns its children, both vertically and horizontally.</a:t>
            </a:r>
          </a:p>
          <a:p>
            <a:r>
              <a:rPr lang="en-US" dirty="0"/>
              <a:t>You can stretch or constrain specific child widgets.</a:t>
            </a:r>
          </a:p>
          <a:p>
            <a:r>
              <a:rPr lang="en-US" dirty="0"/>
              <a:t>You can specify how child widgets use the </a:t>
            </a:r>
            <a:r>
              <a:rPr lang="en-US" dirty="0">
                <a:solidFill>
                  <a:schemeClr val="accent6">
                    <a:lumMod val="75000"/>
                  </a:schemeClr>
                </a:solidFill>
              </a:rPr>
              <a:t>Row</a:t>
            </a:r>
            <a:r>
              <a:rPr lang="en-US" dirty="0"/>
              <a:t>’s or </a:t>
            </a:r>
            <a:r>
              <a:rPr lang="en-US" dirty="0">
                <a:solidFill>
                  <a:schemeClr val="accent6">
                    <a:lumMod val="50000"/>
                  </a:schemeClr>
                </a:solidFill>
              </a:rPr>
              <a:t>Column</a:t>
            </a:r>
            <a:r>
              <a:rPr lang="en-US" dirty="0"/>
              <a:t>’s available space.</a:t>
            </a:r>
          </a:p>
        </p:txBody>
      </p:sp>
    </p:spTree>
    <p:extLst>
      <p:ext uri="{BB962C8B-B14F-4D97-AF65-F5344CB8AC3E}">
        <p14:creationId xmlns:p14="http://schemas.microsoft.com/office/powerpoint/2010/main" val="3387213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76" name="Rectangle 70">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72869D-6737-AA48-8214-88605EB4100B}"/>
              </a:ext>
            </a:extLst>
          </p:cNvPr>
          <p:cNvSpPr>
            <a:spLocks noGrp="1"/>
          </p:cNvSpPr>
          <p:nvPr>
            <p:ph type="title"/>
          </p:nvPr>
        </p:nvSpPr>
        <p:spPr>
          <a:xfrm>
            <a:off x="8471424" y="1110882"/>
            <a:ext cx="3053039" cy="1060817"/>
          </a:xfrm>
        </p:spPr>
        <p:txBody>
          <a:bodyPr anchor="b">
            <a:normAutofit fontScale="90000"/>
          </a:bodyPr>
          <a:lstStyle/>
          <a:p>
            <a:r>
              <a:rPr lang="en-TH" sz="2800" dirty="0"/>
              <a:t>Layout multiple widgets with row and column</a:t>
            </a:r>
          </a:p>
        </p:txBody>
      </p:sp>
      <p:pic>
        <p:nvPicPr>
          <p:cNvPr id="3074" name="Picture 2" descr="Screenshot with callouts showing the row containing two children">
            <a:extLst>
              <a:ext uri="{FF2B5EF4-FFF2-40B4-BE49-F238E27FC236}">
                <a16:creationId xmlns:a16="http://schemas.microsoft.com/office/drawing/2014/main" id="{2B395AB2-2C89-3E47-BC3E-BE1E09468F6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9054" y="0"/>
            <a:ext cx="7918190" cy="401847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8BA6844A-82F5-A14C-8E6A-FE98B9EB6EA7}"/>
              </a:ext>
            </a:extLst>
          </p:cNvPr>
          <p:cNvSpPr>
            <a:spLocks noGrp="1"/>
          </p:cNvSpPr>
          <p:nvPr>
            <p:ph idx="1"/>
          </p:nvPr>
        </p:nvSpPr>
        <p:spPr>
          <a:xfrm>
            <a:off x="8471423" y="2286000"/>
            <a:ext cx="3053039" cy="3931920"/>
          </a:xfrm>
        </p:spPr>
        <p:txBody>
          <a:bodyPr>
            <a:normAutofit/>
          </a:bodyPr>
          <a:lstStyle/>
          <a:p>
            <a:r>
              <a:rPr lang="en-US" sz="1600"/>
              <a:t>To create a row or column in Flutter, you add a list of children widgets to a </a:t>
            </a:r>
            <a:r>
              <a:rPr lang="en-US" sz="1600">
                <a:hlinkClick r:id="rId3"/>
              </a:rPr>
              <a:t>Row</a:t>
            </a:r>
            <a:r>
              <a:rPr lang="en-US" sz="1600"/>
              <a:t> or </a:t>
            </a:r>
            <a:r>
              <a:rPr lang="en-US" sz="1600">
                <a:hlinkClick r:id="rId4"/>
              </a:rPr>
              <a:t>Column</a:t>
            </a:r>
            <a:r>
              <a:rPr lang="en-US" sz="1600"/>
              <a:t> widget. In turn, each child can itself be a row or column, and so on. The following example shows how it is possible to nest rows or columns inside of rows or columns.</a:t>
            </a:r>
          </a:p>
          <a:p>
            <a:r>
              <a:rPr lang="en-US" sz="1600"/>
              <a:t>This layout is organized as a Row. The row contains two children: a column on the left, and an image on the right:</a:t>
            </a:r>
          </a:p>
        </p:txBody>
      </p:sp>
      <p:sp>
        <p:nvSpPr>
          <p:cNvPr id="3077"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957952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Rectangle 72">
            <a:extLst>
              <a:ext uri="{FF2B5EF4-FFF2-40B4-BE49-F238E27FC236}">
                <a16:creationId xmlns:a16="http://schemas.microsoft.com/office/drawing/2014/main" id="{69805AF4-7989-43AB-9A60-14E3F851FB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E0036B63-B0EC-4AF3-95D3-2E2DCA25F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Diagram showing a left column broken down to its sub-rows and sub-columns">
            <a:extLst>
              <a:ext uri="{FF2B5EF4-FFF2-40B4-BE49-F238E27FC236}">
                <a16:creationId xmlns:a16="http://schemas.microsoft.com/office/drawing/2014/main" id="{4D1C4980-F3D5-2D4F-96B9-B29F7F83F15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83286" y="1011717"/>
            <a:ext cx="10625429" cy="4834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553243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E0CC69C7ADE744682C99A805A728072" ma:contentTypeVersion="4" ma:contentTypeDescription="Create a new document." ma:contentTypeScope="" ma:versionID="5c1c455b897cec255d44936733e1fd82">
  <xsd:schema xmlns:xsd="http://www.w3.org/2001/XMLSchema" xmlns:xs="http://www.w3.org/2001/XMLSchema" xmlns:p="http://schemas.microsoft.com/office/2006/metadata/properties" xmlns:ns2="0c5c9d22-122a-41db-8eb5-84cde312d90b" targetNamespace="http://schemas.microsoft.com/office/2006/metadata/properties" ma:root="true" ma:fieldsID="2dcc7d76ddd75ac1f5edf52991883872" ns2:_="">
    <xsd:import namespace="0c5c9d22-122a-41db-8eb5-84cde312d90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c5c9d22-122a-41db-8eb5-84cde312d9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24F3B87-B268-47FC-850B-DC7F82D3C87F}"/>
</file>

<file path=customXml/itemProps2.xml><?xml version="1.0" encoding="utf-8"?>
<ds:datastoreItem xmlns:ds="http://schemas.openxmlformats.org/officeDocument/2006/customXml" ds:itemID="{4CAC6FB8-8B41-4491-99F4-F5BCC6478548}"/>
</file>

<file path=customXml/itemProps3.xml><?xml version="1.0" encoding="utf-8"?>
<ds:datastoreItem xmlns:ds="http://schemas.openxmlformats.org/officeDocument/2006/customXml" ds:itemID="{319E360C-20FD-42CC-8DD4-29B47D72FDC8}"/>
</file>

<file path=docProps/app.xml><?xml version="1.0" encoding="utf-8"?>
<Properties xmlns="http://schemas.openxmlformats.org/officeDocument/2006/extended-properties" xmlns:vt="http://schemas.openxmlformats.org/officeDocument/2006/docPropsVTypes">
  <Template>Crop</Template>
  <TotalTime>9362</TotalTime>
  <Words>3652</Words>
  <Application>Microsoft Macintosh PowerPoint</Application>
  <PresentationFormat>Widescreen</PresentationFormat>
  <Paragraphs>395</Paragraphs>
  <Slides>38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38</vt:i4>
      </vt:variant>
    </vt:vector>
  </HeadingPairs>
  <TitlesOfParts>
    <vt:vector size="41" baseType="lpstr">
      <vt:lpstr>Franklin Gothic Book</vt:lpstr>
      <vt:lpstr>Roboto</vt:lpstr>
      <vt:lpstr>Crop</vt:lpstr>
      <vt:lpstr>Layout Widgets in Flutter</vt:lpstr>
      <vt:lpstr>Everything is widget</vt:lpstr>
      <vt:lpstr>Here’s a diagram of the widget tree for this UI:</vt:lpstr>
      <vt:lpstr>Lay out a widget</vt:lpstr>
      <vt:lpstr>Non-Material apps</vt:lpstr>
      <vt:lpstr>Material apps</vt:lpstr>
      <vt:lpstr>Layout multiple widgets vertically and horizontally</vt:lpstr>
      <vt:lpstr>Layout multiple widgets with row and column</vt:lpstr>
      <vt:lpstr>PowerPoint Presentation</vt:lpstr>
      <vt:lpstr>Aligning widgets</vt:lpstr>
      <vt:lpstr>ROW</vt:lpstr>
      <vt:lpstr>Column</vt:lpstr>
      <vt:lpstr>Sizing widgets</vt:lpstr>
      <vt:lpstr>PowerPoint Presentation</vt:lpstr>
      <vt:lpstr>PowerPoint Presentation</vt:lpstr>
      <vt:lpstr>Packing widgets</vt:lpstr>
      <vt:lpstr>Nesting rows and columns</vt:lpstr>
      <vt:lpstr>The widget tree for the ratings row: </vt:lpstr>
      <vt:lpstr>The icons row, below the ratings row, contains 3 columns; each column contains an icon and two lines of text, as you can see in its widget tree:</vt:lpstr>
      <vt:lpstr>PowerPoint Presentation</vt:lpstr>
      <vt:lpstr>PowerPoint Presentation</vt:lpstr>
      <vt:lpstr>Common layout widget</vt:lpstr>
      <vt:lpstr>Standard widgets</vt:lpstr>
      <vt:lpstr>Container</vt:lpstr>
      <vt:lpstr>This layout consists of a column with two rows, each containing 2 images. A Container is used to change the background color of the column to a lighter grey.</vt:lpstr>
      <vt:lpstr>A Container is also used to add a rounded border and margins to each image:</vt:lpstr>
      <vt:lpstr>GridView</vt:lpstr>
      <vt:lpstr>GridView</vt:lpstr>
      <vt:lpstr>ListView</vt:lpstr>
      <vt:lpstr>PowerPoint Presentation</vt:lpstr>
      <vt:lpstr>Stack</vt:lpstr>
      <vt:lpstr>Stack</vt:lpstr>
      <vt:lpstr> Material widgets</vt:lpstr>
      <vt:lpstr>Card</vt:lpstr>
      <vt:lpstr>A Card containing 3 ListTiles and sized by wrapping it with a SizedBox. A Divider separates the first and second ListTiles.</vt:lpstr>
      <vt:lpstr>PowerPoint Presentation</vt:lpstr>
      <vt:lpstr>ListTile </vt:lpstr>
      <vt:lpstr>Build the layout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Layout in Flutter</dc:title>
  <dc:creator>vachee SIT-STAFF</dc:creator>
  <cp:lastModifiedBy>VAJIRASAK VANIJJA</cp:lastModifiedBy>
  <cp:revision>39</cp:revision>
  <dcterms:created xsi:type="dcterms:W3CDTF">2021-01-17T02:59:17Z</dcterms:created>
  <dcterms:modified xsi:type="dcterms:W3CDTF">2021-02-06T10:19:49Z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0x0101008E0CC69C7ADE744682C99A805A728072</vt:lpwstr>
  </property>
</Properties>
</file>