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7"/>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0"/>
    <p:restoredTop sz="80680"/>
  </p:normalViewPr>
  <p:slideViewPr>
    <p:cSldViewPr snapToGrid="0" snapToObjects="1">
      <p:cViewPr varScale="1">
        <p:scale>
          <a:sx n="102" d="100"/>
          <a:sy n="102" d="100"/>
        </p:scale>
        <p:origin x="10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45395-9C38-B540-AFF1-9608796A0B2B}" type="datetimeFigureOut">
              <a:rPr lang="en-TH" smtClean="0"/>
              <a:t>22/1/2023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CA2C8-AB5D-BB45-8210-8AC9F02BBD85}" type="slidenum">
              <a:rPr lang="en-TH" smtClean="0"/>
              <a:t>‹#›</a:t>
            </a:fld>
            <a:endParaRPr lang="en-TH"/>
          </a:p>
        </p:txBody>
      </p:sp>
    </p:spTree>
    <p:extLst>
      <p:ext uri="{BB962C8B-B14F-4D97-AF65-F5344CB8AC3E}">
        <p14:creationId xmlns:p14="http://schemas.microsoft.com/office/powerpoint/2010/main" val="427818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B1DCA2C8-AB5D-BB45-8210-8AC9F02BBD85}" type="slidenum">
              <a:rPr lang="en-TH" smtClean="0"/>
              <a:t>9</a:t>
            </a:fld>
            <a:endParaRPr lang="en-TH"/>
          </a:p>
        </p:txBody>
      </p:sp>
    </p:spTree>
    <p:extLst>
      <p:ext uri="{BB962C8B-B14F-4D97-AF65-F5344CB8AC3E}">
        <p14:creationId xmlns:p14="http://schemas.microsoft.com/office/powerpoint/2010/main" val="98988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6679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3168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4868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1/22/23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0764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809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070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0171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0339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1588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243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1/22/23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1817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1/22/23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1871256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lutter.dev/docs/development/ui/interactive#parent-managed" TargetMode="External"/><Relationship Id="rId2" Type="http://schemas.openxmlformats.org/officeDocument/2006/relationships/hyperlink" Target="https://flutter.dev/docs/development/ui/interactive#self-managed" TargetMode="External"/><Relationship Id="rId1" Type="http://schemas.openxmlformats.org/officeDocument/2006/relationships/slideLayout" Target="../slideLayouts/slideLayout2.xml"/><Relationship Id="rId4" Type="http://schemas.openxmlformats.org/officeDocument/2006/relationships/hyperlink" Target="https://flutter.dev/docs/development/ui/interactive#mix-and-match"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flutter.dev/docs/development/ui/interactive#the-widget-manages-its-own-stat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lutter.dev/docs/development/ui/interactive#the-parent-widget-manages-the-widgets-st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lutter.dev/docs/development/ui/interactive#a-mix-and-match-approach" TargetMode="External"/><Relationship Id="rId2" Type="http://schemas.openxmlformats.org/officeDocument/2006/relationships/hyperlink" Target="https://api.flutter.dev/flutter/widgets/State/widge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o.gle/3u5lU6Y" TargetMode="External"/><Relationship Id="rId2" Type="http://schemas.openxmlformats.org/officeDocument/2006/relationships/hyperlink" Target="https://youtu.be/LFcGPS6cG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api.flutter.dev/flutter/material/Slider-class.html" TargetMode="External"/><Relationship Id="rId13" Type="http://schemas.openxmlformats.org/officeDocument/2006/relationships/hyperlink" Target="https://api.flutter.dev/flutter/widgets/State-class.html" TargetMode="External"/><Relationship Id="rId3" Type="http://schemas.openxmlformats.org/officeDocument/2006/relationships/hyperlink" Target="https://api.flutter.dev/flutter/material/IconButton-class.html" TargetMode="External"/><Relationship Id="rId7" Type="http://schemas.openxmlformats.org/officeDocument/2006/relationships/hyperlink" Target="https://api.flutter.dev/flutter/material/Radio-class.html" TargetMode="External"/><Relationship Id="rId12" Type="http://schemas.openxmlformats.org/officeDocument/2006/relationships/hyperlink" Target="https://api.flutter.dev/flutter/widgets/StatefulWidget-class.html" TargetMode="External"/><Relationship Id="rId2" Type="http://schemas.openxmlformats.org/officeDocument/2006/relationships/hyperlink" Target="https://api.flutter.dev/flutter/widgets/Icon-class.html" TargetMode="External"/><Relationship Id="rId1" Type="http://schemas.openxmlformats.org/officeDocument/2006/relationships/slideLayout" Target="../slideLayouts/slideLayout2.xml"/><Relationship Id="rId6" Type="http://schemas.openxmlformats.org/officeDocument/2006/relationships/hyperlink" Target="https://api.flutter.dev/flutter/material/Checkbox-class.html" TargetMode="External"/><Relationship Id="rId11" Type="http://schemas.openxmlformats.org/officeDocument/2006/relationships/hyperlink" Target="https://api.flutter.dev/flutter/material/TextField-class.html" TargetMode="External"/><Relationship Id="rId5" Type="http://schemas.openxmlformats.org/officeDocument/2006/relationships/hyperlink" Target="https://api.flutter.dev/flutter/widgets/StatelessWidget-class.html" TargetMode="External"/><Relationship Id="rId10" Type="http://schemas.openxmlformats.org/officeDocument/2006/relationships/hyperlink" Target="https://api.flutter.dev/flutter/widgets/Form-class.html" TargetMode="External"/><Relationship Id="rId4" Type="http://schemas.openxmlformats.org/officeDocument/2006/relationships/hyperlink" Target="https://api.flutter.dev/flutter/widgets/Text-class.html" TargetMode="External"/><Relationship Id="rId9" Type="http://schemas.openxmlformats.org/officeDocument/2006/relationships/hyperlink" Target="https://api.flutter.dev/flutter/material/InkWell-clas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pi.flutter.dev/flutter/widgets/PageView-clas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flutter/website/tree/master/examples/layout/lakes/step6/lib/main.dart" TargetMode="External"/><Relationship Id="rId3" Type="http://schemas.openxmlformats.org/officeDocument/2006/relationships/image" Target="../media/image2.jpeg"/><Relationship Id="rId7" Type="http://schemas.openxmlformats.org/officeDocument/2006/relationships/hyperlink" Target="https://flutter.dev/docs/get-started/codelab#step-1-create-the-starter-flutter-app" TargetMode="External"/><Relationship Id="rId12" Type="http://schemas.openxmlformats.org/officeDocument/2006/relationships/hyperlink" Target="https://flutter.dev/docs/get-started/install/windows#set-up-the-android-emulat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lutter.dev/docs/get-started/install" TargetMode="External"/><Relationship Id="rId11" Type="http://schemas.openxmlformats.org/officeDocument/2006/relationships/hyperlink" Target="https://flutter.dev/docs/get-started/install/macos#set-up-the-ios-simulator" TargetMode="External"/><Relationship Id="rId5" Type="http://schemas.openxmlformats.org/officeDocument/2006/relationships/hyperlink" Target="https://flutter.dev/docs/development/ui/interactive" TargetMode="External"/><Relationship Id="rId10" Type="http://schemas.openxmlformats.org/officeDocument/2006/relationships/hyperlink" Target="https://github.com/flutter/website/tree/master/examples/layout/lakes/step6/images/lake.jpg" TargetMode="External"/><Relationship Id="rId4" Type="http://schemas.openxmlformats.org/officeDocument/2006/relationships/hyperlink" Target="https://flutter.dev/docs/development/ui/layout/tutorial#step-6-final-touch" TargetMode="External"/><Relationship Id="rId9" Type="http://schemas.openxmlformats.org/officeDocument/2006/relationships/hyperlink" Target="https://github.com/flutter/website/tree/master/examples/layout/lakes/step6/pubspec.ya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2AF53-34DC-C445-B581-E5C926FB6FDE}"/>
              </a:ext>
            </a:extLst>
          </p:cNvPr>
          <p:cNvSpPr>
            <a:spLocks noGrp="1"/>
          </p:cNvSpPr>
          <p:nvPr>
            <p:ph type="ctrTitle"/>
          </p:nvPr>
        </p:nvSpPr>
        <p:spPr>
          <a:xfrm>
            <a:off x="1104899" y="2355112"/>
            <a:ext cx="6933112" cy="3237615"/>
          </a:xfrm>
        </p:spPr>
        <p:txBody>
          <a:bodyPr>
            <a:normAutofit/>
          </a:bodyPr>
          <a:lstStyle/>
          <a:p>
            <a:pPr algn="l"/>
            <a:r>
              <a:rPr lang="en-TH" dirty="0"/>
              <a:t>Stateful and stateless widget</a:t>
            </a:r>
          </a:p>
        </p:txBody>
      </p:sp>
      <p:sp>
        <p:nvSpPr>
          <p:cNvPr id="3" name="Subtitle 2">
            <a:extLst>
              <a:ext uri="{FF2B5EF4-FFF2-40B4-BE49-F238E27FC236}">
                <a16:creationId xmlns:a16="http://schemas.microsoft.com/office/drawing/2014/main" id="{129E471F-6D9B-4A40-9D04-38E8AB450563}"/>
              </a:ext>
            </a:extLst>
          </p:cNvPr>
          <p:cNvSpPr>
            <a:spLocks noGrp="1"/>
          </p:cNvSpPr>
          <p:nvPr>
            <p:ph type="subTitle" idx="1"/>
          </p:nvPr>
        </p:nvSpPr>
        <p:spPr>
          <a:xfrm>
            <a:off x="1104899" y="1265273"/>
            <a:ext cx="5916873" cy="1066522"/>
          </a:xfrm>
        </p:spPr>
        <p:txBody>
          <a:bodyPr>
            <a:normAutofit fontScale="85000" lnSpcReduction="10000"/>
          </a:bodyPr>
          <a:lstStyle/>
          <a:p>
            <a:pPr algn="l"/>
            <a:r>
              <a:rPr lang="en-US" b="0" dirty="0"/>
              <a:t>A widget is either stateful or stateless. If a widget can change—when a user interacts with it, for example—it’s stateful.</a:t>
            </a:r>
            <a:endParaRPr lang="en-TH" dirty="0"/>
          </a:p>
        </p:txBody>
      </p:sp>
      <p:pic>
        <p:nvPicPr>
          <p:cNvPr id="4" name="Picture 3">
            <a:extLst>
              <a:ext uri="{FF2B5EF4-FFF2-40B4-BE49-F238E27FC236}">
                <a16:creationId xmlns:a16="http://schemas.microsoft.com/office/drawing/2014/main" id="{8A65688B-B884-4180-AF5C-9685DFD1B504}"/>
              </a:ext>
            </a:extLst>
          </p:cNvPr>
          <p:cNvPicPr>
            <a:picLocks noChangeAspect="1"/>
          </p:cNvPicPr>
          <p:nvPr/>
        </p:nvPicPr>
        <p:blipFill rotWithShape="1">
          <a:blip r:embed="rId2"/>
          <a:srcRect l="32185" r="38754"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1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F8734-2421-814F-B85A-6E60876F0826}"/>
              </a:ext>
            </a:extLst>
          </p:cNvPr>
          <p:cNvSpPr>
            <a:spLocks noGrp="1"/>
          </p:cNvSpPr>
          <p:nvPr>
            <p:ph type="title"/>
          </p:nvPr>
        </p:nvSpPr>
        <p:spPr>
          <a:xfrm>
            <a:off x="5146159" y="685800"/>
            <a:ext cx="6238688" cy="1382233"/>
          </a:xfrm>
        </p:spPr>
        <p:txBody>
          <a:bodyPr>
            <a:normAutofit/>
          </a:bodyPr>
          <a:lstStyle/>
          <a:p>
            <a:r>
              <a:rPr lang="en-US" i="0" dirty="0"/>
              <a:t>Simple app state management</a:t>
            </a:r>
            <a:endParaRPr lang="en-TH" dirty="0"/>
          </a:p>
        </p:txBody>
      </p:sp>
      <p:pic>
        <p:nvPicPr>
          <p:cNvPr id="5" name="Picture 4" descr="Desk with stethoscope and computer keyboard">
            <a:extLst>
              <a:ext uri="{FF2B5EF4-FFF2-40B4-BE49-F238E27FC236}">
                <a16:creationId xmlns:a16="http://schemas.microsoft.com/office/drawing/2014/main" id="{A3E66E6C-68B9-4A91-8E58-B15789FC2FFE}"/>
              </a:ext>
            </a:extLst>
          </p:cNvPr>
          <p:cNvPicPr>
            <a:picLocks noChangeAspect="1"/>
          </p:cNvPicPr>
          <p:nvPr/>
        </p:nvPicPr>
        <p:blipFill rotWithShape="1">
          <a:blip r:embed="rId2"/>
          <a:srcRect l="51775" r="2"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EA4E4549-87EE-B145-9E6C-CEBABA9CEB4A}"/>
              </a:ext>
            </a:extLst>
          </p:cNvPr>
          <p:cNvSpPr>
            <a:spLocks noGrp="1"/>
          </p:cNvSpPr>
          <p:nvPr>
            <p:ph idx="1"/>
          </p:nvPr>
        </p:nvSpPr>
        <p:spPr>
          <a:xfrm>
            <a:off x="5146158" y="2301949"/>
            <a:ext cx="6238687" cy="4022650"/>
          </a:xfrm>
        </p:spPr>
        <p:txBody>
          <a:bodyPr>
            <a:normAutofit/>
          </a:bodyPr>
          <a:lstStyle/>
          <a:p>
            <a:r>
              <a:rPr lang="en-US" dirty="0"/>
              <a:t>https://</a:t>
            </a:r>
            <a:r>
              <a:rPr lang="en-US" dirty="0" err="1"/>
              <a:t>flutter.dev</a:t>
            </a:r>
            <a:r>
              <a:rPr lang="en-US" dirty="0"/>
              <a:t>/docs/development/</a:t>
            </a:r>
            <a:r>
              <a:rPr lang="en-US" dirty="0" err="1"/>
              <a:t>ui</a:t>
            </a:r>
            <a:r>
              <a:rPr lang="en-US" dirty="0"/>
              <a:t>/</a:t>
            </a:r>
            <a:r>
              <a:rPr lang="en-US" dirty="0" err="1"/>
              <a:t>interactive#managing-state</a:t>
            </a:r>
            <a:endParaRPr lang="en-TH" dirty="0"/>
          </a:p>
        </p:txBody>
      </p:sp>
      <p:cxnSp>
        <p:nvCxnSpPr>
          <p:cNvPr id="11" name="Straight Connector 1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54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144F-7232-2741-98DC-CDE090719EC5}"/>
              </a:ext>
            </a:extLst>
          </p:cNvPr>
          <p:cNvSpPr>
            <a:spLocks noGrp="1"/>
          </p:cNvSpPr>
          <p:nvPr>
            <p:ph type="title"/>
          </p:nvPr>
        </p:nvSpPr>
        <p:spPr/>
        <p:txBody>
          <a:bodyPr/>
          <a:lstStyle/>
          <a:p>
            <a:r>
              <a:rPr lang="en-TH" dirty="0"/>
              <a:t>Managing State</a:t>
            </a:r>
          </a:p>
        </p:txBody>
      </p:sp>
      <p:sp>
        <p:nvSpPr>
          <p:cNvPr id="3" name="Content Placeholder 2">
            <a:extLst>
              <a:ext uri="{FF2B5EF4-FFF2-40B4-BE49-F238E27FC236}">
                <a16:creationId xmlns:a16="http://schemas.microsoft.com/office/drawing/2014/main" id="{67AB0A28-CE8E-574D-A846-33FFCFB16D9D}"/>
              </a:ext>
            </a:extLst>
          </p:cNvPr>
          <p:cNvSpPr>
            <a:spLocks noGrp="1"/>
          </p:cNvSpPr>
          <p:nvPr>
            <p:ph idx="1"/>
          </p:nvPr>
        </p:nvSpPr>
        <p:spPr/>
        <p:txBody>
          <a:bodyPr/>
          <a:lstStyle/>
          <a:p>
            <a:r>
              <a:rPr lang="en-US" dirty="0"/>
              <a:t>There are different approaches for managing state.</a:t>
            </a:r>
          </a:p>
          <a:p>
            <a:r>
              <a:rPr lang="en-US" dirty="0"/>
              <a:t>You, as the widget designer, choose which approach to use.</a:t>
            </a:r>
          </a:p>
          <a:p>
            <a:r>
              <a:rPr lang="en-US" dirty="0"/>
              <a:t>If in doubt, start by managing state in the parent widget.</a:t>
            </a:r>
          </a:p>
        </p:txBody>
      </p:sp>
      <p:sp>
        <p:nvSpPr>
          <p:cNvPr id="4" name="Rectangle 3">
            <a:extLst>
              <a:ext uri="{FF2B5EF4-FFF2-40B4-BE49-F238E27FC236}">
                <a16:creationId xmlns:a16="http://schemas.microsoft.com/office/drawing/2014/main" id="{683C5A96-CF1E-C749-8D84-FD2F52CCC6C7}"/>
              </a:ext>
            </a:extLst>
          </p:cNvPr>
          <p:cNvSpPr/>
          <p:nvPr/>
        </p:nvSpPr>
        <p:spPr>
          <a:xfrm>
            <a:off x="2843213" y="4016275"/>
            <a:ext cx="8472487" cy="2308324"/>
          </a:xfrm>
          <a:prstGeom prst="rect">
            <a:avLst/>
          </a:prstGeom>
        </p:spPr>
        <p:txBody>
          <a:bodyPr wrap="square">
            <a:spAutoFit/>
          </a:bodyPr>
          <a:lstStyle/>
          <a:p>
            <a:r>
              <a:rPr lang="en-US" dirty="0">
                <a:solidFill>
                  <a:srgbClr val="4A4A4A"/>
                </a:solidFill>
                <a:latin typeface="Roboto"/>
              </a:rPr>
              <a:t>Who manages the stateful widget’s state? The widget itself? The parent widget? Both? Another object? The answer is… it depends. There are several valid ways to make your widget interactive. You, as the widget designer, make the decision based on how you expect your widget to be used. Here are the most common ways to manage state:</a:t>
            </a:r>
          </a:p>
          <a:p>
            <a:pPr>
              <a:buFont typeface="Arial" panose="020B0604020202020204" pitchFamily="34" charset="0"/>
              <a:buChar char="•"/>
            </a:pPr>
            <a:r>
              <a:rPr lang="en-US" dirty="0">
                <a:solidFill>
                  <a:srgbClr val="1389FD"/>
                </a:solidFill>
                <a:latin typeface="Roboto"/>
                <a:hlinkClick r:id="rId2"/>
              </a:rPr>
              <a:t>The widget manages its own state</a:t>
            </a:r>
            <a:endParaRPr lang="en-US" dirty="0">
              <a:solidFill>
                <a:srgbClr val="4A4A4A"/>
              </a:solidFill>
              <a:latin typeface="Roboto"/>
            </a:endParaRPr>
          </a:p>
          <a:p>
            <a:pPr>
              <a:buFont typeface="Arial" panose="020B0604020202020204" pitchFamily="34" charset="0"/>
              <a:buChar char="•"/>
            </a:pPr>
            <a:r>
              <a:rPr lang="en-US" dirty="0">
                <a:solidFill>
                  <a:srgbClr val="1389FD"/>
                </a:solidFill>
                <a:latin typeface="Roboto"/>
                <a:hlinkClick r:id="rId3"/>
              </a:rPr>
              <a:t>The parent manages the widget’s state</a:t>
            </a:r>
            <a:endParaRPr lang="en-US" dirty="0">
              <a:solidFill>
                <a:srgbClr val="4A4A4A"/>
              </a:solidFill>
              <a:latin typeface="Roboto"/>
            </a:endParaRPr>
          </a:p>
          <a:p>
            <a:pPr>
              <a:buFont typeface="Arial" panose="020B0604020202020204" pitchFamily="34" charset="0"/>
              <a:buChar char="•"/>
            </a:pPr>
            <a:r>
              <a:rPr lang="en-US" dirty="0">
                <a:solidFill>
                  <a:srgbClr val="1389FD"/>
                </a:solidFill>
                <a:latin typeface="Roboto"/>
                <a:hlinkClick r:id="rId4"/>
              </a:rPr>
              <a:t>A mix-and-match approach</a:t>
            </a:r>
            <a:endParaRPr lang="en-US" b="0" i="0" dirty="0">
              <a:solidFill>
                <a:srgbClr val="4A4A4A"/>
              </a:solidFill>
              <a:effectLst/>
              <a:latin typeface="Roboto"/>
            </a:endParaRPr>
          </a:p>
        </p:txBody>
      </p:sp>
    </p:spTree>
    <p:extLst>
      <p:ext uri="{BB962C8B-B14F-4D97-AF65-F5344CB8AC3E}">
        <p14:creationId xmlns:p14="http://schemas.microsoft.com/office/powerpoint/2010/main" val="78722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BCF7-A8B9-3146-A68E-2AF1A3C6E056}"/>
              </a:ext>
            </a:extLst>
          </p:cNvPr>
          <p:cNvSpPr>
            <a:spLocks noGrp="1"/>
          </p:cNvSpPr>
          <p:nvPr>
            <p:ph type="title"/>
          </p:nvPr>
        </p:nvSpPr>
        <p:spPr/>
        <p:txBody>
          <a:bodyPr>
            <a:normAutofit/>
          </a:bodyPr>
          <a:lstStyle/>
          <a:p>
            <a:r>
              <a:rPr lang="en-US" i="0" dirty="0"/>
              <a:t>The widget manages its own state</a:t>
            </a:r>
            <a:endParaRPr lang="en-TH" dirty="0"/>
          </a:p>
        </p:txBody>
      </p:sp>
      <p:sp>
        <p:nvSpPr>
          <p:cNvPr id="3" name="Content Placeholder 2">
            <a:extLst>
              <a:ext uri="{FF2B5EF4-FFF2-40B4-BE49-F238E27FC236}">
                <a16:creationId xmlns:a16="http://schemas.microsoft.com/office/drawing/2014/main" id="{327FF196-5590-5647-9DB2-CE42F2A0196A}"/>
              </a:ext>
            </a:extLst>
          </p:cNvPr>
          <p:cNvSpPr>
            <a:spLocks noGrp="1"/>
          </p:cNvSpPr>
          <p:nvPr>
            <p:ph idx="1"/>
          </p:nvPr>
        </p:nvSpPr>
        <p:spPr/>
        <p:txBody>
          <a:bodyPr/>
          <a:lstStyle/>
          <a:p>
            <a:r>
              <a:rPr lang="en-US" dirty="0"/>
              <a:t>The _</a:t>
            </a:r>
            <a:r>
              <a:rPr lang="en-US" dirty="0" err="1"/>
              <a:t>TapboxAState</a:t>
            </a:r>
            <a:r>
              <a:rPr lang="en-US" dirty="0"/>
              <a:t> class:</a:t>
            </a:r>
          </a:p>
          <a:p>
            <a:r>
              <a:rPr lang="en-US" dirty="0"/>
              <a:t>Manages state for </a:t>
            </a:r>
            <a:r>
              <a:rPr lang="en-US" dirty="0" err="1"/>
              <a:t>TapboxA</a:t>
            </a:r>
            <a:r>
              <a:rPr lang="en-US" dirty="0"/>
              <a:t>.</a:t>
            </a:r>
          </a:p>
          <a:p>
            <a:r>
              <a:rPr lang="en-US" dirty="0"/>
              <a:t>Defines the _active </a:t>
            </a:r>
            <a:r>
              <a:rPr lang="en-US" dirty="0" err="1"/>
              <a:t>boolean</a:t>
            </a:r>
            <a:r>
              <a:rPr lang="en-US" dirty="0"/>
              <a:t> which determines the box’s current color.</a:t>
            </a:r>
          </a:p>
          <a:p>
            <a:r>
              <a:rPr lang="en-US" dirty="0"/>
              <a:t>Defines the _</a:t>
            </a:r>
            <a:r>
              <a:rPr lang="en-US" dirty="0" err="1"/>
              <a:t>handleTap</a:t>
            </a:r>
            <a:r>
              <a:rPr lang="en-US" dirty="0"/>
              <a:t>() function, which updates _active when the box is tapped and calls the </a:t>
            </a:r>
            <a:r>
              <a:rPr lang="en-US" dirty="0" err="1"/>
              <a:t>setState</a:t>
            </a:r>
            <a:r>
              <a:rPr lang="en-US" dirty="0"/>
              <a:t>() function to update the UI.</a:t>
            </a:r>
          </a:p>
          <a:p>
            <a:r>
              <a:rPr lang="en-US" dirty="0"/>
              <a:t>Implements all interactive behavior for the widget.</a:t>
            </a:r>
          </a:p>
          <a:p>
            <a:r>
              <a:rPr lang="en-US" dirty="0">
                <a:hlinkClick r:id="rId2"/>
              </a:rPr>
              <a:t>https://flutter.dev/docs/development/ui/interactive#the-widget-manages-its-own-state</a:t>
            </a:r>
            <a:endParaRPr lang="en-US" dirty="0"/>
          </a:p>
          <a:p>
            <a:endParaRPr lang="en-TH" dirty="0"/>
          </a:p>
        </p:txBody>
      </p:sp>
    </p:spTree>
    <p:extLst>
      <p:ext uri="{BB962C8B-B14F-4D97-AF65-F5344CB8AC3E}">
        <p14:creationId xmlns:p14="http://schemas.microsoft.com/office/powerpoint/2010/main" val="162426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594B-6A2A-7D40-A6CF-0538E3166A32}"/>
              </a:ext>
            </a:extLst>
          </p:cNvPr>
          <p:cNvSpPr>
            <a:spLocks noGrp="1"/>
          </p:cNvSpPr>
          <p:nvPr>
            <p:ph type="title"/>
          </p:nvPr>
        </p:nvSpPr>
        <p:spPr/>
        <p:txBody>
          <a:bodyPr>
            <a:normAutofit/>
          </a:bodyPr>
          <a:lstStyle/>
          <a:p>
            <a:r>
              <a:rPr lang="en-US" i="0" dirty="0"/>
              <a:t>The parent widget manages the widget’s state</a:t>
            </a:r>
            <a:endParaRPr lang="en-TH" dirty="0"/>
          </a:p>
        </p:txBody>
      </p:sp>
      <p:sp>
        <p:nvSpPr>
          <p:cNvPr id="3" name="Content Placeholder 2">
            <a:extLst>
              <a:ext uri="{FF2B5EF4-FFF2-40B4-BE49-F238E27FC236}">
                <a16:creationId xmlns:a16="http://schemas.microsoft.com/office/drawing/2014/main" id="{B4DCFA31-D97A-8244-BA31-3839595CF4CC}"/>
              </a:ext>
            </a:extLst>
          </p:cNvPr>
          <p:cNvSpPr>
            <a:spLocks noGrp="1"/>
          </p:cNvSpPr>
          <p:nvPr>
            <p:ph idx="1"/>
          </p:nvPr>
        </p:nvSpPr>
        <p:spPr>
          <a:xfrm>
            <a:off x="1142999" y="2009553"/>
            <a:ext cx="10580077" cy="4672601"/>
          </a:xfrm>
        </p:spPr>
        <p:txBody>
          <a:bodyPr>
            <a:normAutofit/>
          </a:bodyPr>
          <a:lstStyle/>
          <a:p>
            <a:pPr marL="0" indent="0">
              <a:buNone/>
            </a:pPr>
            <a:r>
              <a:rPr lang="en-US" dirty="0" err="1"/>
              <a:t>TapboxB</a:t>
            </a:r>
            <a:r>
              <a:rPr lang="en-US" dirty="0"/>
              <a:t> exports its state to its parent through </a:t>
            </a:r>
            <a:r>
              <a:rPr lang="en-US" b="1" u="sng" dirty="0"/>
              <a:t>a callback</a:t>
            </a:r>
            <a:r>
              <a:rPr lang="en-US" dirty="0"/>
              <a:t>. Because </a:t>
            </a:r>
            <a:r>
              <a:rPr lang="en-US" dirty="0" err="1"/>
              <a:t>TapboxB</a:t>
            </a:r>
            <a:r>
              <a:rPr lang="en-US" dirty="0"/>
              <a:t> doesn’t manage any state, it subclasses </a:t>
            </a:r>
            <a:r>
              <a:rPr lang="en-US" dirty="0" err="1"/>
              <a:t>StatelessWidget</a:t>
            </a:r>
            <a:r>
              <a:rPr lang="en-US" dirty="0"/>
              <a:t>.</a:t>
            </a:r>
          </a:p>
          <a:p>
            <a:pPr marL="0" indent="0">
              <a:buNone/>
            </a:pPr>
            <a:r>
              <a:rPr lang="en-US" dirty="0"/>
              <a:t>The </a:t>
            </a:r>
            <a:r>
              <a:rPr lang="en-US" dirty="0" err="1"/>
              <a:t>ParentWidgetState</a:t>
            </a:r>
            <a:r>
              <a:rPr lang="en-US" dirty="0"/>
              <a:t> class:</a:t>
            </a:r>
          </a:p>
          <a:p>
            <a:r>
              <a:rPr lang="en-US" dirty="0"/>
              <a:t>Manages the _active state for </a:t>
            </a:r>
            <a:r>
              <a:rPr lang="en-US" dirty="0" err="1"/>
              <a:t>TapboxB</a:t>
            </a:r>
            <a:r>
              <a:rPr lang="en-US" dirty="0"/>
              <a:t>.</a:t>
            </a:r>
          </a:p>
          <a:p>
            <a:r>
              <a:rPr lang="en-US" dirty="0"/>
              <a:t>Implements _</a:t>
            </a:r>
            <a:r>
              <a:rPr lang="en-US" dirty="0" err="1"/>
              <a:t>handleTapboxChanged</a:t>
            </a:r>
            <a:r>
              <a:rPr lang="en-US" dirty="0"/>
              <a:t>(), the method called when the box is tapped.</a:t>
            </a:r>
          </a:p>
          <a:p>
            <a:r>
              <a:rPr lang="en-US" dirty="0"/>
              <a:t>When the state changes, calls </a:t>
            </a:r>
            <a:r>
              <a:rPr lang="en-US" dirty="0" err="1"/>
              <a:t>setState</a:t>
            </a:r>
            <a:r>
              <a:rPr lang="en-US" dirty="0"/>
              <a:t>() to update the UI.</a:t>
            </a:r>
          </a:p>
          <a:p>
            <a:pPr marL="0" indent="0">
              <a:buNone/>
            </a:pPr>
            <a:r>
              <a:rPr lang="en-US" dirty="0"/>
              <a:t>The </a:t>
            </a:r>
            <a:r>
              <a:rPr lang="en-US" dirty="0" err="1"/>
              <a:t>TapboxB</a:t>
            </a:r>
            <a:r>
              <a:rPr lang="en-US" dirty="0"/>
              <a:t> class:</a:t>
            </a:r>
          </a:p>
          <a:p>
            <a:r>
              <a:rPr lang="en-US" dirty="0"/>
              <a:t>Extends </a:t>
            </a:r>
            <a:r>
              <a:rPr lang="en-US" dirty="0" err="1"/>
              <a:t>StatelessWidget</a:t>
            </a:r>
            <a:r>
              <a:rPr lang="en-US" dirty="0"/>
              <a:t> because all state is handled by its parent.</a:t>
            </a:r>
          </a:p>
          <a:p>
            <a:r>
              <a:rPr lang="en-US" dirty="0"/>
              <a:t>When a tap is detected, it notifies the parent.</a:t>
            </a:r>
          </a:p>
          <a:p>
            <a:endParaRPr lang="en-TH" dirty="0"/>
          </a:p>
        </p:txBody>
      </p:sp>
      <p:sp>
        <p:nvSpPr>
          <p:cNvPr id="4" name="Rectangle 3">
            <a:extLst>
              <a:ext uri="{FF2B5EF4-FFF2-40B4-BE49-F238E27FC236}">
                <a16:creationId xmlns:a16="http://schemas.microsoft.com/office/drawing/2014/main" id="{9E50D794-A098-BB46-A3BE-1FC3FB785544}"/>
              </a:ext>
            </a:extLst>
          </p:cNvPr>
          <p:cNvSpPr/>
          <p:nvPr/>
        </p:nvSpPr>
        <p:spPr>
          <a:xfrm>
            <a:off x="1972056" y="1640221"/>
            <a:ext cx="9076944" cy="369332"/>
          </a:xfrm>
          <a:prstGeom prst="rect">
            <a:avLst/>
          </a:prstGeom>
        </p:spPr>
        <p:txBody>
          <a:bodyPr wrap="square">
            <a:spAutoFit/>
          </a:bodyPr>
          <a:lstStyle/>
          <a:p>
            <a:r>
              <a:rPr lang="en-TH" dirty="0">
                <a:hlinkClick r:id="rId2"/>
              </a:rPr>
              <a:t>https://flutter.dev/docs/development/ui/interactive#the-parent-widget-manages-the-widgets-state</a:t>
            </a:r>
            <a:endParaRPr lang="en-TH" dirty="0"/>
          </a:p>
        </p:txBody>
      </p:sp>
    </p:spTree>
    <p:extLst>
      <p:ext uri="{BB962C8B-B14F-4D97-AF65-F5344CB8AC3E}">
        <p14:creationId xmlns:p14="http://schemas.microsoft.com/office/powerpoint/2010/main" val="82049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E8A1-7CDE-8C41-B7F1-1E513FEB138D}"/>
              </a:ext>
            </a:extLst>
          </p:cNvPr>
          <p:cNvSpPr>
            <a:spLocks noGrp="1"/>
          </p:cNvSpPr>
          <p:nvPr>
            <p:ph type="title"/>
          </p:nvPr>
        </p:nvSpPr>
        <p:spPr>
          <a:xfrm>
            <a:off x="1143000" y="201168"/>
            <a:ext cx="9906000" cy="1382156"/>
          </a:xfrm>
        </p:spPr>
        <p:txBody>
          <a:bodyPr/>
          <a:lstStyle/>
          <a:p>
            <a:r>
              <a:rPr lang="en-US" i="0" dirty="0"/>
              <a:t>A mix-and-match approach</a:t>
            </a:r>
            <a:endParaRPr lang="en-TH" dirty="0"/>
          </a:p>
        </p:txBody>
      </p:sp>
      <p:sp>
        <p:nvSpPr>
          <p:cNvPr id="3" name="Content Placeholder 2">
            <a:extLst>
              <a:ext uri="{FF2B5EF4-FFF2-40B4-BE49-F238E27FC236}">
                <a16:creationId xmlns:a16="http://schemas.microsoft.com/office/drawing/2014/main" id="{82B4F932-DC06-784A-B343-819BD016ADB8}"/>
              </a:ext>
            </a:extLst>
          </p:cNvPr>
          <p:cNvSpPr>
            <a:spLocks noGrp="1"/>
          </p:cNvSpPr>
          <p:nvPr>
            <p:ph idx="1"/>
          </p:nvPr>
        </p:nvSpPr>
        <p:spPr>
          <a:xfrm>
            <a:off x="676656" y="1645920"/>
            <a:ext cx="11045952" cy="5010912"/>
          </a:xfrm>
        </p:spPr>
        <p:txBody>
          <a:bodyPr>
            <a:normAutofit fontScale="85000" lnSpcReduction="20000"/>
          </a:bodyPr>
          <a:lstStyle/>
          <a:p>
            <a:pPr marL="0" indent="0">
              <a:buNone/>
            </a:pPr>
            <a:r>
              <a:rPr lang="en-US" dirty="0"/>
              <a:t>In the </a:t>
            </a:r>
            <a:r>
              <a:rPr lang="en-US" dirty="0" err="1"/>
              <a:t>TapboxC</a:t>
            </a:r>
            <a:r>
              <a:rPr lang="en-US" dirty="0"/>
              <a:t> example, on tap down, a dark green border appears around the box. On tap up, the border disappears and the box’s color changes. </a:t>
            </a:r>
            <a:r>
              <a:rPr lang="en-US" dirty="0" err="1"/>
              <a:t>TapboxC</a:t>
            </a:r>
            <a:r>
              <a:rPr lang="en-US" dirty="0"/>
              <a:t> exports its _active state to its parent but manages its _highlight state internally. This example has two State objects, _</a:t>
            </a:r>
            <a:r>
              <a:rPr lang="en-US" dirty="0" err="1"/>
              <a:t>ParentWidgetState</a:t>
            </a:r>
            <a:r>
              <a:rPr lang="en-US" dirty="0"/>
              <a:t> and _</a:t>
            </a:r>
            <a:r>
              <a:rPr lang="en-US" dirty="0" err="1"/>
              <a:t>TapboxCState</a:t>
            </a:r>
            <a:r>
              <a:rPr lang="en-US" dirty="0"/>
              <a:t>.</a:t>
            </a:r>
          </a:p>
          <a:p>
            <a:pPr marL="0" indent="0">
              <a:buNone/>
            </a:pPr>
            <a:r>
              <a:rPr lang="en-US" dirty="0"/>
              <a:t>The _</a:t>
            </a:r>
            <a:r>
              <a:rPr lang="en-US" dirty="0" err="1"/>
              <a:t>ParentWidgetState</a:t>
            </a:r>
            <a:r>
              <a:rPr lang="en-US" dirty="0"/>
              <a:t> object:</a:t>
            </a:r>
          </a:p>
          <a:p>
            <a:r>
              <a:rPr lang="en-US" dirty="0"/>
              <a:t>Manages the _active state.</a:t>
            </a:r>
          </a:p>
          <a:p>
            <a:r>
              <a:rPr lang="en-US" dirty="0"/>
              <a:t>Implements _</a:t>
            </a:r>
            <a:r>
              <a:rPr lang="en-US" dirty="0" err="1"/>
              <a:t>handleTapboxChanged</a:t>
            </a:r>
            <a:r>
              <a:rPr lang="en-US" dirty="0"/>
              <a:t>(), the method called when the box is tapped.</a:t>
            </a:r>
          </a:p>
          <a:p>
            <a:r>
              <a:rPr lang="en-US" dirty="0"/>
              <a:t>Calls </a:t>
            </a:r>
            <a:r>
              <a:rPr lang="en-US" dirty="0" err="1"/>
              <a:t>setState</a:t>
            </a:r>
            <a:r>
              <a:rPr lang="en-US" dirty="0"/>
              <a:t>() to update the UI when a tap occurs and the _active state changes.</a:t>
            </a:r>
          </a:p>
          <a:p>
            <a:pPr marL="0" indent="0">
              <a:buNone/>
            </a:pPr>
            <a:r>
              <a:rPr lang="en-US" dirty="0"/>
              <a:t>The _</a:t>
            </a:r>
            <a:r>
              <a:rPr lang="en-US" dirty="0" err="1"/>
              <a:t>TapboxCState</a:t>
            </a:r>
            <a:r>
              <a:rPr lang="en-US" dirty="0"/>
              <a:t> object:</a:t>
            </a:r>
          </a:p>
          <a:p>
            <a:r>
              <a:rPr lang="en-US" dirty="0"/>
              <a:t>Manages the _highlight state.</a:t>
            </a:r>
          </a:p>
          <a:p>
            <a:r>
              <a:rPr lang="en-US" dirty="0"/>
              <a:t>The </a:t>
            </a:r>
            <a:r>
              <a:rPr lang="en-US" dirty="0" err="1"/>
              <a:t>GestureDetector</a:t>
            </a:r>
            <a:r>
              <a:rPr lang="en-US" dirty="0"/>
              <a:t> listens to all tap events. As the user taps down, it adds the highlight (implemented as a dark green border). As the user releases the tap, it removes the highlight.</a:t>
            </a:r>
          </a:p>
          <a:p>
            <a:r>
              <a:rPr lang="en-US" dirty="0"/>
              <a:t>Calls </a:t>
            </a:r>
            <a:r>
              <a:rPr lang="en-US" dirty="0" err="1"/>
              <a:t>setState</a:t>
            </a:r>
            <a:r>
              <a:rPr lang="en-US" dirty="0"/>
              <a:t>() to update the UI on tap down, tap up, or tap cancel, and the _highlight state changes.</a:t>
            </a:r>
          </a:p>
          <a:p>
            <a:r>
              <a:rPr lang="en-US" dirty="0"/>
              <a:t>On a tap event, passes that state change to the parent widget to take appropriate action using the </a:t>
            </a:r>
            <a:r>
              <a:rPr lang="en-US" dirty="0">
                <a:hlinkClick r:id="rId2"/>
              </a:rPr>
              <a:t>widget</a:t>
            </a:r>
            <a:r>
              <a:rPr lang="en-US" dirty="0"/>
              <a:t> property.</a:t>
            </a:r>
            <a:br>
              <a:rPr lang="en-US" dirty="0"/>
            </a:br>
            <a:endParaRPr lang="en-US" dirty="0"/>
          </a:p>
          <a:p>
            <a:endParaRPr lang="en-TH" dirty="0"/>
          </a:p>
        </p:txBody>
      </p:sp>
      <p:sp>
        <p:nvSpPr>
          <p:cNvPr id="4" name="Rectangle 3">
            <a:extLst>
              <a:ext uri="{FF2B5EF4-FFF2-40B4-BE49-F238E27FC236}">
                <a16:creationId xmlns:a16="http://schemas.microsoft.com/office/drawing/2014/main" id="{E996C7A7-2AC3-4B40-8923-B6F5BAB4445D}"/>
              </a:ext>
            </a:extLst>
          </p:cNvPr>
          <p:cNvSpPr/>
          <p:nvPr/>
        </p:nvSpPr>
        <p:spPr>
          <a:xfrm>
            <a:off x="2334768" y="1213992"/>
            <a:ext cx="8052816" cy="369332"/>
          </a:xfrm>
          <a:prstGeom prst="rect">
            <a:avLst/>
          </a:prstGeom>
        </p:spPr>
        <p:txBody>
          <a:bodyPr wrap="square">
            <a:spAutoFit/>
          </a:bodyPr>
          <a:lstStyle/>
          <a:p>
            <a:r>
              <a:rPr lang="en-TH" dirty="0">
                <a:hlinkClick r:id="rId3"/>
              </a:rPr>
              <a:t>https://flutter.dev/docs/development/ui/interactive#a-mix-and-match-approach</a:t>
            </a:r>
            <a:endParaRPr lang="en-TH" dirty="0"/>
          </a:p>
        </p:txBody>
      </p:sp>
    </p:spTree>
    <p:extLst>
      <p:ext uri="{BB962C8B-B14F-4D97-AF65-F5344CB8AC3E}">
        <p14:creationId xmlns:p14="http://schemas.microsoft.com/office/powerpoint/2010/main" val="230199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27D1-F082-C695-ABBF-40E33551FCBF}"/>
              </a:ext>
            </a:extLst>
          </p:cNvPr>
          <p:cNvSpPr>
            <a:spLocks noGrp="1"/>
          </p:cNvSpPr>
          <p:nvPr>
            <p:ph type="title"/>
          </p:nvPr>
        </p:nvSpPr>
        <p:spPr/>
        <p:txBody>
          <a:bodyPr/>
          <a:lstStyle/>
          <a:p>
            <a:r>
              <a:rPr lang="en-TH" dirty="0"/>
              <a:t>Workshop on state management #2</a:t>
            </a:r>
          </a:p>
        </p:txBody>
      </p:sp>
      <p:sp>
        <p:nvSpPr>
          <p:cNvPr id="3" name="Content Placeholder 2">
            <a:extLst>
              <a:ext uri="{FF2B5EF4-FFF2-40B4-BE49-F238E27FC236}">
                <a16:creationId xmlns:a16="http://schemas.microsoft.com/office/drawing/2014/main" id="{E38EEE75-DFB0-2EF3-8143-7B359137B78B}"/>
              </a:ext>
            </a:extLst>
          </p:cNvPr>
          <p:cNvSpPr>
            <a:spLocks noGrp="1"/>
          </p:cNvSpPr>
          <p:nvPr>
            <p:ph idx="1"/>
          </p:nvPr>
        </p:nvSpPr>
        <p:spPr/>
        <p:txBody>
          <a:bodyPr>
            <a:normAutofit/>
          </a:bodyPr>
          <a:lstStyle/>
          <a:p>
            <a:endParaRPr lang="en-US" dirty="0"/>
          </a:p>
          <a:p>
            <a:r>
              <a:rPr lang="en-US" dirty="0"/>
              <a:t>Learn how to use inherited widgets to implement your own state management solutions. With a sample flutter application, we go through the steps needed to implement a state management system.</a:t>
            </a:r>
          </a:p>
          <a:p>
            <a:r>
              <a:rPr lang="en-US" dirty="0"/>
              <a:t>This lab requires knowledge of building the Flutter UI using basic stateless and/or stateful widgets.</a:t>
            </a:r>
          </a:p>
          <a:p>
            <a:r>
              <a:rPr lang="en-US" dirty="0"/>
              <a:t>Resources: </a:t>
            </a:r>
            <a:r>
              <a:rPr lang="en-US" dirty="0">
                <a:hlinkClick r:id="rId2"/>
              </a:rPr>
              <a:t>https://youtu.be/LFcGPS6cGrY</a:t>
            </a:r>
            <a:r>
              <a:rPr lang="en-US" dirty="0"/>
              <a:t> </a:t>
            </a:r>
          </a:p>
          <a:p>
            <a:r>
              <a:rPr lang="en-US" dirty="0"/>
              <a:t>Inherited Widget workshop → </a:t>
            </a:r>
            <a:r>
              <a:rPr lang="en-US" dirty="0">
                <a:hlinkClick r:id="rId3"/>
              </a:rPr>
              <a:t>https://goo.gle/3u5lU6Y</a:t>
            </a:r>
            <a:r>
              <a:rPr lang="en-US" dirty="0"/>
              <a:t> </a:t>
            </a:r>
          </a:p>
          <a:p>
            <a:r>
              <a:rPr lang="en-US" dirty="0"/>
              <a:t>Speaker: Chun-Heng Tai</a:t>
            </a:r>
            <a:endParaRPr lang="en-TH" dirty="0"/>
          </a:p>
        </p:txBody>
      </p:sp>
    </p:spTree>
    <p:extLst>
      <p:ext uri="{BB962C8B-B14F-4D97-AF65-F5344CB8AC3E}">
        <p14:creationId xmlns:p14="http://schemas.microsoft.com/office/powerpoint/2010/main" val="43193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4905-0BDF-9340-9812-966E58D7B965}"/>
              </a:ext>
            </a:extLst>
          </p:cNvPr>
          <p:cNvSpPr>
            <a:spLocks noGrp="1"/>
          </p:cNvSpPr>
          <p:nvPr>
            <p:ph type="title"/>
          </p:nvPr>
        </p:nvSpPr>
        <p:spPr/>
        <p:txBody>
          <a:bodyPr/>
          <a:lstStyle/>
          <a:p>
            <a:r>
              <a:rPr lang="en-TH" dirty="0"/>
              <a:t>meaning</a:t>
            </a:r>
          </a:p>
        </p:txBody>
      </p:sp>
      <p:sp>
        <p:nvSpPr>
          <p:cNvPr id="3" name="Content Placeholder 2">
            <a:extLst>
              <a:ext uri="{FF2B5EF4-FFF2-40B4-BE49-F238E27FC236}">
                <a16:creationId xmlns:a16="http://schemas.microsoft.com/office/drawing/2014/main" id="{4CEFD9DF-8FB6-A847-BFB8-020ED2AACD3F}"/>
              </a:ext>
            </a:extLst>
          </p:cNvPr>
          <p:cNvSpPr>
            <a:spLocks noGrp="1"/>
          </p:cNvSpPr>
          <p:nvPr>
            <p:ph idx="1"/>
          </p:nvPr>
        </p:nvSpPr>
        <p:spPr/>
        <p:txBody>
          <a:bodyPr/>
          <a:lstStyle/>
          <a:p>
            <a:r>
              <a:rPr lang="en-US" dirty="0"/>
              <a:t>A </a:t>
            </a:r>
            <a:r>
              <a:rPr lang="en-US" i="1" dirty="0"/>
              <a:t>stateless</a:t>
            </a:r>
            <a:r>
              <a:rPr lang="en-US" dirty="0"/>
              <a:t> widget never changes. </a:t>
            </a:r>
            <a:r>
              <a:rPr lang="en-US" dirty="0">
                <a:hlinkClick r:id="rId2"/>
              </a:rPr>
              <a:t>Icon</a:t>
            </a:r>
            <a:r>
              <a:rPr lang="en-US" dirty="0"/>
              <a:t>, </a:t>
            </a:r>
            <a:r>
              <a:rPr lang="en-US" dirty="0">
                <a:hlinkClick r:id="rId3"/>
              </a:rPr>
              <a:t>IconButton</a:t>
            </a:r>
            <a:r>
              <a:rPr lang="en-US" dirty="0"/>
              <a:t>, and </a:t>
            </a:r>
            <a:r>
              <a:rPr lang="en-US" dirty="0">
                <a:hlinkClick r:id="rId4"/>
              </a:rPr>
              <a:t>Text</a:t>
            </a:r>
            <a:r>
              <a:rPr lang="en-US" dirty="0"/>
              <a:t> are examples of stateless widgets. Stateless widgets subclass </a:t>
            </a:r>
            <a:r>
              <a:rPr lang="en-US" dirty="0">
                <a:hlinkClick r:id="rId5"/>
              </a:rPr>
              <a:t>StatelessWidget</a:t>
            </a:r>
            <a:r>
              <a:rPr lang="en-US" dirty="0"/>
              <a:t>.</a:t>
            </a:r>
          </a:p>
          <a:p>
            <a:r>
              <a:rPr lang="en-US" dirty="0"/>
              <a:t>A </a:t>
            </a:r>
            <a:r>
              <a:rPr lang="en-US" i="1" dirty="0"/>
              <a:t>stateful</a:t>
            </a:r>
            <a:r>
              <a:rPr lang="en-US" dirty="0"/>
              <a:t> widget is dynamic: for example, it can change its appearance in response to events triggered by user interactions or when it receives data. </a:t>
            </a:r>
            <a:r>
              <a:rPr lang="en-US" dirty="0">
                <a:hlinkClick r:id="rId6"/>
              </a:rPr>
              <a:t>Checkbox</a:t>
            </a:r>
            <a:r>
              <a:rPr lang="en-US" dirty="0"/>
              <a:t>, </a:t>
            </a:r>
            <a:r>
              <a:rPr lang="en-US" dirty="0">
                <a:hlinkClick r:id="rId7"/>
              </a:rPr>
              <a:t>Radio</a:t>
            </a:r>
            <a:r>
              <a:rPr lang="en-US" dirty="0"/>
              <a:t>, </a:t>
            </a:r>
            <a:r>
              <a:rPr lang="en-US" dirty="0">
                <a:hlinkClick r:id="rId8"/>
              </a:rPr>
              <a:t>Slider</a:t>
            </a:r>
            <a:r>
              <a:rPr lang="en-US" dirty="0"/>
              <a:t>, </a:t>
            </a:r>
            <a:r>
              <a:rPr lang="en-US" dirty="0">
                <a:hlinkClick r:id="rId9"/>
              </a:rPr>
              <a:t>InkWell</a:t>
            </a:r>
            <a:r>
              <a:rPr lang="en-US" dirty="0"/>
              <a:t>, </a:t>
            </a:r>
            <a:r>
              <a:rPr lang="en-US" dirty="0">
                <a:hlinkClick r:id="rId10"/>
              </a:rPr>
              <a:t>Form</a:t>
            </a:r>
            <a:r>
              <a:rPr lang="en-US" dirty="0"/>
              <a:t>, and </a:t>
            </a:r>
            <a:r>
              <a:rPr lang="en-US" dirty="0">
                <a:hlinkClick r:id="rId11"/>
              </a:rPr>
              <a:t>TextField</a:t>
            </a:r>
            <a:r>
              <a:rPr lang="en-US" dirty="0"/>
              <a:t> are examples of stateful widgets. Stateful widgets subclass </a:t>
            </a:r>
            <a:r>
              <a:rPr lang="en-US" dirty="0">
                <a:hlinkClick r:id="rId12"/>
              </a:rPr>
              <a:t>StatefulWidget</a:t>
            </a:r>
            <a:r>
              <a:rPr lang="en-US" dirty="0"/>
              <a:t>.</a:t>
            </a:r>
          </a:p>
          <a:p>
            <a:r>
              <a:rPr lang="en-US" dirty="0"/>
              <a:t>A widget’s state is stored in a </a:t>
            </a:r>
            <a:r>
              <a:rPr lang="en-US" dirty="0">
                <a:hlinkClick r:id="rId13"/>
              </a:rPr>
              <a:t>State</a:t>
            </a:r>
            <a:r>
              <a:rPr lang="en-US" dirty="0"/>
              <a:t> object, separating the widget’s state from its appearance. The state consists of values that can change, like a slider’s current value or whether a checkbox is checked. When the widget’s state changes, the state object calls </a:t>
            </a:r>
            <a:r>
              <a:rPr lang="en-US" dirty="0" err="1"/>
              <a:t>setState</a:t>
            </a:r>
            <a:r>
              <a:rPr lang="en-US" dirty="0"/>
              <a:t>(), telling the framework to redraw the widget.</a:t>
            </a:r>
          </a:p>
          <a:p>
            <a:endParaRPr lang="en-TH" dirty="0"/>
          </a:p>
        </p:txBody>
      </p:sp>
    </p:spTree>
    <p:extLst>
      <p:ext uri="{BB962C8B-B14F-4D97-AF65-F5344CB8AC3E}">
        <p14:creationId xmlns:p14="http://schemas.microsoft.com/office/powerpoint/2010/main" val="351819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A655-4D83-2843-9C59-80D9EB2864FF}"/>
              </a:ext>
            </a:extLst>
          </p:cNvPr>
          <p:cNvSpPr>
            <a:spLocks noGrp="1"/>
          </p:cNvSpPr>
          <p:nvPr>
            <p:ph type="title"/>
          </p:nvPr>
        </p:nvSpPr>
        <p:spPr/>
        <p:txBody>
          <a:bodyPr/>
          <a:lstStyle/>
          <a:p>
            <a:r>
              <a:rPr lang="en-US" dirty="0"/>
              <a:t>How does it work?</a:t>
            </a:r>
            <a:endParaRPr lang="en-TH" dirty="0"/>
          </a:p>
        </p:txBody>
      </p:sp>
      <p:sp>
        <p:nvSpPr>
          <p:cNvPr id="3" name="Content Placeholder 2">
            <a:extLst>
              <a:ext uri="{FF2B5EF4-FFF2-40B4-BE49-F238E27FC236}">
                <a16:creationId xmlns:a16="http://schemas.microsoft.com/office/drawing/2014/main" id="{502FCA7C-C29C-5647-B971-B9FB78EE5B52}"/>
              </a:ext>
            </a:extLst>
          </p:cNvPr>
          <p:cNvSpPr>
            <a:spLocks noGrp="1"/>
          </p:cNvSpPr>
          <p:nvPr>
            <p:ph idx="1"/>
          </p:nvPr>
        </p:nvSpPr>
        <p:spPr/>
        <p:txBody>
          <a:bodyPr>
            <a:normAutofit/>
          </a:bodyPr>
          <a:lstStyle/>
          <a:p>
            <a:r>
              <a:rPr lang="en-US" sz="2800" dirty="0"/>
              <a:t>A stateful widget is implemented by two classes: a subclass of </a:t>
            </a:r>
            <a:r>
              <a:rPr lang="en-US" sz="2800" dirty="0" err="1">
                <a:solidFill>
                  <a:schemeClr val="accent2"/>
                </a:solidFill>
              </a:rPr>
              <a:t>StatefulWidget</a:t>
            </a:r>
            <a:r>
              <a:rPr lang="en-US" sz="2800" dirty="0"/>
              <a:t> and a subclass of </a:t>
            </a:r>
            <a:r>
              <a:rPr lang="en-US" sz="2800" dirty="0">
                <a:solidFill>
                  <a:schemeClr val="accent2"/>
                </a:solidFill>
              </a:rPr>
              <a:t>State</a:t>
            </a:r>
            <a:r>
              <a:rPr lang="en-US" sz="2800" dirty="0"/>
              <a:t>.</a:t>
            </a:r>
          </a:p>
          <a:p>
            <a:r>
              <a:rPr lang="en-US" sz="2800" dirty="0"/>
              <a:t>The state class contains the widget’s mutable state and the widget’s </a:t>
            </a:r>
            <a:r>
              <a:rPr lang="en-US" sz="2800" dirty="0">
                <a:solidFill>
                  <a:schemeClr val="accent2"/>
                </a:solidFill>
              </a:rPr>
              <a:t>build() </a:t>
            </a:r>
            <a:r>
              <a:rPr lang="en-US" sz="2800" dirty="0"/>
              <a:t>method.</a:t>
            </a:r>
          </a:p>
          <a:p>
            <a:r>
              <a:rPr lang="en-US" sz="2800" dirty="0"/>
              <a:t>When the widget’s </a:t>
            </a:r>
            <a:r>
              <a:rPr lang="en-US" sz="2800" u="sng" dirty="0"/>
              <a:t>state changes</a:t>
            </a:r>
            <a:r>
              <a:rPr lang="en-US" sz="2800" dirty="0"/>
              <a:t>, the state object calls </a:t>
            </a:r>
            <a:r>
              <a:rPr lang="en-US" sz="2800" dirty="0" err="1">
                <a:solidFill>
                  <a:schemeClr val="accent2"/>
                </a:solidFill>
              </a:rPr>
              <a:t>setState</a:t>
            </a:r>
            <a:r>
              <a:rPr lang="en-US" sz="2800" dirty="0">
                <a:solidFill>
                  <a:schemeClr val="accent2"/>
                </a:solidFill>
              </a:rPr>
              <a:t>(), </a:t>
            </a:r>
            <a:r>
              <a:rPr lang="en-US" sz="2800" dirty="0"/>
              <a:t>telling the framework to redraw the widget.</a:t>
            </a:r>
          </a:p>
        </p:txBody>
      </p:sp>
    </p:spTree>
    <p:extLst>
      <p:ext uri="{BB962C8B-B14F-4D97-AF65-F5344CB8AC3E}">
        <p14:creationId xmlns:p14="http://schemas.microsoft.com/office/powerpoint/2010/main" val="22161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60E8-4211-2A40-ABB2-DA57920E92AA}"/>
              </a:ext>
            </a:extLst>
          </p:cNvPr>
          <p:cNvSpPr>
            <a:spLocks noGrp="1"/>
          </p:cNvSpPr>
          <p:nvPr>
            <p:ph type="title"/>
          </p:nvPr>
        </p:nvSpPr>
        <p:spPr/>
        <p:txBody>
          <a:bodyPr/>
          <a:lstStyle/>
          <a:p>
            <a:r>
              <a:rPr lang="en-US" dirty="0"/>
              <a:t>C</a:t>
            </a:r>
            <a:r>
              <a:rPr lang="en-TH" dirty="0"/>
              <a:t>reating a stateful widget</a:t>
            </a:r>
          </a:p>
        </p:txBody>
      </p:sp>
      <p:sp>
        <p:nvSpPr>
          <p:cNvPr id="3" name="Content Placeholder 2">
            <a:extLst>
              <a:ext uri="{FF2B5EF4-FFF2-40B4-BE49-F238E27FC236}">
                <a16:creationId xmlns:a16="http://schemas.microsoft.com/office/drawing/2014/main" id="{474E5FCB-122D-AB47-935E-E02EFF173E7B}"/>
              </a:ext>
            </a:extLst>
          </p:cNvPr>
          <p:cNvSpPr>
            <a:spLocks noGrp="1"/>
          </p:cNvSpPr>
          <p:nvPr>
            <p:ph idx="1"/>
          </p:nvPr>
        </p:nvSpPr>
        <p:spPr/>
        <p:txBody>
          <a:bodyPr>
            <a:normAutofit/>
          </a:bodyPr>
          <a:lstStyle/>
          <a:p>
            <a:r>
              <a:rPr lang="en-US" sz="2800" dirty="0"/>
              <a:t>Implementing a custom stateful widget requires creating two classes:</a:t>
            </a:r>
          </a:p>
          <a:p>
            <a:pPr lvl="1"/>
            <a:r>
              <a:rPr lang="en-US" sz="2400" dirty="0"/>
              <a:t>A subclass of </a:t>
            </a:r>
            <a:r>
              <a:rPr lang="en-US" sz="2400" dirty="0" err="1">
                <a:solidFill>
                  <a:schemeClr val="accent2"/>
                </a:solidFill>
              </a:rPr>
              <a:t>StatefulWidget</a:t>
            </a:r>
            <a:r>
              <a:rPr lang="en-US" sz="2400" dirty="0"/>
              <a:t> that defines the widget.</a:t>
            </a:r>
          </a:p>
          <a:p>
            <a:pPr lvl="1"/>
            <a:r>
              <a:rPr lang="en-US" sz="2400" dirty="0"/>
              <a:t>A subclass of </a:t>
            </a:r>
            <a:r>
              <a:rPr lang="en-US" sz="2400" dirty="0">
                <a:solidFill>
                  <a:schemeClr val="accent2"/>
                </a:solidFill>
              </a:rPr>
              <a:t>State</a:t>
            </a:r>
            <a:r>
              <a:rPr lang="en-US" sz="2400" dirty="0"/>
              <a:t> that contains the state for that widget and defines the widget’s</a:t>
            </a:r>
            <a:r>
              <a:rPr lang="en-US" sz="2400" dirty="0">
                <a:solidFill>
                  <a:schemeClr val="accent2"/>
                </a:solidFill>
              </a:rPr>
              <a:t> build() </a:t>
            </a:r>
            <a:r>
              <a:rPr lang="en-US" sz="2400" dirty="0"/>
              <a:t>method.</a:t>
            </a:r>
          </a:p>
          <a:p>
            <a:endParaRPr lang="en-TH" sz="2800" dirty="0"/>
          </a:p>
        </p:txBody>
      </p:sp>
    </p:spTree>
    <p:extLst>
      <p:ext uri="{BB962C8B-B14F-4D97-AF65-F5344CB8AC3E}">
        <p14:creationId xmlns:p14="http://schemas.microsoft.com/office/powerpoint/2010/main" val="47472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F61A-D516-E54B-AD85-0344438DCC27}"/>
              </a:ext>
            </a:extLst>
          </p:cNvPr>
          <p:cNvSpPr>
            <a:spLocks noGrp="1"/>
          </p:cNvSpPr>
          <p:nvPr>
            <p:ph type="title"/>
          </p:nvPr>
        </p:nvSpPr>
        <p:spPr/>
        <p:txBody>
          <a:bodyPr>
            <a:normAutofit/>
          </a:bodyPr>
          <a:lstStyle/>
          <a:p>
            <a:r>
              <a:rPr lang="en-US" i="0" dirty="0"/>
              <a:t>Ephemeral (temporary) state</a:t>
            </a:r>
            <a:endParaRPr lang="en-TH" dirty="0"/>
          </a:p>
        </p:txBody>
      </p:sp>
      <p:sp>
        <p:nvSpPr>
          <p:cNvPr id="3" name="Content Placeholder 2">
            <a:extLst>
              <a:ext uri="{FF2B5EF4-FFF2-40B4-BE49-F238E27FC236}">
                <a16:creationId xmlns:a16="http://schemas.microsoft.com/office/drawing/2014/main" id="{55E2E292-32C3-1743-8B86-AB868B82A093}"/>
              </a:ext>
            </a:extLst>
          </p:cNvPr>
          <p:cNvSpPr>
            <a:spLocks noGrp="1"/>
          </p:cNvSpPr>
          <p:nvPr>
            <p:ph idx="1"/>
          </p:nvPr>
        </p:nvSpPr>
        <p:spPr/>
        <p:txBody>
          <a:bodyPr>
            <a:normAutofit lnSpcReduction="10000"/>
          </a:bodyPr>
          <a:lstStyle/>
          <a:p>
            <a:pPr marL="0" indent="0">
              <a:buNone/>
            </a:pPr>
            <a:r>
              <a:rPr lang="en-US" dirty="0"/>
              <a:t>Ephemeral state (sometimes called </a:t>
            </a:r>
            <a:r>
              <a:rPr lang="en-US" i="1" dirty="0"/>
              <a:t>UI state</a:t>
            </a:r>
            <a:r>
              <a:rPr lang="en-US" dirty="0"/>
              <a:t> or </a:t>
            </a:r>
            <a:r>
              <a:rPr lang="en-US" i="1" dirty="0"/>
              <a:t>local state</a:t>
            </a:r>
            <a:r>
              <a:rPr lang="en-US" dirty="0"/>
              <a:t>) is the state you can neatly contain in a single widget.</a:t>
            </a:r>
          </a:p>
          <a:p>
            <a:pPr marL="0" indent="0">
              <a:buNone/>
            </a:pPr>
            <a:r>
              <a:rPr lang="en-US" dirty="0"/>
              <a:t>This is, intentionally, a vague definition, so here are a few examples.</a:t>
            </a:r>
          </a:p>
          <a:p>
            <a:pPr lvl="1"/>
            <a:r>
              <a:rPr lang="en-US" dirty="0"/>
              <a:t>current page in a </a:t>
            </a:r>
            <a:r>
              <a:rPr lang="en-US" dirty="0">
                <a:hlinkClick r:id="rId2"/>
              </a:rPr>
              <a:t>PageView</a:t>
            </a:r>
            <a:endParaRPr lang="en-US" dirty="0"/>
          </a:p>
          <a:p>
            <a:pPr lvl="1"/>
            <a:r>
              <a:rPr lang="en-US" dirty="0"/>
              <a:t>current progress of a complex animation</a:t>
            </a:r>
          </a:p>
          <a:p>
            <a:pPr lvl="1"/>
            <a:r>
              <a:rPr lang="en-US" dirty="0"/>
              <a:t>current selected tab in a </a:t>
            </a:r>
            <a:r>
              <a:rPr lang="en-US" dirty="0" err="1"/>
              <a:t>BottomNavigationBar</a:t>
            </a:r>
            <a:endParaRPr lang="en-US" dirty="0"/>
          </a:p>
          <a:p>
            <a:pPr marL="0" indent="0">
              <a:buNone/>
            </a:pPr>
            <a:r>
              <a:rPr lang="en-US" dirty="0"/>
              <a:t>Other parts of the widget tree seldom need to access this kind of state. There is no need to serialize it, and it doesn’t change in complex ways.</a:t>
            </a:r>
          </a:p>
          <a:p>
            <a:pPr marL="0" indent="0">
              <a:buNone/>
            </a:pPr>
            <a:r>
              <a:rPr lang="en-US" dirty="0"/>
              <a:t>In other words, there is no need to use state management techniques (</a:t>
            </a:r>
            <a:r>
              <a:rPr lang="en-US" dirty="0" err="1"/>
              <a:t>ScopedModel</a:t>
            </a:r>
            <a:r>
              <a:rPr lang="en-US" dirty="0"/>
              <a:t>, Redux, etc.) on this kind of state. All you need is a </a:t>
            </a:r>
            <a:r>
              <a:rPr lang="en-US" dirty="0" err="1"/>
              <a:t>StatefulWidget</a:t>
            </a:r>
            <a:r>
              <a:rPr lang="en-US" dirty="0"/>
              <a:t>.</a:t>
            </a:r>
          </a:p>
        </p:txBody>
      </p:sp>
    </p:spTree>
    <p:extLst>
      <p:ext uri="{BB962C8B-B14F-4D97-AF65-F5344CB8AC3E}">
        <p14:creationId xmlns:p14="http://schemas.microsoft.com/office/powerpoint/2010/main" val="194640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19D54-DEC6-D046-88CC-CA75573DC67E}"/>
              </a:ext>
            </a:extLst>
          </p:cNvPr>
          <p:cNvSpPr>
            <a:spLocks noGrp="1"/>
          </p:cNvSpPr>
          <p:nvPr>
            <p:ph idx="1"/>
          </p:nvPr>
        </p:nvSpPr>
        <p:spPr>
          <a:xfrm>
            <a:off x="1271588" y="178593"/>
            <a:ext cx="6486525" cy="6500813"/>
          </a:xfrm>
        </p:spPr>
        <p:txBody>
          <a:bodyPr>
            <a:normAutofit fontScale="92500" lnSpcReduction="20000"/>
          </a:bodyPr>
          <a:lstStyle/>
          <a:p>
            <a:pPr marL="0" indent="0">
              <a:lnSpc>
                <a:spcPct val="90000"/>
              </a:lnSpc>
              <a:spcBef>
                <a:spcPts val="400"/>
              </a:spcBef>
              <a:buNone/>
            </a:pPr>
            <a:r>
              <a:rPr lang="en-US" dirty="0"/>
              <a:t>class </a:t>
            </a:r>
            <a:r>
              <a:rPr lang="en-US" dirty="0" err="1"/>
              <a:t>MyHomepage</a:t>
            </a:r>
            <a:r>
              <a:rPr lang="en-US" dirty="0"/>
              <a:t> extends </a:t>
            </a:r>
            <a:r>
              <a:rPr lang="en-US" dirty="0" err="1"/>
              <a:t>StatefulWidget</a:t>
            </a:r>
            <a:r>
              <a:rPr lang="en-US" dirty="0"/>
              <a:t> {</a:t>
            </a:r>
          </a:p>
          <a:p>
            <a:pPr marL="0" indent="0">
              <a:lnSpc>
                <a:spcPct val="90000"/>
              </a:lnSpc>
              <a:spcBef>
                <a:spcPts val="400"/>
              </a:spcBef>
              <a:buNone/>
            </a:pPr>
            <a:r>
              <a:rPr lang="en-US" dirty="0"/>
              <a:t>  @override</a:t>
            </a:r>
          </a:p>
          <a:p>
            <a:pPr marL="0" indent="0">
              <a:lnSpc>
                <a:spcPct val="90000"/>
              </a:lnSpc>
              <a:spcBef>
                <a:spcPts val="400"/>
              </a:spcBef>
              <a:buNone/>
            </a:pPr>
            <a:r>
              <a:rPr lang="en-US" dirty="0"/>
              <a:t>  _</a:t>
            </a:r>
            <a:r>
              <a:rPr lang="en-US" dirty="0" err="1"/>
              <a:t>MyHomepageState</a:t>
            </a:r>
            <a:r>
              <a:rPr lang="en-US" dirty="0"/>
              <a:t> </a:t>
            </a:r>
            <a:r>
              <a:rPr lang="en-US" dirty="0" err="1"/>
              <a:t>createState</a:t>
            </a:r>
            <a:r>
              <a:rPr lang="en-US" dirty="0"/>
              <a:t>() =&gt; _</a:t>
            </a:r>
            <a:r>
              <a:rPr lang="en-US" dirty="0" err="1"/>
              <a:t>MyHomepageState</a:t>
            </a:r>
            <a:r>
              <a:rPr lang="en-US" dirty="0"/>
              <a:t>();</a:t>
            </a:r>
          </a:p>
          <a:p>
            <a:pPr marL="0" indent="0">
              <a:lnSpc>
                <a:spcPct val="90000"/>
              </a:lnSpc>
              <a:spcBef>
                <a:spcPts val="400"/>
              </a:spcBef>
              <a:buNone/>
            </a:pPr>
            <a:r>
              <a:rPr lang="en-US" dirty="0"/>
              <a:t>}</a:t>
            </a:r>
          </a:p>
          <a:p>
            <a:pPr marL="0" indent="0">
              <a:lnSpc>
                <a:spcPct val="90000"/>
              </a:lnSpc>
              <a:spcBef>
                <a:spcPts val="400"/>
              </a:spcBef>
              <a:buNone/>
            </a:pPr>
            <a:endParaRPr lang="en-US" dirty="0"/>
          </a:p>
          <a:p>
            <a:pPr marL="0" indent="0">
              <a:lnSpc>
                <a:spcPct val="90000"/>
              </a:lnSpc>
              <a:spcBef>
                <a:spcPts val="400"/>
              </a:spcBef>
              <a:buNone/>
            </a:pPr>
            <a:r>
              <a:rPr lang="en-US" dirty="0"/>
              <a:t>class _</a:t>
            </a:r>
            <a:r>
              <a:rPr lang="en-US" dirty="0" err="1"/>
              <a:t>MyHomepageState</a:t>
            </a:r>
            <a:r>
              <a:rPr lang="en-US" dirty="0"/>
              <a:t> extends State&lt;</a:t>
            </a:r>
            <a:r>
              <a:rPr lang="en-US" dirty="0" err="1"/>
              <a:t>MyHomepage</a:t>
            </a:r>
            <a:r>
              <a:rPr lang="en-US" dirty="0"/>
              <a:t>&gt; {</a:t>
            </a:r>
          </a:p>
          <a:p>
            <a:pPr marL="0" indent="0">
              <a:lnSpc>
                <a:spcPct val="90000"/>
              </a:lnSpc>
              <a:spcBef>
                <a:spcPts val="400"/>
              </a:spcBef>
              <a:buNone/>
            </a:pPr>
            <a:r>
              <a:rPr lang="en-US" dirty="0"/>
              <a:t>  int _index = 0;</a:t>
            </a:r>
          </a:p>
          <a:p>
            <a:pPr marL="0" indent="0">
              <a:lnSpc>
                <a:spcPct val="90000"/>
              </a:lnSpc>
              <a:spcBef>
                <a:spcPts val="400"/>
              </a:spcBef>
              <a:buNone/>
            </a:pPr>
            <a:endParaRPr lang="en-US" dirty="0"/>
          </a:p>
          <a:p>
            <a:pPr marL="0" indent="0">
              <a:lnSpc>
                <a:spcPct val="90000"/>
              </a:lnSpc>
              <a:spcBef>
                <a:spcPts val="400"/>
              </a:spcBef>
              <a:buNone/>
            </a:pPr>
            <a:r>
              <a:rPr lang="en-US" dirty="0"/>
              <a:t>  @override</a:t>
            </a:r>
          </a:p>
          <a:p>
            <a:pPr marL="0" indent="0">
              <a:lnSpc>
                <a:spcPct val="90000"/>
              </a:lnSpc>
              <a:spcBef>
                <a:spcPts val="400"/>
              </a:spcBef>
              <a:buNone/>
            </a:pPr>
            <a:r>
              <a:rPr lang="en-US" dirty="0"/>
              <a:t>  Widget build(</a:t>
            </a:r>
            <a:r>
              <a:rPr lang="en-US" dirty="0" err="1"/>
              <a:t>BuildContext</a:t>
            </a:r>
            <a:r>
              <a:rPr lang="en-US" dirty="0"/>
              <a:t> context) {</a:t>
            </a:r>
          </a:p>
          <a:p>
            <a:pPr marL="0" indent="0">
              <a:lnSpc>
                <a:spcPct val="90000"/>
              </a:lnSpc>
              <a:spcBef>
                <a:spcPts val="400"/>
              </a:spcBef>
              <a:buNone/>
            </a:pPr>
            <a:r>
              <a:rPr lang="en-US" dirty="0"/>
              <a:t>    return </a:t>
            </a:r>
            <a:r>
              <a:rPr lang="en-US" dirty="0" err="1"/>
              <a:t>BottomNavigationBar</a:t>
            </a:r>
            <a:r>
              <a:rPr lang="en-US" dirty="0"/>
              <a:t>(</a:t>
            </a:r>
          </a:p>
          <a:p>
            <a:pPr marL="0" indent="0">
              <a:lnSpc>
                <a:spcPct val="90000"/>
              </a:lnSpc>
              <a:spcBef>
                <a:spcPts val="400"/>
              </a:spcBef>
              <a:buNone/>
            </a:pPr>
            <a:r>
              <a:rPr lang="en-US" dirty="0"/>
              <a:t>      </a:t>
            </a:r>
            <a:r>
              <a:rPr lang="en-US" dirty="0" err="1"/>
              <a:t>currentIndex</a:t>
            </a:r>
            <a:r>
              <a:rPr lang="en-US" dirty="0"/>
              <a:t>: _index,</a:t>
            </a:r>
          </a:p>
          <a:p>
            <a:pPr marL="0" indent="0">
              <a:lnSpc>
                <a:spcPct val="90000"/>
              </a:lnSpc>
              <a:spcBef>
                <a:spcPts val="400"/>
              </a:spcBef>
              <a:buNone/>
            </a:pPr>
            <a:r>
              <a:rPr lang="en-US" dirty="0">
                <a:solidFill>
                  <a:schemeClr val="accent5"/>
                </a:solidFill>
              </a:rPr>
              <a:t>      </a:t>
            </a:r>
            <a:r>
              <a:rPr lang="en-US" dirty="0" err="1">
                <a:solidFill>
                  <a:schemeClr val="accent5"/>
                </a:solidFill>
              </a:rPr>
              <a:t>onTap</a:t>
            </a:r>
            <a:r>
              <a:rPr lang="en-US" dirty="0">
                <a:solidFill>
                  <a:schemeClr val="accent5"/>
                </a:solidFill>
              </a:rPr>
              <a:t>: (</a:t>
            </a:r>
            <a:r>
              <a:rPr lang="en-US" dirty="0" err="1">
                <a:solidFill>
                  <a:schemeClr val="accent5"/>
                </a:solidFill>
              </a:rPr>
              <a:t>newIndex</a:t>
            </a:r>
            <a:r>
              <a:rPr lang="en-US" dirty="0">
                <a:solidFill>
                  <a:schemeClr val="accent5"/>
                </a:solidFill>
              </a:rPr>
              <a:t>) {</a:t>
            </a:r>
          </a:p>
          <a:p>
            <a:pPr marL="0" indent="0">
              <a:lnSpc>
                <a:spcPct val="90000"/>
              </a:lnSpc>
              <a:spcBef>
                <a:spcPts val="400"/>
              </a:spcBef>
              <a:buNone/>
            </a:pPr>
            <a:r>
              <a:rPr lang="en-US" dirty="0">
                <a:solidFill>
                  <a:schemeClr val="accent1"/>
                </a:solidFill>
              </a:rPr>
              <a:t>        </a:t>
            </a:r>
            <a:r>
              <a:rPr lang="en-US" dirty="0" err="1">
                <a:solidFill>
                  <a:schemeClr val="accent1"/>
                </a:solidFill>
              </a:rPr>
              <a:t>setState</a:t>
            </a:r>
            <a:r>
              <a:rPr lang="en-US" dirty="0">
                <a:solidFill>
                  <a:schemeClr val="accent1"/>
                </a:solidFill>
              </a:rPr>
              <a:t>(() {</a:t>
            </a:r>
          </a:p>
          <a:p>
            <a:pPr marL="0" indent="0">
              <a:lnSpc>
                <a:spcPct val="90000"/>
              </a:lnSpc>
              <a:spcBef>
                <a:spcPts val="400"/>
              </a:spcBef>
              <a:buNone/>
            </a:pPr>
            <a:r>
              <a:rPr lang="en-US" dirty="0">
                <a:solidFill>
                  <a:schemeClr val="accent1"/>
                </a:solidFill>
              </a:rPr>
              <a:t>          _index = </a:t>
            </a:r>
            <a:r>
              <a:rPr lang="en-US" dirty="0" err="1">
                <a:solidFill>
                  <a:schemeClr val="accent1"/>
                </a:solidFill>
              </a:rPr>
              <a:t>newIndex</a:t>
            </a:r>
            <a:r>
              <a:rPr lang="en-US" dirty="0">
                <a:solidFill>
                  <a:schemeClr val="accent1"/>
                </a:solidFill>
              </a:rPr>
              <a:t>;</a:t>
            </a:r>
          </a:p>
          <a:p>
            <a:pPr marL="0" indent="0">
              <a:lnSpc>
                <a:spcPct val="90000"/>
              </a:lnSpc>
              <a:spcBef>
                <a:spcPts val="400"/>
              </a:spcBef>
              <a:buNone/>
            </a:pPr>
            <a:r>
              <a:rPr lang="en-US" dirty="0"/>
              <a:t>        });</a:t>
            </a:r>
          </a:p>
          <a:p>
            <a:pPr marL="0" indent="0">
              <a:lnSpc>
                <a:spcPct val="90000"/>
              </a:lnSpc>
              <a:spcBef>
                <a:spcPts val="400"/>
              </a:spcBef>
              <a:buNone/>
            </a:pPr>
            <a:r>
              <a:rPr lang="en-US" dirty="0"/>
              <a:t>      },</a:t>
            </a:r>
          </a:p>
          <a:p>
            <a:pPr marL="0" indent="0">
              <a:lnSpc>
                <a:spcPct val="90000"/>
              </a:lnSpc>
              <a:spcBef>
                <a:spcPts val="400"/>
              </a:spcBef>
              <a:buNone/>
            </a:pPr>
            <a:r>
              <a:rPr lang="en-US" dirty="0"/>
              <a:t>      // ... items ...</a:t>
            </a:r>
          </a:p>
          <a:p>
            <a:pPr marL="0" indent="0">
              <a:lnSpc>
                <a:spcPct val="90000"/>
              </a:lnSpc>
              <a:spcBef>
                <a:spcPts val="400"/>
              </a:spcBef>
              <a:buNone/>
            </a:pPr>
            <a:r>
              <a:rPr lang="en-US" dirty="0"/>
              <a:t>    );</a:t>
            </a:r>
          </a:p>
          <a:p>
            <a:pPr marL="0" indent="0">
              <a:lnSpc>
                <a:spcPct val="90000"/>
              </a:lnSpc>
              <a:spcBef>
                <a:spcPts val="400"/>
              </a:spcBef>
              <a:buNone/>
            </a:pPr>
            <a:r>
              <a:rPr lang="en-US" dirty="0"/>
              <a:t>  }</a:t>
            </a:r>
          </a:p>
          <a:p>
            <a:pPr marL="0" indent="0">
              <a:lnSpc>
                <a:spcPct val="90000"/>
              </a:lnSpc>
              <a:spcBef>
                <a:spcPts val="400"/>
              </a:spcBef>
              <a:buNone/>
            </a:pPr>
            <a:r>
              <a:rPr lang="en-US" dirty="0"/>
              <a:t>}</a:t>
            </a:r>
            <a:endParaRPr lang="en-TH" dirty="0"/>
          </a:p>
        </p:txBody>
      </p:sp>
      <p:sp>
        <p:nvSpPr>
          <p:cNvPr id="4" name="Rectangle 3">
            <a:extLst>
              <a:ext uri="{FF2B5EF4-FFF2-40B4-BE49-F238E27FC236}">
                <a16:creationId xmlns:a16="http://schemas.microsoft.com/office/drawing/2014/main" id="{043A6BAC-D95C-634F-AA7B-FBA54B23C03C}"/>
              </a:ext>
            </a:extLst>
          </p:cNvPr>
          <p:cNvSpPr/>
          <p:nvPr/>
        </p:nvSpPr>
        <p:spPr>
          <a:xfrm>
            <a:off x="5262563" y="3875038"/>
            <a:ext cx="6096000" cy="2308324"/>
          </a:xfrm>
          <a:prstGeom prst="rect">
            <a:avLst/>
          </a:prstGeom>
        </p:spPr>
        <p:txBody>
          <a:bodyPr>
            <a:spAutoFit/>
          </a:bodyPr>
          <a:lstStyle/>
          <a:p>
            <a:r>
              <a:rPr lang="en-US" dirty="0">
                <a:solidFill>
                  <a:srgbClr val="4A4A4A"/>
                </a:solidFill>
                <a:latin typeface="Roboto"/>
              </a:rPr>
              <a:t>Here, using </a:t>
            </a:r>
            <a:r>
              <a:rPr lang="en-US" dirty="0" err="1">
                <a:solidFill>
                  <a:srgbClr val="4A4A4A"/>
                </a:solidFill>
                <a:latin typeface="Roboto"/>
              </a:rPr>
              <a:t>setState</a:t>
            </a:r>
            <a:r>
              <a:rPr lang="en-US" dirty="0">
                <a:solidFill>
                  <a:srgbClr val="4A4A4A"/>
                </a:solidFill>
                <a:latin typeface="Roboto"/>
              </a:rPr>
              <a:t>() and a field inside the </a:t>
            </a:r>
            <a:r>
              <a:rPr lang="en-US" dirty="0" err="1">
                <a:solidFill>
                  <a:srgbClr val="4A4A4A"/>
                </a:solidFill>
                <a:latin typeface="Roboto"/>
              </a:rPr>
              <a:t>StatefulWidget’s</a:t>
            </a:r>
            <a:r>
              <a:rPr lang="en-US" dirty="0">
                <a:solidFill>
                  <a:srgbClr val="4A4A4A"/>
                </a:solidFill>
                <a:latin typeface="Roboto"/>
              </a:rPr>
              <a:t> State class is completely natural. No other part of your app needs to access _index. The variable only changes inside the </a:t>
            </a:r>
            <a:r>
              <a:rPr lang="en-US" dirty="0" err="1">
                <a:solidFill>
                  <a:srgbClr val="4A4A4A"/>
                </a:solidFill>
                <a:latin typeface="Roboto"/>
              </a:rPr>
              <a:t>MyHomepage</a:t>
            </a:r>
            <a:r>
              <a:rPr lang="en-US" dirty="0">
                <a:solidFill>
                  <a:srgbClr val="4A4A4A"/>
                </a:solidFill>
                <a:latin typeface="Roboto"/>
              </a:rPr>
              <a:t> widget. And, if the user closes and restarts the app, you don’t mind that _index resets to zero.</a:t>
            </a:r>
          </a:p>
          <a:p>
            <a:br>
              <a:rPr lang="en-US" dirty="0"/>
            </a:br>
            <a:endParaRPr lang="en-TH" dirty="0"/>
          </a:p>
        </p:txBody>
      </p:sp>
    </p:spTree>
    <p:extLst>
      <p:ext uri="{BB962C8B-B14F-4D97-AF65-F5344CB8AC3E}">
        <p14:creationId xmlns:p14="http://schemas.microsoft.com/office/powerpoint/2010/main" val="176830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5E31-253D-1245-874D-B437679D82BC}"/>
              </a:ext>
            </a:extLst>
          </p:cNvPr>
          <p:cNvSpPr>
            <a:spLocks noGrp="1"/>
          </p:cNvSpPr>
          <p:nvPr>
            <p:ph type="title"/>
          </p:nvPr>
        </p:nvSpPr>
        <p:spPr/>
        <p:txBody>
          <a:bodyPr/>
          <a:lstStyle/>
          <a:p>
            <a:r>
              <a:rPr lang="en-TH" dirty="0"/>
              <a:t>App State</a:t>
            </a:r>
          </a:p>
        </p:txBody>
      </p:sp>
      <p:sp>
        <p:nvSpPr>
          <p:cNvPr id="3" name="Content Placeholder 2">
            <a:extLst>
              <a:ext uri="{FF2B5EF4-FFF2-40B4-BE49-F238E27FC236}">
                <a16:creationId xmlns:a16="http://schemas.microsoft.com/office/drawing/2014/main" id="{974CCDAD-31DC-2C4F-99B9-5977458BD9B8}"/>
              </a:ext>
            </a:extLst>
          </p:cNvPr>
          <p:cNvSpPr>
            <a:spLocks noGrp="1"/>
          </p:cNvSpPr>
          <p:nvPr>
            <p:ph idx="1"/>
          </p:nvPr>
        </p:nvSpPr>
        <p:spPr/>
        <p:txBody>
          <a:bodyPr>
            <a:normAutofit fontScale="92500" lnSpcReduction="10000"/>
          </a:bodyPr>
          <a:lstStyle/>
          <a:p>
            <a:pPr marL="0" indent="0">
              <a:buNone/>
            </a:pPr>
            <a:r>
              <a:rPr lang="en-US" dirty="0"/>
              <a:t>State that is not ephemeral, that you want to share across many parts of your app, and that you want to keep between user sessions, is what we call application state (sometimes also called shared state).</a:t>
            </a:r>
          </a:p>
          <a:p>
            <a:pPr marL="0" indent="0">
              <a:buNone/>
            </a:pPr>
            <a:r>
              <a:rPr lang="en-US" dirty="0"/>
              <a:t>Examples of application state:</a:t>
            </a:r>
          </a:p>
          <a:p>
            <a:pPr lvl="1"/>
            <a:r>
              <a:rPr lang="en-US" dirty="0"/>
              <a:t>User preferences</a:t>
            </a:r>
          </a:p>
          <a:p>
            <a:pPr lvl="1"/>
            <a:r>
              <a:rPr lang="en-US" dirty="0"/>
              <a:t>Login info</a:t>
            </a:r>
          </a:p>
          <a:p>
            <a:pPr lvl="1"/>
            <a:r>
              <a:rPr lang="en-US" dirty="0"/>
              <a:t>Notifications in a social networking app</a:t>
            </a:r>
          </a:p>
          <a:p>
            <a:pPr lvl="1"/>
            <a:r>
              <a:rPr lang="en-US" dirty="0"/>
              <a:t>The shopping cart in an e-commerce app</a:t>
            </a:r>
          </a:p>
          <a:p>
            <a:pPr lvl="1"/>
            <a:r>
              <a:rPr lang="en-US" dirty="0"/>
              <a:t>Read/unread state of articles in a news app</a:t>
            </a:r>
          </a:p>
          <a:p>
            <a:pPr marL="0" indent="0">
              <a:buNone/>
            </a:pPr>
            <a:r>
              <a:rPr lang="en-US" dirty="0"/>
              <a:t>For managing app state, you’ll want to research your options. Your choice depends on the complexity and nature of your app, your team’s previous experience, and many other aspects.</a:t>
            </a:r>
          </a:p>
          <a:p>
            <a:pPr marL="0" indent="0">
              <a:buNone/>
            </a:pPr>
            <a:endParaRPr lang="en-TH" dirty="0"/>
          </a:p>
        </p:txBody>
      </p:sp>
    </p:spTree>
    <p:extLst>
      <p:ext uri="{BB962C8B-B14F-4D97-AF65-F5344CB8AC3E}">
        <p14:creationId xmlns:p14="http://schemas.microsoft.com/office/powerpoint/2010/main" val="301335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CEE8E0-FF4E-6345-B611-F9705DC283BF}"/>
              </a:ext>
            </a:extLst>
          </p:cNvPr>
          <p:cNvSpPr>
            <a:spLocks noGrp="1"/>
          </p:cNvSpPr>
          <p:nvPr>
            <p:ph type="title"/>
          </p:nvPr>
        </p:nvSpPr>
        <p:spPr>
          <a:xfrm>
            <a:off x="680484" y="675167"/>
            <a:ext cx="3971261" cy="4064174"/>
          </a:xfrm>
        </p:spPr>
        <p:txBody>
          <a:bodyPr anchor="t">
            <a:normAutofit/>
          </a:bodyPr>
          <a:lstStyle/>
          <a:p>
            <a:r>
              <a:rPr lang="en-US" i="0" dirty="0"/>
              <a:t>There is no clear-cut rule</a:t>
            </a:r>
            <a:endParaRPr lang="en-TH" dirty="0"/>
          </a:p>
        </p:txBody>
      </p:sp>
      <p:sp>
        <p:nvSpPr>
          <p:cNvPr id="3" name="Content Placeholder 2">
            <a:extLst>
              <a:ext uri="{FF2B5EF4-FFF2-40B4-BE49-F238E27FC236}">
                <a16:creationId xmlns:a16="http://schemas.microsoft.com/office/drawing/2014/main" id="{D78433B9-B420-A34E-AF28-9E873E8B695F}"/>
              </a:ext>
            </a:extLst>
          </p:cNvPr>
          <p:cNvSpPr>
            <a:spLocks noGrp="1"/>
          </p:cNvSpPr>
          <p:nvPr>
            <p:ph idx="1"/>
          </p:nvPr>
        </p:nvSpPr>
        <p:spPr>
          <a:xfrm>
            <a:off x="5493026" y="533400"/>
            <a:ext cx="5883964" cy="5771481"/>
          </a:xfrm>
        </p:spPr>
        <p:txBody>
          <a:bodyPr anchor="ctr">
            <a:normAutofit/>
          </a:bodyPr>
          <a:lstStyle/>
          <a:p>
            <a:r>
              <a:rPr lang="en-US" dirty="0"/>
              <a:t>There is no clear-cut, universal rule to distinguish whether a particular variable is ephemeral or app state. Sometimes, you’ll have to refactor one into another. </a:t>
            </a:r>
            <a:r>
              <a:rPr lang="en-US"/>
              <a:t>For example, you’ll start with some clearly ephemeral state, but as your application grows in features, it might need to be moved to app state.</a:t>
            </a:r>
            <a:endParaRPr lang="en-TH"/>
          </a:p>
        </p:txBody>
      </p:sp>
      <p:cxnSp>
        <p:nvCxnSpPr>
          <p:cNvPr id="26"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06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4E161-A6F6-7A4D-9A8B-A46C02CBCCA1}"/>
              </a:ext>
            </a:extLst>
          </p:cNvPr>
          <p:cNvSpPr>
            <a:spLocks noGrp="1"/>
          </p:cNvSpPr>
          <p:nvPr>
            <p:ph type="title"/>
          </p:nvPr>
        </p:nvSpPr>
        <p:spPr>
          <a:xfrm>
            <a:off x="5146159" y="685800"/>
            <a:ext cx="6238688" cy="1382233"/>
          </a:xfrm>
        </p:spPr>
        <p:txBody>
          <a:bodyPr vert="horz" lIns="91440" tIns="45720" rIns="91440" bIns="45720" rtlCol="0">
            <a:normAutofit/>
          </a:bodyPr>
          <a:lstStyle/>
          <a:p>
            <a:r>
              <a:rPr lang="en-US" sz="3700" i="1" kern="1200" cap="all" baseline="0">
                <a:latin typeface="+mj-lt"/>
                <a:ea typeface="+mj-ea"/>
                <a:cs typeface="+mj-cs"/>
              </a:rPr>
              <a:t>Cont. coding from the widget demo project</a:t>
            </a:r>
          </a:p>
        </p:txBody>
      </p:sp>
      <p:pic>
        <p:nvPicPr>
          <p:cNvPr id="5" name="Picture 4">
            <a:extLst>
              <a:ext uri="{FF2B5EF4-FFF2-40B4-BE49-F238E27FC236}">
                <a16:creationId xmlns:a16="http://schemas.microsoft.com/office/drawing/2014/main" id="{F24EB180-E9EE-40BF-8B02-97F4EE6E1844}"/>
              </a:ext>
            </a:extLst>
          </p:cNvPr>
          <p:cNvPicPr>
            <a:picLocks noChangeAspect="1"/>
          </p:cNvPicPr>
          <p:nvPr/>
        </p:nvPicPr>
        <p:blipFill rotWithShape="1">
          <a:blip r:embed="rId3"/>
          <a:srcRect l="5776" r="46000" b="2"/>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39CF4758-4B5C-A248-98DB-2D6F19C39315}"/>
              </a:ext>
            </a:extLst>
          </p:cNvPr>
          <p:cNvSpPr>
            <a:spLocks noGrp="1"/>
          </p:cNvSpPr>
          <p:nvPr>
            <p:ph idx="1"/>
          </p:nvPr>
        </p:nvSpPr>
        <p:spPr>
          <a:xfrm>
            <a:off x="5146158" y="2301949"/>
            <a:ext cx="6238687" cy="4022650"/>
          </a:xfr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0" indent="0">
              <a:buNone/>
            </a:pPr>
            <a:r>
              <a:rPr lang="en-US" b="1" cap="all" spc="300" dirty="0" err="1"/>
              <a:t>Prereq</a:t>
            </a:r>
            <a:r>
              <a:rPr lang="en-US" b="1" cap="all" spc="300" dirty="0"/>
              <a:t>. : </a:t>
            </a:r>
            <a:r>
              <a:rPr lang="en-US" u="sng" dirty="0">
                <a:hlinkClick r:id="rId4"/>
              </a:rPr>
              <a:t>building layouts tutorial (step 6)</a:t>
            </a:r>
            <a:endParaRPr lang="en-US" b="1" cap="all" spc="300" dirty="0"/>
          </a:p>
          <a:p>
            <a:pPr marL="0" indent="0">
              <a:buNone/>
            </a:pPr>
            <a:r>
              <a:rPr lang="en-US" b="1" cap="all" spc="300" dirty="0">
                <a:hlinkClick r:id="rId5"/>
              </a:rPr>
              <a:t>https://flutter.dev/docs/development/ui/interactive</a:t>
            </a:r>
            <a:r>
              <a:rPr lang="en-US" b="1" cap="all" spc="300" dirty="0"/>
              <a:t> </a:t>
            </a:r>
          </a:p>
        </p:txBody>
      </p:sp>
      <p:cxnSp>
        <p:nvCxnSpPr>
          <p:cNvPr id="32" name="Straight Connector 3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83BD5FD-41B8-FB4A-BCC9-BFE4AFC10543}"/>
              </a:ext>
            </a:extLst>
          </p:cNvPr>
          <p:cNvSpPr txBox="1"/>
          <p:nvPr/>
        </p:nvSpPr>
        <p:spPr>
          <a:xfrm>
            <a:off x="5264432" y="3631554"/>
            <a:ext cx="6002138" cy="2693045"/>
          </a:xfrm>
          <a:prstGeom prst="rect">
            <a:avLst/>
          </a:prstGeom>
          <a:noFill/>
        </p:spPr>
        <p:txBody>
          <a:bodyPr wrap="square" rtlCol="0">
            <a:spAutoFit/>
          </a:bodyPr>
          <a:lstStyle/>
          <a:p>
            <a:pPr>
              <a:spcAft>
                <a:spcPts val="600"/>
              </a:spcAft>
            </a:pPr>
            <a:r>
              <a:rPr lang="en-US" dirty="0">
                <a:solidFill>
                  <a:schemeClr val="bg1"/>
                </a:solidFill>
              </a:rPr>
              <a:t>Make sure you’ve </a:t>
            </a:r>
            <a:r>
              <a:rPr lang="en-US" dirty="0">
                <a:solidFill>
                  <a:schemeClr val="bg1"/>
                </a:solidFill>
                <a:hlinkClick r:id="rId6">
                  <a:extLst>
                    <a:ext uri="{A12FA001-AC4F-418D-AE19-62706E023703}">
                      <ahyp:hlinkClr xmlns:ahyp="http://schemas.microsoft.com/office/drawing/2018/hyperlinkcolor" val="tx"/>
                    </a:ext>
                  </a:extLst>
                </a:hlinkClick>
              </a:rPr>
              <a:t>set up</a:t>
            </a:r>
            <a:r>
              <a:rPr lang="en-US" dirty="0">
                <a:solidFill>
                  <a:schemeClr val="bg1"/>
                </a:solidFill>
              </a:rPr>
              <a:t> your environment.</a:t>
            </a:r>
          </a:p>
          <a:p>
            <a:pPr>
              <a:spcAft>
                <a:spcPts val="600"/>
              </a:spcAft>
            </a:pPr>
            <a:r>
              <a:rPr lang="en-US" dirty="0">
                <a:solidFill>
                  <a:schemeClr val="bg1"/>
                </a:solidFill>
                <a:hlinkClick r:id="rId7">
                  <a:extLst>
                    <a:ext uri="{A12FA001-AC4F-418D-AE19-62706E023703}">
                      <ahyp:hlinkClr xmlns:ahyp="http://schemas.microsoft.com/office/drawing/2018/hyperlinkcolor" val="tx"/>
                    </a:ext>
                  </a:extLst>
                </a:hlinkClick>
              </a:rPr>
              <a:t>Create a basic “Hello World” Flutter app</a:t>
            </a:r>
            <a:r>
              <a:rPr lang="en-US" dirty="0">
                <a:solidFill>
                  <a:schemeClr val="bg1"/>
                </a:solidFill>
              </a:rPr>
              <a:t>.</a:t>
            </a:r>
          </a:p>
          <a:p>
            <a:pPr>
              <a:spcAft>
                <a:spcPts val="600"/>
              </a:spcAft>
            </a:pPr>
            <a:r>
              <a:rPr lang="en-US" dirty="0">
                <a:solidFill>
                  <a:schemeClr val="bg1"/>
                </a:solidFill>
              </a:rPr>
              <a:t>Replace the lib/</a:t>
            </a:r>
            <a:r>
              <a:rPr lang="en-US" dirty="0" err="1">
                <a:solidFill>
                  <a:schemeClr val="bg1"/>
                </a:solidFill>
              </a:rPr>
              <a:t>main.dart</a:t>
            </a:r>
            <a:r>
              <a:rPr lang="en-US" dirty="0">
                <a:solidFill>
                  <a:schemeClr val="bg1"/>
                </a:solidFill>
              </a:rPr>
              <a:t> file with </a:t>
            </a:r>
            <a:r>
              <a:rPr lang="en-US" dirty="0">
                <a:solidFill>
                  <a:schemeClr val="bg1"/>
                </a:solidFill>
                <a:hlinkClick r:id="rId8">
                  <a:extLst>
                    <a:ext uri="{A12FA001-AC4F-418D-AE19-62706E023703}">
                      <ahyp:hlinkClr xmlns:ahyp="http://schemas.microsoft.com/office/drawing/2018/hyperlinkcolor" val="tx"/>
                    </a:ext>
                  </a:extLst>
                </a:hlinkClick>
              </a:rPr>
              <a:t>main.dart</a:t>
            </a:r>
            <a:r>
              <a:rPr lang="en-US" dirty="0">
                <a:solidFill>
                  <a:schemeClr val="bg1"/>
                </a:solidFill>
              </a:rPr>
              <a:t>.</a:t>
            </a:r>
          </a:p>
          <a:p>
            <a:pPr>
              <a:spcAft>
                <a:spcPts val="600"/>
              </a:spcAft>
            </a:pPr>
            <a:r>
              <a:rPr lang="en-US" dirty="0">
                <a:solidFill>
                  <a:schemeClr val="bg1"/>
                </a:solidFill>
              </a:rPr>
              <a:t>Replace the </a:t>
            </a:r>
            <a:r>
              <a:rPr lang="en-US" dirty="0" err="1">
                <a:solidFill>
                  <a:schemeClr val="bg1"/>
                </a:solidFill>
              </a:rPr>
              <a:t>pubspec.yaml</a:t>
            </a:r>
            <a:r>
              <a:rPr lang="en-US" dirty="0">
                <a:solidFill>
                  <a:schemeClr val="bg1"/>
                </a:solidFill>
              </a:rPr>
              <a:t> file with </a:t>
            </a:r>
            <a:r>
              <a:rPr lang="en-US" dirty="0">
                <a:solidFill>
                  <a:schemeClr val="bg1"/>
                </a:solidFill>
                <a:hlinkClick r:id="rId9">
                  <a:extLst>
                    <a:ext uri="{A12FA001-AC4F-418D-AE19-62706E023703}">
                      <ahyp:hlinkClr xmlns:ahyp="http://schemas.microsoft.com/office/drawing/2018/hyperlinkcolor" val="tx"/>
                    </a:ext>
                  </a:extLst>
                </a:hlinkClick>
              </a:rPr>
              <a:t>pubspec.yaml</a:t>
            </a:r>
            <a:r>
              <a:rPr lang="en-US" dirty="0">
                <a:solidFill>
                  <a:schemeClr val="bg1"/>
                </a:solidFill>
              </a:rPr>
              <a:t>.</a:t>
            </a:r>
          </a:p>
          <a:p>
            <a:pPr>
              <a:spcAft>
                <a:spcPts val="600"/>
              </a:spcAft>
            </a:pPr>
            <a:r>
              <a:rPr lang="en-US" dirty="0">
                <a:solidFill>
                  <a:schemeClr val="bg1"/>
                </a:solidFill>
              </a:rPr>
              <a:t>Create an images directory in your project, and add </a:t>
            </a:r>
            <a:r>
              <a:rPr lang="en-US" dirty="0">
                <a:solidFill>
                  <a:schemeClr val="bg1"/>
                </a:solidFill>
                <a:hlinkClick r:id="rId10">
                  <a:extLst>
                    <a:ext uri="{A12FA001-AC4F-418D-AE19-62706E023703}">
                      <ahyp:hlinkClr xmlns:ahyp="http://schemas.microsoft.com/office/drawing/2018/hyperlinkcolor" val="tx"/>
                    </a:ext>
                  </a:extLst>
                </a:hlinkClick>
              </a:rPr>
              <a:t>lake.jpg</a:t>
            </a:r>
            <a:r>
              <a:rPr lang="en-US" dirty="0">
                <a:solidFill>
                  <a:schemeClr val="bg1"/>
                </a:solidFill>
              </a:rPr>
              <a:t>.</a:t>
            </a:r>
          </a:p>
          <a:p>
            <a:pPr>
              <a:spcAft>
                <a:spcPts val="600"/>
              </a:spcAft>
            </a:pPr>
            <a:r>
              <a:rPr lang="en-US" dirty="0">
                <a:solidFill>
                  <a:schemeClr val="bg1"/>
                </a:solidFill>
              </a:rPr>
              <a:t>Once you have a connected and enabled device, or you’ve launched the </a:t>
            </a:r>
            <a:r>
              <a:rPr lang="en-US" dirty="0">
                <a:solidFill>
                  <a:schemeClr val="bg1"/>
                </a:solidFill>
                <a:hlinkClick r:id="rId11">
                  <a:extLst>
                    <a:ext uri="{A12FA001-AC4F-418D-AE19-62706E023703}">
                      <ahyp:hlinkClr xmlns:ahyp="http://schemas.microsoft.com/office/drawing/2018/hyperlinkcolor" val="tx"/>
                    </a:ext>
                  </a:extLst>
                </a:hlinkClick>
              </a:rPr>
              <a:t>iOS simulator</a:t>
            </a:r>
            <a:r>
              <a:rPr lang="en-US" dirty="0">
                <a:solidFill>
                  <a:schemeClr val="bg1"/>
                </a:solidFill>
              </a:rPr>
              <a:t> (part of the Flutter install) or the </a:t>
            </a:r>
            <a:r>
              <a:rPr lang="en-US" dirty="0">
                <a:solidFill>
                  <a:schemeClr val="bg1"/>
                </a:solidFill>
                <a:hlinkClick r:id="rId12">
                  <a:extLst>
                    <a:ext uri="{A12FA001-AC4F-418D-AE19-62706E023703}">
                      <ahyp:hlinkClr xmlns:ahyp="http://schemas.microsoft.com/office/drawing/2018/hyperlinkcolor" val="tx"/>
                    </a:ext>
                  </a:extLst>
                </a:hlinkClick>
              </a:rPr>
              <a:t>Android emulator</a:t>
            </a:r>
            <a:r>
              <a:rPr lang="en-US" dirty="0">
                <a:solidFill>
                  <a:schemeClr val="bg1"/>
                </a:solidFill>
              </a:rPr>
              <a:t> (part of the Android Studio install), you are good to go!</a:t>
            </a:r>
          </a:p>
        </p:txBody>
      </p:sp>
    </p:spTree>
    <p:extLst>
      <p:ext uri="{BB962C8B-B14F-4D97-AF65-F5344CB8AC3E}">
        <p14:creationId xmlns:p14="http://schemas.microsoft.com/office/powerpoint/2010/main" val="2514775172"/>
      </p:ext>
    </p:extLst>
  </p:cSld>
  <p:clrMapOvr>
    <a:masterClrMapping/>
  </p:clrMapOvr>
</p:sld>
</file>

<file path=ppt/theme/theme1.xml><?xml version="1.0" encoding="utf-8"?>
<a:theme xmlns:a="http://schemas.openxmlformats.org/drawingml/2006/main" name="AngleLinesVTI">
  <a:themeElements>
    <a:clrScheme name="AnalogousFromRegularSeed_2SEEDS">
      <a:dk1>
        <a:srgbClr val="000000"/>
      </a:dk1>
      <a:lt1>
        <a:srgbClr val="FFFFFF"/>
      </a:lt1>
      <a:dk2>
        <a:srgbClr val="3B2441"/>
      </a:dk2>
      <a:lt2>
        <a:srgbClr val="E3E8E2"/>
      </a:lt2>
      <a:accent1>
        <a:srgbClr val="B217D5"/>
      </a:accent1>
      <a:accent2>
        <a:srgbClr val="7529E7"/>
      </a:accent2>
      <a:accent3>
        <a:srgbClr val="E729BB"/>
      </a:accent3>
      <a:accent4>
        <a:srgbClr val="30BA14"/>
      </a:accent4>
      <a:accent5>
        <a:srgbClr val="22BD48"/>
      </a:accent5>
      <a:accent6>
        <a:srgbClr val="14B881"/>
      </a:accent6>
      <a:hlink>
        <a:srgbClr val="449531"/>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0CC69C7ADE744682C99A805A728072" ma:contentTypeVersion="4" ma:contentTypeDescription="Create a new document." ma:contentTypeScope="" ma:versionID="5c1c455b897cec255d44936733e1fd82">
  <xsd:schema xmlns:xsd="http://www.w3.org/2001/XMLSchema" xmlns:xs="http://www.w3.org/2001/XMLSchema" xmlns:p="http://schemas.microsoft.com/office/2006/metadata/properties" xmlns:ns2="0c5c9d22-122a-41db-8eb5-84cde312d90b" targetNamespace="http://schemas.microsoft.com/office/2006/metadata/properties" ma:root="true" ma:fieldsID="2dcc7d76ddd75ac1f5edf52991883872" ns2:_="">
    <xsd:import namespace="0c5c9d22-122a-41db-8eb5-84cde312d90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5c9d22-122a-41db-8eb5-84cde312d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71A542-4C8B-43E8-931E-D9B2CB0AB56A}"/>
</file>

<file path=customXml/itemProps2.xml><?xml version="1.0" encoding="utf-8"?>
<ds:datastoreItem xmlns:ds="http://schemas.openxmlformats.org/officeDocument/2006/customXml" ds:itemID="{A4112366-E79A-4B4C-84F3-C3FC15EEF062}"/>
</file>

<file path=customXml/itemProps3.xml><?xml version="1.0" encoding="utf-8"?>
<ds:datastoreItem xmlns:ds="http://schemas.openxmlformats.org/officeDocument/2006/customXml" ds:itemID="{82235367-F7D2-448D-9E47-D0A3488E6165}"/>
</file>

<file path=docProps/app.xml><?xml version="1.0" encoding="utf-8"?>
<Properties xmlns="http://schemas.openxmlformats.org/officeDocument/2006/extended-properties" xmlns:vt="http://schemas.openxmlformats.org/officeDocument/2006/docPropsVTypes">
  <Template>{61B00EAC-018E-9E4E-8CF5-AAFCBA98A03D}tf10001064</Template>
  <TotalTime>1830</TotalTime>
  <Words>1462</Words>
  <Application>Microsoft Macintosh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Univers Condensed Light</vt:lpstr>
      <vt:lpstr>Walbaum Display Light</vt:lpstr>
      <vt:lpstr>AngleLinesVTI</vt:lpstr>
      <vt:lpstr>Stateful and stateless widget</vt:lpstr>
      <vt:lpstr>meaning</vt:lpstr>
      <vt:lpstr>How does it work?</vt:lpstr>
      <vt:lpstr>Creating a stateful widget</vt:lpstr>
      <vt:lpstr>Ephemeral (temporary) state</vt:lpstr>
      <vt:lpstr>PowerPoint Presentation</vt:lpstr>
      <vt:lpstr>App State</vt:lpstr>
      <vt:lpstr>There is no clear-cut rule</vt:lpstr>
      <vt:lpstr>Cont. coding from the widget demo project</vt:lpstr>
      <vt:lpstr>Simple app state management</vt:lpstr>
      <vt:lpstr>Managing State</vt:lpstr>
      <vt:lpstr>The widget manages its own state</vt:lpstr>
      <vt:lpstr>The parent widget manages the widget’s state</vt:lpstr>
      <vt:lpstr>A mix-and-match approach</vt:lpstr>
      <vt:lpstr>Workshop on state management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Stateful and stateless widget</dc:title>
  <dc:creator>vachee SIT-STAFF</dc:creator>
  <cp:lastModifiedBy>VAJIRASAK VANIJJA</cp:lastModifiedBy>
  <cp:revision>17</cp:revision>
  <dcterms:created xsi:type="dcterms:W3CDTF">2021-01-24T16:26:37Z</dcterms:created>
  <dcterms:modified xsi:type="dcterms:W3CDTF">2023-01-22T01:11:51Z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0x0101008E0CC69C7ADE744682C99A805A728072</vt:lpwstr>
  </property>
</Properties>
</file>