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2" r:id="rId7"/>
    <p:sldId id="277" r:id="rId8"/>
    <p:sldId id="279" r:id="rId9"/>
    <p:sldId id="281" r:id="rId10"/>
    <p:sldId id="280" r:id="rId11"/>
    <p:sldId id="283" r:id="rId12"/>
    <p:sldId id="284" r:id="rId13"/>
    <p:sldId id="285" r:id="rId14"/>
    <p:sldId id="289" r:id="rId15"/>
    <p:sldId id="290" r:id="rId16"/>
    <p:sldId id="291" r:id="rId17"/>
    <p:sldId id="292" r:id="rId18"/>
    <p:sldId id="293" r:id="rId19"/>
    <p:sldId id="294" r:id="rId20"/>
    <p:sldId id="273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mine Ueda" initials="J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F2F9"/>
    <a:srgbClr val="3DE0F1"/>
    <a:srgbClr val="3AD99A"/>
    <a:srgbClr val="00D8B2"/>
    <a:srgbClr val="AE4AED"/>
    <a:srgbClr val="62E072"/>
    <a:srgbClr val="B4DC57"/>
    <a:srgbClr val="6CE06F"/>
    <a:srgbClr val="FFD31A"/>
    <a:srgbClr val="FFD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48" autoAdjust="0"/>
    <p:restoredTop sz="94660"/>
  </p:normalViewPr>
  <p:slideViewPr>
    <p:cSldViewPr snapToGrid="0">
      <p:cViewPr>
        <p:scale>
          <a:sx n="90" d="100"/>
          <a:sy n="90" d="100"/>
        </p:scale>
        <p:origin x="-864" y="-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A0AB929-9E0B-4000-9419-D64D1DC62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BB82AF6-6324-4132-A6AC-355C382A2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9095988-9D64-4C01-A503-4E137249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36D3-3680-4276-A9FB-624090F0AE8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96C2841-27A8-40A8-B45F-33B4EFCF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93D65B5-F93C-48BC-A4E8-5B6EB9F6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DF72-FF77-4433-A578-D574E80CC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41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1D0AD9F-2514-4EBD-9448-42C2B888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A7374D19-2365-4951-8FEC-8F7ED7C60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83BE01D-74D2-47DC-AD01-DF2B1B17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36D3-3680-4276-A9FB-624090F0AE8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1857C71-4195-48B7-89F0-FEDE806C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AD09A7D-88DC-4757-8560-2E8E5C86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DF72-FF77-4433-A578-D574E80CC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2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D57FC48-689A-4E46-B68A-C00F59F8A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FE4F3285-0A1C-4FAE-A3AE-276237A0B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6410C2D-DB02-427F-839E-71C0435B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36D3-3680-4276-A9FB-624090F0AE8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93F873A-BB45-4560-87B2-5857C536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AD19620-B6D6-4F79-8CF0-000A2750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DF72-FF77-4433-A578-D574E80CC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95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0CA981D-8A12-402B-A2C3-492328BB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F94AD27-E896-4FCF-92D9-89356CC5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CB11EE1-322F-49C9-92A9-64C72C6A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36D3-3680-4276-A9FB-624090F0AE8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C9D1640-DA5D-4C9C-9864-FD1DEDCF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6D56C0E-1CA2-499D-9DE4-078C43BB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DF72-FF77-4433-A578-D574E80CC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4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47F4405-D484-44DF-BFF4-DD0F082E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44C4C59-2EE5-4B24-9BEE-A8FE93C94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3F72564-27B9-432E-B582-C9314089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36D3-3680-4276-A9FB-624090F0AE8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5CEE20A-E666-40C5-8CBF-53DD66F5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9B2EBBE-FCEC-4AE0-89BB-B89E5911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DF72-FF77-4433-A578-D574E80CC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30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7D2A64-D2C6-4048-BA10-71499572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95620BA-12A2-4F81-9D86-A02EC186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FBC149D8-7A41-4067-A233-1C0BBEA6A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D8E36FD-2DD3-4BE7-AB1F-7925F2C1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36D3-3680-4276-A9FB-624090F0AE8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FB2C7F2-7CE6-4C3F-B8BC-64C4C3E2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4B3DA99-DAF1-479E-9B4E-6D54DD0F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DF72-FF77-4433-A578-D574E80CC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37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E6C9AE-B3EA-40EA-8F8D-787E8218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2EB3A0DC-D30C-4D8D-90D0-CA6340DAF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54A87586-487C-4F66-8121-A263B09D4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FA793709-5E5E-4D5B-ACAB-329329891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20857631-7DA4-45C8-90E3-5725A3F69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93129BA8-AEAE-4553-9373-47F3D0A7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36D3-3680-4276-A9FB-624090F0AE8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53CFEB1A-99E1-4076-B0B9-AF957C81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4341C45-2BCA-4386-A039-622BC5E2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DF72-FF77-4433-A578-D574E80CC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14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7EF90F-E51E-4A1A-AC43-9A5A9022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4D647A7B-F4A3-4C83-B7A9-A5CFE01A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36D3-3680-4276-A9FB-624090F0AE8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81AC31C5-01B3-4A2F-B5A1-B8F3D3E7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B6A5D921-69CC-4014-9BD6-EBB2E48A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DF72-FF77-4433-A578-D574E80CC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55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76F7A6F9-A01C-4B87-97FA-03ADE40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36D3-3680-4276-A9FB-624090F0AE8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D834B03E-4BFB-4FEB-BB23-3BAFB168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EE264EA0-6A2A-49A6-A7A9-1694DFA0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DF72-FF77-4433-A578-D574E80CC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24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2837C3-5DBB-4A5A-80F0-45A346F4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6312986-0975-4969-93D7-AFE3E52D8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89F9B340-C6AE-41D3-B440-5CD6D4F8A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9AD3458-9409-475C-9EF8-CC44EDFF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36D3-3680-4276-A9FB-624090F0AE8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D325ED7-8FE7-4864-99D0-F707BFF3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FC6884-A559-4EFB-BAA1-71D08709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DF72-FF77-4433-A578-D574E80CC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11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545DBB-26A0-49F3-A757-94F39FB0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9FE8A0F0-E39D-4F67-BB4D-53899832B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4D9ED78-9F97-4D4C-A406-ECE41D132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394E8428-8CB8-4B11-A041-CB64BD39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36D3-3680-4276-A9FB-624090F0AE8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8FCC3B53-CEC5-4085-8B1A-2738416B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3D6C749-631E-4F44-9D5C-F7410A70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DF72-FF77-4433-A578-D574E80CC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54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29ADBD72-09D5-409F-84C7-6268C465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5F6A02D-F92B-4B0E-8567-56E313CF4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02ACA7F-16A6-4576-BE58-6B2BC4309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136D3-3680-4276-A9FB-624090F0AE8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1343724-F221-4B23-AEEA-FBFB07C1E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75F0300-9B0C-452F-8DB4-9BCD15B48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ADF72-FF77-4433-A578-D574E80CC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35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5">
              <a:srgbClr val="B4DC57"/>
            </a:gs>
            <a:gs pos="100000">
              <a:srgbClr val="00D8B2"/>
            </a:gs>
            <a:gs pos="49000">
              <a:srgbClr val="62E072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0F0A7023-FBD8-408D-A0B4-E5019F3FE3CB}"/>
              </a:ext>
            </a:extLst>
          </p:cNvPr>
          <p:cNvSpPr txBox="1"/>
          <p:nvPr/>
        </p:nvSpPr>
        <p:spPr>
          <a:xfrm>
            <a:off x="1520459" y="2804476"/>
            <a:ext cx="3094076" cy="646331"/>
          </a:xfrm>
          <a:prstGeom prst="rect">
            <a:avLst/>
          </a:prstGeom>
          <a:solidFill>
            <a:srgbClr val="AE4A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Aplicação de Algoritmo Genético</a:t>
            </a:r>
            <a:endParaRPr lang="pt-BR" i="1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34C71E04-9AD4-4475-AD5E-1AF12FE72F02}"/>
              </a:ext>
            </a:extLst>
          </p:cNvPr>
          <p:cNvSpPr txBox="1"/>
          <p:nvPr/>
        </p:nvSpPr>
        <p:spPr>
          <a:xfrm>
            <a:off x="1563005" y="3599128"/>
            <a:ext cx="3115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Referência: </a:t>
            </a:r>
            <a:r>
              <a:rPr lang="pt-BR" sz="2000" dirty="0" smtClean="0">
                <a:latin typeface="Poppins ExtraBold" panose="00000900000000000000" pitchFamily="2" charset="0"/>
                <a:cs typeface="Poppins ExtraBold" panose="00000900000000000000" pitchFamily="2" charset="0"/>
              </a:rPr>
              <a:t>março/2020</a:t>
            </a:r>
            <a:endParaRPr lang="pt-BR" sz="2000" dirty="0"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5322057" y="1958150"/>
            <a:ext cx="5577333" cy="2691456"/>
            <a:chOff x="5322056" y="1958149"/>
            <a:chExt cx="5577334" cy="2691456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xmlns="" id="{B63DFB93-BD2D-4274-8432-1E48B8D7B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056" y="1958149"/>
              <a:ext cx="5459888" cy="1951101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xmlns="" id="{BE85251F-241B-48D6-AE82-41113F6350FE}"/>
                </a:ext>
              </a:extLst>
            </p:cNvPr>
            <p:cNvSpPr txBox="1"/>
            <p:nvPr/>
          </p:nvSpPr>
          <p:spPr>
            <a:xfrm>
              <a:off x="6746838" y="4078295"/>
              <a:ext cx="4152552" cy="571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Conecte-se ao novo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3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49BED168-30F9-41F3-9CE1-B5265C8354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4" y="186071"/>
            <a:ext cx="4006786" cy="107302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ADD780B-E305-4DE3-8052-014F61C843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39" y="151259"/>
            <a:ext cx="1372789" cy="490245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xmlns="" id="{77E7B96C-7337-43D3-8F60-22FC5C7015F2}"/>
              </a:ext>
            </a:extLst>
          </p:cNvPr>
          <p:cNvSpPr txBox="1"/>
          <p:nvPr/>
        </p:nvSpPr>
        <p:spPr>
          <a:xfrm>
            <a:off x="825392" y="1445357"/>
            <a:ext cx="4940653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Buscando uma boa solução...</a:t>
            </a:r>
            <a:endParaRPr lang="pt-BR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89" y="2096169"/>
            <a:ext cx="9763478" cy="445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49BED168-30F9-41F3-9CE1-B5265C8354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4" y="186071"/>
            <a:ext cx="4006786" cy="107302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ADD780B-E305-4DE3-8052-014F61C843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39" y="151259"/>
            <a:ext cx="1372789" cy="490245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xmlns="" id="{77E7B96C-7337-43D3-8F60-22FC5C7015F2}"/>
              </a:ext>
            </a:extLst>
          </p:cNvPr>
          <p:cNvSpPr txBox="1"/>
          <p:nvPr/>
        </p:nvSpPr>
        <p:spPr>
          <a:xfrm>
            <a:off x="825392" y="1284484"/>
            <a:ext cx="4940653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Buscando uma boa solução...</a:t>
            </a:r>
            <a:endParaRPr lang="pt-BR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7" y="1909237"/>
            <a:ext cx="11455400" cy="433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3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32" y="696519"/>
            <a:ext cx="8950327" cy="338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49BED168-30F9-41F3-9CE1-B5265C8354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4" y="186071"/>
            <a:ext cx="4006786" cy="107302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ADD780B-E305-4DE3-8052-014F61C843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39" y="151259"/>
            <a:ext cx="1372789" cy="490245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xmlns="" id="{77E7B96C-7337-43D3-8F60-22FC5C7015F2}"/>
              </a:ext>
            </a:extLst>
          </p:cNvPr>
          <p:cNvSpPr txBox="1"/>
          <p:nvPr/>
        </p:nvSpPr>
        <p:spPr>
          <a:xfrm>
            <a:off x="334307" y="1411489"/>
            <a:ext cx="2849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Boa solução</a:t>
            </a:r>
            <a:b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encontrada</a:t>
            </a:r>
            <a:endParaRPr lang="pt-BR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39" y="3217333"/>
            <a:ext cx="11614240" cy="357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5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1" y="1420901"/>
            <a:ext cx="9955028" cy="53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49BED168-30F9-41F3-9CE1-B5265C8354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4" y="186071"/>
            <a:ext cx="4006786" cy="107302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ADD780B-E305-4DE3-8052-014F61C843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39" y="151259"/>
            <a:ext cx="1372789" cy="490245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xmlns="" id="{77E7B96C-7337-43D3-8F60-22FC5C7015F2}"/>
              </a:ext>
            </a:extLst>
          </p:cNvPr>
          <p:cNvSpPr txBox="1"/>
          <p:nvPr/>
        </p:nvSpPr>
        <p:spPr>
          <a:xfrm>
            <a:off x="385117" y="1248180"/>
            <a:ext cx="30692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Evolução da busca</a:t>
            </a:r>
            <a:endParaRPr lang="pt-BR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77E7B96C-7337-43D3-8F60-22FC5C7015F2}"/>
              </a:ext>
            </a:extLst>
          </p:cNvPr>
          <p:cNvSpPr txBox="1"/>
          <p:nvPr/>
        </p:nvSpPr>
        <p:spPr>
          <a:xfrm>
            <a:off x="825392" y="1284484"/>
            <a:ext cx="4940653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Buscando uma boa solução...</a:t>
            </a:r>
            <a:endParaRPr lang="pt-BR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49BED168-30F9-41F3-9CE1-B5265C8354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4" y="186071"/>
            <a:ext cx="4006786" cy="107302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4ADD780B-E305-4DE3-8052-014F61C843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39" y="151259"/>
            <a:ext cx="1372789" cy="490245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4" y="1996138"/>
            <a:ext cx="11732210" cy="441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4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4" y="1869133"/>
            <a:ext cx="8641292" cy="344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733" y="722581"/>
            <a:ext cx="9386887" cy="594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49BED168-30F9-41F3-9CE1-B5265C8354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4" y="186071"/>
            <a:ext cx="4006786" cy="107302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4ADD780B-E305-4DE3-8052-014F61C843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39" y="151259"/>
            <a:ext cx="1372789" cy="49024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77E7B96C-7337-43D3-8F60-22FC5C7015F2}"/>
              </a:ext>
            </a:extLst>
          </p:cNvPr>
          <p:cNvSpPr txBox="1"/>
          <p:nvPr/>
        </p:nvSpPr>
        <p:spPr>
          <a:xfrm>
            <a:off x="334307" y="945804"/>
            <a:ext cx="2849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Boa solução</a:t>
            </a:r>
            <a:b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encontrada</a:t>
            </a:r>
            <a:endParaRPr lang="pt-BR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67" y="1366084"/>
            <a:ext cx="10209741" cy="537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9BED168-30F9-41F3-9CE1-B5265C8354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4" y="186071"/>
            <a:ext cx="4006786" cy="107302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4ADD780B-E305-4DE3-8052-014F61C843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39" y="151259"/>
            <a:ext cx="1372789" cy="49024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77E7B96C-7337-43D3-8F60-22FC5C7015F2}"/>
              </a:ext>
            </a:extLst>
          </p:cNvPr>
          <p:cNvSpPr txBox="1"/>
          <p:nvPr/>
        </p:nvSpPr>
        <p:spPr>
          <a:xfrm>
            <a:off x="386175" y="1248180"/>
            <a:ext cx="30692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Evolução da busca</a:t>
            </a:r>
            <a:endParaRPr lang="pt-BR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77E7B96C-7337-43D3-8F60-22FC5C7015F2}"/>
              </a:ext>
            </a:extLst>
          </p:cNvPr>
          <p:cNvSpPr txBox="1"/>
          <p:nvPr/>
        </p:nvSpPr>
        <p:spPr>
          <a:xfrm>
            <a:off x="825392" y="1284484"/>
            <a:ext cx="4940653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Buscando uma boa solução...</a:t>
            </a:r>
            <a:endParaRPr lang="pt-BR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49BED168-30F9-41F3-9CE1-B5265C8354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4" y="186071"/>
            <a:ext cx="4006786" cy="107302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4ADD780B-E305-4DE3-8052-014F61C843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39" y="151259"/>
            <a:ext cx="1372789" cy="490245"/>
          </a:xfrm>
          <a:prstGeom prst="rect">
            <a:avLst/>
          </a:prstGeom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2" y="2040465"/>
            <a:ext cx="11801346" cy="4410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19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49BED168-30F9-41F3-9CE1-B5265C8354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4" y="186071"/>
            <a:ext cx="4006786" cy="107302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4ADD780B-E305-4DE3-8052-014F61C843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39" y="151259"/>
            <a:ext cx="1372789" cy="49024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77E7B96C-7337-43D3-8F60-22FC5C7015F2}"/>
              </a:ext>
            </a:extLst>
          </p:cNvPr>
          <p:cNvSpPr txBox="1"/>
          <p:nvPr/>
        </p:nvSpPr>
        <p:spPr>
          <a:xfrm>
            <a:off x="334307" y="945804"/>
            <a:ext cx="2849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Boa solução</a:t>
            </a:r>
            <a:b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encontrada</a:t>
            </a:r>
            <a:endParaRPr lang="pt-BR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28" y="2015064"/>
            <a:ext cx="8858638" cy="331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2600033"/>
            <a:ext cx="9403183" cy="403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5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323416"/>
            <a:ext cx="10029821" cy="529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9BED168-30F9-41F3-9CE1-B5265C8354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4" y="186071"/>
            <a:ext cx="4006786" cy="107302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4ADD780B-E305-4DE3-8052-014F61C843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39" y="151259"/>
            <a:ext cx="1372789" cy="49024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77E7B96C-7337-43D3-8F60-22FC5C7015F2}"/>
              </a:ext>
            </a:extLst>
          </p:cNvPr>
          <p:cNvSpPr txBox="1"/>
          <p:nvPr/>
        </p:nvSpPr>
        <p:spPr>
          <a:xfrm>
            <a:off x="386175" y="1248180"/>
            <a:ext cx="30692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Evolução da busca</a:t>
            </a:r>
            <a:endParaRPr lang="pt-BR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64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49BED168-30F9-41F3-9CE1-B5265C8354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4" y="186071"/>
            <a:ext cx="4006786" cy="107302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ADD780B-E305-4DE3-8052-014F61C843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39" y="151259"/>
            <a:ext cx="1372789" cy="490245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323514"/>
              </p:ext>
            </p:extLst>
          </p:nvPr>
        </p:nvGraphicFramePr>
        <p:xfrm>
          <a:off x="2324408" y="2302933"/>
          <a:ext cx="7611875" cy="341206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67059"/>
                <a:gridCol w="1020418"/>
                <a:gridCol w="889000"/>
                <a:gridCol w="745067"/>
                <a:gridCol w="864074"/>
                <a:gridCol w="931333"/>
                <a:gridCol w="914400"/>
                <a:gridCol w="880524"/>
              </a:tblGrid>
              <a:tr h="516409">
                <a:tc gridSpan="8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Problema da mochila (KNAPSACK)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689723">
                <a:tc gridSpan="8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 smtClean="0">
                          <a:effectLst/>
                        </a:rPr>
                        <a:t> Objetivo: </a:t>
                      </a:r>
                      <a:r>
                        <a:rPr lang="pt-BR" sz="1600" u="none" strike="noStrike" dirty="0">
                          <a:effectLst/>
                        </a:rPr>
                        <a:t>maximizar benefício desde que o peso </a:t>
                      </a:r>
                      <a:r>
                        <a:rPr lang="pt-BR" sz="1600" u="none" strike="noStrike" dirty="0" smtClean="0">
                          <a:effectLst/>
                        </a:rPr>
                        <a:t>não passe </a:t>
                      </a:r>
                      <a:r>
                        <a:rPr lang="pt-BR" sz="1600" u="none" strike="noStrike" dirty="0">
                          <a:effectLst/>
                        </a:rPr>
                        <a:t>do limite da mochila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656710">
                <a:tc gridSpan="8">
                  <a:txBody>
                    <a:bodyPr/>
                    <a:lstStyle/>
                    <a:p>
                      <a:r>
                        <a:rPr lang="pt-BR" dirty="0" smtClean="0"/>
                        <a:t>Limite</a:t>
                      </a:r>
                      <a:r>
                        <a:rPr lang="pt-BR" baseline="0" dirty="0" smtClean="0"/>
                        <a:t> de peso da mochila: </a:t>
                      </a:r>
                      <a:r>
                        <a:rPr lang="pt-BR" dirty="0" smtClean="0"/>
                        <a:t>25Kg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16409">
                <a:tc>
                  <a:txBody>
                    <a:bodyPr/>
                    <a:lstStyle/>
                    <a:p>
                      <a:r>
                        <a:rPr lang="pt-BR" dirty="0" smtClean="0"/>
                        <a:t>Item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16409">
                <a:tc>
                  <a:txBody>
                    <a:bodyPr/>
                    <a:lstStyle/>
                    <a:p>
                      <a:r>
                        <a:rPr lang="pt-BR" dirty="0" smtClean="0"/>
                        <a:t>Benefício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16409">
                <a:tc>
                  <a:txBody>
                    <a:bodyPr/>
                    <a:lstStyle/>
                    <a:p>
                      <a:r>
                        <a:rPr lang="pt-BR" dirty="0" smtClean="0"/>
                        <a:t>Peso (g)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9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5">
              <a:srgbClr val="B4DC57"/>
            </a:gs>
            <a:gs pos="100000">
              <a:srgbClr val="00D8B2"/>
            </a:gs>
            <a:gs pos="49000">
              <a:srgbClr val="62E072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1">
            <a:extLst>
              <a:ext uri="{FF2B5EF4-FFF2-40B4-BE49-F238E27FC236}">
                <a16:creationId xmlns:a16="http://schemas.microsoft.com/office/drawing/2014/main" xmlns="" id="{D083EFFD-1344-492B-B034-50CF3C784DC3}"/>
              </a:ext>
            </a:extLst>
          </p:cNvPr>
          <p:cNvSpPr/>
          <p:nvPr/>
        </p:nvSpPr>
        <p:spPr>
          <a:xfrm>
            <a:off x="5116902" y="5818024"/>
            <a:ext cx="1958197" cy="338554"/>
          </a:xfrm>
          <a:prstGeom prst="rect">
            <a:avLst/>
          </a:prstGeom>
          <a:solidFill>
            <a:srgbClr val="AE4A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4800">
                <a:solidFill>
                  <a:srgbClr val="5C5C66"/>
                </a:solidFill>
                <a:latin typeface="Oxygen Regular"/>
                <a:ea typeface="Oxygen Regular"/>
                <a:cs typeface="Oxygen Regular"/>
                <a:sym typeface="Oxygen Regular"/>
              </a:defRPr>
            </a:pPr>
            <a:r>
              <a:rPr lang="pt-BR" sz="1600" dirty="0">
                <a:solidFill>
                  <a:schemeClr val="bg1"/>
                </a:solidFill>
                <a:latin typeface="Poppins Medium" panose="00000600000000000000" pitchFamily="2" charset="0"/>
                <a:ea typeface="Open Sans Light" panose="020B0306030504020204" pitchFamily="34" charset="0"/>
                <a:cs typeface="Poppins Medium" panose="00000600000000000000" pitchFamily="2" charset="0"/>
                <a:sym typeface="Oxygen Light"/>
              </a:rPr>
              <a:t>www.cpqd.com.br</a:t>
            </a:r>
            <a:endParaRPr sz="1600" dirty="0">
              <a:solidFill>
                <a:schemeClr val="bg1"/>
              </a:solidFill>
              <a:latin typeface="Poppins Medium" panose="00000600000000000000" pitchFamily="2" charset="0"/>
              <a:ea typeface="Open Sans Light" panose="020B0306030504020204" pitchFamily="34" charset="0"/>
              <a:cs typeface="Poppins Medium" panose="00000600000000000000" pitchFamily="2" charset="0"/>
              <a:sym typeface="Oxygen Bold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4424218" y="992412"/>
            <a:ext cx="3343564" cy="3806295"/>
            <a:chOff x="4424217" y="992412"/>
            <a:chExt cx="3343564" cy="3806295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EF6C2743-CD5D-452A-B915-ADEEF485A2AB}"/>
                </a:ext>
              </a:extLst>
            </p:cNvPr>
            <p:cNvSpPr txBox="1"/>
            <p:nvPr/>
          </p:nvSpPr>
          <p:spPr>
            <a:xfrm>
              <a:off x="4424217" y="4331271"/>
              <a:ext cx="3343564" cy="46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Conecte-se ao novo</a:t>
              </a:r>
            </a:p>
          </p:txBody>
        </p:sp>
        <p:pic>
          <p:nvPicPr>
            <p:cNvPr id="17" name="Gráfico 1">
              <a:extLst>
                <a:ext uri="{FF2B5EF4-FFF2-40B4-BE49-F238E27FC236}">
                  <a16:creationId xmlns:a16="http://schemas.microsoft.com/office/drawing/2014/main" xmlns="" id="{677D929D-D240-4181-A4AF-535F4BE74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498107" y="992412"/>
              <a:ext cx="3195784" cy="3195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58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49BED168-30F9-41F3-9CE1-B5265C8354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7" y="186071"/>
            <a:ext cx="4006786" cy="107302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77E7B96C-7337-43D3-8F60-22FC5C7015F2}"/>
              </a:ext>
            </a:extLst>
          </p:cNvPr>
          <p:cNvSpPr txBox="1"/>
          <p:nvPr/>
        </p:nvSpPr>
        <p:spPr>
          <a:xfrm>
            <a:off x="811437" y="1784431"/>
            <a:ext cx="1038997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Estratégia</a:t>
            </a: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Definir claramente o objetivo a ser alcançado. Qual o problema a ser resolvido?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Definir critério de parada. Normalmente será uma </a:t>
            </a: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boa</a:t>
            </a: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solução para o problema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Encontrar o DNA que melhor represente o problema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Definir função de avaliação dos candidatos (função de fitness)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Definir operador de mutação. Taxa e estratégia de mutação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Definir operador de </a:t>
            </a:r>
            <a:r>
              <a:rPr lang="pt-BR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crossover</a:t>
            </a: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Taxa e estratégia de crossover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Definir tamanho da população de referência e população intermediária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Definir limites de busca. Tempo e quantidade de gerações</a:t>
            </a:r>
            <a:endParaRPr lang="pt-BR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723" y="118946"/>
            <a:ext cx="810028" cy="8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49BED168-30F9-41F3-9CE1-B5265C8354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4" y="186071"/>
            <a:ext cx="4006786" cy="107302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ADD780B-E305-4DE3-8052-014F61C843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39" y="151259"/>
            <a:ext cx="1372789" cy="49024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52" y="1321858"/>
            <a:ext cx="821055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7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49BED168-30F9-41F3-9CE1-B5265C8354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7" y="186071"/>
            <a:ext cx="4006786" cy="107302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723" y="118946"/>
            <a:ext cx="810028" cy="808956"/>
          </a:xfrm>
          <a:prstGeom prst="rect">
            <a:avLst/>
          </a:prstGeom>
        </p:spPr>
      </p:pic>
      <p:grpSp>
        <p:nvGrpSpPr>
          <p:cNvPr id="14" name="Group 2"/>
          <p:cNvGrpSpPr>
            <a:grpSpLocks/>
          </p:cNvGrpSpPr>
          <p:nvPr/>
        </p:nvGrpSpPr>
        <p:grpSpPr bwMode="auto">
          <a:xfrm>
            <a:off x="2446915" y="2387603"/>
            <a:ext cx="6866418" cy="3674529"/>
            <a:chOff x="768" y="1440"/>
            <a:chExt cx="3792" cy="2112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768" y="1440"/>
              <a:ext cx="3792" cy="211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7" name="Group 4"/>
            <p:cNvGrpSpPr>
              <a:grpSpLocks/>
            </p:cNvGrpSpPr>
            <p:nvPr/>
          </p:nvGrpSpPr>
          <p:grpSpPr bwMode="auto">
            <a:xfrm>
              <a:off x="1008" y="1680"/>
              <a:ext cx="480" cy="480"/>
              <a:chOff x="1632" y="1728"/>
              <a:chExt cx="480" cy="480"/>
            </a:xfrm>
          </p:grpSpPr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480" cy="48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" name="Text Box 6"/>
              <p:cNvSpPr txBox="1">
                <a:spLocks noChangeAspect="1" noChangeArrowheads="1"/>
              </p:cNvSpPr>
              <p:nvPr/>
            </p:nvSpPr>
            <p:spPr bwMode="auto">
              <a:xfrm>
                <a:off x="1776" y="1824"/>
                <a:ext cx="192" cy="28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pt-BR" altLang="pt-BR" sz="2400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18" name="Group 7"/>
            <p:cNvGrpSpPr>
              <a:grpSpLocks/>
            </p:cNvGrpSpPr>
            <p:nvPr/>
          </p:nvGrpSpPr>
          <p:grpSpPr bwMode="auto">
            <a:xfrm>
              <a:off x="1488" y="1680"/>
              <a:ext cx="480" cy="480"/>
              <a:chOff x="1632" y="1728"/>
              <a:chExt cx="480" cy="480"/>
            </a:xfrm>
          </p:grpSpPr>
          <p:sp>
            <p:nvSpPr>
              <p:cNvPr id="58" name="Oval 8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480" cy="48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9" name="Text Box 9"/>
              <p:cNvSpPr txBox="1">
                <a:spLocks noChangeAspect="1" noChangeArrowheads="1"/>
              </p:cNvSpPr>
              <p:nvPr/>
            </p:nvSpPr>
            <p:spPr bwMode="auto">
              <a:xfrm>
                <a:off x="1776" y="1824"/>
                <a:ext cx="192" cy="28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pt-BR" altLang="pt-BR" sz="2400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0" name="Group 10"/>
            <p:cNvGrpSpPr>
              <a:grpSpLocks/>
            </p:cNvGrpSpPr>
            <p:nvPr/>
          </p:nvGrpSpPr>
          <p:grpSpPr bwMode="auto">
            <a:xfrm>
              <a:off x="1968" y="1680"/>
              <a:ext cx="480" cy="480"/>
              <a:chOff x="1632" y="1728"/>
              <a:chExt cx="480" cy="480"/>
            </a:xfrm>
          </p:grpSpPr>
          <p:sp>
            <p:nvSpPr>
              <p:cNvPr id="56" name="Oval 11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480" cy="48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7" name="Text Box 12"/>
              <p:cNvSpPr txBox="1">
                <a:spLocks noChangeAspect="1" noChangeArrowheads="1"/>
              </p:cNvSpPr>
              <p:nvPr/>
            </p:nvSpPr>
            <p:spPr bwMode="auto">
              <a:xfrm>
                <a:off x="1776" y="1824"/>
                <a:ext cx="192" cy="28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pt-BR" altLang="pt-BR" sz="2400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1" name="Group 13"/>
            <p:cNvGrpSpPr>
              <a:grpSpLocks/>
            </p:cNvGrpSpPr>
            <p:nvPr/>
          </p:nvGrpSpPr>
          <p:grpSpPr bwMode="auto">
            <a:xfrm>
              <a:off x="2448" y="1680"/>
              <a:ext cx="480" cy="480"/>
              <a:chOff x="1632" y="1728"/>
              <a:chExt cx="480" cy="480"/>
            </a:xfrm>
          </p:grpSpPr>
          <p:sp>
            <p:nvSpPr>
              <p:cNvPr id="54" name="Oval 14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480" cy="48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5" name="Text Box 15"/>
              <p:cNvSpPr txBox="1">
                <a:spLocks noChangeAspect="1" noChangeArrowheads="1"/>
              </p:cNvSpPr>
              <p:nvPr/>
            </p:nvSpPr>
            <p:spPr bwMode="auto">
              <a:xfrm>
                <a:off x="1776" y="1824"/>
                <a:ext cx="192" cy="28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pt-BR" altLang="pt-BR" sz="2400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2" name="Group 16"/>
            <p:cNvGrpSpPr>
              <a:grpSpLocks/>
            </p:cNvGrpSpPr>
            <p:nvPr/>
          </p:nvGrpSpPr>
          <p:grpSpPr bwMode="auto">
            <a:xfrm>
              <a:off x="2928" y="1680"/>
              <a:ext cx="480" cy="480"/>
              <a:chOff x="1632" y="1728"/>
              <a:chExt cx="480" cy="480"/>
            </a:xfrm>
          </p:grpSpPr>
          <p:sp>
            <p:nvSpPr>
              <p:cNvPr id="52" name="Oval 17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480" cy="48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3" name="Text Box 18"/>
              <p:cNvSpPr txBox="1">
                <a:spLocks noChangeAspect="1" noChangeArrowheads="1"/>
              </p:cNvSpPr>
              <p:nvPr/>
            </p:nvSpPr>
            <p:spPr bwMode="auto">
              <a:xfrm>
                <a:off x="1776" y="1824"/>
                <a:ext cx="192" cy="28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pt-BR" altLang="pt-BR" sz="2400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3" name="Group 19"/>
            <p:cNvGrpSpPr>
              <a:grpSpLocks/>
            </p:cNvGrpSpPr>
            <p:nvPr/>
          </p:nvGrpSpPr>
          <p:grpSpPr bwMode="auto">
            <a:xfrm>
              <a:off x="3408" y="1680"/>
              <a:ext cx="480" cy="480"/>
              <a:chOff x="1632" y="1728"/>
              <a:chExt cx="480" cy="480"/>
            </a:xfrm>
          </p:grpSpPr>
          <p:sp>
            <p:nvSpPr>
              <p:cNvPr id="50" name="Oval 20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480" cy="48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1" name="Text Box 21"/>
              <p:cNvSpPr txBox="1">
                <a:spLocks noChangeAspect="1" noChangeArrowheads="1"/>
              </p:cNvSpPr>
              <p:nvPr/>
            </p:nvSpPr>
            <p:spPr bwMode="auto">
              <a:xfrm>
                <a:off x="1776" y="1824"/>
                <a:ext cx="192" cy="28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pt-BR" altLang="pt-BR" sz="2400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4" name="Group 22"/>
            <p:cNvGrpSpPr>
              <a:grpSpLocks/>
            </p:cNvGrpSpPr>
            <p:nvPr/>
          </p:nvGrpSpPr>
          <p:grpSpPr bwMode="auto">
            <a:xfrm>
              <a:off x="3888" y="1680"/>
              <a:ext cx="480" cy="480"/>
              <a:chOff x="1632" y="1728"/>
              <a:chExt cx="480" cy="480"/>
            </a:xfrm>
          </p:grpSpPr>
          <p:sp>
            <p:nvSpPr>
              <p:cNvPr id="48" name="Oval 23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480" cy="48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9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1776" y="1824"/>
                <a:ext cx="192" cy="28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pt-BR" altLang="pt-BR" sz="2400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5" name="Group 25"/>
            <p:cNvGrpSpPr>
              <a:grpSpLocks/>
            </p:cNvGrpSpPr>
            <p:nvPr/>
          </p:nvGrpSpPr>
          <p:grpSpPr bwMode="auto">
            <a:xfrm>
              <a:off x="1008" y="2880"/>
              <a:ext cx="480" cy="480"/>
              <a:chOff x="1632" y="1728"/>
              <a:chExt cx="480" cy="480"/>
            </a:xfrm>
          </p:grpSpPr>
          <p:sp>
            <p:nvSpPr>
              <p:cNvPr id="46" name="Oval 26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480" cy="48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7" name="Text Box 27"/>
              <p:cNvSpPr txBox="1">
                <a:spLocks noChangeAspect="1" noChangeArrowheads="1"/>
              </p:cNvSpPr>
              <p:nvPr/>
            </p:nvSpPr>
            <p:spPr bwMode="auto">
              <a:xfrm>
                <a:off x="1776" y="1824"/>
                <a:ext cx="192" cy="28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pt-BR" altLang="pt-BR" sz="2400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6" name="Group 28"/>
            <p:cNvGrpSpPr>
              <a:grpSpLocks/>
            </p:cNvGrpSpPr>
            <p:nvPr/>
          </p:nvGrpSpPr>
          <p:grpSpPr bwMode="auto">
            <a:xfrm>
              <a:off x="1488" y="2880"/>
              <a:ext cx="480" cy="480"/>
              <a:chOff x="1632" y="1728"/>
              <a:chExt cx="480" cy="480"/>
            </a:xfrm>
          </p:grpSpPr>
          <p:sp>
            <p:nvSpPr>
              <p:cNvPr id="44" name="Oval 29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480" cy="48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" name="Text Box 30"/>
              <p:cNvSpPr txBox="1">
                <a:spLocks noChangeAspect="1" noChangeArrowheads="1"/>
              </p:cNvSpPr>
              <p:nvPr/>
            </p:nvSpPr>
            <p:spPr bwMode="auto">
              <a:xfrm>
                <a:off x="1776" y="1824"/>
                <a:ext cx="192" cy="28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pt-BR" altLang="pt-BR" sz="2400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7" name="Group 31"/>
            <p:cNvGrpSpPr>
              <a:grpSpLocks/>
            </p:cNvGrpSpPr>
            <p:nvPr/>
          </p:nvGrpSpPr>
          <p:grpSpPr bwMode="auto">
            <a:xfrm>
              <a:off x="1968" y="2880"/>
              <a:ext cx="480" cy="480"/>
              <a:chOff x="1632" y="1728"/>
              <a:chExt cx="480" cy="480"/>
            </a:xfrm>
          </p:grpSpPr>
          <p:sp>
            <p:nvSpPr>
              <p:cNvPr id="42" name="Oval 32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480" cy="480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3" name="Text Box 33"/>
              <p:cNvSpPr txBox="1">
                <a:spLocks noChangeAspect="1" noChangeArrowheads="1"/>
              </p:cNvSpPr>
              <p:nvPr/>
            </p:nvSpPr>
            <p:spPr bwMode="auto">
              <a:xfrm>
                <a:off x="1776" y="1824"/>
                <a:ext cx="192" cy="288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pt-BR" altLang="pt-BR" sz="2400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2448" y="2880"/>
              <a:ext cx="480" cy="480"/>
              <a:chOff x="1632" y="1728"/>
              <a:chExt cx="480" cy="480"/>
            </a:xfrm>
          </p:grpSpPr>
          <p:sp>
            <p:nvSpPr>
              <p:cNvPr id="40" name="Oval 35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480" cy="48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" name="Text Box 36"/>
              <p:cNvSpPr txBox="1">
                <a:spLocks noChangeAspect="1" noChangeArrowheads="1"/>
              </p:cNvSpPr>
              <p:nvPr/>
            </p:nvSpPr>
            <p:spPr bwMode="auto">
              <a:xfrm>
                <a:off x="1776" y="1824"/>
                <a:ext cx="192" cy="28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pt-BR" altLang="pt-BR" sz="2400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9" name="Group 37"/>
            <p:cNvGrpSpPr>
              <a:grpSpLocks/>
            </p:cNvGrpSpPr>
            <p:nvPr/>
          </p:nvGrpSpPr>
          <p:grpSpPr bwMode="auto">
            <a:xfrm>
              <a:off x="2928" y="2880"/>
              <a:ext cx="480" cy="480"/>
              <a:chOff x="1632" y="1728"/>
              <a:chExt cx="480" cy="480"/>
            </a:xfrm>
          </p:grpSpPr>
          <p:sp>
            <p:nvSpPr>
              <p:cNvPr id="38" name="Oval 38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480" cy="48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9" name="Text Box 39"/>
              <p:cNvSpPr txBox="1">
                <a:spLocks noChangeAspect="1" noChangeArrowheads="1"/>
              </p:cNvSpPr>
              <p:nvPr/>
            </p:nvSpPr>
            <p:spPr bwMode="auto">
              <a:xfrm>
                <a:off x="1776" y="1824"/>
                <a:ext cx="192" cy="28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pt-BR" altLang="pt-BR" sz="2400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30" name="Group 40"/>
            <p:cNvGrpSpPr>
              <a:grpSpLocks/>
            </p:cNvGrpSpPr>
            <p:nvPr/>
          </p:nvGrpSpPr>
          <p:grpSpPr bwMode="auto">
            <a:xfrm>
              <a:off x="3408" y="2880"/>
              <a:ext cx="480" cy="480"/>
              <a:chOff x="1632" y="1728"/>
              <a:chExt cx="480" cy="480"/>
            </a:xfrm>
          </p:grpSpPr>
          <p:sp>
            <p:nvSpPr>
              <p:cNvPr id="36" name="Oval 41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480" cy="48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" name="Text Box 42"/>
              <p:cNvSpPr txBox="1">
                <a:spLocks noChangeAspect="1" noChangeArrowheads="1"/>
              </p:cNvSpPr>
              <p:nvPr/>
            </p:nvSpPr>
            <p:spPr bwMode="auto">
              <a:xfrm>
                <a:off x="1776" y="1824"/>
                <a:ext cx="192" cy="28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pt-BR" altLang="pt-BR" sz="2400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32" name="Group 43"/>
            <p:cNvGrpSpPr>
              <a:grpSpLocks/>
            </p:cNvGrpSpPr>
            <p:nvPr/>
          </p:nvGrpSpPr>
          <p:grpSpPr bwMode="auto">
            <a:xfrm>
              <a:off x="3888" y="2880"/>
              <a:ext cx="480" cy="480"/>
              <a:chOff x="1632" y="1728"/>
              <a:chExt cx="480" cy="480"/>
            </a:xfrm>
          </p:grpSpPr>
          <p:sp>
            <p:nvSpPr>
              <p:cNvPr id="34" name="Oval 44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480" cy="48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" name="Text Box 45"/>
              <p:cNvSpPr txBox="1">
                <a:spLocks noChangeAspect="1" noChangeArrowheads="1"/>
              </p:cNvSpPr>
              <p:nvPr/>
            </p:nvSpPr>
            <p:spPr bwMode="auto">
              <a:xfrm>
                <a:off x="1776" y="1824"/>
                <a:ext cx="192" cy="28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pt-BR" altLang="pt-BR" sz="2400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33" name="AutoShape 46"/>
            <p:cNvSpPr>
              <a:spLocks noChangeArrowheads="1"/>
            </p:cNvSpPr>
            <p:nvPr/>
          </p:nvSpPr>
          <p:spPr bwMode="auto">
            <a:xfrm>
              <a:off x="2544" y="2352"/>
              <a:ext cx="306" cy="336"/>
            </a:xfrm>
            <a:prstGeom prst="downArrow">
              <a:avLst>
                <a:gd name="adj1" fmla="val 50000"/>
                <a:gd name="adj2" fmla="val 2745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2" name="CaixaDeTexto 61">
            <a:extLst>
              <a:ext uri="{FF2B5EF4-FFF2-40B4-BE49-F238E27FC236}">
                <a16:creationId xmlns:a16="http://schemas.microsoft.com/office/drawing/2014/main" xmlns="" id="{77E7B96C-7337-43D3-8F60-22FC5C7015F2}"/>
              </a:ext>
            </a:extLst>
          </p:cNvPr>
          <p:cNvSpPr txBox="1"/>
          <p:nvPr/>
        </p:nvSpPr>
        <p:spPr>
          <a:xfrm>
            <a:off x="825392" y="1445357"/>
            <a:ext cx="60353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Exemplo teórico de mutação de um ponto</a:t>
            </a: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649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49BED168-30F9-41F3-9CE1-B5265C8354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7" y="186071"/>
            <a:ext cx="4006786" cy="107302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723" y="118946"/>
            <a:ext cx="810028" cy="808956"/>
          </a:xfrm>
          <a:prstGeom prst="rect">
            <a:avLst/>
          </a:prstGeom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446915" y="2387603"/>
            <a:ext cx="6832552" cy="3674529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xmlns="" id="{77E7B96C-7337-43D3-8F60-22FC5C7015F2}"/>
              </a:ext>
            </a:extLst>
          </p:cNvPr>
          <p:cNvSpPr txBox="1"/>
          <p:nvPr/>
        </p:nvSpPr>
        <p:spPr>
          <a:xfrm>
            <a:off x="825392" y="1445357"/>
            <a:ext cx="60353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Exemplo prático de mutação de um ponto</a:t>
            </a: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551642" y="3164946"/>
            <a:ext cx="6600825" cy="2238375"/>
            <a:chOff x="2551642" y="3164946"/>
            <a:chExt cx="6600825" cy="22383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1642" y="3164946"/>
              <a:ext cx="6600825" cy="223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Retângulo 64"/>
            <p:cNvSpPr/>
            <p:nvPr/>
          </p:nvSpPr>
          <p:spPr>
            <a:xfrm>
              <a:off x="8771468" y="3496853"/>
              <a:ext cx="203199" cy="533280"/>
            </a:xfrm>
            <a:prstGeom prst="rect">
              <a:avLst/>
            </a:prstGeom>
            <a:solidFill>
              <a:srgbClr val="ADF2F9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5437089" y="3759255"/>
              <a:ext cx="372777" cy="245527"/>
            </a:xfrm>
            <a:prstGeom prst="ellipse">
              <a:avLst/>
            </a:prstGeom>
            <a:solidFill>
              <a:srgbClr val="00B0F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5445555" y="5080005"/>
              <a:ext cx="372777" cy="245527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7645401" y="4792252"/>
              <a:ext cx="203199" cy="533280"/>
            </a:xfrm>
            <a:prstGeom prst="rect">
              <a:avLst/>
            </a:prstGeom>
            <a:solidFill>
              <a:srgbClr val="ADF2F9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693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49BED168-30F9-41F3-9CE1-B5265C8354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4" y="186071"/>
            <a:ext cx="4006786" cy="107302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ADD780B-E305-4DE3-8052-014F61C843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39" y="151259"/>
            <a:ext cx="1372789" cy="49024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77E7B96C-7337-43D3-8F60-22FC5C7015F2}"/>
              </a:ext>
            </a:extLst>
          </p:cNvPr>
          <p:cNvSpPr txBox="1"/>
          <p:nvPr/>
        </p:nvSpPr>
        <p:spPr>
          <a:xfrm>
            <a:off x="825392" y="1445357"/>
            <a:ext cx="57193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Exemplo teórico de </a:t>
            </a:r>
            <a:r>
              <a:rPr lang="pt-BR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crossover</a:t>
            </a: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de um ponto</a:t>
            </a: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811917" y="2405606"/>
            <a:ext cx="8077200" cy="3692525"/>
            <a:chOff x="533400" y="2041525"/>
            <a:chExt cx="8077200" cy="3692525"/>
          </a:xfrm>
        </p:grpSpPr>
        <p:sp>
          <p:nvSpPr>
            <p:cNvPr id="17" name="Rectangle 2"/>
            <p:cNvSpPr>
              <a:spLocks noChangeArrowheads="1"/>
            </p:cNvSpPr>
            <p:nvPr/>
          </p:nvSpPr>
          <p:spPr bwMode="auto">
            <a:xfrm>
              <a:off x="533400" y="2041525"/>
              <a:ext cx="8077200" cy="3692525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8" name="Group 3"/>
            <p:cNvGrpSpPr>
              <a:grpSpLocks/>
            </p:cNvGrpSpPr>
            <p:nvPr/>
          </p:nvGrpSpPr>
          <p:grpSpPr bwMode="auto">
            <a:xfrm>
              <a:off x="827088" y="4106863"/>
              <a:ext cx="3048000" cy="762000"/>
              <a:chOff x="3312" y="1344"/>
              <a:chExt cx="1920" cy="480"/>
            </a:xfrm>
          </p:grpSpPr>
          <p:grpSp>
            <p:nvGrpSpPr>
              <p:cNvPr id="19" name="Group 4"/>
              <p:cNvGrpSpPr>
                <a:grpSpLocks/>
              </p:cNvGrpSpPr>
              <p:nvPr/>
            </p:nvGrpSpPr>
            <p:grpSpPr bwMode="auto">
              <a:xfrm>
                <a:off x="3792" y="1344"/>
                <a:ext cx="480" cy="480"/>
                <a:chOff x="1632" y="1728"/>
                <a:chExt cx="480" cy="480"/>
              </a:xfrm>
            </p:grpSpPr>
            <p:sp>
              <p:nvSpPr>
                <p:cNvPr id="30" name="Oval 5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" name="Text Box 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20" name="Group 7"/>
              <p:cNvGrpSpPr>
                <a:grpSpLocks/>
              </p:cNvGrpSpPr>
              <p:nvPr/>
            </p:nvGrpSpPr>
            <p:grpSpPr bwMode="auto">
              <a:xfrm>
                <a:off x="4272" y="1344"/>
                <a:ext cx="480" cy="480"/>
                <a:chOff x="1632" y="1728"/>
                <a:chExt cx="480" cy="480"/>
              </a:xfrm>
            </p:grpSpPr>
            <p:sp>
              <p:nvSpPr>
                <p:cNvPr id="28" name="Oval 8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9" name="Text Box 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21" name="Group 10"/>
              <p:cNvGrpSpPr>
                <a:grpSpLocks/>
              </p:cNvGrpSpPr>
              <p:nvPr/>
            </p:nvGrpSpPr>
            <p:grpSpPr bwMode="auto">
              <a:xfrm>
                <a:off x="4752" y="1344"/>
                <a:ext cx="480" cy="480"/>
                <a:chOff x="1632" y="1728"/>
                <a:chExt cx="480" cy="480"/>
              </a:xfrm>
            </p:grpSpPr>
            <p:sp>
              <p:nvSpPr>
                <p:cNvPr id="26" name="Oval 11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7" name="Text Box 1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22" name="Group 13"/>
              <p:cNvGrpSpPr>
                <a:grpSpLocks/>
              </p:cNvGrpSpPr>
              <p:nvPr/>
            </p:nvGrpSpPr>
            <p:grpSpPr bwMode="auto">
              <a:xfrm>
                <a:off x="3312" y="1344"/>
                <a:ext cx="480" cy="480"/>
                <a:chOff x="1632" y="1728"/>
                <a:chExt cx="480" cy="480"/>
              </a:xfrm>
            </p:grpSpPr>
            <p:sp>
              <p:nvSpPr>
                <p:cNvPr id="24" name="Oval 14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5" name="Text Box 1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 flipV="1">
                <a:off x="4272" y="1344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32" name="Group 17"/>
            <p:cNvGrpSpPr>
              <a:grpSpLocks/>
            </p:cNvGrpSpPr>
            <p:nvPr/>
          </p:nvGrpSpPr>
          <p:grpSpPr bwMode="auto">
            <a:xfrm>
              <a:off x="838200" y="3027363"/>
              <a:ext cx="3048000" cy="762000"/>
              <a:chOff x="528" y="1344"/>
              <a:chExt cx="1920" cy="480"/>
            </a:xfrm>
          </p:grpSpPr>
          <p:grpSp>
            <p:nvGrpSpPr>
              <p:cNvPr id="33" name="Group 18"/>
              <p:cNvGrpSpPr>
                <a:grpSpLocks/>
              </p:cNvGrpSpPr>
              <p:nvPr/>
            </p:nvGrpSpPr>
            <p:grpSpPr bwMode="auto">
              <a:xfrm>
                <a:off x="1008" y="1344"/>
                <a:ext cx="480" cy="480"/>
                <a:chOff x="1632" y="1728"/>
                <a:chExt cx="480" cy="480"/>
              </a:xfrm>
            </p:grpSpPr>
            <p:sp>
              <p:nvSpPr>
                <p:cNvPr id="44" name="Oval 19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5" name="Text Box 2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34" name="Group 21"/>
              <p:cNvGrpSpPr>
                <a:grpSpLocks/>
              </p:cNvGrpSpPr>
              <p:nvPr/>
            </p:nvGrpSpPr>
            <p:grpSpPr bwMode="auto">
              <a:xfrm>
                <a:off x="1488" y="1344"/>
                <a:ext cx="480" cy="480"/>
                <a:chOff x="1632" y="1728"/>
                <a:chExt cx="480" cy="480"/>
              </a:xfrm>
            </p:grpSpPr>
            <p:sp>
              <p:nvSpPr>
                <p:cNvPr id="42" name="Oval 22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3" name="Text Box 2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35" name="Group 24"/>
              <p:cNvGrpSpPr>
                <a:grpSpLocks/>
              </p:cNvGrpSpPr>
              <p:nvPr/>
            </p:nvGrpSpPr>
            <p:grpSpPr bwMode="auto">
              <a:xfrm>
                <a:off x="1968" y="1344"/>
                <a:ext cx="480" cy="480"/>
                <a:chOff x="1632" y="1728"/>
                <a:chExt cx="480" cy="480"/>
              </a:xfrm>
            </p:grpSpPr>
            <p:sp>
              <p:nvSpPr>
                <p:cNvPr id="40" name="Oval 25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1" name="Text Box 2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 flipV="1">
                <a:off x="1488" y="1344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grpSp>
            <p:nvGrpSpPr>
              <p:cNvPr id="37" name="Group 28"/>
              <p:cNvGrpSpPr>
                <a:grpSpLocks/>
              </p:cNvGrpSpPr>
              <p:nvPr/>
            </p:nvGrpSpPr>
            <p:grpSpPr bwMode="auto">
              <a:xfrm>
                <a:off x="528" y="1344"/>
                <a:ext cx="480" cy="480"/>
                <a:chOff x="1632" y="1728"/>
                <a:chExt cx="480" cy="480"/>
              </a:xfrm>
            </p:grpSpPr>
            <p:sp>
              <p:nvSpPr>
                <p:cNvPr id="38" name="Oval 29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9" name="Text Box 3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0</a:t>
                  </a:r>
                </a:p>
              </p:txBody>
            </p:sp>
          </p:grpSp>
        </p:grpSp>
        <p:grpSp>
          <p:nvGrpSpPr>
            <p:cNvPr id="46" name="Group 32"/>
            <p:cNvGrpSpPr>
              <a:grpSpLocks/>
            </p:cNvGrpSpPr>
            <p:nvPr/>
          </p:nvGrpSpPr>
          <p:grpSpPr bwMode="auto">
            <a:xfrm>
              <a:off x="5364163" y="4076700"/>
              <a:ext cx="3048000" cy="762000"/>
              <a:chOff x="3312" y="3216"/>
              <a:chExt cx="1920" cy="480"/>
            </a:xfrm>
          </p:grpSpPr>
          <p:grpSp>
            <p:nvGrpSpPr>
              <p:cNvPr id="47" name="Group 33"/>
              <p:cNvGrpSpPr>
                <a:grpSpLocks/>
              </p:cNvGrpSpPr>
              <p:nvPr/>
            </p:nvGrpSpPr>
            <p:grpSpPr bwMode="auto">
              <a:xfrm>
                <a:off x="3312" y="3216"/>
                <a:ext cx="480" cy="480"/>
                <a:chOff x="1632" y="1728"/>
                <a:chExt cx="480" cy="480"/>
              </a:xfrm>
            </p:grpSpPr>
            <p:sp>
              <p:nvSpPr>
                <p:cNvPr id="57" name="Oval 34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8" name="Text Box 3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48" name="Group 36"/>
              <p:cNvGrpSpPr>
                <a:grpSpLocks/>
              </p:cNvGrpSpPr>
              <p:nvPr/>
            </p:nvGrpSpPr>
            <p:grpSpPr bwMode="auto">
              <a:xfrm>
                <a:off x="3792" y="3216"/>
                <a:ext cx="480" cy="480"/>
                <a:chOff x="1632" y="1728"/>
                <a:chExt cx="480" cy="480"/>
              </a:xfrm>
            </p:grpSpPr>
            <p:sp>
              <p:nvSpPr>
                <p:cNvPr id="55" name="Oval 37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6" name="Text Box 3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49" name="Group 39"/>
              <p:cNvGrpSpPr>
                <a:grpSpLocks/>
              </p:cNvGrpSpPr>
              <p:nvPr/>
            </p:nvGrpSpPr>
            <p:grpSpPr bwMode="auto">
              <a:xfrm>
                <a:off x="4752" y="3216"/>
                <a:ext cx="480" cy="480"/>
                <a:chOff x="1632" y="1728"/>
                <a:chExt cx="480" cy="480"/>
              </a:xfrm>
            </p:grpSpPr>
            <p:sp>
              <p:nvSpPr>
                <p:cNvPr id="53" name="Oval 40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4" name="Text Box 4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50" name="Group 42"/>
              <p:cNvGrpSpPr>
                <a:grpSpLocks/>
              </p:cNvGrpSpPr>
              <p:nvPr/>
            </p:nvGrpSpPr>
            <p:grpSpPr bwMode="auto">
              <a:xfrm>
                <a:off x="4272" y="3216"/>
                <a:ext cx="480" cy="480"/>
                <a:chOff x="1632" y="1728"/>
                <a:chExt cx="480" cy="480"/>
              </a:xfrm>
            </p:grpSpPr>
            <p:sp>
              <p:nvSpPr>
                <p:cNvPr id="51" name="Oval 43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2" name="Text Box 4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0</a:t>
                  </a:r>
                </a:p>
              </p:txBody>
            </p:sp>
          </p:grpSp>
        </p:grpSp>
        <p:grpSp>
          <p:nvGrpSpPr>
            <p:cNvPr id="59" name="Group 45"/>
            <p:cNvGrpSpPr>
              <a:grpSpLocks/>
            </p:cNvGrpSpPr>
            <p:nvPr/>
          </p:nvGrpSpPr>
          <p:grpSpPr bwMode="auto">
            <a:xfrm>
              <a:off x="5364163" y="3027363"/>
              <a:ext cx="3048000" cy="762000"/>
              <a:chOff x="480" y="3216"/>
              <a:chExt cx="1920" cy="480"/>
            </a:xfrm>
          </p:grpSpPr>
          <p:grpSp>
            <p:nvGrpSpPr>
              <p:cNvPr id="60" name="Group 46"/>
              <p:cNvGrpSpPr>
                <a:grpSpLocks/>
              </p:cNvGrpSpPr>
              <p:nvPr/>
            </p:nvGrpSpPr>
            <p:grpSpPr bwMode="auto">
              <a:xfrm>
                <a:off x="960" y="3216"/>
                <a:ext cx="480" cy="480"/>
                <a:chOff x="1632" y="1728"/>
                <a:chExt cx="480" cy="480"/>
              </a:xfrm>
            </p:grpSpPr>
            <p:sp>
              <p:nvSpPr>
                <p:cNvPr id="70" name="Oval 47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71" name="Text Box 4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61" name="Group 49"/>
              <p:cNvGrpSpPr>
                <a:grpSpLocks/>
              </p:cNvGrpSpPr>
              <p:nvPr/>
            </p:nvGrpSpPr>
            <p:grpSpPr bwMode="auto">
              <a:xfrm>
                <a:off x="480" y="3216"/>
                <a:ext cx="480" cy="480"/>
                <a:chOff x="1632" y="1728"/>
                <a:chExt cx="480" cy="480"/>
              </a:xfrm>
            </p:grpSpPr>
            <p:sp>
              <p:nvSpPr>
                <p:cNvPr id="68" name="Oval 50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9" name="Text Box 5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62" name="Group 52"/>
              <p:cNvGrpSpPr>
                <a:grpSpLocks/>
              </p:cNvGrpSpPr>
              <p:nvPr/>
            </p:nvGrpSpPr>
            <p:grpSpPr bwMode="auto">
              <a:xfrm>
                <a:off x="1440" y="3216"/>
                <a:ext cx="480" cy="480"/>
                <a:chOff x="1632" y="1728"/>
                <a:chExt cx="480" cy="480"/>
              </a:xfrm>
            </p:grpSpPr>
            <p:sp>
              <p:nvSpPr>
                <p:cNvPr id="66" name="Oval 53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7" name="Text Box 5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63" name="Group 55"/>
              <p:cNvGrpSpPr>
                <a:grpSpLocks/>
              </p:cNvGrpSpPr>
              <p:nvPr/>
            </p:nvGrpSpPr>
            <p:grpSpPr bwMode="auto">
              <a:xfrm>
                <a:off x="1920" y="3216"/>
                <a:ext cx="480" cy="480"/>
                <a:chOff x="1632" y="1728"/>
                <a:chExt cx="480" cy="480"/>
              </a:xfrm>
            </p:grpSpPr>
            <p:sp>
              <p:nvSpPr>
                <p:cNvPr id="64" name="Oval 56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5" name="Text Box 5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1</a:t>
                  </a:r>
                </a:p>
              </p:txBody>
            </p:sp>
          </p:grpSp>
        </p:grpSp>
        <p:sp>
          <p:nvSpPr>
            <p:cNvPr id="72" name="AutoShape 58"/>
            <p:cNvSpPr>
              <a:spLocks noChangeArrowheads="1"/>
            </p:cNvSpPr>
            <p:nvPr/>
          </p:nvSpPr>
          <p:spPr bwMode="auto">
            <a:xfrm rot="16200000">
              <a:off x="4425950" y="3503613"/>
              <a:ext cx="485775" cy="914400"/>
            </a:xfrm>
            <a:prstGeom prst="downArrow">
              <a:avLst>
                <a:gd name="adj1" fmla="val 50000"/>
                <a:gd name="adj2" fmla="val 47059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3" name="Rectangle 59"/>
            <p:cNvSpPr>
              <a:spLocks noChangeArrowheads="1"/>
            </p:cNvSpPr>
            <p:nvPr/>
          </p:nvSpPr>
          <p:spPr bwMode="auto">
            <a:xfrm>
              <a:off x="971550" y="2644775"/>
              <a:ext cx="72072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pt-BR" altLang="pt-BR" sz="2400" b="1">
                  <a:latin typeface="Times New Roman" pitchFamily="18" charset="0"/>
                </a:rPr>
                <a:t>Pais</a:t>
              </a:r>
            </a:p>
          </p:txBody>
        </p:sp>
        <p:sp>
          <p:nvSpPr>
            <p:cNvPr id="74" name="Rectangle 60"/>
            <p:cNvSpPr>
              <a:spLocks noChangeArrowheads="1"/>
            </p:cNvSpPr>
            <p:nvPr/>
          </p:nvSpPr>
          <p:spPr bwMode="auto">
            <a:xfrm>
              <a:off x="5651500" y="2644775"/>
              <a:ext cx="72072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pt-BR" altLang="pt-BR" sz="2400" b="1">
                  <a:latin typeface="Times New Roman" pitchFamily="18" charset="0"/>
                </a:rPr>
                <a:t>Filhos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7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49BED168-30F9-41F3-9CE1-B5265C8354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4" y="186071"/>
            <a:ext cx="4006786" cy="107302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ADD780B-E305-4DE3-8052-014F61C843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39" y="151259"/>
            <a:ext cx="1372789" cy="490245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1828800" y="2372523"/>
            <a:ext cx="8077200" cy="3671887"/>
            <a:chOff x="539750" y="1989138"/>
            <a:chExt cx="8077200" cy="3671887"/>
          </a:xfrm>
        </p:grpSpPr>
        <p:sp>
          <p:nvSpPr>
            <p:cNvPr id="15" name="Rectangle 2"/>
            <p:cNvSpPr>
              <a:spLocks noChangeArrowheads="1"/>
            </p:cNvSpPr>
            <p:nvPr/>
          </p:nvSpPr>
          <p:spPr bwMode="auto">
            <a:xfrm>
              <a:off x="539750" y="1989138"/>
              <a:ext cx="8077200" cy="3671887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7" name="Group 3"/>
            <p:cNvGrpSpPr>
              <a:grpSpLocks/>
            </p:cNvGrpSpPr>
            <p:nvPr/>
          </p:nvGrpSpPr>
          <p:grpSpPr bwMode="auto">
            <a:xfrm>
              <a:off x="838200" y="2882900"/>
              <a:ext cx="3048000" cy="762000"/>
              <a:chOff x="528" y="1344"/>
              <a:chExt cx="1920" cy="480"/>
            </a:xfrm>
          </p:grpSpPr>
          <p:grpSp>
            <p:nvGrpSpPr>
              <p:cNvPr id="61" name="Group 4"/>
              <p:cNvGrpSpPr>
                <a:grpSpLocks/>
              </p:cNvGrpSpPr>
              <p:nvPr/>
            </p:nvGrpSpPr>
            <p:grpSpPr bwMode="auto">
              <a:xfrm>
                <a:off x="1008" y="1344"/>
                <a:ext cx="480" cy="480"/>
                <a:chOff x="1632" y="1728"/>
                <a:chExt cx="480" cy="480"/>
              </a:xfrm>
            </p:grpSpPr>
            <p:sp>
              <p:nvSpPr>
                <p:cNvPr id="73" name="Oval 5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74" name="Text Box 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62" name="Group 7"/>
              <p:cNvGrpSpPr>
                <a:grpSpLocks/>
              </p:cNvGrpSpPr>
              <p:nvPr/>
            </p:nvGrpSpPr>
            <p:grpSpPr bwMode="auto">
              <a:xfrm>
                <a:off x="1488" y="1344"/>
                <a:ext cx="480" cy="480"/>
                <a:chOff x="1632" y="1728"/>
                <a:chExt cx="480" cy="480"/>
              </a:xfrm>
            </p:grpSpPr>
            <p:sp>
              <p:nvSpPr>
                <p:cNvPr id="71" name="Oval 8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72" name="Text Box 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63" name="Group 10"/>
              <p:cNvGrpSpPr>
                <a:grpSpLocks/>
              </p:cNvGrpSpPr>
              <p:nvPr/>
            </p:nvGrpSpPr>
            <p:grpSpPr bwMode="auto">
              <a:xfrm>
                <a:off x="1968" y="1344"/>
                <a:ext cx="480" cy="480"/>
                <a:chOff x="1632" y="1728"/>
                <a:chExt cx="480" cy="480"/>
              </a:xfrm>
            </p:grpSpPr>
            <p:sp>
              <p:nvSpPr>
                <p:cNvPr id="69" name="Oval 11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70" name="Text Box 1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64" name="Line 13"/>
              <p:cNvSpPr>
                <a:spLocks noChangeShapeType="1"/>
              </p:cNvSpPr>
              <p:nvPr/>
            </p:nvSpPr>
            <p:spPr bwMode="auto">
              <a:xfrm flipV="1">
                <a:off x="1020" y="1344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65" name="Line 14"/>
              <p:cNvSpPr>
                <a:spLocks noChangeShapeType="1"/>
              </p:cNvSpPr>
              <p:nvPr/>
            </p:nvSpPr>
            <p:spPr bwMode="auto">
              <a:xfrm flipV="1">
                <a:off x="1968" y="1344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grpSp>
            <p:nvGrpSpPr>
              <p:cNvPr id="66" name="Group 15"/>
              <p:cNvGrpSpPr>
                <a:grpSpLocks/>
              </p:cNvGrpSpPr>
              <p:nvPr/>
            </p:nvGrpSpPr>
            <p:grpSpPr bwMode="auto">
              <a:xfrm>
                <a:off x="528" y="1344"/>
                <a:ext cx="480" cy="480"/>
                <a:chOff x="1632" y="1728"/>
                <a:chExt cx="480" cy="480"/>
              </a:xfrm>
            </p:grpSpPr>
            <p:sp>
              <p:nvSpPr>
                <p:cNvPr id="67" name="Oval 16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8" name="Text Box 1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0</a:t>
                  </a:r>
                </a:p>
              </p:txBody>
            </p:sp>
          </p:grpSp>
        </p:grpSp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827088" y="4087813"/>
              <a:ext cx="3048000" cy="781050"/>
              <a:chOff x="552" y="2439"/>
              <a:chExt cx="1920" cy="492"/>
            </a:xfrm>
          </p:grpSpPr>
          <p:grpSp>
            <p:nvGrpSpPr>
              <p:cNvPr id="47" name="Group 19"/>
              <p:cNvGrpSpPr>
                <a:grpSpLocks/>
              </p:cNvGrpSpPr>
              <p:nvPr/>
            </p:nvGrpSpPr>
            <p:grpSpPr bwMode="auto">
              <a:xfrm>
                <a:off x="1032" y="2451"/>
                <a:ext cx="480" cy="480"/>
                <a:chOff x="1632" y="1728"/>
                <a:chExt cx="480" cy="480"/>
              </a:xfrm>
            </p:grpSpPr>
            <p:sp>
              <p:nvSpPr>
                <p:cNvPr id="59" name="Oval 20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0" name="Text Box 2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48" name="Group 22"/>
              <p:cNvGrpSpPr>
                <a:grpSpLocks/>
              </p:cNvGrpSpPr>
              <p:nvPr/>
            </p:nvGrpSpPr>
            <p:grpSpPr bwMode="auto">
              <a:xfrm>
                <a:off x="1512" y="2451"/>
                <a:ext cx="480" cy="480"/>
                <a:chOff x="1632" y="1728"/>
                <a:chExt cx="480" cy="480"/>
              </a:xfrm>
            </p:grpSpPr>
            <p:sp>
              <p:nvSpPr>
                <p:cNvPr id="57" name="Oval 23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8" name="Text Box 2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49" name="Group 25"/>
              <p:cNvGrpSpPr>
                <a:grpSpLocks/>
              </p:cNvGrpSpPr>
              <p:nvPr/>
            </p:nvGrpSpPr>
            <p:grpSpPr bwMode="auto">
              <a:xfrm>
                <a:off x="1992" y="2451"/>
                <a:ext cx="480" cy="480"/>
                <a:chOff x="1632" y="1728"/>
                <a:chExt cx="480" cy="480"/>
              </a:xfrm>
            </p:grpSpPr>
            <p:sp>
              <p:nvSpPr>
                <p:cNvPr id="55" name="Oval 26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6" name="Text Box 2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50" name="Group 28"/>
              <p:cNvGrpSpPr>
                <a:grpSpLocks/>
              </p:cNvGrpSpPr>
              <p:nvPr/>
            </p:nvGrpSpPr>
            <p:grpSpPr bwMode="auto">
              <a:xfrm>
                <a:off x="552" y="2451"/>
                <a:ext cx="480" cy="480"/>
                <a:chOff x="1632" y="1728"/>
                <a:chExt cx="480" cy="480"/>
              </a:xfrm>
            </p:grpSpPr>
            <p:sp>
              <p:nvSpPr>
                <p:cNvPr id="53" name="Oval 29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4" name="Text Box 3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51" name="Line 31"/>
              <p:cNvSpPr>
                <a:spLocks noChangeShapeType="1"/>
              </p:cNvSpPr>
              <p:nvPr/>
            </p:nvSpPr>
            <p:spPr bwMode="auto">
              <a:xfrm flipV="1">
                <a:off x="1032" y="2451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52" name="Line 32"/>
              <p:cNvSpPr>
                <a:spLocks noChangeShapeType="1"/>
              </p:cNvSpPr>
              <p:nvPr/>
            </p:nvSpPr>
            <p:spPr bwMode="auto">
              <a:xfrm flipV="1">
                <a:off x="1992" y="2439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19" name="AutoShape 34"/>
            <p:cNvSpPr>
              <a:spLocks noChangeArrowheads="1"/>
            </p:cNvSpPr>
            <p:nvPr/>
          </p:nvSpPr>
          <p:spPr bwMode="auto">
            <a:xfrm rot="16200000">
              <a:off x="4376737" y="3359151"/>
              <a:ext cx="485775" cy="914400"/>
            </a:xfrm>
            <a:prstGeom prst="downArrow">
              <a:avLst>
                <a:gd name="adj1" fmla="val 50000"/>
                <a:gd name="adj2" fmla="val 47059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0" name="Group 35"/>
            <p:cNvGrpSpPr>
              <a:grpSpLocks/>
            </p:cNvGrpSpPr>
            <p:nvPr/>
          </p:nvGrpSpPr>
          <p:grpSpPr bwMode="auto">
            <a:xfrm>
              <a:off x="5292725" y="4106863"/>
              <a:ext cx="3048000" cy="762000"/>
              <a:chOff x="3379" y="2451"/>
              <a:chExt cx="1920" cy="480"/>
            </a:xfrm>
          </p:grpSpPr>
          <p:grpSp>
            <p:nvGrpSpPr>
              <p:cNvPr id="35" name="Group 36"/>
              <p:cNvGrpSpPr>
                <a:grpSpLocks/>
              </p:cNvGrpSpPr>
              <p:nvPr/>
            </p:nvGrpSpPr>
            <p:grpSpPr bwMode="auto">
              <a:xfrm>
                <a:off x="3379" y="2451"/>
                <a:ext cx="480" cy="480"/>
                <a:chOff x="1632" y="1728"/>
                <a:chExt cx="480" cy="480"/>
              </a:xfrm>
            </p:grpSpPr>
            <p:sp>
              <p:nvSpPr>
                <p:cNvPr id="45" name="Oval 37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6" name="Text Box 3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6" name="Group 39"/>
              <p:cNvGrpSpPr>
                <a:grpSpLocks/>
              </p:cNvGrpSpPr>
              <p:nvPr/>
            </p:nvGrpSpPr>
            <p:grpSpPr bwMode="auto">
              <a:xfrm>
                <a:off x="4819" y="2451"/>
                <a:ext cx="480" cy="480"/>
                <a:chOff x="1632" y="1728"/>
                <a:chExt cx="480" cy="480"/>
              </a:xfrm>
            </p:grpSpPr>
            <p:sp>
              <p:nvSpPr>
                <p:cNvPr id="43" name="Oval 40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4" name="Text Box 4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7" name="Group 42"/>
              <p:cNvGrpSpPr>
                <a:grpSpLocks/>
              </p:cNvGrpSpPr>
              <p:nvPr/>
            </p:nvGrpSpPr>
            <p:grpSpPr bwMode="auto">
              <a:xfrm>
                <a:off x="4339" y="2451"/>
                <a:ext cx="480" cy="480"/>
                <a:chOff x="1632" y="1728"/>
                <a:chExt cx="480" cy="480"/>
              </a:xfrm>
            </p:grpSpPr>
            <p:sp>
              <p:nvSpPr>
                <p:cNvPr id="41" name="Oval 43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2" name="Text Box 4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38" name="Group 45"/>
              <p:cNvGrpSpPr>
                <a:grpSpLocks/>
              </p:cNvGrpSpPr>
              <p:nvPr/>
            </p:nvGrpSpPr>
            <p:grpSpPr bwMode="auto">
              <a:xfrm>
                <a:off x="3859" y="2451"/>
                <a:ext cx="480" cy="480"/>
                <a:chOff x="1632" y="1728"/>
                <a:chExt cx="480" cy="480"/>
              </a:xfrm>
            </p:grpSpPr>
            <p:sp>
              <p:nvSpPr>
                <p:cNvPr id="39" name="Oval 46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480" cy="48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0" name="Text Box 4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6" y="1824"/>
                  <a:ext cx="192" cy="288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altLang="pt-BR" sz="2400">
                      <a:latin typeface="Times New Roman" pitchFamily="18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1" name="Group 48"/>
            <p:cNvGrpSpPr>
              <a:grpSpLocks/>
            </p:cNvGrpSpPr>
            <p:nvPr/>
          </p:nvGrpSpPr>
          <p:grpSpPr bwMode="auto">
            <a:xfrm>
              <a:off x="7578725" y="2882900"/>
              <a:ext cx="762000" cy="762000"/>
              <a:chOff x="1632" y="1728"/>
              <a:chExt cx="480" cy="480"/>
            </a:xfrm>
          </p:grpSpPr>
          <p:sp>
            <p:nvSpPr>
              <p:cNvPr id="33" name="Oval 49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480" cy="48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4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1776" y="1824"/>
                <a:ext cx="192" cy="28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pt-BR" altLang="pt-BR" sz="2400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2" name="Group 51"/>
            <p:cNvGrpSpPr>
              <a:grpSpLocks/>
            </p:cNvGrpSpPr>
            <p:nvPr/>
          </p:nvGrpSpPr>
          <p:grpSpPr bwMode="auto">
            <a:xfrm>
              <a:off x="5292725" y="2882900"/>
              <a:ext cx="762000" cy="762000"/>
              <a:chOff x="1632" y="1728"/>
              <a:chExt cx="480" cy="480"/>
            </a:xfrm>
          </p:grpSpPr>
          <p:sp>
            <p:nvSpPr>
              <p:cNvPr id="31" name="Oval 52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480" cy="48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" name="Text Box 53"/>
              <p:cNvSpPr txBox="1">
                <a:spLocks noChangeAspect="1" noChangeArrowheads="1"/>
              </p:cNvSpPr>
              <p:nvPr/>
            </p:nvSpPr>
            <p:spPr bwMode="auto">
              <a:xfrm>
                <a:off x="1776" y="1824"/>
                <a:ext cx="192" cy="28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pt-BR" altLang="pt-BR" sz="2400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3" name="Group 54"/>
            <p:cNvGrpSpPr>
              <a:grpSpLocks/>
            </p:cNvGrpSpPr>
            <p:nvPr/>
          </p:nvGrpSpPr>
          <p:grpSpPr bwMode="auto">
            <a:xfrm>
              <a:off x="6054725" y="2882900"/>
              <a:ext cx="762000" cy="762000"/>
              <a:chOff x="1632" y="1728"/>
              <a:chExt cx="480" cy="480"/>
            </a:xfrm>
          </p:grpSpPr>
          <p:sp>
            <p:nvSpPr>
              <p:cNvPr id="29" name="Oval 55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480" cy="480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" name="Text Box 56"/>
              <p:cNvSpPr txBox="1">
                <a:spLocks noChangeAspect="1" noChangeArrowheads="1"/>
              </p:cNvSpPr>
              <p:nvPr/>
            </p:nvSpPr>
            <p:spPr bwMode="auto">
              <a:xfrm>
                <a:off x="1776" y="1824"/>
                <a:ext cx="192" cy="288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pt-BR" altLang="pt-BR" sz="2400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4" name="Group 57"/>
            <p:cNvGrpSpPr>
              <a:grpSpLocks/>
            </p:cNvGrpSpPr>
            <p:nvPr/>
          </p:nvGrpSpPr>
          <p:grpSpPr bwMode="auto">
            <a:xfrm>
              <a:off x="6816725" y="2882900"/>
              <a:ext cx="762000" cy="762000"/>
              <a:chOff x="1632" y="1728"/>
              <a:chExt cx="480" cy="480"/>
            </a:xfrm>
          </p:grpSpPr>
          <p:sp>
            <p:nvSpPr>
              <p:cNvPr id="27" name="Oval 58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480" cy="480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Text Box 59"/>
              <p:cNvSpPr txBox="1">
                <a:spLocks noChangeAspect="1" noChangeArrowheads="1"/>
              </p:cNvSpPr>
              <p:nvPr/>
            </p:nvSpPr>
            <p:spPr bwMode="auto">
              <a:xfrm>
                <a:off x="1776" y="1824"/>
                <a:ext cx="192" cy="288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pt-BR" altLang="pt-BR" sz="2400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25" name="Rectangle 60"/>
            <p:cNvSpPr>
              <a:spLocks noChangeArrowheads="1"/>
            </p:cNvSpPr>
            <p:nvPr/>
          </p:nvSpPr>
          <p:spPr bwMode="auto">
            <a:xfrm>
              <a:off x="971550" y="2492375"/>
              <a:ext cx="72072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pt-BR" altLang="pt-BR" sz="2400" b="1">
                  <a:latin typeface="Times New Roman" pitchFamily="18" charset="0"/>
                </a:rPr>
                <a:t>Pais</a:t>
              </a:r>
            </a:p>
          </p:txBody>
        </p:sp>
        <p:sp>
          <p:nvSpPr>
            <p:cNvPr id="26" name="Rectangle 61"/>
            <p:cNvSpPr>
              <a:spLocks noChangeArrowheads="1"/>
            </p:cNvSpPr>
            <p:nvPr/>
          </p:nvSpPr>
          <p:spPr bwMode="auto">
            <a:xfrm>
              <a:off x="5651500" y="2500313"/>
              <a:ext cx="72072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pt-BR" altLang="pt-BR" sz="2400" b="1">
                  <a:latin typeface="Times New Roman" pitchFamily="18" charset="0"/>
                </a:rPr>
                <a:t>Filhos</a:t>
              </a:r>
            </a:p>
          </p:txBody>
        </p:sp>
      </p:grpSp>
      <p:sp>
        <p:nvSpPr>
          <p:cNvPr id="75" name="CaixaDeTexto 74">
            <a:extLst>
              <a:ext uri="{FF2B5EF4-FFF2-40B4-BE49-F238E27FC236}">
                <a16:creationId xmlns:a16="http://schemas.microsoft.com/office/drawing/2014/main" xmlns="" id="{77E7B96C-7337-43D3-8F60-22FC5C7015F2}"/>
              </a:ext>
            </a:extLst>
          </p:cNvPr>
          <p:cNvSpPr txBox="1"/>
          <p:nvPr/>
        </p:nvSpPr>
        <p:spPr>
          <a:xfrm>
            <a:off x="825392" y="1445357"/>
            <a:ext cx="62897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Exemplo teórico de </a:t>
            </a:r>
            <a:r>
              <a:rPr lang="pt-BR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crossover</a:t>
            </a: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de dois pontos</a:t>
            </a: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6913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49BED168-30F9-41F3-9CE1-B5265C8354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4" y="186071"/>
            <a:ext cx="4006786" cy="107302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ADD780B-E305-4DE3-8052-014F61C843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39" y="151259"/>
            <a:ext cx="1372789" cy="490245"/>
          </a:xfrm>
          <a:prstGeom prst="rect">
            <a:avLst/>
          </a:prstGeom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828800" y="2347122"/>
            <a:ext cx="8077200" cy="3671887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xmlns="" id="{77E7B96C-7337-43D3-8F60-22FC5C7015F2}"/>
              </a:ext>
            </a:extLst>
          </p:cNvPr>
          <p:cNvSpPr txBox="1"/>
          <p:nvPr/>
        </p:nvSpPr>
        <p:spPr>
          <a:xfrm>
            <a:off x="825392" y="1445357"/>
            <a:ext cx="62696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Exemplo prático de </a:t>
            </a:r>
            <a:r>
              <a:rPr lang="pt-BR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crossover</a:t>
            </a: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de um ponto</a:t>
            </a: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475157" y="3290886"/>
            <a:ext cx="6581775" cy="1594405"/>
            <a:chOff x="2475157" y="3290886"/>
            <a:chExt cx="6581775" cy="159440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5157" y="3290886"/>
              <a:ext cx="6581775" cy="158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tângulo 1"/>
            <p:cNvSpPr/>
            <p:nvPr/>
          </p:nvSpPr>
          <p:spPr>
            <a:xfrm>
              <a:off x="6265333" y="3716867"/>
              <a:ext cx="2726267" cy="245533"/>
            </a:xfrm>
            <a:prstGeom prst="rect">
              <a:avLst/>
            </a:prstGeom>
            <a:solidFill>
              <a:srgbClr val="ADF2F9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6265333" y="4368820"/>
              <a:ext cx="829733" cy="245533"/>
            </a:xfrm>
            <a:prstGeom prst="rect">
              <a:avLst/>
            </a:prstGeom>
            <a:solidFill>
              <a:srgbClr val="ADF2F9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7095066" y="4639758"/>
              <a:ext cx="1896534" cy="245533"/>
            </a:xfrm>
            <a:prstGeom prst="rect">
              <a:avLst/>
            </a:prstGeom>
            <a:solidFill>
              <a:srgbClr val="ADF2F9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265333" y="3962404"/>
              <a:ext cx="2726267" cy="245533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7095066" y="4368814"/>
              <a:ext cx="1896534" cy="245533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6265333" y="4639752"/>
              <a:ext cx="829733" cy="245533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5376333" y="4351886"/>
              <a:ext cx="372777" cy="245527"/>
            </a:xfrm>
            <a:prstGeom prst="ellipse">
              <a:avLst/>
            </a:prstGeom>
            <a:solidFill>
              <a:srgbClr val="00B0F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5376327" y="4605890"/>
              <a:ext cx="372777" cy="245527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499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PQD_Template padrão.pot [Modo de Compatibilidade]" id="{55CD352B-0A77-4F9B-9907-E998C9D7BABB}" vid="{E5FF339F-84B0-4E62-B190-7D1F5943FE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2354</TotalTime>
  <Words>282</Words>
  <Application>Microsoft Office PowerPoint</Application>
  <PresentationFormat>Personalizar</PresentationFormat>
  <Paragraphs>106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Jasmine Ueda</dc:creator>
  <cp:lastModifiedBy>Oclair Gallacini Prado</cp:lastModifiedBy>
  <cp:revision>140</cp:revision>
  <dcterms:created xsi:type="dcterms:W3CDTF">2019-04-03T20:23:27Z</dcterms:created>
  <dcterms:modified xsi:type="dcterms:W3CDTF">2020-03-26T11:21:07Z</dcterms:modified>
</cp:coreProperties>
</file>