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1" r:id="rId1"/>
  </p:sldMasterIdLst>
  <p:notesMasterIdLst>
    <p:notesMasterId r:id="rId32"/>
  </p:notesMasterIdLst>
  <p:sldIdLst>
    <p:sldId id="256" r:id="rId2"/>
    <p:sldId id="257" r:id="rId3"/>
    <p:sldId id="260" r:id="rId4"/>
    <p:sldId id="261" r:id="rId5"/>
    <p:sldId id="262" r:id="rId6"/>
    <p:sldId id="263" r:id="rId7"/>
    <p:sldId id="258" r:id="rId8"/>
    <p:sldId id="264" r:id="rId9"/>
    <p:sldId id="267" r:id="rId10"/>
    <p:sldId id="268" r:id="rId11"/>
    <p:sldId id="286" r:id="rId12"/>
    <p:sldId id="273" r:id="rId13"/>
    <p:sldId id="283" r:id="rId14"/>
    <p:sldId id="266" r:id="rId15"/>
    <p:sldId id="274" r:id="rId16"/>
    <p:sldId id="285" r:id="rId17"/>
    <p:sldId id="269" r:id="rId18"/>
    <p:sldId id="270" r:id="rId19"/>
    <p:sldId id="287" r:id="rId20"/>
    <p:sldId id="271" r:id="rId21"/>
    <p:sldId id="272" r:id="rId22"/>
    <p:sldId id="276" r:id="rId23"/>
    <p:sldId id="277" r:id="rId24"/>
    <p:sldId id="278" r:id="rId25"/>
    <p:sldId id="279" r:id="rId26"/>
    <p:sldId id="280" r:id="rId27"/>
    <p:sldId id="281" r:id="rId28"/>
    <p:sldId id="282" r:id="rId29"/>
    <p:sldId id="265" r:id="rId30"/>
    <p:sldId id="284" r:id="rId31"/>
  </p:sldIdLst>
  <p:sldSz cx="9144000" cy="6858000" type="screen4x3"/>
  <p:notesSz cx="6858000" cy="9144000"/>
  <p:embeddedFontLst>
    <p:embeddedFont>
      <p:font typeface="Franklin Gothic Medium" pitchFamily="34" charset="0"/>
      <p:regular r:id="rId33"/>
      <p:italic r:id="rId34"/>
    </p:embeddedFont>
    <p:embeddedFont>
      <p:font typeface="Franklin Gothic Book" pitchFamily="34" charset="0"/>
      <p:regular r:id="rId35"/>
      <p:italic r:id="rId36"/>
    </p:embeddedFont>
    <p:embeddedFont>
      <p:font typeface="Wingdings 2" pitchFamily="18" charset="2"/>
      <p:regular r:id="rId37"/>
    </p:embeddedFont>
    <p:embeddedFont>
      <p:font typeface="SimSun" pitchFamily="2" charset="-122"/>
      <p:regular r:id="rId38"/>
    </p:embeddedFont>
  </p:embeddedFontLst>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5" autoAdjust="0"/>
    <p:restoredTop sz="90217" autoAdjust="0"/>
  </p:normalViewPr>
  <p:slideViewPr>
    <p:cSldViewPr showGuides="1">
      <p:cViewPr varScale="1">
        <p:scale>
          <a:sx n="83" d="100"/>
          <a:sy n="83" d="100"/>
        </p:scale>
        <p:origin x="-1182" y="-96"/>
      </p:cViewPr>
      <p:guideLst>
        <p:guide orient="horz" pos="572"/>
        <p:guide pos="3742"/>
      </p:guideLst>
    </p:cSldViewPr>
  </p:slideViewPr>
  <p:outlineViewPr>
    <p:cViewPr>
      <p:scale>
        <a:sx n="33" d="100"/>
        <a:sy n="33" d="100"/>
      </p:scale>
      <p:origin x="0" y="0"/>
    </p:cViewPr>
  </p:outlineViewPr>
  <p:notesTextViewPr>
    <p:cViewPr>
      <p:scale>
        <a:sx n="120" d="100"/>
        <a:sy n="120" d="100"/>
      </p:scale>
      <p:origin x="0" y="0"/>
    </p:cViewPr>
  </p:notesTextViewPr>
  <p:sorterViewPr>
    <p:cViewPr>
      <p:scale>
        <a:sx n="66" d="100"/>
        <a:sy n="66" d="100"/>
      </p:scale>
      <p:origin x="0" y="27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ru-RU"/>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ru-RU"/>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noProof="0" smtClean="0"/>
              <a:t>Click to edit Master text styles</a:t>
            </a:r>
          </a:p>
          <a:p>
            <a:pPr lvl="1"/>
            <a:r>
              <a:rPr lang="ru-RU" noProof="0" smtClean="0"/>
              <a:t>Second level</a:t>
            </a:r>
          </a:p>
          <a:p>
            <a:pPr lvl="2"/>
            <a:r>
              <a:rPr lang="ru-RU" noProof="0" smtClean="0"/>
              <a:t>Third level</a:t>
            </a:r>
          </a:p>
          <a:p>
            <a:pPr lvl="3"/>
            <a:r>
              <a:rPr lang="ru-RU" noProof="0" smtClean="0"/>
              <a:t>Fourth level</a:t>
            </a:r>
          </a:p>
          <a:p>
            <a:pPr lvl="4"/>
            <a:r>
              <a:rPr lang="ru-RU"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ru-RU"/>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2C23EFC5-DD9C-46B9-ACFF-1B1455BA8D04}" type="slidenum">
              <a:rPr lang="ru-RU"/>
              <a:pPr>
                <a:defRPr/>
              </a:pPr>
              <a:t>‹#›</a:t>
            </a:fld>
            <a:endParaRPr lang="ru-R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pPr>
              <a:defRPr/>
            </a:pPr>
            <a:fld id="{2C23EFC5-DD9C-46B9-ACFF-1B1455BA8D04}" type="slidenum">
              <a:rPr lang="ru-RU" smtClean="0"/>
              <a:pPr>
                <a:defRPr/>
              </a:pPr>
              <a:t>1</a:t>
            </a:fld>
            <a:endParaRPr 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BC06BC5-3EA2-4DA2-B467-6F23DFC52649}" type="slidenum">
              <a:rPr lang="ru-RU" smtClean="0">
                <a:latin typeface="Arial" charset="0"/>
              </a:rPr>
              <a:pPr/>
              <a:t>12</a:t>
            </a:fld>
            <a:endParaRPr lang="ru-RU" smtClean="0">
              <a:latin typeface="Arial"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r>
              <a:rPr lang="en-US" smtClean="0">
                <a:latin typeface="Arial" charset="0"/>
              </a:rPr>
              <a:t>The first algorithm to do ONIOM QM/MM optimization implement in Gaussian was so called microiterations algorithm</a:t>
            </a:r>
          </a:p>
          <a:p>
            <a:pPr eaLnBrk="1" hangingPunct="1"/>
            <a:r>
              <a:rPr lang="en-AU" smtClean="0">
                <a:latin typeface="Arial" charset="0"/>
              </a:rPr>
              <a:t>Geometry insteat of geo, Yes na d No</a:t>
            </a:r>
            <a:endParaRPr lang="ru-RU"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pPr>
              <a:defRPr/>
            </a:pPr>
            <a:fld id="{2C23EFC5-DD9C-46B9-ACFF-1B1455BA8D04}" type="slidenum">
              <a:rPr lang="ru-RU" smtClean="0"/>
              <a:pPr>
                <a:defRPr/>
              </a:pPr>
              <a:t>13</a:t>
            </a:fld>
            <a:endParaRPr 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pPr>
              <a:defRPr/>
            </a:pPr>
            <a:fld id="{2C23EFC5-DD9C-46B9-ACFF-1B1455BA8D04}" type="slidenum">
              <a:rPr lang="ru-RU" smtClean="0"/>
              <a:pPr>
                <a:defRPr/>
              </a:pPr>
              <a:t>14</a:t>
            </a:fld>
            <a:endParaRPr 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pPr>
              <a:defRPr/>
            </a:pPr>
            <a:fld id="{2C23EFC5-DD9C-46B9-ACFF-1B1455BA8D04}" type="slidenum">
              <a:rPr lang="ru-RU" smtClean="0"/>
              <a:pPr>
                <a:defRPr/>
              </a:pPr>
              <a:t>16</a:t>
            </a:fld>
            <a:endParaRPr 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pPr>
              <a:defRPr/>
            </a:pPr>
            <a:fld id="{2C23EFC5-DD9C-46B9-ACFF-1B1455BA8D04}" type="slidenum">
              <a:rPr lang="ru-RU" smtClean="0"/>
              <a:pPr>
                <a:defRPr/>
              </a:pPr>
              <a:t>18</a:t>
            </a:fld>
            <a:endParaRPr lang="ru-R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pPr>
              <a:defRPr/>
            </a:pPr>
            <a:fld id="{2C23EFC5-DD9C-46B9-ACFF-1B1455BA8D04}" type="slidenum">
              <a:rPr lang="ru-RU" smtClean="0"/>
              <a:pPr>
                <a:defRPr/>
              </a:pPr>
              <a:t>19</a:t>
            </a:fld>
            <a:endParaRPr lang="ru-R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pPr>
              <a:defRPr/>
            </a:pPr>
            <a:fld id="{2C23EFC5-DD9C-46B9-ACFF-1B1455BA8D04}" type="slidenum">
              <a:rPr lang="ru-RU" smtClean="0"/>
              <a:pPr>
                <a:defRPr/>
              </a:pPr>
              <a:t>20</a:t>
            </a:fld>
            <a:endParaRPr lang="ru-R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026E0E1F-1E47-4C9E-9F42-BB2A1DAA889B}" type="slidenum">
              <a:rPr lang="ru-RU" smtClean="0">
                <a:latin typeface="Arial" charset="0"/>
              </a:rPr>
              <a:pPr/>
              <a:t>21</a:t>
            </a:fld>
            <a:endParaRPr lang="ru-RU"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r>
              <a:rPr lang="ru-RU" smtClean="0">
                <a:latin typeface="Arial" charset="0"/>
              </a:rPr>
              <a:t>Dihydrofolate reductase (DHFR) is the enzyme catalyzing the reduction of 7,8-dihydrofolate to 5,6,7,8-tetrahydrofolate, with NADPH being a coenzyme in this process. Tetrahydrofolate is the source of the methyl groups in the synthesis of purines and pyrimidines, as well as methionine and histidine. The importance of DHFR in the folate cycle in living cell processes suggested this enzyme as a possible target for drug development against different tumors and infections of different origin. </a:t>
            </a:r>
            <a:endParaRPr lang="en-US" smtClean="0">
              <a:latin typeface="Arial" charset="0"/>
            </a:endParaRPr>
          </a:p>
          <a:p>
            <a:pPr eaLnBrk="1" hangingPunct="1"/>
            <a:r>
              <a:rPr lang="en-US" smtClean="0">
                <a:latin typeface="Arial" charset="0"/>
              </a:rPr>
              <a:t>The amino acid sequences of DHFR are quite diverse across species, being as little as 30% identical between bacterial species. Eukaryotes and prokaryotes only share about 30% identity at best. These distinctions have made DHFR an excellent candidate for species-specific drugs such as the antibiotic trimethoprim and the antimalarial pyrimethamine. DHFR is also the target of the chemotherapeutic methotrexate as well as the first anticancer drug aminopterin.</a:t>
            </a:r>
            <a:endParaRPr lang="ru-RU"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pPr>
              <a:defRPr/>
            </a:pPr>
            <a:fld id="{2C23EFC5-DD9C-46B9-ACFF-1B1455BA8D04}" type="slidenum">
              <a:rPr lang="ru-RU" smtClean="0"/>
              <a:pPr>
                <a:defRPr/>
              </a:pPr>
              <a:t>22</a:t>
            </a:fld>
            <a:endParaRPr lang="ru-R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2CD1A09A-3D09-46D3-B93C-CF766A11C35A}" type="slidenum">
              <a:rPr lang="ru-RU" smtClean="0">
                <a:latin typeface="Arial" charset="0"/>
              </a:rPr>
              <a:pPr/>
              <a:t>23</a:t>
            </a:fld>
            <a:endParaRPr lang="ru-RU" smtClean="0">
              <a:latin typeface="Arial"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r>
              <a:rPr lang="en-US" smtClean="0">
                <a:latin typeface="Arial" charset="0"/>
              </a:rPr>
              <a:t>The active site includes 7,8 dehydrofolate, co-factor , two water molecules an side chains of enzyme binded to the substrate by H-bonds.</a:t>
            </a:r>
            <a:endParaRPr lang="ru-RU"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pPr>
              <a:defRPr/>
            </a:pPr>
            <a:fld id="{2C23EFC5-DD9C-46B9-ACFF-1B1455BA8D04}" type="slidenum">
              <a:rPr lang="ru-RU" smtClean="0"/>
              <a:pPr>
                <a:defRPr/>
              </a:pPr>
              <a:t>2</a:t>
            </a:fld>
            <a:endParaRPr lang="ru-R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pPr>
              <a:defRPr/>
            </a:pPr>
            <a:fld id="{2C23EFC5-DD9C-46B9-ACFF-1B1455BA8D04}" type="slidenum">
              <a:rPr lang="ru-RU" smtClean="0"/>
              <a:pPr>
                <a:defRPr/>
              </a:pPr>
              <a:t>24</a:t>
            </a:fld>
            <a:endParaRPr lang="ru-R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pPr>
              <a:defRPr/>
            </a:pPr>
            <a:fld id="{2C23EFC5-DD9C-46B9-ACFF-1B1455BA8D04}" type="slidenum">
              <a:rPr lang="ru-RU" smtClean="0"/>
              <a:pPr>
                <a:defRPr/>
              </a:pPr>
              <a:t>25</a:t>
            </a:fld>
            <a:endParaRPr lang="ru-R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pPr>
              <a:defRPr/>
            </a:pPr>
            <a:fld id="{2C23EFC5-DD9C-46B9-ACFF-1B1455BA8D04}" type="slidenum">
              <a:rPr lang="ru-RU" smtClean="0"/>
              <a:pPr>
                <a:defRPr/>
              </a:pPr>
              <a:t>26</a:t>
            </a:fld>
            <a:endParaRPr lang="ru-R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pPr>
              <a:defRPr/>
            </a:pPr>
            <a:fld id="{2C23EFC5-DD9C-46B9-ACFF-1B1455BA8D04}" type="slidenum">
              <a:rPr lang="ru-RU" smtClean="0"/>
              <a:pPr>
                <a:defRPr/>
              </a:pPr>
              <a:t>27</a:t>
            </a:fld>
            <a:endParaRPr lang="ru-R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B67EA1A-1E56-40E0-8B82-A3E94EED4A98}" type="slidenum">
              <a:rPr lang="ru-RU" smtClean="0">
                <a:latin typeface="Arial" charset="0"/>
              </a:rPr>
              <a:pPr/>
              <a:t>29</a:t>
            </a:fld>
            <a:endParaRPr lang="ru-RU" smtClean="0">
              <a:latin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r>
              <a:rPr lang="en-AU" smtClean="0">
                <a:latin typeface="Arial" charset="0"/>
              </a:rPr>
              <a:t>I add a slide about GaussView</a:t>
            </a:r>
            <a:endParaRPr lang="en-US"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pPr>
              <a:defRPr/>
            </a:pPr>
            <a:fld id="{2C23EFC5-DD9C-46B9-ACFF-1B1455BA8D04}" type="slidenum">
              <a:rPr lang="ru-RU" smtClean="0"/>
              <a:pPr>
                <a:defRPr/>
              </a:pPr>
              <a:t>30</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6BF4A4AF-E55C-4DA0-B95C-14858A89153D}" type="slidenum">
              <a:rPr lang="ru-RU" smtClean="0">
                <a:latin typeface="Arial" charset="0"/>
              </a:rPr>
              <a:pPr/>
              <a:t>3</a:t>
            </a:fld>
            <a:endParaRPr lang="ru-RU" smtClean="0">
              <a:latin typeface="Arial"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smtClean="0">
                <a:latin typeface="Arial" charset="0"/>
              </a:rPr>
              <a:t>Ab initio methods use Hartree-Fock or DFT theory approach to calculate energy and other properties of the system. Semiempirical methods </a:t>
            </a:r>
            <a:r>
              <a:rPr lang="en-AU" smtClean="0">
                <a:latin typeface="Arial" charset="0"/>
              </a:rPr>
              <a:t>neglect the differential overlap and use the parameterization of one- and two-electron integrals in solution of the Hartree-Fock equation. </a:t>
            </a:r>
          </a:p>
          <a:p>
            <a:pPr eaLnBrk="1" hangingPunct="1"/>
            <a:r>
              <a:rPr lang="en-AU" smtClean="0">
                <a:latin typeface="Arial" charset="0"/>
              </a:rPr>
              <a:t>Molecular Mechanics (MM) is a purely classical approach for treatment of molecular systems. Instead of solving the quantum Shrödinger equation  to obtain the potential energy surface for the movement of nuclei, the MM approach gets the energy in a much simpler and faster way by use of a classical empirical force field acting on atoms of the molecular system. This drastically reduces the cost of MM methods in comparison with QM methods and extends the limit sizes of systems of study.</a:t>
            </a:r>
            <a:endParaRPr lang="ru-RU"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6DF1C5B1-558A-4323-87E1-988306B2B480}" type="slidenum">
              <a:rPr lang="ru-RU" smtClean="0">
                <a:latin typeface="Arial" charset="0"/>
              </a:rPr>
              <a:pPr/>
              <a:t>6</a:t>
            </a:fld>
            <a:endParaRPr lang="ru-RU" smtClean="0">
              <a:latin typeface="Arial"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AU" dirty="0" smtClean="0">
                <a:latin typeface="Arial" charset="0"/>
              </a:rPr>
              <a:t>The ONIOM method was developed in the group of Prof. </a:t>
            </a:r>
            <a:r>
              <a:rPr lang="en-AU" dirty="0" err="1" smtClean="0">
                <a:latin typeface="Arial" charset="0"/>
              </a:rPr>
              <a:t>Keiji</a:t>
            </a:r>
            <a:r>
              <a:rPr lang="en-AU" dirty="0" smtClean="0">
                <a:latin typeface="Arial" charset="0"/>
              </a:rPr>
              <a:t> </a:t>
            </a:r>
            <a:r>
              <a:rPr lang="en-AU" dirty="0" err="1" smtClean="0">
                <a:latin typeface="Arial" charset="0"/>
              </a:rPr>
              <a:t>Marokuma</a:t>
            </a:r>
            <a:r>
              <a:rPr lang="en-AU" dirty="0" smtClean="0">
                <a:latin typeface="Arial" charset="0"/>
              </a:rPr>
              <a:t> (Emory University in Atlanta, Georgia, USA</a:t>
            </a:r>
            <a:r>
              <a:rPr lang="en-AU" dirty="0" smtClean="0">
                <a:latin typeface="Arial" charset="0"/>
              </a:rPr>
              <a:t>),</a:t>
            </a:r>
            <a:r>
              <a:rPr lang="en-AU" baseline="0" dirty="0" smtClean="0">
                <a:latin typeface="Arial" charset="0"/>
              </a:rPr>
              <a:t> now at</a:t>
            </a:r>
          </a:p>
          <a:p>
            <a:pPr eaLnBrk="1" hangingPunct="1"/>
            <a:r>
              <a:rPr lang="en-US" sz="1200" i="1" kern="1200" baseline="0" smtClean="0">
                <a:solidFill>
                  <a:schemeClr val="tx1"/>
                </a:solidFill>
                <a:latin typeface="Arial" pitchFamily="34" charset="0"/>
                <a:ea typeface="+mn-ea"/>
                <a:cs typeface="+mn-cs"/>
              </a:rPr>
              <a:t>Fukui Institute for Fundamental Chemistry, Kyoto University</a:t>
            </a:r>
            <a:endParaRPr lang="ru-RU" dirty="0"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6D36B4B-7AE2-4AEB-9395-1466ED60723D}" type="slidenum">
              <a:rPr lang="ru-RU" smtClean="0">
                <a:latin typeface="Arial" charset="0"/>
              </a:rPr>
              <a:pPr/>
              <a:t>7</a:t>
            </a:fld>
            <a:endParaRPr lang="ru-RU" smtClean="0">
              <a:latin typeface="Arial"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AU" smtClean="0">
                <a:latin typeface="Arial" charset="0"/>
              </a:rPr>
              <a:t>Reduction of the theory level for regions lying far from the reactive site of a system of study gives an effective decrease in computational expense, while the use of a high level of theory to describe the most important active region of the system allows one to produce results of almost the same accuracy as if the high level of theory were applied to the whole system.</a:t>
            </a:r>
            <a:endParaRPr lang="ru-RU"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9C903018-C654-4FEB-A5F7-05213CB2C4ED}" type="slidenum">
              <a:rPr lang="ru-RU" smtClean="0">
                <a:latin typeface="Arial" charset="0"/>
              </a:rPr>
              <a:pPr/>
              <a:t>8</a:t>
            </a:fld>
            <a:endParaRPr lang="ru-RU" smtClean="0">
              <a:latin typeface="Arial"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AU" smtClean="0">
                <a:latin typeface="Arial" charset="0"/>
              </a:rPr>
              <a:t>The method allows one to divide the system of study into two or three layers, with a different level of theory applied within each layer.</a:t>
            </a:r>
          </a:p>
          <a:p>
            <a:pPr eaLnBrk="1" hangingPunct="1"/>
            <a:r>
              <a:rPr lang="en-AU" smtClean="0">
                <a:latin typeface="Arial" charset="0"/>
              </a:rPr>
              <a:t>Illustrate layers.</a:t>
            </a:r>
            <a:endParaRPr lang="ru-RU"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8CBDD658-5B84-47C1-A85D-EB81314D7818}" type="slidenum">
              <a:rPr lang="ru-RU" smtClean="0">
                <a:latin typeface="Arial" charset="0"/>
              </a:rPr>
              <a:pPr/>
              <a:t>9</a:t>
            </a:fld>
            <a:endParaRPr lang="ru-RU" smtClean="0">
              <a:latin typeface="Arial"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r>
              <a:rPr lang="en-US" smtClean="0">
                <a:latin typeface="Arial" charset="0"/>
              </a:rPr>
              <a:t>The broken bond is capped by the link atom. Normally it is Hydrogen, but it can be specified as any atom. Fro example, in cases when the link atom host is part of the electronegative group the chlorine might be a better choice. </a:t>
            </a:r>
            <a:endParaRPr lang="ru-RU"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C097ED45-2056-4122-B53E-12496B459D33}" type="slidenum">
              <a:rPr lang="ru-RU" smtClean="0">
                <a:latin typeface="Arial" charset="0"/>
              </a:rPr>
              <a:pPr/>
              <a:t>10</a:t>
            </a:fld>
            <a:endParaRPr lang="ru-RU" smtClean="0">
              <a:latin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smtClean="0">
                <a:latin typeface="Arial" charset="0"/>
              </a:rPr>
              <a:t>Once we defined the expressio of the ONIOM energy, the definition of ONIOM gradient and Hessian is straightforward.</a:t>
            </a:r>
          </a:p>
          <a:p>
            <a:pPr eaLnBrk="1" hangingPunct="1"/>
            <a:r>
              <a:rPr lang="en-US" smtClean="0">
                <a:latin typeface="Arial" charset="0"/>
              </a:rPr>
              <a:t>The use of link atoms reguries to to use the Jacobian matrix to project the forces on the link atoms on the link atoms hosts. Similar gradient and 2d derivatives epxression can be easily derived for 3 ONIOM partitioning. </a:t>
            </a:r>
            <a:endParaRPr lang="ru-RU"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6F21670F-1F3D-4038-8BDD-0C24C2FB67EB}" type="slidenum">
              <a:rPr lang="ru-RU" smtClean="0">
                <a:latin typeface="Arial" charset="0"/>
              </a:rPr>
              <a:pPr/>
              <a:t>11</a:t>
            </a:fld>
            <a:endParaRPr lang="ru-RU" smtClean="0">
              <a:latin typeface="Arial"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r>
              <a:rPr lang="en-US" smtClean="0">
                <a:latin typeface="Arial" charset="0"/>
              </a:rPr>
              <a:t>Talking about Molecular Mechanics methods in Gaussian, we have to say that this part of the code was written quite recently by quantum chemists, and it is not yet in the age of maturity. In its present state, it misses many features common for users of classical force fields programs, such as AMBER, CHARMM et cetera. It has no option for cutoffs of short range forces. The periodic box can not be setup as well. The force fields hardwired in the code are Amber, UFF and Dreiding. The improvement of G03 over G98 is that MM force field parameters can be edited via input. The current limit on the number of MM atoms in ONIOM QM/MM calculations, as I can say from my experience, is ~ 40,000 in single-point calculations and ~ 10,000 in geometry optimization.</a:t>
            </a:r>
            <a:endParaRPr lang="ru-RU"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pPr>
              <a:defRPr/>
            </a:pPr>
            <a:endParaRPr lang="ru-RU"/>
          </a:p>
        </p:txBody>
      </p:sp>
      <p:sp>
        <p:nvSpPr>
          <p:cNvPr id="2" name="Footer Placeholder 1"/>
          <p:cNvSpPr>
            <a:spLocks noGrp="1"/>
          </p:cNvSpPr>
          <p:nvPr>
            <p:ph type="ftr" sz="quarter" idx="11"/>
          </p:nvPr>
        </p:nvSpPr>
        <p:spPr/>
        <p:txBody>
          <a:bodyPr/>
          <a:lstStyle/>
          <a:p>
            <a:pPr>
              <a:defRPr/>
            </a:pPr>
            <a:endParaRPr lang="ru-RU"/>
          </a:p>
        </p:txBody>
      </p:sp>
      <p:sp>
        <p:nvSpPr>
          <p:cNvPr id="15" name="Slide Number Placeholder 14"/>
          <p:cNvSpPr>
            <a:spLocks noGrp="1"/>
          </p:cNvSpPr>
          <p:nvPr>
            <p:ph type="sldNum" sz="quarter" idx="12"/>
          </p:nvPr>
        </p:nvSpPr>
        <p:spPr>
          <a:xfrm>
            <a:off x="8229600" y="6473952"/>
            <a:ext cx="758952" cy="246888"/>
          </a:xfrm>
        </p:spPr>
        <p:txBody>
          <a:bodyPr/>
          <a:lstStyle/>
          <a:p>
            <a:pPr>
              <a:defRPr/>
            </a:pPr>
            <a:fld id="{9EE8ECFC-6606-4B61-9B3C-9FB4A931A6F8}" type="slidenum">
              <a:rPr lang="ru-RU" smtClean="0"/>
              <a:pPr>
                <a:defRPr/>
              </a:pPr>
              <a:t>‹#›</a:t>
            </a:fld>
            <a:endParaRPr lang="ru-RU"/>
          </a:p>
        </p:txBody>
      </p:sp>
    </p:spTree>
  </p:cSld>
  <p:clrMapOvr>
    <a:masterClrMapping/>
  </p:clrMapOvr>
  <p:transition>
    <p:rand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lvl1pPr>
              <a:defRPr b="1">
                <a:solidFill>
                  <a:schemeClr val="tx1"/>
                </a:solidFill>
              </a:defRPr>
            </a:lvl1pPr>
          </a:lstStyle>
          <a:p>
            <a:pPr>
              <a:defRPr/>
            </a:pPr>
            <a:fld id="{1C9444A3-8F85-4929-829F-65CBF7037F0C}" type="slidenum">
              <a:rPr lang="ru-RU" smtClean="0"/>
              <a:pPr>
                <a:defRPr/>
              </a:pPr>
              <a:t>‹#›</a:t>
            </a:fld>
            <a:endParaRPr lang="ru-RU" dirty="0"/>
          </a:p>
        </p:txBody>
      </p:sp>
    </p:spTree>
  </p:cSld>
  <p:clrMapOvr>
    <a:masterClrMapping/>
  </p:clrMapOvr>
  <p:transition>
    <p:random/>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pPr>
              <a:defRPr/>
            </a:pPr>
            <a:fld id="{6CB667FD-7188-49EF-9EE4-EE7E171E02BF}" type="slidenum">
              <a:rPr lang="ru-RU" smtClean="0"/>
              <a:pPr>
                <a:defRPr/>
              </a:pPr>
              <a:t>‹#›</a:t>
            </a:fld>
            <a:endParaRPr lang="ru-RU"/>
          </a:p>
        </p:txBody>
      </p:sp>
    </p:spTree>
  </p:cSld>
  <p:clrMapOvr>
    <a:masterClrMapping/>
  </p:clrMapOvr>
  <p:transition>
    <p:random/>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3" name="Rectangle 4"/>
          <p:cNvSpPr>
            <a:spLocks noGrp="1" noChangeArrowheads="1"/>
          </p:cNvSpPr>
          <p:nvPr>
            <p:ph type="dt" sz="half" idx="10"/>
          </p:nvPr>
        </p:nvSpPr>
        <p:spPr>
          <a:ln/>
        </p:spPr>
        <p:txBody>
          <a:bodyPr/>
          <a:lstStyle>
            <a:lvl1pPr>
              <a:defRPr/>
            </a:lvl1pPr>
          </a:lstStyle>
          <a:p>
            <a:pPr>
              <a:defRPr/>
            </a:pPr>
            <a:endParaRPr 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p>
        </p:txBody>
      </p:sp>
      <p:sp>
        <p:nvSpPr>
          <p:cNvPr id="5" name="Rectangle 6"/>
          <p:cNvSpPr>
            <a:spLocks noGrp="1" noChangeArrowheads="1"/>
          </p:cNvSpPr>
          <p:nvPr>
            <p:ph type="sldNum" sz="quarter" idx="12"/>
          </p:nvPr>
        </p:nvSpPr>
        <p:spPr>
          <a:ln/>
        </p:spPr>
        <p:txBody>
          <a:bodyPr/>
          <a:lstStyle>
            <a:lvl1pPr>
              <a:defRPr b="1">
                <a:solidFill>
                  <a:schemeClr val="tx1"/>
                </a:solidFill>
              </a:defRPr>
            </a:lvl1pPr>
          </a:lstStyle>
          <a:p>
            <a:pPr>
              <a:defRPr/>
            </a:pPr>
            <a:fld id="{17BB5650-A2D5-4C43-A1B8-74B22EC626C8}" type="slidenum">
              <a:rPr lang="ru-RU" smtClean="0"/>
              <a:pPr>
                <a:defRPr/>
              </a:pPr>
              <a:t>‹#›</a:t>
            </a:fld>
            <a:endParaRPr lang="ru-RU" dirty="0"/>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pPr>
              <a:defRPr/>
            </a:pPr>
            <a:endParaRPr lang="ru-RU"/>
          </a:p>
        </p:txBody>
      </p:sp>
      <p:sp>
        <p:nvSpPr>
          <p:cNvPr id="19" name="Footer Placeholder 18"/>
          <p:cNvSpPr>
            <a:spLocks noGrp="1"/>
          </p:cNvSpPr>
          <p:nvPr>
            <p:ph type="ftr" sz="quarter" idx="11"/>
          </p:nvPr>
        </p:nvSpPr>
        <p:spPr>
          <a:xfrm>
            <a:off x="3581400" y="76200"/>
            <a:ext cx="2895600" cy="288925"/>
          </a:xfrm>
        </p:spPr>
        <p:txBody>
          <a:bodyPr/>
          <a:lstStyle/>
          <a:p>
            <a:pPr>
              <a:defRPr/>
            </a:pPr>
            <a:endParaRPr lang="ru-RU"/>
          </a:p>
        </p:txBody>
      </p:sp>
      <p:sp>
        <p:nvSpPr>
          <p:cNvPr id="16" name="Slide Number Placeholder 15"/>
          <p:cNvSpPr>
            <a:spLocks noGrp="1"/>
          </p:cNvSpPr>
          <p:nvPr>
            <p:ph type="sldNum" sz="quarter" idx="12"/>
          </p:nvPr>
        </p:nvSpPr>
        <p:spPr>
          <a:xfrm>
            <a:off x="8229600" y="6473952"/>
            <a:ext cx="758952" cy="246888"/>
          </a:xfrm>
        </p:spPr>
        <p:txBody>
          <a:bodyPr/>
          <a:lstStyle>
            <a:lvl1pPr>
              <a:defRPr b="1" baseline="0">
                <a:solidFill>
                  <a:schemeClr val="tx1"/>
                </a:solidFill>
              </a:defRPr>
            </a:lvl1pPr>
          </a:lstStyle>
          <a:p>
            <a:pPr>
              <a:defRPr/>
            </a:pPr>
            <a:fld id="{60875893-028A-4F53-81FE-53E523AC2145}" type="slidenum">
              <a:rPr lang="ru-RU" smtClean="0"/>
              <a:pPr>
                <a:defRPr/>
              </a:pPr>
              <a:t>‹#›</a:t>
            </a:fld>
            <a:endParaRPr lang="ru-RU" dirty="0"/>
          </a:p>
        </p:txBody>
      </p:sp>
    </p:spTree>
  </p:cSld>
  <p:clrMapOvr>
    <a:masterClrMapping/>
  </p:clrMapOvr>
  <p:transition>
    <p:rand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pPr>
              <a:defRPr/>
            </a:pPr>
            <a:endParaRPr lang="ru-RU"/>
          </a:p>
        </p:txBody>
      </p:sp>
      <p:sp>
        <p:nvSpPr>
          <p:cNvPr id="11" name="Footer Placeholder 10"/>
          <p:cNvSpPr>
            <a:spLocks noGrp="1"/>
          </p:cNvSpPr>
          <p:nvPr>
            <p:ph type="ftr" sz="quarter" idx="11"/>
          </p:nvPr>
        </p:nvSpPr>
        <p:spPr/>
        <p:txBody>
          <a:bodyPr/>
          <a:lstStyle/>
          <a:p>
            <a:pPr>
              <a:defRPr/>
            </a:pPr>
            <a:endParaRPr lang="ru-RU"/>
          </a:p>
        </p:txBody>
      </p:sp>
      <p:sp>
        <p:nvSpPr>
          <p:cNvPr id="16" name="Slide Number Placeholder 15"/>
          <p:cNvSpPr>
            <a:spLocks noGrp="1"/>
          </p:cNvSpPr>
          <p:nvPr>
            <p:ph type="sldNum" sz="quarter" idx="12"/>
          </p:nvPr>
        </p:nvSpPr>
        <p:spPr/>
        <p:txBody>
          <a:bodyPr/>
          <a:lstStyle>
            <a:lvl1pPr>
              <a:defRPr b="1">
                <a:solidFill>
                  <a:schemeClr val="bg1"/>
                </a:solidFill>
              </a:defRPr>
            </a:lvl1pPr>
          </a:lstStyle>
          <a:p>
            <a:pPr>
              <a:defRPr/>
            </a:pPr>
            <a:fld id="{D311426F-3FB7-4D03-AF42-65615920B38E}" type="slidenum">
              <a:rPr lang="ru-RU" smtClean="0"/>
              <a:pPr>
                <a:defRPr/>
              </a:pPr>
              <a:t>‹#›</a:t>
            </a:fld>
            <a:endParaRPr lang="ru-RU" dirty="0"/>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random/>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pPr>
              <a:defRPr/>
            </a:pPr>
            <a:endParaRPr lang="ru-RU"/>
          </a:p>
        </p:txBody>
      </p:sp>
      <p:sp>
        <p:nvSpPr>
          <p:cNvPr id="10" name="Footer Placeholder 9"/>
          <p:cNvSpPr>
            <a:spLocks noGrp="1"/>
          </p:cNvSpPr>
          <p:nvPr>
            <p:ph type="ftr" sz="quarter" idx="11"/>
          </p:nvPr>
        </p:nvSpPr>
        <p:spPr/>
        <p:txBody>
          <a:bodyPr/>
          <a:lstStyle/>
          <a:p>
            <a:pPr>
              <a:defRPr/>
            </a:pPr>
            <a:endParaRPr lang="ru-RU"/>
          </a:p>
        </p:txBody>
      </p:sp>
      <p:sp>
        <p:nvSpPr>
          <p:cNvPr id="31" name="Slide Number Placeholder 30"/>
          <p:cNvSpPr>
            <a:spLocks noGrp="1"/>
          </p:cNvSpPr>
          <p:nvPr>
            <p:ph type="sldNum" sz="quarter" idx="12"/>
          </p:nvPr>
        </p:nvSpPr>
        <p:spPr/>
        <p:txBody>
          <a:bodyPr/>
          <a:lstStyle>
            <a:lvl1pPr>
              <a:defRPr b="1">
                <a:solidFill>
                  <a:schemeClr val="tx1"/>
                </a:solidFill>
              </a:defRPr>
            </a:lvl1pPr>
          </a:lstStyle>
          <a:p>
            <a:pPr>
              <a:defRPr/>
            </a:pPr>
            <a:fld id="{C243A2CF-A4DD-4F74-A7F6-3CF5818C85AB}" type="slidenum">
              <a:rPr lang="ru-RU" smtClean="0"/>
              <a:pPr>
                <a:defRPr/>
              </a:pPr>
              <a:t>‹#›</a:t>
            </a:fld>
            <a:endParaRPr lang="ru-RU" dirty="0"/>
          </a:p>
        </p:txBody>
      </p:sp>
    </p:spTree>
  </p:cSld>
  <p:clrMapOvr>
    <a:masterClrMapping/>
  </p:clrMapOvr>
  <p:transition>
    <p:random/>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endParaRPr lang="ru-RU"/>
          </a:p>
        </p:txBody>
      </p:sp>
      <p:sp>
        <p:nvSpPr>
          <p:cNvPr id="7" name="Slide Number Placeholder 6"/>
          <p:cNvSpPr>
            <a:spLocks noGrp="1"/>
          </p:cNvSpPr>
          <p:nvPr>
            <p:ph type="sldNum" sz="quarter" idx="12"/>
          </p:nvPr>
        </p:nvSpPr>
        <p:spPr>
          <a:xfrm>
            <a:off x="8229600" y="6477000"/>
            <a:ext cx="762000" cy="246888"/>
          </a:xfrm>
        </p:spPr>
        <p:txBody>
          <a:bodyPr/>
          <a:lstStyle>
            <a:lvl1pPr>
              <a:defRPr b="1">
                <a:solidFill>
                  <a:schemeClr val="tx1"/>
                </a:solidFill>
              </a:defRPr>
            </a:lvl1pPr>
          </a:lstStyle>
          <a:p>
            <a:pPr>
              <a:defRPr/>
            </a:pPr>
            <a:fld id="{F82CD294-A1DB-4E06-B3A6-91C02969FBBC}" type="slidenum">
              <a:rPr lang="ru-RU" smtClean="0"/>
              <a:pPr>
                <a:defRPr/>
              </a:pPr>
              <a:t>‹#›</a:t>
            </a:fld>
            <a:endParaRPr lang="ru-RU" dirty="0"/>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p:random/>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pPr>
              <a:defRPr/>
            </a:pPr>
            <a:endParaRPr lang="ru-RU"/>
          </a:p>
        </p:txBody>
      </p:sp>
      <p:sp>
        <p:nvSpPr>
          <p:cNvPr id="21" name="Footer Placeholder 20"/>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lvl1pPr>
              <a:defRPr b="1">
                <a:solidFill>
                  <a:schemeClr val="tx1"/>
                </a:solidFill>
              </a:defRPr>
            </a:lvl1pPr>
          </a:lstStyle>
          <a:p>
            <a:pPr>
              <a:defRPr/>
            </a:pPr>
            <a:fld id="{8DD04C4F-2FA8-4C77-9ADB-B199B5F79DC3}" type="slidenum">
              <a:rPr lang="ru-RU" smtClean="0"/>
              <a:pPr>
                <a:defRPr/>
              </a:pPr>
              <a:t>‹#›</a:t>
            </a:fld>
            <a:endParaRPr lang="ru-RU" dirty="0"/>
          </a:p>
        </p:txBody>
      </p:sp>
    </p:spTree>
  </p:cSld>
  <p:clrMapOvr>
    <a:masterClrMapping/>
  </p:clrMapOvr>
  <p:transition>
    <p:rand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ru-RU"/>
          </a:p>
        </p:txBody>
      </p:sp>
      <p:sp>
        <p:nvSpPr>
          <p:cNvPr id="24" name="Footer Placeholder 23"/>
          <p:cNvSpPr>
            <a:spLocks noGrp="1"/>
          </p:cNvSpPr>
          <p:nvPr>
            <p:ph type="ftr" sz="quarter" idx="11"/>
          </p:nvPr>
        </p:nvSpPr>
        <p:spPr/>
        <p:txBody>
          <a:bodyPr/>
          <a:lstStyle/>
          <a:p>
            <a:pPr>
              <a:defRPr/>
            </a:pPr>
            <a:endParaRPr lang="ru-RU"/>
          </a:p>
        </p:txBody>
      </p:sp>
      <p:sp>
        <p:nvSpPr>
          <p:cNvPr id="7" name="Slide Number Placeholder 6"/>
          <p:cNvSpPr>
            <a:spLocks noGrp="1"/>
          </p:cNvSpPr>
          <p:nvPr>
            <p:ph type="sldNum" sz="quarter" idx="12"/>
          </p:nvPr>
        </p:nvSpPr>
        <p:spPr/>
        <p:txBody>
          <a:bodyPr/>
          <a:lstStyle>
            <a:lvl1pPr>
              <a:defRPr b="1">
                <a:solidFill>
                  <a:schemeClr val="tx1"/>
                </a:solidFill>
              </a:defRPr>
            </a:lvl1pPr>
          </a:lstStyle>
          <a:p>
            <a:pPr>
              <a:defRPr/>
            </a:pPr>
            <a:fld id="{7BEDACB1-40FA-4CFC-903D-20EADC6465B4}" type="slidenum">
              <a:rPr lang="ru-RU" smtClean="0"/>
              <a:pPr>
                <a:defRPr/>
              </a:pPr>
              <a:t>‹#›</a:t>
            </a:fld>
            <a:endParaRPr lang="ru-RU" dirty="0"/>
          </a:p>
        </p:txBody>
      </p:sp>
    </p:spTree>
  </p:cSld>
  <p:clrMapOvr>
    <a:masterClrMapping/>
  </p:clrMapOvr>
  <p:transition>
    <p:rand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pPr>
              <a:defRPr/>
            </a:pPr>
            <a:endParaRPr lang="ru-RU"/>
          </a:p>
        </p:txBody>
      </p:sp>
      <p:sp>
        <p:nvSpPr>
          <p:cNvPr id="29" name="Footer Placeholder 28"/>
          <p:cNvSpPr>
            <a:spLocks noGrp="1"/>
          </p:cNvSpPr>
          <p:nvPr>
            <p:ph type="ftr" sz="quarter" idx="11"/>
          </p:nvPr>
        </p:nvSpPr>
        <p:spPr/>
        <p:txBody>
          <a:bodyPr/>
          <a:lstStyle/>
          <a:p>
            <a:pPr>
              <a:defRPr/>
            </a:pPr>
            <a:endParaRPr lang="ru-RU"/>
          </a:p>
        </p:txBody>
      </p:sp>
      <p:sp>
        <p:nvSpPr>
          <p:cNvPr id="7" name="Slide Number Placeholder 6"/>
          <p:cNvSpPr>
            <a:spLocks noGrp="1"/>
          </p:cNvSpPr>
          <p:nvPr>
            <p:ph type="sldNum" sz="quarter" idx="12"/>
          </p:nvPr>
        </p:nvSpPr>
        <p:spPr/>
        <p:txBody>
          <a:bodyPr/>
          <a:lstStyle>
            <a:lvl1pPr>
              <a:defRPr b="1">
                <a:solidFill>
                  <a:schemeClr val="tx1"/>
                </a:solidFill>
              </a:defRPr>
            </a:lvl1pPr>
          </a:lstStyle>
          <a:p>
            <a:pPr>
              <a:defRPr/>
            </a:pPr>
            <a:fld id="{11C27D14-850F-4AC0-B513-EE2600771D81}" type="slidenum">
              <a:rPr lang="ru-RU" smtClean="0"/>
              <a:pPr>
                <a:defRPr/>
              </a:pPr>
              <a:t>‹#›</a:t>
            </a:fld>
            <a:endParaRPr lang="ru-RU" dirty="0"/>
          </a:p>
        </p:txBody>
      </p:sp>
    </p:spTree>
  </p:cSld>
  <p:clrMapOvr>
    <a:masterClrMapping/>
  </p:clrMapOvr>
  <p:transition>
    <p:random/>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endParaRPr lang="ru-RU"/>
          </a:p>
        </p:txBody>
      </p:sp>
      <p:sp>
        <p:nvSpPr>
          <p:cNvPr id="31" name="Slide Number Placeholder 30"/>
          <p:cNvSpPr>
            <a:spLocks noGrp="1"/>
          </p:cNvSpPr>
          <p:nvPr>
            <p:ph type="sldNum" sz="quarter" idx="12"/>
          </p:nvPr>
        </p:nvSpPr>
        <p:spPr/>
        <p:txBody>
          <a:bodyPr/>
          <a:lstStyle>
            <a:lvl1pPr>
              <a:defRPr b="1">
                <a:solidFill>
                  <a:schemeClr val="tx1"/>
                </a:solidFill>
              </a:defRPr>
            </a:lvl1pPr>
          </a:lstStyle>
          <a:p>
            <a:pPr>
              <a:defRPr/>
            </a:pPr>
            <a:fld id="{C5C2F262-4982-4BD4-98AF-CBB0976EF7C8}" type="slidenum">
              <a:rPr lang="ru-RU" smtClean="0"/>
              <a:pPr>
                <a:defRPr/>
              </a:pPr>
              <a:t>‹#›</a:t>
            </a:fld>
            <a:endParaRPr lang="ru-RU" dirty="0"/>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transition>
    <p:rand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pPr>
              <a:defRPr/>
            </a:pPr>
            <a:endParaRPr lang="ru-RU"/>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pPr>
              <a:defRPr/>
            </a:pPr>
            <a:endParaRPr lang="ru-RU"/>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pPr>
              <a:defRPr/>
            </a:pPr>
            <a:fld id="{4439223D-3CE4-48C9-9C3A-422C2221270D}" type="slidenum">
              <a:rPr lang="ru-RU" smtClean="0"/>
              <a:pPr>
                <a:defRPr/>
              </a:pPr>
              <a:t>‹#›</a:t>
            </a:fld>
            <a:endParaRPr lang="ru-RU"/>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random/>
  </p:transition>
  <p:timing>
    <p:tnLst>
      <p:par>
        <p:cTn id="1" dur="indefinite" restart="never" nodeType="tmRoot"/>
      </p:par>
    </p:tnLst>
  </p:timing>
  <p:hf hdr="0" ftr="0" dt="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a:xfrm>
            <a:off x="685800" y="1196975"/>
            <a:ext cx="7772400" cy="1470025"/>
          </a:xfrm>
        </p:spPr>
        <p:txBody>
          <a:bodyPr/>
          <a:lstStyle/>
          <a:p>
            <a:pPr eaLnBrk="1" hangingPunct="1"/>
            <a:r>
              <a:rPr lang="en-US" smtClean="0"/>
              <a:t>The ONIOM Method </a:t>
            </a:r>
            <a:br>
              <a:rPr lang="en-US" smtClean="0"/>
            </a:br>
            <a:r>
              <a:rPr lang="en-US" smtClean="0"/>
              <a:t>in Gaussian 03</a:t>
            </a:r>
            <a:endParaRPr lang="ru-RU" smtClean="0"/>
          </a:p>
        </p:txBody>
      </p:sp>
      <p:sp>
        <p:nvSpPr>
          <p:cNvPr id="5123" name="Rectangle 5"/>
          <p:cNvSpPr>
            <a:spLocks noGrp="1" noChangeArrowheads="1"/>
          </p:cNvSpPr>
          <p:nvPr>
            <p:ph type="subTitle" idx="1"/>
          </p:nvPr>
        </p:nvSpPr>
        <p:spPr>
          <a:xfrm>
            <a:off x="1371600" y="3429000"/>
            <a:ext cx="6400800" cy="1752600"/>
          </a:xfrm>
        </p:spPr>
        <p:txBody>
          <a:bodyPr/>
          <a:lstStyle/>
          <a:p>
            <a:pPr eaLnBrk="1" hangingPunct="1"/>
            <a:r>
              <a:rPr lang="en-US" sz="2800" smtClean="0"/>
              <a:t>Dr. Ivan Rostov</a:t>
            </a:r>
          </a:p>
          <a:p>
            <a:pPr eaLnBrk="1" hangingPunct="1"/>
            <a:r>
              <a:rPr lang="en-US" sz="2800" smtClean="0"/>
              <a:t>Australian National University,</a:t>
            </a:r>
          </a:p>
          <a:p>
            <a:pPr eaLnBrk="1" hangingPunct="1"/>
            <a:r>
              <a:rPr lang="en-US" sz="2800" smtClean="0"/>
              <a:t>Canberra</a:t>
            </a:r>
            <a:endParaRPr lang="ru-RU" sz="2800" smtClean="0"/>
          </a:p>
        </p:txBody>
      </p:sp>
      <p:pic>
        <p:nvPicPr>
          <p:cNvPr id="5124" name="Picture 6" descr="banner"/>
          <p:cNvPicPr>
            <a:picLocks noChangeAspect="1" noChangeArrowheads="1"/>
          </p:cNvPicPr>
          <p:nvPr/>
        </p:nvPicPr>
        <p:blipFill>
          <a:blip r:embed="rId3"/>
          <a:srcRect l="2675" t="21996" r="74869" b="32378"/>
          <a:stretch>
            <a:fillRect/>
          </a:stretch>
        </p:blipFill>
        <p:spPr bwMode="auto">
          <a:xfrm>
            <a:off x="3327400" y="5373688"/>
            <a:ext cx="2397125" cy="782637"/>
          </a:xfrm>
          <a:prstGeom prst="rect">
            <a:avLst/>
          </a:prstGeom>
          <a:noFill/>
          <a:ln w="9525">
            <a:noFill/>
            <a:miter lim="800000"/>
            <a:headEnd/>
            <a:tailEnd/>
          </a:ln>
        </p:spPr>
      </p:pic>
      <p:sp>
        <p:nvSpPr>
          <p:cNvPr id="5125" name="Text Box 7"/>
          <p:cNvSpPr txBox="1">
            <a:spLocks noChangeArrowheads="1"/>
          </p:cNvSpPr>
          <p:nvPr/>
        </p:nvSpPr>
        <p:spPr bwMode="auto">
          <a:xfrm>
            <a:off x="2760663" y="6329363"/>
            <a:ext cx="3540125" cy="366712"/>
          </a:xfrm>
          <a:prstGeom prst="rect">
            <a:avLst/>
          </a:prstGeom>
          <a:noFill/>
          <a:ln w="19050">
            <a:noFill/>
            <a:miter lim="800000"/>
            <a:headEnd/>
            <a:tailEnd/>
          </a:ln>
        </p:spPr>
        <p:txBody>
          <a:bodyPr wrap="none">
            <a:spAutoFit/>
          </a:bodyPr>
          <a:lstStyle/>
          <a:p>
            <a:r>
              <a:rPr lang="en-US"/>
              <a:t>E-mail: Ivan.Rostov@anu.edu.au</a:t>
            </a:r>
            <a:endParaRPr lang="ru-RU"/>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pPr eaLnBrk="1" hangingPunct="1"/>
            <a:r>
              <a:rPr lang="en-US" smtClean="0"/>
              <a:t>Potential Energy Surface</a:t>
            </a:r>
            <a:endParaRPr lang="ru-RU" smtClean="0"/>
          </a:p>
        </p:txBody>
      </p:sp>
      <p:graphicFrame>
        <p:nvGraphicFramePr>
          <p:cNvPr id="1026" name="Object 7"/>
          <p:cNvGraphicFramePr>
            <a:graphicFrameLocks noChangeAspect="1"/>
          </p:cNvGraphicFramePr>
          <p:nvPr>
            <p:ph idx="1"/>
          </p:nvPr>
        </p:nvGraphicFramePr>
        <p:xfrm>
          <a:off x="539750" y="1816100"/>
          <a:ext cx="6096000" cy="2981325"/>
        </p:xfrm>
        <a:graphic>
          <a:graphicData uri="http://schemas.openxmlformats.org/presentationml/2006/ole">
            <p:oleObj spid="_x0000_s1026" name="Equation" r:id="rId4" imgW="2908080" imgH="1422360" progId="Equation.3">
              <p:embed/>
            </p:oleObj>
          </a:graphicData>
        </a:graphic>
      </p:graphicFrame>
      <p:sp>
        <p:nvSpPr>
          <p:cNvPr id="1027" name="Slide Number Placeholder 5"/>
          <p:cNvSpPr>
            <a:spLocks noGrp="1"/>
          </p:cNvSpPr>
          <p:nvPr>
            <p:ph type="sldNum" sz="quarter" idx="12"/>
          </p:nvPr>
        </p:nvSpPr>
        <p:spPr>
          <a:noFill/>
        </p:spPr>
        <p:txBody>
          <a:bodyPr/>
          <a:lstStyle/>
          <a:p>
            <a:fld id="{8AC5AE5D-52B6-4554-B90C-E1F0B15EE0C4}" type="slidenum">
              <a:rPr lang="ru-RU" smtClean="0">
                <a:latin typeface="Arial" charset="0"/>
              </a:rPr>
              <a:pPr/>
              <a:t>10</a:t>
            </a:fld>
            <a:endParaRPr lang="ru-RU" smtClean="0">
              <a:latin typeface="Arial" charset="0"/>
            </a:endParaRPr>
          </a:p>
        </p:txBody>
      </p:sp>
      <p:sp>
        <p:nvSpPr>
          <p:cNvPr id="1029" name="Text Box 9"/>
          <p:cNvSpPr txBox="1">
            <a:spLocks noChangeArrowheads="1"/>
          </p:cNvSpPr>
          <p:nvPr/>
        </p:nvSpPr>
        <p:spPr bwMode="auto">
          <a:xfrm>
            <a:off x="395288" y="5321300"/>
            <a:ext cx="8137525" cy="915988"/>
          </a:xfrm>
          <a:prstGeom prst="rect">
            <a:avLst/>
          </a:prstGeom>
          <a:noFill/>
          <a:ln w="9525">
            <a:noFill/>
            <a:miter lim="800000"/>
            <a:headEnd/>
            <a:tailEnd/>
          </a:ln>
        </p:spPr>
        <p:txBody>
          <a:bodyPr>
            <a:spAutoFit/>
          </a:bodyPr>
          <a:lstStyle/>
          <a:p>
            <a:r>
              <a:rPr lang="en-US"/>
              <a:t>Jacobian </a:t>
            </a:r>
            <a:r>
              <a:rPr lang="en-US" b="1"/>
              <a:t>J</a:t>
            </a:r>
            <a:r>
              <a:rPr lang="en-US"/>
              <a:t> projects the forces on the link atoms onto the link atoms hosts. </a:t>
            </a:r>
            <a:r>
              <a:rPr lang="en-US" b="1"/>
              <a:t>J</a:t>
            </a:r>
            <a:r>
              <a:rPr lang="en-US"/>
              <a:t> is the function of the atomic coordinates of the model system and link atoms hosts</a:t>
            </a:r>
            <a:endParaRPr lang="ru-RU"/>
          </a:p>
        </p:txBody>
      </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457200" y="274638"/>
            <a:ext cx="8229600" cy="706437"/>
          </a:xfrm>
        </p:spPr>
        <p:txBody>
          <a:bodyPr/>
          <a:lstStyle/>
          <a:p>
            <a:pPr eaLnBrk="1" hangingPunct="1"/>
            <a:r>
              <a:rPr lang="en-US" sz="4000" smtClean="0"/>
              <a:t>MM in Gaussian 03</a:t>
            </a:r>
            <a:endParaRPr lang="ru-RU" sz="4000" smtClean="0"/>
          </a:p>
        </p:txBody>
      </p:sp>
      <p:sp>
        <p:nvSpPr>
          <p:cNvPr id="14340" name="Rectangle 3"/>
          <p:cNvSpPr>
            <a:spLocks noGrp="1" noChangeArrowheads="1"/>
          </p:cNvSpPr>
          <p:nvPr>
            <p:ph idx="1"/>
          </p:nvPr>
        </p:nvSpPr>
        <p:spPr>
          <a:xfrm>
            <a:off x="457200" y="1268413"/>
            <a:ext cx="8229600" cy="4924425"/>
          </a:xfrm>
        </p:spPr>
        <p:txBody>
          <a:bodyPr>
            <a:normAutofit lnSpcReduction="10000"/>
          </a:bodyPr>
          <a:lstStyle/>
          <a:p>
            <a:pPr eaLnBrk="1" hangingPunct="1">
              <a:lnSpc>
                <a:spcPct val="80000"/>
              </a:lnSpc>
              <a:spcBef>
                <a:spcPct val="50000"/>
              </a:spcBef>
            </a:pPr>
            <a:r>
              <a:rPr lang="en-AU" altLang="zh-CN" sz="2400" smtClean="0">
                <a:ea typeface="SimSun" pitchFamily="2" charset="-122"/>
              </a:rPr>
              <a:t>Quantum chemistry style implementation</a:t>
            </a:r>
          </a:p>
          <a:p>
            <a:pPr eaLnBrk="1" hangingPunct="1">
              <a:lnSpc>
                <a:spcPct val="80000"/>
              </a:lnSpc>
              <a:spcBef>
                <a:spcPct val="50000"/>
              </a:spcBef>
            </a:pPr>
            <a:r>
              <a:rPr lang="en-AU" altLang="zh-CN" sz="2400" smtClean="0">
                <a:ea typeface="SimSun" pitchFamily="2" charset="-122"/>
              </a:rPr>
              <a:t> No short range or soft cutoffs</a:t>
            </a:r>
          </a:p>
          <a:p>
            <a:pPr eaLnBrk="1" hangingPunct="1">
              <a:lnSpc>
                <a:spcPct val="80000"/>
              </a:lnSpc>
              <a:spcBef>
                <a:spcPct val="50000"/>
              </a:spcBef>
            </a:pPr>
            <a:r>
              <a:rPr lang="en-AU" altLang="zh-CN" sz="2400" smtClean="0">
                <a:ea typeface="SimSun" pitchFamily="2" charset="-122"/>
              </a:rPr>
              <a:t>Analytical 1st and 2d derivatives</a:t>
            </a:r>
          </a:p>
          <a:p>
            <a:pPr eaLnBrk="1" hangingPunct="1">
              <a:lnSpc>
                <a:spcPct val="80000"/>
              </a:lnSpc>
              <a:spcBef>
                <a:spcPct val="50000"/>
              </a:spcBef>
            </a:pPr>
            <a:r>
              <a:rPr lang="en-AU" altLang="zh-CN" sz="2400" smtClean="0">
                <a:ea typeface="SimSun" pitchFamily="2" charset="-122"/>
              </a:rPr>
              <a:t>O(N) Coloumb energy and gradient via FMM</a:t>
            </a:r>
          </a:p>
          <a:p>
            <a:pPr eaLnBrk="1" hangingPunct="1">
              <a:lnSpc>
                <a:spcPct val="80000"/>
              </a:lnSpc>
              <a:spcBef>
                <a:spcPct val="50000"/>
              </a:spcBef>
            </a:pPr>
            <a:r>
              <a:rPr lang="en-AU" altLang="zh-CN" sz="2400" smtClean="0">
                <a:ea typeface="SimSun" pitchFamily="2" charset="-122"/>
              </a:rPr>
              <a:t>Currently not periodic</a:t>
            </a:r>
          </a:p>
          <a:p>
            <a:pPr eaLnBrk="1" hangingPunct="1">
              <a:lnSpc>
                <a:spcPct val="80000"/>
              </a:lnSpc>
              <a:spcBef>
                <a:spcPct val="50000"/>
              </a:spcBef>
            </a:pPr>
            <a:r>
              <a:rPr lang="en-AU" altLang="zh-CN" sz="2400" smtClean="0">
                <a:ea typeface="SimSun" pitchFamily="2" charset="-122"/>
              </a:rPr>
              <a:t>Internal force fields: Amber, UFF, Dreiding</a:t>
            </a:r>
          </a:p>
          <a:p>
            <a:pPr eaLnBrk="1" hangingPunct="1">
              <a:lnSpc>
                <a:spcPct val="80000"/>
              </a:lnSpc>
              <a:spcBef>
                <a:spcPct val="50000"/>
              </a:spcBef>
            </a:pPr>
            <a:r>
              <a:rPr lang="en-AU" altLang="zh-CN" sz="2400" smtClean="0">
                <a:ea typeface="SimSun" pitchFamily="2" charset="-122"/>
              </a:rPr>
              <a:t>MM force field parameters can be specified via input</a:t>
            </a:r>
          </a:p>
          <a:p>
            <a:pPr eaLnBrk="1" hangingPunct="1">
              <a:lnSpc>
                <a:spcPct val="80000"/>
              </a:lnSpc>
              <a:spcBef>
                <a:spcPct val="50000"/>
              </a:spcBef>
            </a:pPr>
            <a:r>
              <a:rPr lang="en-AU" altLang="zh-CN" sz="2400" smtClean="0">
                <a:ea typeface="SimSun" pitchFamily="2" charset="-122"/>
              </a:rPr>
              <a:t>Library of potential functions</a:t>
            </a:r>
          </a:p>
          <a:p>
            <a:pPr eaLnBrk="1" hangingPunct="1">
              <a:lnSpc>
                <a:spcPct val="80000"/>
              </a:lnSpc>
              <a:spcBef>
                <a:spcPct val="50000"/>
              </a:spcBef>
            </a:pPr>
            <a:r>
              <a:rPr lang="en-AU" altLang="zh-CN" sz="2400" smtClean="0">
                <a:ea typeface="SimSun" pitchFamily="2" charset="-122"/>
              </a:rPr>
              <a:t>Limits</a:t>
            </a:r>
          </a:p>
          <a:p>
            <a:pPr lvl="1" eaLnBrk="1" hangingPunct="1">
              <a:lnSpc>
                <a:spcPct val="80000"/>
              </a:lnSpc>
              <a:spcBef>
                <a:spcPct val="50000"/>
              </a:spcBef>
              <a:buFontTx/>
              <a:buNone/>
            </a:pPr>
            <a:r>
              <a:rPr lang="en-AU" altLang="zh-CN" sz="2000" smtClean="0">
                <a:ea typeface="SimSun" pitchFamily="2" charset="-122"/>
              </a:rPr>
              <a:t>~40,000 atoms in ONIOM QM/MM SP</a:t>
            </a:r>
          </a:p>
          <a:p>
            <a:pPr lvl="1" eaLnBrk="1" hangingPunct="1">
              <a:lnSpc>
                <a:spcPct val="80000"/>
              </a:lnSpc>
              <a:spcBef>
                <a:spcPct val="50000"/>
              </a:spcBef>
              <a:buFontTx/>
              <a:buNone/>
            </a:pPr>
            <a:r>
              <a:rPr lang="en-AU" altLang="zh-CN" sz="2000" smtClean="0">
                <a:ea typeface="SimSun" pitchFamily="2" charset="-122"/>
              </a:rPr>
              <a:t>~10,000 atoms in ONIOM QM/MM Opt</a:t>
            </a:r>
            <a:endParaRPr lang="ru-RU" sz="2000" smtClean="0"/>
          </a:p>
        </p:txBody>
      </p:sp>
      <p:sp>
        <p:nvSpPr>
          <p:cNvPr id="14338" name="Slide Number Placeholder 5"/>
          <p:cNvSpPr>
            <a:spLocks noGrp="1"/>
          </p:cNvSpPr>
          <p:nvPr>
            <p:ph type="sldNum" sz="quarter" idx="12"/>
          </p:nvPr>
        </p:nvSpPr>
        <p:spPr>
          <a:noFill/>
        </p:spPr>
        <p:txBody>
          <a:bodyPr/>
          <a:lstStyle/>
          <a:p>
            <a:fld id="{0DFE4DAA-3E55-4ABC-9A83-B4A60B920A51}" type="slidenum">
              <a:rPr lang="ru-RU" smtClean="0">
                <a:latin typeface="Arial" charset="0"/>
              </a:rPr>
              <a:pPr/>
              <a:t>11</a:t>
            </a:fld>
            <a:endParaRPr lang="ru-RU" smtClean="0">
              <a:latin typeface="Arial" charset="0"/>
            </a:endParaRPr>
          </a:p>
        </p:txBody>
      </p:sp>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457200" y="125413"/>
            <a:ext cx="8229600" cy="1143000"/>
          </a:xfrm>
        </p:spPr>
        <p:txBody>
          <a:bodyPr>
            <a:normAutofit fontScale="90000"/>
          </a:bodyPr>
          <a:lstStyle/>
          <a:p>
            <a:pPr eaLnBrk="1" hangingPunct="1"/>
            <a:r>
              <a:rPr lang="en-US" sz="4000" smtClean="0"/>
              <a:t>ONIOM QM/MM Geometry Optimization with Microiterations</a:t>
            </a:r>
            <a:endParaRPr lang="ru-RU" sz="4000" smtClean="0"/>
          </a:p>
        </p:txBody>
      </p:sp>
      <p:sp>
        <p:nvSpPr>
          <p:cNvPr id="15362" name="Slide Number Placeholder 4"/>
          <p:cNvSpPr>
            <a:spLocks noGrp="1"/>
          </p:cNvSpPr>
          <p:nvPr>
            <p:ph type="sldNum" sz="quarter" idx="12"/>
          </p:nvPr>
        </p:nvSpPr>
        <p:spPr>
          <a:noFill/>
        </p:spPr>
        <p:txBody>
          <a:bodyPr/>
          <a:lstStyle/>
          <a:p>
            <a:fld id="{A7DDBF4E-B660-40FE-B301-D5ADC9F87987}" type="slidenum">
              <a:rPr lang="ru-RU" smtClean="0">
                <a:latin typeface="Arial" charset="0"/>
              </a:rPr>
              <a:pPr/>
              <a:t>12</a:t>
            </a:fld>
            <a:endParaRPr lang="ru-RU" smtClean="0">
              <a:latin typeface="Arial" charset="0"/>
            </a:endParaRPr>
          </a:p>
        </p:txBody>
      </p:sp>
      <p:sp>
        <p:nvSpPr>
          <p:cNvPr id="15364" name="Text Box 6"/>
          <p:cNvSpPr txBox="1">
            <a:spLocks noChangeArrowheads="1"/>
          </p:cNvSpPr>
          <p:nvPr/>
        </p:nvSpPr>
        <p:spPr bwMode="auto">
          <a:xfrm>
            <a:off x="3205163" y="1458913"/>
            <a:ext cx="2879725" cy="385762"/>
          </a:xfrm>
          <a:prstGeom prst="rect">
            <a:avLst/>
          </a:prstGeom>
          <a:noFill/>
          <a:ln w="19050">
            <a:solidFill>
              <a:schemeClr val="tx1"/>
            </a:solidFill>
            <a:miter lim="800000"/>
            <a:headEnd/>
            <a:tailEnd/>
          </a:ln>
        </p:spPr>
        <p:txBody>
          <a:bodyPr lIns="90000" tIns="46800" rIns="90000" bIns="46800">
            <a:spAutoFit/>
          </a:bodyPr>
          <a:lstStyle/>
          <a:p>
            <a:pPr algn="ctr">
              <a:spcBef>
                <a:spcPct val="50000"/>
              </a:spcBef>
            </a:pPr>
            <a:r>
              <a:rPr lang="en-US"/>
              <a:t>MM optimization step </a:t>
            </a:r>
            <a:endParaRPr lang="ru-RU"/>
          </a:p>
        </p:txBody>
      </p:sp>
      <p:sp>
        <p:nvSpPr>
          <p:cNvPr id="15365" name="Text Box 10"/>
          <p:cNvSpPr txBox="1">
            <a:spLocks noChangeArrowheads="1"/>
          </p:cNvSpPr>
          <p:nvPr/>
        </p:nvSpPr>
        <p:spPr bwMode="auto">
          <a:xfrm>
            <a:off x="3203575" y="3789363"/>
            <a:ext cx="2881313" cy="385762"/>
          </a:xfrm>
          <a:prstGeom prst="rect">
            <a:avLst/>
          </a:prstGeom>
          <a:noFill/>
          <a:ln w="19050">
            <a:solidFill>
              <a:schemeClr val="tx1"/>
            </a:solidFill>
            <a:miter lim="800000"/>
            <a:headEnd/>
            <a:tailEnd/>
          </a:ln>
        </p:spPr>
        <p:txBody>
          <a:bodyPr lIns="90000" tIns="46800" rIns="90000" bIns="46800">
            <a:spAutoFit/>
          </a:bodyPr>
          <a:lstStyle/>
          <a:p>
            <a:pPr algn="ctr">
              <a:spcBef>
                <a:spcPct val="50000"/>
              </a:spcBef>
            </a:pPr>
            <a:r>
              <a:rPr lang="en-US"/>
              <a:t>QM optimization step</a:t>
            </a:r>
            <a:endParaRPr lang="ru-RU"/>
          </a:p>
        </p:txBody>
      </p:sp>
      <p:sp>
        <p:nvSpPr>
          <p:cNvPr id="15366" name="Text Box 12"/>
          <p:cNvSpPr txBox="1">
            <a:spLocks noChangeArrowheads="1"/>
          </p:cNvSpPr>
          <p:nvPr/>
        </p:nvSpPr>
        <p:spPr bwMode="auto">
          <a:xfrm>
            <a:off x="3119438" y="5949950"/>
            <a:ext cx="2965450" cy="385763"/>
          </a:xfrm>
          <a:prstGeom prst="rect">
            <a:avLst/>
          </a:prstGeom>
          <a:noFill/>
          <a:ln w="19050">
            <a:solidFill>
              <a:schemeClr val="tx1"/>
            </a:solidFill>
            <a:miter lim="800000"/>
            <a:headEnd/>
            <a:tailEnd/>
          </a:ln>
        </p:spPr>
        <p:txBody>
          <a:bodyPr lIns="90000" tIns="46800" rIns="90000" bIns="46800">
            <a:spAutoFit/>
          </a:bodyPr>
          <a:lstStyle/>
          <a:p>
            <a:pPr algn="ctr">
              <a:spcBef>
                <a:spcPct val="50000"/>
              </a:spcBef>
            </a:pPr>
            <a:r>
              <a:rPr lang="en-US"/>
              <a:t>Done</a:t>
            </a:r>
            <a:endParaRPr lang="ru-RU"/>
          </a:p>
        </p:txBody>
      </p:sp>
      <p:sp>
        <p:nvSpPr>
          <p:cNvPr id="15367" name="AutoShape 19"/>
          <p:cNvSpPr>
            <a:spLocks noChangeArrowheads="1"/>
          </p:cNvSpPr>
          <p:nvPr/>
        </p:nvSpPr>
        <p:spPr bwMode="auto">
          <a:xfrm>
            <a:off x="3779838" y="2278063"/>
            <a:ext cx="1584325" cy="1079500"/>
          </a:xfrm>
          <a:prstGeom prst="diamond">
            <a:avLst/>
          </a:prstGeom>
          <a:noFill/>
          <a:ln w="19050">
            <a:solidFill>
              <a:schemeClr val="tx1"/>
            </a:solidFill>
            <a:miter lim="800000"/>
            <a:headEnd/>
            <a:tailEnd type="none" w="lg" len="lg"/>
          </a:ln>
        </p:spPr>
        <p:txBody>
          <a:bodyPr wrap="none" lIns="90000" tIns="46800" rIns="90000" bIns="46800" anchor="ctr"/>
          <a:lstStyle/>
          <a:p>
            <a:endParaRPr lang="en-AU"/>
          </a:p>
        </p:txBody>
      </p:sp>
      <p:sp>
        <p:nvSpPr>
          <p:cNvPr id="15368" name="AutoShape 20"/>
          <p:cNvSpPr>
            <a:spLocks noChangeArrowheads="1"/>
          </p:cNvSpPr>
          <p:nvPr/>
        </p:nvSpPr>
        <p:spPr bwMode="auto">
          <a:xfrm>
            <a:off x="3779838" y="4510088"/>
            <a:ext cx="1584325" cy="1079500"/>
          </a:xfrm>
          <a:prstGeom prst="diamond">
            <a:avLst/>
          </a:prstGeom>
          <a:noFill/>
          <a:ln w="19050">
            <a:solidFill>
              <a:schemeClr val="tx1"/>
            </a:solidFill>
            <a:miter lim="800000"/>
            <a:headEnd/>
            <a:tailEnd type="none" w="lg" len="lg"/>
          </a:ln>
        </p:spPr>
        <p:txBody>
          <a:bodyPr wrap="none" lIns="90000" tIns="46800" rIns="90000" bIns="46800" anchor="ctr"/>
          <a:lstStyle/>
          <a:p>
            <a:endParaRPr lang="en-AU"/>
          </a:p>
        </p:txBody>
      </p:sp>
      <p:sp>
        <p:nvSpPr>
          <p:cNvPr id="15369" name="Text Box 21"/>
          <p:cNvSpPr txBox="1">
            <a:spLocks noChangeArrowheads="1"/>
          </p:cNvSpPr>
          <p:nvPr/>
        </p:nvSpPr>
        <p:spPr bwMode="auto">
          <a:xfrm>
            <a:off x="3924300" y="2487613"/>
            <a:ext cx="1314450" cy="581025"/>
          </a:xfrm>
          <a:prstGeom prst="rect">
            <a:avLst/>
          </a:prstGeom>
          <a:noFill/>
          <a:ln w="19050">
            <a:noFill/>
            <a:miter lim="800000"/>
            <a:headEnd/>
            <a:tailEnd type="none" w="lg" len="lg"/>
          </a:ln>
        </p:spPr>
        <p:txBody>
          <a:bodyPr lIns="90000" tIns="46800" rIns="90000" bIns="46800">
            <a:spAutoFit/>
          </a:bodyPr>
          <a:lstStyle/>
          <a:p>
            <a:pPr algn="ctr"/>
            <a:r>
              <a:rPr lang="en-US" sz="1600"/>
              <a:t>MM geo converged ?</a:t>
            </a:r>
            <a:endParaRPr lang="ru-RU" sz="1600"/>
          </a:p>
        </p:txBody>
      </p:sp>
      <p:sp>
        <p:nvSpPr>
          <p:cNvPr id="15370" name="Text Box 22"/>
          <p:cNvSpPr txBox="1">
            <a:spLocks noChangeArrowheads="1"/>
          </p:cNvSpPr>
          <p:nvPr/>
        </p:nvSpPr>
        <p:spPr bwMode="auto">
          <a:xfrm>
            <a:off x="3905250" y="4719638"/>
            <a:ext cx="1314450" cy="581025"/>
          </a:xfrm>
          <a:prstGeom prst="rect">
            <a:avLst/>
          </a:prstGeom>
          <a:noFill/>
          <a:ln w="19050">
            <a:noFill/>
            <a:miter lim="800000"/>
            <a:headEnd/>
            <a:tailEnd type="none" w="lg" len="lg"/>
          </a:ln>
        </p:spPr>
        <p:txBody>
          <a:bodyPr lIns="90000" tIns="46800" rIns="90000" bIns="46800">
            <a:spAutoFit/>
          </a:bodyPr>
          <a:lstStyle/>
          <a:p>
            <a:pPr algn="ctr"/>
            <a:r>
              <a:rPr lang="en-US" sz="1600"/>
              <a:t>QM geo converged?</a:t>
            </a:r>
            <a:endParaRPr lang="ru-RU" sz="1600"/>
          </a:p>
        </p:txBody>
      </p:sp>
      <p:cxnSp>
        <p:nvCxnSpPr>
          <p:cNvPr id="15371" name="AutoShape 31"/>
          <p:cNvCxnSpPr>
            <a:cxnSpLocks noChangeShapeType="1"/>
            <a:endCxn id="15367" idx="0"/>
          </p:cNvCxnSpPr>
          <p:nvPr/>
        </p:nvCxnSpPr>
        <p:spPr bwMode="auto">
          <a:xfrm>
            <a:off x="4572000" y="1838325"/>
            <a:ext cx="0" cy="430213"/>
          </a:xfrm>
          <a:prstGeom prst="straightConnector1">
            <a:avLst/>
          </a:prstGeom>
          <a:noFill/>
          <a:ln w="19050">
            <a:solidFill>
              <a:schemeClr val="tx1"/>
            </a:solidFill>
            <a:round/>
            <a:headEnd/>
            <a:tailEnd type="stealth" w="lg" len="lg"/>
          </a:ln>
        </p:spPr>
      </p:cxnSp>
      <p:cxnSp>
        <p:nvCxnSpPr>
          <p:cNvPr id="15372" name="AutoShape 32"/>
          <p:cNvCxnSpPr>
            <a:cxnSpLocks noChangeShapeType="1"/>
            <a:stCxn id="15367" idx="2"/>
          </p:cNvCxnSpPr>
          <p:nvPr/>
        </p:nvCxnSpPr>
        <p:spPr bwMode="auto">
          <a:xfrm>
            <a:off x="4572000" y="3367088"/>
            <a:ext cx="0" cy="414337"/>
          </a:xfrm>
          <a:prstGeom prst="straightConnector1">
            <a:avLst/>
          </a:prstGeom>
          <a:noFill/>
          <a:ln w="19050">
            <a:solidFill>
              <a:schemeClr val="tx1"/>
            </a:solidFill>
            <a:round/>
            <a:headEnd/>
            <a:tailEnd type="stealth" w="lg" len="lg"/>
          </a:ln>
        </p:spPr>
      </p:cxnSp>
      <p:cxnSp>
        <p:nvCxnSpPr>
          <p:cNvPr id="15373" name="AutoShape 33"/>
          <p:cNvCxnSpPr>
            <a:cxnSpLocks noChangeShapeType="1"/>
          </p:cNvCxnSpPr>
          <p:nvPr/>
        </p:nvCxnSpPr>
        <p:spPr bwMode="auto">
          <a:xfrm>
            <a:off x="4567238" y="4181475"/>
            <a:ext cx="3175" cy="323850"/>
          </a:xfrm>
          <a:prstGeom prst="straightConnector1">
            <a:avLst/>
          </a:prstGeom>
          <a:noFill/>
          <a:ln w="19050">
            <a:solidFill>
              <a:schemeClr val="tx1"/>
            </a:solidFill>
            <a:round/>
            <a:headEnd/>
            <a:tailEnd type="stealth" w="lg" len="lg"/>
          </a:ln>
        </p:spPr>
      </p:cxnSp>
      <p:sp>
        <p:nvSpPr>
          <p:cNvPr id="15374" name="Line 34"/>
          <p:cNvSpPr>
            <a:spLocks noChangeShapeType="1"/>
          </p:cNvSpPr>
          <p:nvPr/>
        </p:nvSpPr>
        <p:spPr bwMode="auto">
          <a:xfrm>
            <a:off x="4572000" y="5589588"/>
            <a:ext cx="0" cy="360362"/>
          </a:xfrm>
          <a:prstGeom prst="line">
            <a:avLst/>
          </a:prstGeom>
          <a:noFill/>
          <a:ln w="19050">
            <a:solidFill>
              <a:schemeClr val="tx1"/>
            </a:solidFill>
            <a:round/>
            <a:headEnd/>
            <a:tailEnd type="stealth" w="lg" len="lg"/>
          </a:ln>
        </p:spPr>
        <p:txBody>
          <a:bodyPr lIns="90000" tIns="46800" rIns="90000" bIns="46800"/>
          <a:lstStyle/>
          <a:p>
            <a:endParaRPr lang="en-AU"/>
          </a:p>
        </p:txBody>
      </p:sp>
      <p:cxnSp>
        <p:nvCxnSpPr>
          <p:cNvPr id="15375" name="AutoShape 36"/>
          <p:cNvCxnSpPr>
            <a:cxnSpLocks noChangeShapeType="1"/>
            <a:stCxn id="15367" idx="1"/>
            <a:endCxn id="15364" idx="1"/>
          </p:cNvCxnSpPr>
          <p:nvPr/>
        </p:nvCxnSpPr>
        <p:spPr bwMode="auto">
          <a:xfrm rot="10800000">
            <a:off x="3195638" y="1652588"/>
            <a:ext cx="574675" cy="1165225"/>
          </a:xfrm>
          <a:prstGeom prst="bentConnector3">
            <a:avLst>
              <a:gd name="adj1" fmla="val 138120"/>
            </a:avLst>
          </a:prstGeom>
          <a:noFill/>
          <a:ln w="19050">
            <a:solidFill>
              <a:schemeClr val="tx1"/>
            </a:solidFill>
            <a:miter lim="800000"/>
            <a:headEnd/>
            <a:tailEnd type="stealth" w="lg" len="lg"/>
          </a:ln>
        </p:spPr>
      </p:cxnSp>
      <p:cxnSp>
        <p:nvCxnSpPr>
          <p:cNvPr id="15376" name="AutoShape 39"/>
          <p:cNvCxnSpPr>
            <a:cxnSpLocks noChangeShapeType="1"/>
            <a:stCxn id="15368" idx="1"/>
          </p:cNvCxnSpPr>
          <p:nvPr/>
        </p:nvCxnSpPr>
        <p:spPr bwMode="auto">
          <a:xfrm rot="10800000">
            <a:off x="2627313" y="1557338"/>
            <a:ext cx="1143000" cy="3492500"/>
          </a:xfrm>
          <a:prstGeom prst="bentConnector2">
            <a:avLst/>
          </a:prstGeom>
          <a:noFill/>
          <a:ln w="19050">
            <a:solidFill>
              <a:schemeClr val="tx1"/>
            </a:solidFill>
            <a:miter lim="800000"/>
            <a:headEnd/>
            <a:tailEnd type="none" w="lg" len="lg"/>
          </a:ln>
        </p:spPr>
      </p:cxnSp>
      <p:sp>
        <p:nvSpPr>
          <p:cNvPr id="15377" name="Line 40"/>
          <p:cNvSpPr>
            <a:spLocks noChangeShapeType="1"/>
          </p:cNvSpPr>
          <p:nvPr/>
        </p:nvSpPr>
        <p:spPr bwMode="auto">
          <a:xfrm>
            <a:off x="2627313" y="1557338"/>
            <a:ext cx="576262" cy="0"/>
          </a:xfrm>
          <a:prstGeom prst="line">
            <a:avLst/>
          </a:prstGeom>
          <a:noFill/>
          <a:ln w="19050">
            <a:solidFill>
              <a:schemeClr val="tx1"/>
            </a:solidFill>
            <a:round/>
            <a:headEnd/>
            <a:tailEnd type="stealth" w="lg" len="lg"/>
          </a:ln>
        </p:spPr>
        <p:txBody>
          <a:bodyPr lIns="90000" tIns="46800" rIns="90000" bIns="46800"/>
          <a:lstStyle/>
          <a:p>
            <a:endParaRPr lang="en-AU"/>
          </a:p>
        </p:txBody>
      </p:sp>
      <p:sp>
        <p:nvSpPr>
          <p:cNvPr id="15378" name="Text Box 41"/>
          <p:cNvSpPr txBox="1">
            <a:spLocks noChangeArrowheads="1"/>
          </p:cNvSpPr>
          <p:nvPr/>
        </p:nvSpPr>
        <p:spPr bwMode="auto">
          <a:xfrm>
            <a:off x="3471863" y="2774950"/>
            <a:ext cx="307975" cy="366713"/>
          </a:xfrm>
          <a:prstGeom prst="rect">
            <a:avLst/>
          </a:prstGeom>
          <a:noFill/>
          <a:ln w="19050">
            <a:noFill/>
            <a:miter lim="800000"/>
            <a:headEnd/>
            <a:tailEnd type="none" w="lg" len="lg"/>
          </a:ln>
        </p:spPr>
        <p:txBody>
          <a:bodyPr wrap="none" lIns="90000" tIns="46800" rIns="90000" bIns="46800">
            <a:spAutoFit/>
          </a:bodyPr>
          <a:lstStyle/>
          <a:p>
            <a:r>
              <a:rPr lang="en-US">
                <a:cs typeface="Arial" charset="0"/>
              </a:rPr>
              <a:t>–</a:t>
            </a:r>
          </a:p>
        </p:txBody>
      </p:sp>
      <p:sp>
        <p:nvSpPr>
          <p:cNvPr id="15379" name="Text Box 43"/>
          <p:cNvSpPr txBox="1">
            <a:spLocks noChangeArrowheads="1"/>
          </p:cNvSpPr>
          <p:nvPr/>
        </p:nvSpPr>
        <p:spPr bwMode="auto">
          <a:xfrm>
            <a:off x="4572000" y="3284538"/>
            <a:ext cx="574675" cy="366712"/>
          </a:xfrm>
          <a:prstGeom prst="rect">
            <a:avLst/>
          </a:prstGeom>
          <a:noFill/>
          <a:ln w="19050">
            <a:noFill/>
            <a:miter lim="800000"/>
            <a:headEnd/>
            <a:tailEnd type="none" w="lg" len="lg"/>
          </a:ln>
        </p:spPr>
        <p:txBody>
          <a:bodyPr wrap="none" lIns="90000" tIns="46800" rIns="90000" bIns="46800">
            <a:spAutoFit/>
          </a:bodyPr>
          <a:lstStyle/>
          <a:p>
            <a:r>
              <a:rPr lang="en-US"/>
              <a:t>Yes</a:t>
            </a:r>
            <a:endParaRPr lang="ru-RU"/>
          </a:p>
        </p:txBody>
      </p:sp>
      <p:sp>
        <p:nvSpPr>
          <p:cNvPr id="15380" name="Text Box 44"/>
          <p:cNvSpPr txBox="1">
            <a:spLocks noChangeArrowheads="1"/>
          </p:cNvSpPr>
          <p:nvPr/>
        </p:nvSpPr>
        <p:spPr bwMode="auto">
          <a:xfrm>
            <a:off x="4643438" y="5510213"/>
            <a:ext cx="314325" cy="366712"/>
          </a:xfrm>
          <a:prstGeom prst="rect">
            <a:avLst/>
          </a:prstGeom>
          <a:noFill/>
          <a:ln w="19050">
            <a:noFill/>
            <a:miter lim="800000"/>
            <a:headEnd/>
            <a:tailEnd type="none" w="lg" len="lg"/>
          </a:ln>
        </p:spPr>
        <p:txBody>
          <a:bodyPr wrap="none" lIns="90000" tIns="46800" rIns="90000" bIns="46800">
            <a:spAutoFit/>
          </a:bodyPr>
          <a:lstStyle/>
          <a:p>
            <a:r>
              <a:rPr lang="en-US"/>
              <a:t>+</a:t>
            </a:r>
            <a:endParaRPr lang="ru-RU"/>
          </a:p>
        </p:txBody>
      </p:sp>
      <p:sp>
        <p:nvSpPr>
          <p:cNvPr id="15381" name="Text Box 45"/>
          <p:cNvSpPr txBox="1">
            <a:spLocks noChangeArrowheads="1"/>
          </p:cNvSpPr>
          <p:nvPr/>
        </p:nvSpPr>
        <p:spPr bwMode="auto">
          <a:xfrm>
            <a:off x="6103938" y="3068638"/>
            <a:ext cx="2860675" cy="366712"/>
          </a:xfrm>
          <a:prstGeom prst="rect">
            <a:avLst/>
          </a:prstGeom>
          <a:noFill/>
          <a:ln w="19050">
            <a:noFill/>
            <a:miter lim="800000"/>
            <a:headEnd/>
            <a:tailEnd type="none" w="lg" len="lg"/>
          </a:ln>
        </p:spPr>
        <p:txBody>
          <a:bodyPr wrap="none" lIns="90000" tIns="46800" rIns="90000" bIns="46800">
            <a:spAutoFit/>
          </a:bodyPr>
          <a:lstStyle/>
          <a:p>
            <a:r>
              <a:rPr lang="en-US" b="1">
                <a:solidFill>
                  <a:srgbClr val="FF0000"/>
                </a:solidFill>
              </a:rPr>
              <a:t>Double Iteration Scheme</a:t>
            </a:r>
            <a:endParaRPr lang="ru-RU" b="1">
              <a:solidFill>
                <a:srgbClr val="FF0000"/>
              </a:solidFill>
            </a:endParaRPr>
          </a:p>
        </p:txBody>
      </p:sp>
      <p:sp>
        <p:nvSpPr>
          <p:cNvPr id="15382" name="Text Box 47"/>
          <p:cNvSpPr txBox="1">
            <a:spLocks noChangeArrowheads="1"/>
          </p:cNvSpPr>
          <p:nvPr/>
        </p:nvSpPr>
        <p:spPr bwMode="auto">
          <a:xfrm>
            <a:off x="3492500" y="5006975"/>
            <a:ext cx="307975" cy="366713"/>
          </a:xfrm>
          <a:prstGeom prst="rect">
            <a:avLst/>
          </a:prstGeom>
          <a:noFill/>
          <a:ln w="19050">
            <a:noFill/>
            <a:miter lim="800000"/>
            <a:headEnd/>
            <a:tailEnd type="none" w="lg" len="lg"/>
          </a:ln>
        </p:spPr>
        <p:txBody>
          <a:bodyPr wrap="none" lIns="90000" tIns="46800" rIns="90000" bIns="46800">
            <a:spAutoFit/>
          </a:bodyPr>
          <a:lstStyle/>
          <a:p>
            <a:r>
              <a:rPr lang="en-US">
                <a:cs typeface="Arial" charset="0"/>
              </a:rPr>
              <a:t>–</a:t>
            </a:r>
          </a:p>
        </p:txBody>
      </p:sp>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457200" y="258763"/>
            <a:ext cx="8229600" cy="1082675"/>
          </a:xfrm>
        </p:spPr>
        <p:txBody>
          <a:bodyPr>
            <a:normAutofit fontScale="90000"/>
          </a:bodyPr>
          <a:lstStyle/>
          <a:p>
            <a:pPr eaLnBrk="1" hangingPunct="1"/>
            <a:r>
              <a:rPr lang="en-US" sz="4000" smtClean="0"/>
              <a:t>ONIOM QM/MM Geometry Optimization with QuadMacro</a:t>
            </a:r>
            <a:endParaRPr lang="ru-RU" sz="4000" smtClean="0"/>
          </a:p>
        </p:txBody>
      </p:sp>
      <p:sp>
        <p:nvSpPr>
          <p:cNvPr id="16386" name="Slide Number Placeholder 4"/>
          <p:cNvSpPr>
            <a:spLocks noGrp="1"/>
          </p:cNvSpPr>
          <p:nvPr>
            <p:ph type="sldNum" sz="quarter" idx="12"/>
          </p:nvPr>
        </p:nvSpPr>
        <p:spPr>
          <a:noFill/>
        </p:spPr>
        <p:txBody>
          <a:bodyPr/>
          <a:lstStyle/>
          <a:p>
            <a:fld id="{605AE6C3-97DC-42D0-8985-9BFB7F323844}" type="slidenum">
              <a:rPr lang="ru-RU" smtClean="0">
                <a:latin typeface="Arial" charset="0"/>
              </a:rPr>
              <a:pPr/>
              <a:t>13</a:t>
            </a:fld>
            <a:endParaRPr lang="ru-RU" smtClean="0">
              <a:latin typeface="Arial" charset="0"/>
            </a:endParaRPr>
          </a:p>
        </p:txBody>
      </p:sp>
      <p:sp>
        <p:nvSpPr>
          <p:cNvPr id="16388" name="Text Box 3"/>
          <p:cNvSpPr txBox="1">
            <a:spLocks noChangeArrowheads="1"/>
          </p:cNvSpPr>
          <p:nvPr/>
        </p:nvSpPr>
        <p:spPr bwMode="auto">
          <a:xfrm>
            <a:off x="2486025" y="1670050"/>
            <a:ext cx="4175125" cy="385763"/>
          </a:xfrm>
          <a:prstGeom prst="rect">
            <a:avLst/>
          </a:prstGeom>
          <a:noFill/>
          <a:ln w="19050">
            <a:solidFill>
              <a:schemeClr val="tx1"/>
            </a:solidFill>
            <a:miter lim="800000"/>
            <a:headEnd/>
            <a:tailEnd/>
          </a:ln>
        </p:spPr>
        <p:txBody>
          <a:bodyPr lIns="90000" tIns="46800" rIns="90000" bIns="46800">
            <a:spAutoFit/>
          </a:bodyPr>
          <a:lstStyle/>
          <a:p>
            <a:pPr algn="ctr">
              <a:spcBef>
                <a:spcPct val="50000"/>
              </a:spcBef>
            </a:pPr>
            <a:r>
              <a:rPr lang="en-US"/>
              <a:t>Geometry step in full QM/MM space</a:t>
            </a:r>
            <a:endParaRPr lang="ru-RU"/>
          </a:p>
        </p:txBody>
      </p:sp>
      <p:sp>
        <p:nvSpPr>
          <p:cNvPr id="16389" name="Text Box 5"/>
          <p:cNvSpPr txBox="1">
            <a:spLocks noChangeArrowheads="1"/>
          </p:cNvSpPr>
          <p:nvPr/>
        </p:nvSpPr>
        <p:spPr bwMode="auto">
          <a:xfrm>
            <a:off x="3119438" y="6427788"/>
            <a:ext cx="2965450" cy="385762"/>
          </a:xfrm>
          <a:prstGeom prst="rect">
            <a:avLst/>
          </a:prstGeom>
          <a:noFill/>
          <a:ln w="19050">
            <a:solidFill>
              <a:schemeClr val="tx1"/>
            </a:solidFill>
            <a:miter lim="800000"/>
            <a:headEnd/>
            <a:tailEnd/>
          </a:ln>
        </p:spPr>
        <p:txBody>
          <a:bodyPr lIns="90000" tIns="46800" rIns="90000" bIns="46800">
            <a:spAutoFit/>
          </a:bodyPr>
          <a:lstStyle/>
          <a:p>
            <a:pPr algn="ctr">
              <a:spcBef>
                <a:spcPct val="50000"/>
              </a:spcBef>
            </a:pPr>
            <a:r>
              <a:rPr lang="en-US"/>
              <a:t>Done</a:t>
            </a:r>
            <a:endParaRPr lang="ru-RU"/>
          </a:p>
        </p:txBody>
      </p:sp>
      <p:sp>
        <p:nvSpPr>
          <p:cNvPr id="16390" name="AutoShape 10"/>
          <p:cNvSpPr>
            <a:spLocks noChangeArrowheads="1"/>
          </p:cNvSpPr>
          <p:nvPr/>
        </p:nvSpPr>
        <p:spPr bwMode="auto">
          <a:xfrm>
            <a:off x="3779838" y="4941888"/>
            <a:ext cx="1584325" cy="1079500"/>
          </a:xfrm>
          <a:prstGeom prst="diamond">
            <a:avLst/>
          </a:prstGeom>
          <a:noFill/>
          <a:ln w="19050">
            <a:solidFill>
              <a:schemeClr val="tx1"/>
            </a:solidFill>
            <a:miter lim="800000"/>
            <a:headEnd/>
            <a:tailEnd type="none" w="lg" len="lg"/>
          </a:ln>
        </p:spPr>
        <p:txBody>
          <a:bodyPr wrap="none" lIns="90000" tIns="46800" rIns="90000" bIns="46800" anchor="ctr"/>
          <a:lstStyle/>
          <a:p>
            <a:endParaRPr lang="en-AU"/>
          </a:p>
        </p:txBody>
      </p:sp>
      <p:sp>
        <p:nvSpPr>
          <p:cNvPr id="16391" name="Text Box 11"/>
          <p:cNvSpPr txBox="1">
            <a:spLocks noChangeArrowheads="1"/>
          </p:cNvSpPr>
          <p:nvPr/>
        </p:nvSpPr>
        <p:spPr bwMode="auto">
          <a:xfrm>
            <a:off x="3905250" y="5086350"/>
            <a:ext cx="1314450" cy="581025"/>
          </a:xfrm>
          <a:prstGeom prst="rect">
            <a:avLst/>
          </a:prstGeom>
          <a:noFill/>
          <a:ln w="19050">
            <a:noFill/>
            <a:miter lim="800000"/>
            <a:headEnd/>
            <a:tailEnd type="none" w="lg" len="lg"/>
          </a:ln>
        </p:spPr>
        <p:txBody>
          <a:bodyPr lIns="90000" tIns="46800" rIns="90000" bIns="46800">
            <a:spAutoFit/>
          </a:bodyPr>
          <a:lstStyle/>
          <a:p>
            <a:pPr algn="ctr"/>
            <a:r>
              <a:rPr lang="en-US" sz="1600"/>
              <a:t>Overall converged?</a:t>
            </a:r>
            <a:endParaRPr lang="ru-RU" sz="1600"/>
          </a:p>
        </p:txBody>
      </p:sp>
      <p:cxnSp>
        <p:nvCxnSpPr>
          <p:cNvPr id="16392" name="AutoShape 12"/>
          <p:cNvCxnSpPr>
            <a:cxnSpLocks noChangeShapeType="1"/>
            <a:stCxn id="16390" idx="1"/>
            <a:endCxn id="16388" idx="1"/>
          </p:cNvCxnSpPr>
          <p:nvPr/>
        </p:nvCxnSpPr>
        <p:spPr bwMode="auto">
          <a:xfrm rot="10800000">
            <a:off x="2476500" y="1863725"/>
            <a:ext cx="1293813" cy="3617913"/>
          </a:xfrm>
          <a:prstGeom prst="bentConnector3">
            <a:avLst>
              <a:gd name="adj1" fmla="val 144537"/>
            </a:avLst>
          </a:prstGeom>
          <a:noFill/>
          <a:ln w="19050">
            <a:solidFill>
              <a:schemeClr val="tx1"/>
            </a:solidFill>
            <a:miter lim="800000"/>
            <a:headEnd/>
            <a:tailEnd type="stealth" w="lg" len="lg"/>
          </a:ln>
        </p:spPr>
      </p:cxnSp>
      <p:sp>
        <p:nvSpPr>
          <p:cNvPr id="16393" name="Text Box 15"/>
          <p:cNvSpPr txBox="1">
            <a:spLocks noChangeArrowheads="1"/>
          </p:cNvSpPr>
          <p:nvPr/>
        </p:nvSpPr>
        <p:spPr bwMode="auto">
          <a:xfrm>
            <a:off x="2484438" y="2538413"/>
            <a:ext cx="4175125" cy="385762"/>
          </a:xfrm>
          <a:prstGeom prst="rect">
            <a:avLst/>
          </a:prstGeom>
          <a:noFill/>
          <a:ln w="19050">
            <a:solidFill>
              <a:schemeClr val="tx1"/>
            </a:solidFill>
            <a:miter lim="800000"/>
            <a:headEnd/>
            <a:tailEnd/>
          </a:ln>
        </p:spPr>
        <p:txBody>
          <a:bodyPr lIns="90000" tIns="46800" rIns="90000" bIns="46800">
            <a:spAutoFit/>
          </a:bodyPr>
          <a:lstStyle/>
          <a:p>
            <a:pPr algn="ctr">
              <a:spcBef>
                <a:spcPct val="50000"/>
              </a:spcBef>
            </a:pPr>
            <a:r>
              <a:rPr lang="en-US"/>
              <a:t>MM region optimization step</a:t>
            </a:r>
            <a:endParaRPr lang="ru-RU"/>
          </a:p>
        </p:txBody>
      </p:sp>
      <p:sp>
        <p:nvSpPr>
          <p:cNvPr id="16394" name="AutoShape 17"/>
          <p:cNvSpPr>
            <a:spLocks noChangeArrowheads="1"/>
          </p:cNvSpPr>
          <p:nvPr/>
        </p:nvSpPr>
        <p:spPr bwMode="auto">
          <a:xfrm>
            <a:off x="3779838" y="3357563"/>
            <a:ext cx="1584325" cy="1079500"/>
          </a:xfrm>
          <a:prstGeom prst="diamond">
            <a:avLst/>
          </a:prstGeom>
          <a:noFill/>
          <a:ln w="19050">
            <a:solidFill>
              <a:schemeClr val="tx1"/>
            </a:solidFill>
            <a:miter lim="800000"/>
            <a:headEnd/>
            <a:tailEnd type="none" w="lg" len="lg"/>
          </a:ln>
        </p:spPr>
        <p:txBody>
          <a:bodyPr wrap="none" lIns="90000" tIns="46800" rIns="90000" bIns="46800" anchor="ctr"/>
          <a:lstStyle/>
          <a:p>
            <a:endParaRPr lang="en-AU"/>
          </a:p>
        </p:txBody>
      </p:sp>
      <p:sp>
        <p:nvSpPr>
          <p:cNvPr id="16395" name="Text Box 18"/>
          <p:cNvSpPr txBox="1">
            <a:spLocks noChangeArrowheads="1"/>
          </p:cNvSpPr>
          <p:nvPr/>
        </p:nvSpPr>
        <p:spPr bwMode="auto">
          <a:xfrm>
            <a:off x="3905250" y="3500438"/>
            <a:ext cx="1314450" cy="581025"/>
          </a:xfrm>
          <a:prstGeom prst="rect">
            <a:avLst/>
          </a:prstGeom>
          <a:noFill/>
          <a:ln w="19050">
            <a:noFill/>
            <a:miter lim="800000"/>
            <a:headEnd/>
            <a:tailEnd type="none" w="lg" len="lg"/>
          </a:ln>
        </p:spPr>
        <p:txBody>
          <a:bodyPr lIns="90000" tIns="46800" rIns="90000" bIns="46800">
            <a:spAutoFit/>
          </a:bodyPr>
          <a:lstStyle/>
          <a:p>
            <a:pPr algn="ctr"/>
            <a:r>
              <a:rPr lang="en-US" sz="1600"/>
              <a:t>MM converged?</a:t>
            </a:r>
            <a:endParaRPr lang="ru-RU" sz="1600"/>
          </a:p>
        </p:txBody>
      </p:sp>
      <p:sp>
        <p:nvSpPr>
          <p:cNvPr id="16396" name="Line 24"/>
          <p:cNvSpPr>
            <a:spLocks noChangeShapeType="1"/>
          </p:cNvSpPr>
          <p:nvPr/>
        </p:nvSpPr>
        <p:spPr bwMode="auto">
          <a:xfrm>
            <a:off x="4572000" y="6021388"/>
            <a:ext cx="0" cy="431800"/>
          </a:xfrm>
          <a:prstGeom prst="line">
            <a:avLst/>
          </a:prstGeom>
          <a:noFill/>
          <a:ln w="19050">
            <a:solidFill>
              <a:schemeClr val="tx1"/>
            </a:solidFill>
            <a:round/>
            <a:headEnd/>
            <a:tailEnd type="stealth" w="lg" len="lg"/>
          </a:ln>
        </p:spPr>
        <p:txBody>
          <a:bodyPr lIns="90000" tIns="46800" rIns="90000" bIns="46800"/>
          <a:lstStyle/>
          <a:p>
            <a:endParaRPr lang="en-AU"/>
          </a:p>
        </p:txBody>
      </p:sp>
      <p:cxnSp>
        <p:nvCxnSpPr>
          <p:cNvPr id="16397" name="AutoShape 27"/>
          <p:cNvCxnSpPr>
            <a:cxnSpLocks noChangeShapeType="1"/>
            <a:stCxn id="16394" idx="1"/>
            <a:endCxn id="16393" idx="1"/>
          </p:cNvCxnSpPr>
          <p:nvPr/>
        </p:nvCxnSpPr>
        <p:spPr bwMode="auto">
          <a:xfrm rot="10800000">
            <a:off x="2474913" y="2732088"/>
            <a:ext cx="1295400" cy="1165225"/>
          </a:xfrm>
          <a:prstGeom prst="bentConnector3">
            <a:avLst>
              <a:gd name="adj1" fmla="val 116912"/>
            </a:avLst>
          </a:prstGeom>
          <a:noFill/>
          <a:ln w="19050">
            <a:solidFill>
              <a:schemeClr val="tx1"/>
            </a:solidFill>
            <a:miter lim="800000"/>
            <a:headEnd/>
            <a:tailEnd type="stealth" w="lg" len="lg"/>
          </a:ln>
        </p:spPr>
      </p:cxnSp>
      <p:sp>
        <p:nvSpPr>
          <p:cNvPr id="16398" name="Text Box 30"/>
          <p:cNvSpPr txBox="1">
            <a:spLocks noChangeArrowheads="1"/>
          </p:cNvSpPr>
          <p:nvPr/>
        </p:nvSpPr>
        <p:spPr bwMode="auto">
          <a:xfrm>
            <a:off x="4833938" y="4357688"/>
            <a:ext cx="314325" cy="366712"/>
          </a:xfrm>
          <a:prstGeom prst="rect">
            <a:avLst/>
          </a:prstGeom>
          <a:noFill/>
          <a:ln w="19050">
            <a:noFill/>
            <a:miter lim="800000"/>
            <a:headEnd/>
            <a:tailEnd type="none" w="lg" len="lg"/>
          </a:ln>
        </p:spPr>
        <p:txBody>
          <a:bodyPr wrap="none" lIns="90000" tIns="46800" rIns="90000" bIns="46800">
            <a:spAutoFit/>
          </a:bodyPr>
          <a:lstStyle/>
          <a:p>
            <a:r>
              <a:rPr lang="en-US"/>
              <a:t>+</a:t>
            </a:r>
            <a:endParaRPr lang="ru-RU"/>
          </a:p>
        </p:txBody>
      </p:sp>
      <p:sp>
        <p:nvSpPr>
          <p:cNvPr id="16399" name="Text Box 31"/>
          <p:cNvSpPr txBox="1">
            <a:spLocks noChangeArrowheads="1"/>
          </p:cNvSpPr>
          <p:nvPr/>
        </p:nvSpPr>
        <p:spPr bwMode="auto">
          <a:xfrm>
            <a:off x="4643438" y="6157913"/>
            <a:ext cx="314325" cy="366712"/>
          </a:xfrm>
          <a:prstGeom prst="rect">
            <a:avLst/>
          </a:prstGeom>
          <a:noFill/>
          <a:ln w="19050">
            <a:noFill/>
            <a:miter lim="800000"/>
            <a:headEnd/>
            <a:tailEnd type="none" w="lg" len="lg"/>
          </a:ln>
        </p:spPr>
        <p:txBody>
          <a:bodyPr wrap="none" lIns="90000" tIns="46800" rIns="90000" bIns="46800">
            <a:spAutoFit/>
          </a:bodyPr>
          <a:lstStyle/>
          <a:p>
            <a:r>
              <a:rPr lang="en-US"/>
              <a:t>+</a:t>
            </a:r>
            <a:endParaRPr lang="ru-RU"/>
          </a:p>
        </p:txBody>
      </p:sp>
      <p:sp>
        <p:nvSpPr>
          <p:cNvPr id="16400" name="Text Box 32"/>
          <p:cNvSpPr txBox="1">
            <a:spLocks noChangeArrowheads="1"/>
          </p:cNvSpPr>
          <p:nvPr/>
        </p:nvSpPr>
        <p:spPr bwMode="auto">
          <a:xfrm>
            <a:off x="3492500" y="5438775"/>
            <a:ext cx="307975" cy="366713"/>
          </a:xfrm>
          <a:prstGeom prst="rect">
            <a:avLst/>
          </a:prstGeom>
          <a:noFill/>
          <a:ln w="19050">
            <a:noFill/>
            <a:miter lim="800000"/>
            <a:headEnd/>
            <a:tailEnd type="none" w="lg" len="lg"/>
          </a:ln>
        </p:spPr>
        <p:txBody>
          <a:bodyPr wrap="none" lIns="90000" tIns="46800" rIns="90000" bIns="46800">
            <a:spAutoFit/>
          </a:bodyPr>
          <a:lstStyle/>
          <a:p>
            <a:r>
              <a:rPr lang="en-US">
                <a:cs typeface="Arial" charset="0"/>
              </a:rPr>
              <a:t>–</a:t>
            </a:r>
          </a:p>
        </p:txBody>
      </p:sp>
      <p:sp>
        <p:nvSpPr>
          <p:cNvPr id="16401" name="Text Box 33"/>
          <p:cNvSpPr txBox="1">
            <a:spLocks noChangeArrowheads="1"/>
          </p:cNvSpPr>
          <p:nvPr/>
        </p:nvSpPr>
        <p:spPr bwMode="auto">
          <a:xfrm>
            <a:off x="3492500" y="3860800"/>
            <a:ext cx="307975" cy="366713"/>
          </a:xfrm>
          <a:prstGeom prst="rect">
            <a:avLst/>
          </a:prstGeom>
          <a:noFill/>
          <a:ln w="19050">
            <a:noFill/>
            <a:miter lim="800000"/>
            <a:headEnd/>
            <a:tailEnd type="none" w="lg" len="lg"/>
          </a:ln>
        </p:spPr>
        <p:txBody>
          <a:bodyPr wrap="none" lIns="90000" tIns="46800" rIns="90000" bIns="46800">
            <a:spAutoFit/>
          </a:bodyPr>
          <a:lstStyle/>
          <a:p>
            <a:r>
              <a:rPr lang="en-US">
                <a:cs typeface="Arial" charset="0"/>
              </a:rPr>
              <a:t>–</a:t>
            </a:r>
          </a:p>
        </p:txBody>
      </p:sp>
      <p:sp>
        <p:nvSpPr>
          <p:cNvPr id="16402" name="Line 35"/>
          <p:cNvSpPr>
            <a:spLocks noChangeShapeType="1"/>
          </p:cNvSpPr>
          <p:nvPr/>
        </p:nvSpPr>
        <p:spPr bwMode="auto">
          <a:xfrm>
            <a:off x="4572000" y="4437063"/>
            <a:ext cx="0" cy="504825"/>
          </a:xfrm>
          <a:prstGeom prst="line">
            <a:avLst/>
          </a:prstGeom>
          <a:noFill/>
          <a:ln w="19050">
            <a:solidFill>
              <a:schemeClr val="tx1"/>
            </a:solidFill>
            <a:round/>
            <a:headEnd/>
            <a:tailEnd type="stealth" w="lg" len="lg"/>
          </a:ln>
        </p:spPr>
        <p:txBody>
          <a:bodyPr lIns="90000" tIns="46800" rIns="90000" bIns="46800"/>
          <a:lstStyle/>
          <a:p>
            <a:endParaRPr lang="en-AU"/>
          </a:p>
        </p:txBody>
      </p:sp>
      <p:sp>
        <p:nvSpPr>
          <p:cNvPr id="16403" name="Line 36"/>
          <p:cNvSpPr>
            <a:spLocks noChangeShapeType="1"/>
          </p:cNvSpPr>
          <p:nvPr/>
        </p:nvSpPr>
        <p:spPr bwMode="auto">
          <a:xfrm>
            <a:off x="4572000" y="2924175"/>
            <a:ext cx="0" cy="433388"/>
          </a:xfrm>
          <a:prstGeom prst="line">
            <a:avLst/>
          </a:prstGeom>
          <a:noFill/>
          <a:ln w="19050">
            <a:solidFill>
              <a:schemeClr val="tx1"/>
            </a:solidFill>
            <a:round/>
            <a:headEnd/>
            <a:tailEnd type="stealth" w="lg" len="lg"/>
          </a:ln>
        </p:spPr>
        <p:txBody>
          <a:bodyPr lIns="90000" tIns="46800" rIns="90000" bIns="46800"/>
          <a:lstStyle/>
          <a:p>
            <a:endParaRPr lang="en-AU"/>
          </a:p>
        </p:txBody>
      </p:sp>
      <p:sp>
        <p:nvSpPr>
          <p:cNvPr id="16404" name="Line 38"/>
          <p:cNvSpPr>
            <a:spLocks noChangeShapeType="1"/>
          </p:cNvSpPr>
          <p:nvPr/>
        </p:nvSpPr>
        <p:spPr bwMode="auto">
          <a:xfrm>
            <a:off x="4572000" y="2060575"/>
            <a:ext cx="0" cy="431800"/>
          </a:xfrm>
          <a:prstGeom prst="line">
            <a:avLst/>
          </a:prstGeom>
          <a:noFill/>
          <a:ln w="19050">
            <a:solidFill>
              <a:schemeClr val="tx1"/>
            </a:solidFill>
            <a:round/>
            <a:headEnd/>
            <a:tailEnd type="stealth" w="lg" len="lg"/>
          </a:ln>
        </p:spPr>
        <p:txBody>
          <a:bodyPr lIns="90000" tIns="46800" rIns="90000" bIns="46800"/>
          <a:lstStyle/>
          <a:p>
            <a:endParaRPr lang="en-AU"/>
          </a:p>
        </p:txBody>
      </p:sp>
      <p:sp>
        <p:nvSpPr>
          <p:cNvPr id="16405" name="Text Box 39"/>
          <p:cNvSpPr txBox="1">
            <a:spLocks noChangeArrowheads="1"/>
          </p:cNvSpPr>
          <p:nvPr/>
        </p:nvSpPr>
        <p:spPr bwMode="auto">
          <a:xfrm>
            <a:off x="6721475" y="1552575"/>
            <a:ext cx="1882775" cy="581025"/>
          </a:xfrm>
          <a:prstGeom prst="rect">
            <a:avLst/>
          </a:prstGeom>
          <a:noFill/>
          <a:ln w="19050">
            <a:noFill/>
            <a:miter lim="800000"/>
            <a:headEnd/>
            <a:tailEnd type="none" w="lg" len="lg"/>
          </a:ln>
        </p:spPr>
        <p:txBody>
          <a:bodyPr wrap="none" lIns="90000" tIns="46800" rIns="90000" bIns="46800">
            <a:spAutoFit/>
          </a:bodyPr>
          <a:lstStyle/>
          <a:p>
            <a:r>
              <a:rPr lang="en-US" sz="1600" i="1"/>
              <a:t>Using analytical 2d</a:t>
            </a:r>
          </a:p>
          <a:p>
            <a:r>
              <a:rPr lang="en-US" sz="1600" i="1"/>
              <a:t>derivatives for MM</a:t>
            </a:r>
            <a:endParaRPr lang="ru-RU" sz="1600" i="1"/>
          </a:p>
        </p:txBody>
      </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p:txBody>
          <a:bodyPr>
            <a:normAutofit fontScale="90000"/>
          </a:bodyPr>
          <a:lstStyle/>
          <a:p>
            <a:pPr eaLnBrk="1" hangingPunct="1"/>
            <a:r>
              <a:rPr lang="en-US" sz="4000" smtClean="0"/>
              <a:t>Electronic Embedding Scheme </a:t>
            </a:r>
            <a:br>
              <a:rPr lang="en-US" sz="4000" smtClean="0"/>
            </a:br>
            <a:r>
              <a:rPr lang="en-US" sz="4000" smtClean="0"/>
              <a:t>of ONIOM QM/MM</a:t>
            </a:r>
            <a:endParaRPr lang="ru-RU" sz="4000" smtClean="0"/>
          </a:p>
        </p:txBody>
      </p:sp>
      <p:pic>
        <p:nvPicPr>
          <p:cNvPr id="2056" name="Picture 7"/>
          <p:cNvPicPr>
            <a:picLocks noGrp="1" noChangeAspect="1" noChangeArrowheads="1"/>
          </p:cNvPicPr>
          <p:nvPr>
            <p:ph idx="1"/>
          </p:nvPr>
        </p:nvPicPr>
        <p:blipFill>
          <a:blip r:embed="rId4"/>
          <a:stretch>
            <a:fillRect/>
          </a:stretch>
        </p:blipFill>
        <p:spPr>
          <a:xfrm>
            <a:off x="4624453" y="3143248"/>
            <a:ext cx="4448141" cy="3424301"/>
          </a:xfrm>
          <a:noFill/>
        </p:spPr>
      </p:pic>
      <p:sp>
        <p:nvSpPr>
          <p:cNvPr id="2052" name="Slide Number Placeholder 5"/>
          <p:cNvSpPr>
            <a:spLocks noGrp="1"/>
          </p:cNvSpPr>
          <p:nvPr>
            <p:ph type="sldNum" sz="quarter" idx="12"/>
          </p:nvPr>
        </p:nvSpPr>
        <p:spPr>
          <a:noFill/>
        </p:spPr>
        <p:txBody>
          <a:bodyPr/>
          <a:lstStyle/>
          <a:p>
            <a:fld id="{E256DE02-640E-47AE-B254-3983C3009483}" type="slidenum">
              <a:rPr lang="ru-RU" smtClean="0">
                <a:latin typeface="Arial" charset="0"/>
              </a:rPr>
              <a:pPr/>
              <a:t>14</a:t>
            </a:fld>
            <a:endParaRPr lang="ru-RU" smtClean="0">
              <a:latin typeface="Arial" charset="0"/>
            </a:endParaRPr>
          </a:p>
        </p:txBody>
      </p:sp>
      <p:sp>
        <p:nvSpPr>
          <p:cNvPr id="2054" name="Rectangle 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AU"/>
          </a:p>
        </p:txBody>
      </p:sp>
      <p:graphicFrame>
        <p:nvGraphicFramePr>
          <p:cNvPr id="2050" name="Object 4"/>
          <p:cNvGraphicFramePr>
            <a:graphicFrameLocks noChangeAspect="1"/>
          </p:cNvGraphicFramePr>
          <p:nvPr/>
        </p:nvGraphicFramePr>
        <p:xfrm>
          <a:off x="539750" y="1916113"/>
          <a:ext cx="6480175" cy="611187"/>
        </p:xfrm>
        <a:graphic>
          <a:graphicData uri="http://schemas.openxmlformats.org/presentationml/2006/ole">
            <p:oleObj spid="_x0000_s2050" name="Equation" r:id="rId5" imgW="2527300" imgH="241300" progId="">
              <p:embed/>
            </p:oleObj>
          </a:graphicData>
        </a:graphic>
      </p:graphicFrame>
      <p:sp>
        <p:nvSpPr>
          <p:cNvPr id="2055" name="Rectangle 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en-AU"/>
          </a:p>
        </p:txBody>
      </p:sp>
      <p:graphicFrame>
        <p:nvGraphicFramePr>
          <p:cNvPr id="2051" name="Object 6"/>
          <p:cNvGraphicFramePr>
            <a:graphicFrameLocks noChangeAspect="1"/>
          </p:cNvGraphicFramePr>
          <p:nvPr/>
        </p:nvGraphicFramePr>
        <p:xfrm>
          <a:off x="539750" y="2565400"/>
          <a:ext cx="4392613" cy="814388"/>
        </p:xfrm>
        <a:graphic>
          <a:graphicData uri="http://schemas.openxmlformats.org/presentationml/2006/ole">
            <p:oleObj spid="_x0000_s2051" name="Equation" r:id="rId6" imgW="2311400" imgH="431800" progId="">
              <p:embed/>
            </p:oleObj>
          </a:graphicData>
        </a:graphic>
      </p:graphicFrame>
      <p:sp>
        <p:nvSpPr>
          <p:cNvPr id="2057" name="Text Box 8"/>
          <p:cNvSpPr txBox="1">
            <a:spLocks noChangeArrowheads="1"/>
          </p:cNvSpPr>
          <p:nvPr/>
        </p:nvSpPr>
        <p:spPr bwMode="auto">
          <a:xfrm>
            <a:off x="592138" y="3736975"/>
            <a:ext cx="4340225" cy="2530475"/>
          </a:xfrm>
          <a:prstGeom prst="rect">
            <a:avLst/>
          </a:prstGeom>
          <a:noFill/>
          <a:ln w="9525">
            <a:noFill/>
            <a:miter lim="800000"/>
            <a:headEnd/>
            <a:tailEnd/>
          </a:ln>
        </p:spPr>
        <p:txBody>
          <a:bodyPr>
            <a:spAutoFit/>
          </a:bodyPr>
          <a:lstStyle/>
          <a:p>
            <a:r>
              <a:rPr lang="en-US" sz="2000"/>
              <a:t>Keywords:</a:t>
            </a:r>
          </a:p>
          <a:p>
            <a:r>
              <a:rPr lang="en-US" sz="2000" b="1"/>
              <a:t>ONIOM(QM:MM)= Embed</a:t>
            </a:r>
            <a:r>
              <a:rPr lang="en-US" sz="2000"/>
              <a:t>,</a:t>
            </a:r>
          </a:p>
          <a:p>
            <a:r>
              <a:rPr lang="en-US" sz="2000"/>
              <a:t>or</a:t>
            </a:r>
          </a:p>
          <a:p>
            <a:r>
              <a:rPr lang="en-US" sz="2000" b="1"/>
              <a:t>ONIOM(QM:MM)=Scale=ijklm</a:t>
            </a:r>
            <a:r>
              <a:rPr lang="en-US" sz="2000"/>
              <a:t>,</a:t>
            </a:r>
          </a:p>
          <a:p>
            <a:r>
              <a:rPr lang="en-US" sz="2000"/>
              <a:t>where i-m are integers from 0 to 5 specifying the scaling of charge, in multiples of 0.2, on MM atoms 1-5 bonds away from link host atoms</a:t>
            </a:r>
            <a:endParaRPr lang="ru-RU" sz="2000"/>
          </a:p>
        </p:txBody>
      </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457200" y="115888"/>
            <a:ext cx="8229600" cy="649287"/>
          </a:xfrm>
        </p:spPr>
        <p:txBody>
          <a:bodyPr>
            <a:normAutofit fontScale="90000"/>
          </a:bodyPr>
          <a:lstStyle/>
          <a:p>
            <a:pPr eaLnBrk="1" hangingPunct="1"/>
            <a:r>
              <a:rPr lang="en-US" sz="2400" smtClean="0"/>
              <a:t>QM/MM Geometry Optimization, Electronic Embedding</a:t>
            </a:r>
            <a:endParaRPr lang="ru-RU" sz="2400" smtClean="0"/>
          </a:p>
        </p:txBody>
      </p:sp>
      <p:sp>
        <p:nvSpPr>
          <p:cNvPr id="17410" name="Slide Number Placeholder 4"/>
          <p:cNvSpPr>
            <a:spLocks noGrp="1"/>
          </p:cNvSpPr>
          <p:nvPr>
            <p:ph type="sldNum" sz="quarter" idx="12"/>
          </p:nvPr>
        </p:nvSpPr>
        <p:spPr>
          <a:noFill/>
        </p:spPr>
        <p:txBody>
          <a:bodyPr/>
          <a:lstStyle/>
          <a:p>
            <a:fld id="{47475076-E97B-493B-BD74-5D5846B198C2}" type="slidenum">
              <a:rPr lang="ru-RU" smtClean="0">
                <a:latin typeface="Arial" charset="0"/>
              </a:rPr>
              <a:pPr/>
              <a:t>15</a:t>
            </a:fld>
            <a:endParaRPr lang="ru-RU" smtClean="0">
              <a:latin typeface="Arial" charset="0"/>
            </a:endParaRPr>
          </a:p>
        </p:txBody>
      </p:sp>
      <p:sp>
        <p:nvSpPr>
          <p:cNvPr id="17412" name="Text Box 4"/>
          <p:cNvSpPr txBox="1">
            <a:spLocks noChangeArrowheads="1"/>
          </p:cNvSpPr>
          <p:nvPr/>
        </p:nvSpPr>
        <p:spPr bwMode="auto">
          <a:xfrm>
            <a:off x="3205163" y="908050"/>
            <a:ext cx="2879725" cy="385763"/>
          </a:xfrm>
          <a:prstGeom prst="rect">
            <a:avLst/>
          </a:prstGeom>
          <a:noFill/>
          <a:ln w="19050">
            <a:solidFill>
              <a:schemeClr val="tx1"/>
            </a:solidFill>
            <a:miter lim="800000"/>
            <a:headEnd/>
            <a:tailEnd/>
          </a:ln>
        </p:spPr>
        <p:txBody>
          <a:bodyPr lIns="90000" tIns="46800" rIns="90000" bIns="46800">
            <a:spAutoFit/>
          </a:bodyPr>
          <a:lstStyle/>
          <a:p>
            <a:pPr algn="ctr">
              <a:spcBef>
                <a:spcPct val="50000"/>
              </a:spcBef>
            </a:pPr>
            <a:r>
              <a:rPr lang="en-US"/>
              <a:t>MM optimization step </a:t>
            </a:r>
            <a:endParaRPr lang="ru-RU"/>
          </a:p>
        </p:txBody>
      </p:sp>
      <p:sp>
        <p:nvSpPr>
          <p:cNvPr id="17413" name="Text Box 5"/>
          <p:cNvSpPr txBox="1">
            <a:spLocks noChangeArrowheads="1"/>
          </p:cNvSpPr>
          <p:nvPr/>
        </p:nvSpPr>
        <p:spPr bwMode="auto">
          <a:xfrm>
            <a:off x="3132138" y="4652963"/>
            <a:ext cx="2881312" cy="385762"/>
          </a:xfrm>
          <a:prstGeom prst="rect">
            <a:avLst/>
          </a:prstGeom>
          <a:noFill/>
          <a:ln w="19050">
            <a:solidFill>
              <a:schemeClr val="tx1"/>
            </a:solidFill>
            <a:miter lim="800000"/>
            <a:headEnd/>
            <a:tailEnd/>
          </a:ln>
        </p:spPr>
        <p:txBody>
          <a:bodyPr lIns="90000" tIns="46800" rIns="90000" bIns="46800">
            <a:spAutoFit/>
          </a:bodyPr>
          <a:lstStyle/>
          <a:p>
            <a:pPr algn="ctr">
              <a:spcBef>
                <a:spcPct val="50000"/>
              </a:spcBef>
            </a:pPr>
            <a:r>
              <a:rPr lang="en-US"/>
              <a:t>QM optimization step</a:t>
            </a:r>
            <a:endParaRPr lang="ru-RU"/>
          </a:p>
        </p:txBody>
      </p:sp>
      <p:sp>
        <p:nvSpPr>
          <p:cNvPr id="17414" name="Text Box 6"/>
          <p:cNvSpPr txBox="1">
            <a:spLocks noChangeArrowheads="1"/>
          </p:cNvSpPr>
          <p:nvPr/>
        </p:nvSpPr>
        <p:spPr bwMode="auto">
          <a:xfrm>
            <a:off x="3119438" y="6427788"/>
            <a:ext cx="2965450" cy="385762"/>
          </a:xfrm>
          <a:prstGeom prst="rect">
            <a:avLst/>
          </a:prstGeom>
          <a:noFill/>
          <a:ln w="19050">
            <a:solidFill>
              <a:schemeClr val="tx1"/>
            </a:solidFill>
            <a:miter lim="800000"/>
            <a:headEnd/>
            <a:tailEnd/>
          </a:ln>
        </p:spPr>
        <p:txBody>
          <a:bodyPr lIns="90000" tIns="46800" rIns="90000" bIns="46800">
            <a:spAutoFit/>
          </a:bodyPr>
          <a:lstStyle/>
          <a:p>
            <a:pPr algn="ctr">
              <a:spcBef>
                <a:spcPct val="50000"/>
              </a:spcBef>
            </a:pPr>
            <a:r>
              <a:rPr lang="en-US"/>
              <a:t>Done</a:t>
            </a:r>
            <a:endParaRPr lang="ru-RU"/>
          </a:p>
        </p:txBody>
      </p:sp>
      <p:grpSp>
        <p:nvGrpSpPr>
          <p:cNvPr id="17415" name="Group 23"/>
          <p:cNvGrpSpPr>
            <a:grpSpLocks/>
          </p:cNvGrpSpPr>
          <p:nvPr/>
        </p:nvGrpSpPr>
        <p:grpSpPr bwMode="auto">
          <a:xfrm>
            <a:off x="3779838" y="1484313"/>
            <a:ext cx="1584325" cy="1079500"/>
            <a:chOff x="2381" y="1435"/>
            <a:chExt cx="998" cy="680"/>
          </a:xfrm>
        </p:grpSpPr>
        <p:sp>
          <p:nvSpPr>
            <p:cNvPr id="17442" name="AutoShape 7"/>
            <p:cNvSpPr>
              <a:spLocks noChangeArrowheads="1"/>
            </p:cNvSpPr>
            <p:nvPr/>
          </p:nvSpPr>
          <p:spPr bwMode="auto">
            <a:xfrm>
              <a:off x="2381" y="1435"/>
              <a:ext cx="998" cy="680"/>
            </a:xfrm>
            <a:prstGeom prst="diamond">
              <a:avLst/>
            </a:prstGeom>
            <a:noFill/>
            <a:ln w="19050">
              <a:solidFill>
                <a:schemeClr val="tx1"/>
              </a:solidFill>
              <a:miter lim="800000"/>
              <a:headEnd/>
              <a:tailEnd type="none" w="lg" len="lg"/>
            </a:ln>
          </p:spPr>
          <p:txBody>
            <a:bodyPr wrap="none" lIns="90000" tIns="46800" rIns="90000" bIns="46800" anchor="ctr"/>
            <a:lstStyle/>
            <a:p>
              <a:endParaRPr lang="en-AU"/>
            </a:p>
          </p:txBody>
        </p:sp>
        <p:sp>
          <p:nvSpPr>
            <p:cNvPr id="17443" name="Text Box 9"/>
            <p:cNvSpPr txBox="1">
              <a:spLocks noChangeArrowheads="1"/>
            </p:cNvSpPr>
            <p:nvPr/>
          </p:nvSpPr>
          <p:spPr bwMode="auto">
            <a:xfrm>
              <a:off x="2472" y="1567"/>
              <a:ext cx="828" cy="366"/>
            </a:xfrm>
            <a:prstGeom prst="rect">
              <a:avLst/>
            </a:prstGeom>
            <a:noFill/>
            <a:ln w="19050">
              <a:noFill/>
              <a:miter lim="800000"/>
              <a:headEnd/>
              <a:tailEnd type="none" w="lg" len="lg"/>
            </a:ln>
          </p:spPr>
          <p:txBody>
            <a:bodyPr lIns="90000" tIns="46800" rIns="90000" bIns="46800">
              <a:spAutoFit/>
            </a:bodyPr>
            <a:lstStyle/>
            <a:p>
              <a:pPr algn="ctr"/>
              <a:r>
                <a:rPr lang="en-US" sz="1600"/>
                <a:t>MM geo converged?</a:t>
              </a:r>
              <a:endParaRPr lang="ru-RU" sz="1600"/>
            </a:p>
          </p:txBody>
        </p:sp>
      </p:grpSp>
      <p:grpSp>
        <p:nvGrpSpPr>
          <p:cNvPr id="17416" name="Group 24"/>
          <p:cNvGrpSpPr>
            <a:grpSpLocks/>
          </p:cNvGrpSpPr>
          <p:nvPr/>
        </p:nvGrpSpPr>
        <p:grpSpPr bwMode="auto">
          <a:xfrm>
            <a:off x="3779838" y="5229225"/>
            <a:ext cx="1584325" cy="1079500"/>
            <a:chOff x="2381" y="2841"/>
            <a:chExt cx="998" cy="680"/>
          </a:xfrm>
        </p:grpSpPr>
        <p:sp>
          <p:nvSpPr>
            <p:cNvPr id="17440" name="AutoShape 8"/>
            <p:cNvSpPr>
              <a:spLocks noChangeArrowheads="1"/>
            </p:cNvSpPr>
            <p:nvPr/>
          </p:nvSpPr>
          <p:spPr bwMode="auto">
            <a:xfrm>
              <a:off x="2381" y="2841"/>
              <a:ext cx="998" cy="680"/>
            </a:xfrm>
            <a:prstGeom prst="diamond">
              <a:avLst/>
            </a:prstGeom>
            <a:noFill/>
            <a:ln w="19050">
              <a:solidFill>
                <a:schemeClr val="tx1"/>
              </a:solidFill>
              <a:miter lim="800000"/>
              <a:headEnd/>
              <a:tailEnd type="none" w="lg" len="lg"/>
            </a:ln>
          </p:spPr>
          <p:txBody>
            <a:bodyPr wrap="none" lIns="90000" tIns="46800" rIns="90000" bIns="46800" anchor="ctr"/>
            <a:lstStyle/>
            <a:p>
              <a:endParaRPr lang="en-AU"/>
            </a:p>
          </p:txBody>
        </p:sp>
        <p:sp>
          <p:nvSpPr>
            <p:cNvPr id="17441" name="Text Box 10"/>
            <p:cNvSpPr txBox="1">
              <a:spLocks noChangeArrowheads="1"/>
            </p:cNvSpPr>
            <p:nvPr/>
          </p:nvSpPr>
          <p:spPr bwMode="auto">
            <a:xfrm>
              <a:off x="2460" y="2977"/>
              <a:ext cx="828" cy="366"/>
            </a:xfrm>
            <a:prstGeom prst="rect">
              <a:avLst/>
            </a:prstGeom>
            <a:noFill/>
            <a:ln w="19050">
              <a:noFill/>
              <a:miter lim="800000"/>
              <a:headEnd/>
              <a:tailEnd type="none" w="lg" len="lg"/>
            </a:ln>
          </p:spPr>
          <p:txBody>
            <a:bodyPr lIns="90000" tIns="46800" rIns="90000" bIns="46800">
              <a:spAutoFit/>
            </a:bodyPr>
            <a:lstStyle/>
            <a:p>
              <a:pPr algn="ctr"/>
              <a:r>
                <a:rPr lang="en-US" sz="1600"/>
                <a:t>QM geo converged?</a:t>
              </a:r>
              <a:endParaRPr lang="ru-RU" sz="1600"/>
            </a:p>
          </p:txBody>
        </p:sp>
      </p:grpSp>
      <p:cxnSp>
        <p:nvCxnSpPr>
          <p:cNvPr id="17417" name="AutoShape 16"/>
          <p:cNvCxnSpPr>
            <a:cxnSpLocks noChangeShapeType="1"/>
            <a:stCxn id="17440" idx="1"/>
          </p:cNvCxnSpPr>
          <p:nvPr/>
        </p:nvCxnSpPr>
        <p:spPr bwMode="auto">
          <a:xfrm rot="10800000">
            <a:off x="2627313" y="1052513"/>
            <a:ext cx="1143000" cy="4716462"/>
          </a:xfrm>
          <a:prstGeom prst="bentConnector2">
            <a:avLst/>
          </a:prstGeom>
          <a:noFill/>
          <a:ln w="19050">
            <a:solidFill>
              <a:schemeClr val="tx1"/>
            </a:solidFill>
            <a:miter lim="800000"/>
            <a:headEnd/>
            <a:tailEnd type="none" w="lg" len="lg"/>
          </a:ln>
        </p:spPr>
      </p:cxnSp>
      <p:sp>
        <p:nvSpPr>
          <p:cNvPr id="17418" name="Text Box 20"/>
          <p:cNvSpPr txBox="1">
            <a:spLocks noChangeArrowheads="1"/>
          </p:cNvSpPr>
          <p:nvPr/>
        </p:nvSpPr>
        <p:spPr bwMode="auto">
          <a:xfrm>
            <a:off x="4618038" y="2420938"/>
            <a:ext cx="314325" cy="366712"/>
          </a:xfrm>
          <a:prstGeom prst="rect">
            <a:avLst/>
          </a:prstGeom>
          <a:noFill/>
          <a:ln w="19050">
            <a:noFill/>
            <a:miter lim="800000"/>
            <a:headEnd/>
            <a:tailEnd type="none" w="lg" len="lg"/>
          </a:ln>
        </p:spPr>
        <p:txBody>
          <a:bodyPr wrap="none" lIns="90000" tIns="46800" rIns="90000" bIns="46800">
            <a:spAutoFit/>
          </a:bodyPr>
          <a:lstStyle/>
          <a:p>
            <a:r>
              <a:rPr lang="en-US"/>
              <a:t>+</a:t>
            </a:r>
            <a:endParaRPr lang="ru-RU"/>
          </a:p>
        </p:txBody>
      </p:sp>
      <p:sp>
        <p:nvSpPr>
          <p:cNvPr id="17419" name="Text Box 22"/>
          <p:cNvSpPr txBox="1">
            <a:spLocks noChangeArrowheads="1"/>
          </p:cNvSpPr>
          <p:nvPr/>
        </p:nvSpPr>
        <p:spPr bwMode="auto">
          <a:xfrm>
            <a:off x="6184900" y="3638550"/>
            <a:ext cx="2708275" cy="366713"/>
          </a:xfrm>
          <a:prstGeom prst="rect">
            <a:avLst/>
          </a:prstGeom>
          <a:noFill/>
          <a:ln w="19050">
            <a:noFill/>
            <a:miter lim="800000"/>
            <a:headEnd/>
            <a:tailEnd type="none" w="lg" len="lg"/>
          </a:ln>
        </p:spPr>
        <p:txBody>
          <a:bodyPr wrap="none" lIns="90000" tIns="46800" rIns="90000" bIns="46800">
            <a:spAutoFit/>
          </a:bodyPr>
          <a:lstStyle/>
          <a:p>
            <a:r>
              <a:rPr lang="en-US" b="1">
                <a:solidFill>
                  <a:srgbClr val="FF0000"/>
                </a:solidFill>
              </a:rPr>
              <a:t>Triple Iteration Scheme</a:t>
            </a:r>
            <a:endParaRPr lang="ru-RU" b="1">
              <a:solidFill>
                <a:srgbClr val="FF0000"/>
              </a:solidFill>
            </a:endParaRPr>
          </a:p>
        </p:txBody>
      </p:sp>
      <p:sp>
        <p:nvSpPr>
          <p:cNvPr id="17420" name="Text Box 25"/>
          <p:cNvSpPr txBox="1">
            <a:spLocks noChangeArrowheads="1"/>
          </p:cNvSpPr>
          <p:nvPr/>
        </p:nvSpPr>
        <p:spPr bwMode="auto">
          <a:xfrm>
            <a:off x="3276600" y="2755900"/>
            <a:ext cx="2879725" cy="385763"/>
          </a:xfrm>
          <a:prstGeom prst="rect">
            <a:avLst/>
          </a:prstGeom>
          <a:noFill/>
          <a:ln w="19050">
            <a:solidFill>
              <a:schemeClr val="tx1"/>
            </a:solidFill>
            <a:miter lim="800000"/>
            <a:headEnd/>
            <a:tailEnd/>
          </a:ln>
        </p:spPr>
        <p:txBody>
          <a:bodyPr lIns="90000" tIns="46800" rIns="90000" bIns="46800">
            <a:spAutoFit/>
          </a:bodyPr>
          <a:lstStyle/>
          <a:p>
            <a:pPr algn="ctr">
              <a:spcBef>
                <a:spcPct val="50000"/>
              </a:spcBef>
            </a:pPr>
            <a:r>
              <a:rPr lang="en-US"/>
              <a:t>Evaluate wavefunction</a:t>
            </a:r>
            <a:endParaRPr lang="ru-RU"/>
          </a:p>
        </p:txBody>
      </p:sp>
      <p:grpSp>
        <p:nvGrpSpPr>
          <p:cNvPr id="17421" name="Group 31"/>
          <p:cNvGrpSpPr>
            <a:grpSpLocks/>
          </p:cNvGrpSpPr>
          <p:nvPr/>
        </p:nvGrpSpPr>
        <p:grpSpPr bwMode="auto">
          <a:xfrm>
            <a:off x="3779838" y="3357563"/>
            <a:ext cx="1584325" cy="1079500"/>
            <a:chOff x="2381" y="2115"/>
            <a:chExt cx="998" cy="680"/>
          </a:xfrm>
        </p:grpSpPr>
        <p:sp>
          <p:nvSpPr>
            <p:cNvPr id="17438" name="AutoShape 28"/>
            <p:cNvSpPr>
              <a:spLocks noChangeArrowheads="1"/>
            </p:cNvSpPr>
            <p:nvPr/>
          </p:nvSpPr>
          <p:spPr bwMode="auto">
            <a:xfrm>
              <a:off x="2381" y="2115"/>
              <a:ext cx="998" cy="680"/>
            </a:xfrm>
            <a:prstGeom prst="diamond">
              <a:avLst/>
            </a:prstGeom>
            <a:noFill/>
            <a:ln w="19050">
              <a:solidFill>
                <a:schemeClr val="tx1"/>
              </a:solidFill>
              <a:miter lim="800000"/>
              <a:headEnd/>
              <a:tailEnd type="none" w="lg" len="lg"/>
            </a:ln>
          </p:spPr>
          <p:txBody>
            <a:bodyPr wrap="none" lIns="90000" tIns="46800" rIns="90000" bIns="46800" anchor="ctr"/>
            <a:lstStyle/>
            <a:p>
              <a:endParaRPr lang="en-AU"/>
            </a:p>
          </p:txBody>
        </p:sp>
        <p:sp>
          <p:nvSpPr>
            <p:cNvPr id="17439" name="Text Box 29"/>
            <p:cNvSpPr txBox="1">
              <a:spLocks noChangeArrowheads="1"/>
            </p:cNvSpPr>
            <p:nvPr/>
          </p:nvSpPr>
          <p:spPr bwMode="auto">
            <a:xfrm>
              <a:off x="2460" y="2288"/>
              <a:ext cx="828" cy="326"/>
            </a:xfrm>
            <a:prstGeom prst="rect">
              <a:avLst/>
            </a:prstGeom>
            <a:noFill/>
            <a:ln w="19050">
              <a:noFill/>
              <a:miter lim="800000"/>
              <a:headEnd/>
              <a:tailEnd type="none" w="lg" len="lg"/>
            </a:ln>
          </p:spPr>
          <p:txBody>
            <a:bodyPr lIns="90000" tIns="46800" rIns="90000" bIns="46800">
              <a:spAutoFit/>
            </a:bodyPr>
            <a:lstStyle/>
            <a:p>
              <a:pPr algn="ctr"/>
              <a:r>
                <a:rPr lang="en-US" sz="1400"/>
                <a:t>QM density converged?</a:t>
              </a:r>
              <a:endParaRPr lang="ru-RU" sz="1400"/>
            </a:p>
          </p:txBody>
        </p:sp>
      </p:grpSp>
      <p:sp>
        <p:nvSpPr>
          <p:cNvPr id="17422" name="Line 32"/>
          <p:cNvSpPr>
            <a:spLocks noChangeShapeType="1"/>
          </p:cNvSpPr>
          <p:nvPr/>
        </p:nvSpPr>
        <p:spPr bwMode="auto">
          <a:xfrm>
            <a:off x="4572000" y="1268413"/>
            <a:ext cx="0" cy="215900"/>
          </a:xfrm>
          <a:prstGeom prst="line">
            <a:avLst/>
          </a:prstGeom>
          <a:noFill/>
          <a:ln w="19050">
            <a:solidFill>
              <a:schemeClr val="tx1"/>
            </a:solidFill>
            <a:round/>
            <a:headEnd/>
            <a:tailEnd type="stealth" w="lg" len="lg"/>
          </a:ln>
        </p:spPr>
        <p:txBody>
          <a:bodyPr lIns="90000" tIns="46800" rIns="90000" bIns="46800"/>
          <a:lstStyle/>
          <a:p>
            <a:endParaRPr lang="en-AU"/>
          </a:p>
        </p:txBody>
      </p:sp>
      <p:sp>
        <p:nvSpPr>
          <p:cNvPr id="17423" name="Line 33"/>
          <p:cNvSpPr>
            <a:spLocks noChangeShapeType="1"/>
          </p:cNvSpPr>
          <p:nvPr/>
        </p:nvSpPr>
        <p:spPr bwMode="auto">
          <a:xfrm>
            <a:off x="4572000" y="2565400"/>
            <a:ext cx="0" cy="215900"/>
          </a:xfrm>
          <a:prstGeom prst="line">
            <a:avLst/>
          </a:prstGeom>
          <a:noFill/>
          <a:ln w="19050">
            <a:solidFill>
              <a:schemeClr val="tx1"/>
            </a:solidFill>
            <a:round/>
            <a:headEnd/>
            <a:tailEnd type="stealth" w="lg" len="lg"/>
          </a:ln>
        </p:spPr>
        <p:txBody>
          <a:bodyPr lIns="90000" tIns="46800" rIns="90000" bIns="46800"/>
          <a:lstStyle/>
          <a:p>
            <a:endParaRPr lang="en-AU"/>
          </a:p>
        </p:txBody>
      </p:sp>
      <p:sp>
        <p:nvSpPr>
          <p:cNvPr id="17424" name="Line 34"/>
          <p:cNvSpPr>
            <a:spLocks noChangeShapeType="1"/>
          </p:cNvSpPr>
          <p:nvPr/>
        </p:nvSpPr>
        <p:spPr bwMode="auto">
          <a:xfrm>
            <a:off x="4572000" y="3141663"/>
            <a:ext cx="0" cy="215900"/>
          </a:xfrm>
          <a:prstGeom prst="line">
            <a:avLst/>
          </a:prstGeom>
          <a:noFill/>
          <a:ln w="19050">
            <a:solidFill>
              <a:schemeClr val="tx1"/>
            </a:solidFill>
            <a:round/>
            <a:headEnd/>
            <a:tailEnd type="stealth" w="lg" len="lg"/>
          </a:ln>
        </p:spPr>
        <p:txBody>
          <a:bodyPr lIns="90000" tIns="46800" rIns="90000" bIns="46800"/>
          <a:lstStyle/>
          <a:p>
            <a:endParaRPr lang="en-AU"/>
          </a:p>
        </p:txBody>
      </p:sp>
      <p:sp>
        <p:nvSpPr>
          <p:cNvPr id="17425" name="Line 35"/>
          <p:cNvSpPr>
            <a:spLocks noChangeShapeType="1"/>
          </p:cNvSpPr>
          <p:nvPr/>
        </p:nvSpPr>
        <p:spPr bwMode="auto">
          <a:xfrm>
            <a:off x="4572000" y="4437063"/>
            <a:ext cx="0" cy="215900"/>
          </a:xfrm>
          <a:prstGeom prst="line">
            <a:avLst/>
          </a:prstGeom>
          <a:noFill/>
          <a:ln w="19050">
            <a:solidFill>
              <a:schemeClr val="tx1"/>
            </a:solidFill>
            <a:round/>
            <a:headEnd/>
            <a:tailEnd type="stealth" w="lg" len="lg"/>
          </a:ln>
        </p:spPr>
        <p:txBody>
          <a:bodyPr lIns="90000" tIns="46800" rIns="90000" bIns="46800"/>
          <a:lstStyle/>
          <a:p>
            <a:endParaRPr lang="en-AU"/>
          </a:p>
        </p:txBody>
      </p:sp>
      <p:sp>
        <p:nvSpPr>
          <p:cNvPr id="17426" name="Line 36"/>
          <p:cNvSpPr>
            <a:spLocks noChangeShapeType="1"/>
          </p:cNvSpPr>
          <p:nvPr/>
        </p:nvSpPr>
        <p:spPr bwMode="auto">
          <a:xfrm>
            <a:off x="4572000" y="5013325"/>
            <a:ext cx="0" cy="215900"/>
          </a:xfrm>
          <a:prstGeom prst="line">
            <a:avLst/>
          </a:prstGeom>
          <a:noFill/>
          <a:ln w="19050">
            <a:solidFill>
              <a:schemeClr val="tx1"/>
            </a:solidFill>
            <a:round/>
            <a:headEnd/>
            <a:tailEnd type="stealth" w="lg" len="lg"/>
          </a:ln>
        </p:spPr>
        <p:txBody>
          <a:bodyPr lIns="90000" tIns="46800" rIns="90000" bIns="46800"/>
          <a:lstStyle/>
          <a:p>
            <a:endParaRPr lang="en-AU"/>
          </a:p>
        </p:txBody>
      </p:sp>
      <p:sp>
        <p:nvSpPr>
          <p:cNvPr id="17427" name="Line 37"/>
          <p:cNvSpPr>
            <a:spLocks noChangeShapeType="1"/>
          </p:cNvSpPr>
          <p:nvPr/>
        </p:nvSpPr>
        <p:spPr bwMode="auto">
          <a:xfrm>
            <a:off x="4572000" y="6308725"/>
            <a:ext cx="0" cy="144463"/>
          </a:xfrm>
          <a:prstGeom prst="line">
            <a:avLst/>
          </a:prstGeom>
          <a:noFill/>
          <a:ln w="19050">
            <a:solidFill>
              <a:schemeClr val="tx1"/>
            </a:solidFill>
            <a:round/>
            <a:headEnd/>
            <a:tailEnd type="stealth" w="lg" len="lg"/>
          </a:ln>
        </p:spPr>
        <p:txBody>
          <a:bodyPr lIns="90000" tIns="46800" rIns="90000" bIns="46800"/>
          <a:lstStyle/>
          <a:p>
            <a:endParaRPr lang="en-AU"/>
          </a:p>
        </p:txBody>
      </p:sp>
      <p:cxnSp>
        <p:nvCxnSpPr>
          <p:cNvPr id="17428" name="AutoShape 38"/>
          <p:cNvCxnSpPr>
            <a:cxnSpLocks noChangeShapeType="1"/>
            <a:stCxn id="17442" idx="1"/>
          </p:cNvCxnSpPr>
          <p:nvPr/>
        </p:nvCxnSpPr>
        <p:spPr bwMode="auto">
          <a:xfrm rot="10800000">
            <a:off x="3059113" y="1196975"/>
            <a:ext cx="711200" cy="827088"/>
          </a:xfrm>
          <a:prstGeom prst="bentConnector2">
            <a:avLst/>
          </a:prstGeom>
          <a:noFill/>
          <a:ln w="19050">
            <a:solidFill>
              <a:schemeClr val="tx1"/>
            </a:solidFill>
            <a:miter lim="800000"/>
            <a:headEnd/>
            <a:tailEnd type="none" w="lg" len="lg"/>
          </a:ln>
        </p:spPr>
      </p:cxnSp>
      <p:sp>
        <p:nvSpPr>
          <p:cNvPr id="17429" name="Line 39"/>
          <p:cNvSpPr>
            <a:spLocks noChangeShapeType="1"/>
          </p:cNvSpPr>
          <p:nvPr/>
        </p:nvSpPr>
        <p:spPr bwMode="auto">
          <a:xfrm>
            <a:off x="3059113" y="1196975"/>
            <a:ext cx="144462" cy="0"/>
          </a:xfrm>
          <a:prstGeom prst="line">
            <a:avLst/>
          </a:prstGeom>
          <a:noFill/>
          <a:ln w="19050">
            <a:solidFill>
              <a:schemeClr val="tx1"/>
            </a:solidFill>
            <a:round/>
            <a:headEnd/>
            <a:tailEnd type="stealth" w="lg" len="lg"/>
          </a:ln>
        </p:spPr>
        <p:txBody>
          <a:bodyPr lIns="90000" tIns="46800" rIns="90000" bIns="46800"/>
          <a:lstStyle/>
          <a:p>
            <a:endParaRPr lang="en-AU"/>
          </a:p>
        </p:txBody>
      </p:sp>
      <p:cxnSp>
        <p:nvCxnSpPr>
          <p:cNvPr id="17430" name="AutoShape 40"/>
          <p:cNvCxnSpPr>
            <a:cxnSpLocks noChangeShapeType="1"/>
            <a:stCxn id="17438" idx="1"/>
          </p:cNvCxnSpPr>
          <p:nvPr/>
        </p:nvCxnSpPr>
        <p:spPr bwMode="auto">
          <a:xfrm rot="10800000">
            <a:off x="2843213" y="1125538"/>
            <a:ext cx="927100" cy="2771775"/>
          </a:xfrm>
          <a:prstGeom prst="bentConnector2">
            <a:avLst/>
          </a:prstGeom>
          <a:noFill/>
          <a:ln w="19050">
            <a:solidFill>
              <a:schemeClr val="tx1"/>
            </a:solidFill>
            <a:miter lim="800000"/>
            <a:headEnd/>
            <a:tailEnd type="none" w="lg" len="lg"/>
          </a:ln>
        </p:spPr>
      </p:cxnSp>
      <p:sp>
        <p:nvSpPr>
          <p:cNvPr id="17431" name="Line 41"/>
          <p:cNvSpPr>
            <a:spLocks noChangeShapeType="1"/>
          </p:cNvSpPr>
          <p:nvPr/>
        </p:nvSpPr>
        <p:spPr bwMode="auto">
          <a:xfrm>
            <a:off x="2843213" y="1125538"/>
            <a:ext cx="360362" cy="0"/>
          </a:xfrm>
          <a:prstGeom prst="line">
            <a:avLst/>
          </a:prstGeom>
          <a:noFill/>
          <a:ln w="19050">
            <a:solidFill>
              <a:schemeClr val="tx1"/>
            </a:solidFill>
            <a:round/>
            <a:headEnd/>
            <a:tailEnd type="stealth" w="lg" len="lg"/>
          </a:ln>
        </p:spPr>
        <p:txBody>
          <a:bodyPr lIns="90000" tIns="46800" rIns="90000" bIns="46800"/>
          <a:lstStyle/>
          <a:p>
            <a:endParaRPr lang="en-AU"/>
          </a:p>
        </p:txBody>
      </p:sp>
      <p:sp>
        <p:nvSpPr>
          <p:cNvPr id="17432" name="Line 43"/>
          <p:cNvSpPr>
            <a:spLocks noChangeShapeType="1"/>
          </p:cNvSpPr>
          <p:nvPr/>
        </p:nvSpPr>
        <p:spPr bwMode="auto">
          <a:xfrm>
            <a:off x="2627313" y="1052513"/>
            <a:ext cx="576262" cy="0"/>
          </a:xfrm>
          <a:prstGeom prst="line">
            <a:avLst/>
          </a:prstGeom>
          <a:noFill/>
          <a:ln w="19050">
            <a:solidFill>
              <a:schemeClr val="tx1"/>
            </a:solidFill>
            <a:round/>
            <a:headEnd/>
            <a:tailEnd type="stealth" w="lg" len="lg"/>
          </a:ln>
        </p:spPr>
        <p:txBody>
          <a:bodyPr lIns="90000" tIns="46800" rIns="90000" bIns="46800"/>
          <a:lstStyle/>
          <a:p>
            <a:endParaRPr lang="en-AU"/>
          </a:p>
        </p:txBody>
      </p:sp>
      <p:sp>
        <p:nvSpPr>
          <p:cNvPr id="17433" name="Text Box 44"/>
          <p:cNvSpPr txBox="1">
            <a:spLocks noChangeArrowheads="1"/>
          </p:cNvSpPr>
          <p:nvPr/>
        </p:nvSpPr>
        <p:spPr bwMode="auto">
          <a:xfrm>
            <a:off x="4572000" y="4357688"/>
            <a:ext cx="314325" cy="366712"/>
          </a:xfrm>
          <a:prstGeom prst="rect">
            <a:avLst/>
          </a:prstGeom>
          <a:noFill/>
          <a:ln w="19050">
            <a:noFill/>
            <a:miter lim="800000"/>
            <a:headEnd/>
            <a:tailEnd type="none" w="lg" len="lg"/>
          </a:ln>
        </p:spPr>
        <p:txBody>
          <a:bodyPr wrap="none" lIns="90000" tIns="46800" rIns="90000" bIns="46800">
            <a:spAutoFit/>
          </a:bodyPr>
          <a:lstStyle/>
          <a:p>
            <a:r>
              <a:rPr lang="en-US"/>
              <a:t>+</a:t>
            </a:r>
            <a:endParaRPr lang="ru-RU"/>
          </a:p>
        </p:txBody>
      </p:sp>
      <p:sp>
        <p:nvSpPr>
          <p:cNvPr id="17434" name="Text Box 45"/>
          <p:cNvSpPr txBox="1">
            <a:spLocks noChangeArrowheads="1"/>
          </p:cNvSpPr>
          <p:nvPr/>
        </p:nvSpPr>
        <p:spPr bwMode="auto">
          <a:xfrm>
            <a:off x="4643438" y="6157913"/>
            <a:ext cx="314325" cy="366712"/>
          </a:xfrm>
          <a:prstGeom prst="rect">
            <a:avLst/>
          </a:prstGeom>
          <a:noFill/>
          <a:ln w="19050">
            <a:noFill/>
            <a:miter lim="800000"/>
            <a:headEnd/>
            <a:tailEnd type="none" w="lg" len="lg"/>
          </a:ln>
        </p:spPr>
        <p:txBody>
          <a:bodyPr wrap="none" lIns="90000" tIns="46800" rIns="90000" bIns="46800">
            <a:spAutoFit/>
          </a:bodyPr>
          <a:lstStyle/>
          <a:p>
            <a:r>
              <a:rPr lang="en-US"/>
              <a:t>+</a:t>
            </a:r>
            <a:endParaRPr lang="ru-RU"/>
          </a:p>
        </p:txBody>
      </p:sp>
      <p:sp>
        <p:nvSpPr>
          <p:cNvPr id="17435" name="Text Box 46"/>
          <p:cNvSpPr txBox="1">
            <a:spLocks noChangeArrowheads="1"/>
          </p:cNvSpPr>
          <p:nvPr/>
        </p:nvSpPr>
        <p:spPr bwMode="auto">
          <a:xfrm>
            <a:off x="3492500" y="5726113"/>
            <a:ext cx="307975" cy="366712"/>
          </a:xfrm>
          <a:prstGeom prst="rect">
            <a:avLst/>
          </a:prstGeom>
          <a:noFill/>
          <a:ln w="19050">
            <a:noFill/>
            <a:miter lim="800000"/>
            <a:headEnd/>
            <a:tailEnd type="none" w="lg" len="lg"/>
          </a:ln>
        </p:spPr>
        <p:txBody>
          <a:bodyPr wrap="none" lIns="90000" tIns="46800" rIns="90000" bIns="46800">
            <a:spAutoFit/>
          </a:bodyPr>
          <a:lstStyle/>
          <a:p>
            <a:r>
              <a:rPr lang="en-US">
                <a:cs typeface="Arial" charset="0"/>
              </a:rPr>
              <a:t>–</a:t>
            </a:r>
          </a:p>
        </p:txBody>
      </p:sp>
      <p:sp>
        <p:nvSpPr>
          <p:cNvPr id="17436" name="Text Box 47"/>
          <p:cNvSpPr txBox="1">
            <a:spLocks noChangeArrowheads="1"/>
          </p:cNvSpPr>
          <p:nvPr/>
        </p:nvSpPr>
        <p:spPr bwMode="auto">
          <a:xfrm>
            <a:off x="3492500" y="3860800"/>
            <a:ext cx="307975" cy="366713"/>
          </a:xfrm>
          <a:prstGeom prst="rect">
            <a:avLst/>
          </a:prstGeom>
          <a:noFill/>
          <a:ln w="19050">
            <a:noFill/>
            <a:miter lim="800000"/>
            <a:headEnd/>
            <a:tailEnd type="none" w="lg" len="lg"/>
          </a:ln>
        </p:spPr>
        <p:txBody>
          <a:bodyPr wrap="none" lIns="90000" tIns="46800" rIns="90000" bIns="46800">
            <a:spAutoFit/>
          </a:bodyPr>
          <a:lstStyle/>
          <a:p>
            <a:r>
              <a:rPr lang="en-US">
                <a:cs typeface="Arial" charset="0"/>
              </a:rPr>
              <a:t>–</a:t>
            </a:r>
          </a:p>
        </p:txBody>
      </p:sp>
      <p:sp>
        <p:nvSpPr>
          <p:cNvPr id="17437" name="Text Box 48"/>
          <p:cNvSpPr txBox="1">
            <a:spLocks noChangeArrowheads="1"/>
          </p:cNvSpPr>
          <p:nvPr/>
        </p:nvSpPr>
        <p:spPr bwMode="auto">
          <a:xfrm>
            <a:off x="3492500" y="1982788"/>
            <a:ext cx="307975" cy="366712"/>
          </a:xfrm>
          <a:prstGeom prst="rect">
            <a:avLst/>
          </a:prstGeom>
          <a:noFill/>
          <a:ln w="19050">
            <a:noFill/>
            <a:miter lim="800000"/>
            <a:headEnd/>
            <a:tailEnd type="none" w="lg" len="lg"/>
          </a:ln>
        </p:spPr>
        <p:txBody>
          <a:bodyPr wrap="none" lIns="90000" tIns="46800" rIns="90000" bIns="46800">
            <a:spAutoFit/>
          </a:bodyPr>
          <a:lstStyle/>
          <a:p>
            <a:r>
              <a:rPr lang="en-US">
                <a:cs typeface="Arial" charset="0"/>
              </a:rPr>
              <a:t>–</a:t>
            </a:r>
          </a:p>
        </p:txBody>
      </p:sp>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4"/>
          <p:cNvSpPr>
            <a:spLocks noGrp="1" noChangeArrowheads="1"/>
          </p:cNvSpPr>
          <p:nvPr>
            <p:ph type="title"/>
          </p:nvPr>
        </p:nvSpPr>
        <p:spPr/>
        <p:txBody>
          <a:bodyPr/>
          <a:lstStyle/>
          <a:p>
            <a:pPr eaLnBrk="1" hangingPunct="1"/>
            <a:r>
              <a:rPr lang="en-US" smtClean="0"/>
              <a:t>Examples of ONIOM keywords</a:t>
            </a:r>
            <a:endParaRPr lang="ru-RU" smtClean="0"/>
          </a:p>
        </p:txBody>
      </p:sp>
      <p:sp>
        <p:nvSpPr>
          <p:cNvPr id="18434" name="Slide Number Placeholder 4"/>
          <p:cNvSpPr>
            <a:spLocks noGrp="1"/>
          </p:cNvSpPr>
          <p:nvPr>
            <p:ph type="sldNum" sz="quarter" idx="12"/>
          </p:nvPr>
        </p:nvSpPr>
        <p:spPr>
          <a:noFill/>
        </p:spPr>
        <p:txBody>
          <a:bodyPr/>
          <a:lstStyle/>
          <a:p>
            <a:fld id="{A6176403-3568-4BAD-8F2B-8242607628C2}" type="slidenum">
              <a:rPr lang="ru-RU" smtClean="0">
                <a:latin typeface="Arial" charset="0"/>
              </a:rPr>
              <a:pPr/>
              <a:t>16</a:t>
            </a:fld>
            <a:endParaRPr lang="ru-RU" smtClean="0">
              <a:latin typeface="Arial" charset="0"/>
            </a:endParaRPr>
          </a:p>
        </p:txBody>
      </p:sp>
      <p:sp>
        <p:nvSpPr>
          <p:cNvPr id="18436" name="Text Box 5"/>
          <p:cNvSpPr txBox="1">
            <a:spLocks noChangeArrowheads="1"/>
          </p:cNvSpPr>
          <p:nvPr/>
        </p:nvSpPr>
        <p:spPr bwMode="auto">
          <a:xfrm>
            <a:off x="777875" y="1962150"/>
            <a:ext cx="7466013" cy="2835275"/>
          </a:xfrm>
          <a:prstGeom prst="rect">
            <a:avLst/>
          </a:prstGeom>
          <a:noFill/>
          <a:ln w="19050">
            <a:noFill/>
            <a:miter lim="800000"/>
            <a:headEnd/>
            <a:tailEnd type="none" w="lg" len="lg"/>
          </a:ln>
        </p:spPr>
        <p:txBody>
          <a:bodyPr wrap="none" lIns="90000" tIns="46800" rIns="90000" bIns="46800">
            <a:spAutoFit/>
          </a:bodyPr>
          <a:lstStyle/>
          <a:p>
            <a:r>
              <a:rPr lang="en-AU" altLang="zh-CN" sz="2000">
                <a:ea typeface="SimSun" pitchFamily="2" charset="-122"/>
              </a:rPr>
              <a:t>ONIOM(HF/6-31G(d):UFF) IOP(1/33=4)</a:t>
            </a:r>
            <a:endParaRPr lang="en-US" altLang="zh-CN" sz="2000">
              <a:ea typeface="SimSun" pitchFamily="2" charset="-122"/>
            </a:endParaRPr>
          </a:p>
          <a:p>
            <a:endParaRPr lang="en-US" altLang="zh-CN" sz="2000">
              <a:ea typeface="SimSun" pitchFamily="2" charset="-122"/>
            </a:endParaRPr>
          </a:p>
          <a:p>
            <a:r>
              <a:rPr lang="en-AU" altLang="zh-CN" sz="2000">
                <a:ea typeface="SimSun" pitchFamily="2" charset="-122"/>
              </a:rPr>
              <a:t>ONIOM(hf/lanl2dz:am1:amber)=svalue</a:t>
            </a:r>
            <a:endParaRPr lang="en-US" altLang="zh-CN" sz="2000">
              <a:ea typeface="SimSun" pitchFamily="2" charset="-122"/>
            </a:endParaRPr>
          </a:p>
          <a:p>
            <a:endParaRPr lang="en-US" altLang="zh-CN" sz="2000">
              <a:ea typeface="SimSun" pitchFamily="2" charset="-122"/>
            </a:endParaRPr>
          </a:p>
          <a:p>
            <a:r>
              <a:rPr lang="en-AU" altLang="zh-CN" sz="2000">
                <a:ea typeface="SimSun" pitchFamily="2" charset="-122"/>
              </a:rPr>
              <a:t>ONIOM(HF/3-21G:Amber) Opt(QuadMacro)</a:t>
            </a:r>
            <a:endParaRPr lang="en-US" altLang="zh-CN" sz="2000">
              <a:ea typeface="SimSun" pitchFamily="2" charset="-122"/>
            </a:endParaRPr>
          </a:p>
          <a:p>
            <a:endParaRPr lang="en-US" altLang="zh-CN" sz="2000">
              <a:ea typeface="SimSun" pitchFamily="2" charset="-122"/>
            </a:endParaRPr>
          </a:p>
          <a:p>
            <a:r>
              <a:rPr lang="en-AU" altLang="zh-CN" sz="2000">
                <a:ea typeface="SimSun" pitchFamily="2" charset="-122"/>
              </a:rPr>
              <a:t>ONIOM(HF/6-31G(d):Amber)=Embed</a:t>
            </a:r>
            <a:endParaRPr lang="en-US" altLang="zh-CN" sz="2000">
              <a:ea typeface="SimSun" pitchFamily="2" charset="-122"/>
            </a:endParaRPr>
          </a:p>
          <a:p>
            <a:endParaRPr lang="en-US" altLang="zh-CN" sz="2000">
              <a:ea typeface="SimSun" pitchFamily="2" charset="-122"/>
            </a:endParaRPr>
          </a:p>
          <a:p>
            <a:r>
              <a:rPr lang="en-AU" altLang="zh-CN" sz="2000">
                <a:ea typeface="SimSun" pitchFamily="2" charset="-122"/>
              </a:rPr>
              <a:t>ONIOM(B3LYP/6-31G(d):Amber=SoftFirst)=ScaleCharge=54321</a:t>
            </a:r>
            <a:endParaRPr lang="ru-RU" sz="2000"/>
          </a:p>
        </p:txBody>
      </p:sp>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noGrp="1" noChangeArrowheads="1"/>
          </p:cNvSpPr>
          <p:nvPr>
            <p:ph type="title"/>
          </p:nvPr>
        </p:nvSpPr>
        <p:spPr>
          <a:xfrm>
            <a:off x="457200" y="274638"/>
            <a:ext cx="8229600" cy="561975"/>
          </a:xfrm>
        </p:spPr>
        <p:txBody>
          <a:bodyPr>
            <a:normAutofit fontScale="90000"/>
          </a:bodyPr>
          <a:lstStyle/>
          <a:p>
            <a:pPr eaLnBrk="1" hangingPunct="1"/>
            <a:r>
              <a:rPr lang="en-US" sz="4000" smtClean="0"/>
              <a:t>2-Layer ONIOM Input</a:t>
            </a:r>
            <a:endParaRPr lang="ru-RU" sz="4000" smtClean="0"/>
          </a:p>
        </p:txBody>
      </p:sp>
      <p:sp>
        <p:nvSpPr>
          <p:cNvPr id="19458" name="Slide Number Placeholder 4"/>
          <p:cNvSpPr>
            <a:spLocks noGrp="1"/>
          </p:cNvSpPr>
          <p:nvPr>
            <p:ph type="sldNum" sz="quarter" idx="12"/>
          </p:nvPr>
        </p:nvSpPr>
        <p:spPr>
          <a:noFill/>
        </p:spPr>
        <p:txBody>
          <a:bodyPr/>
          <a:lstStyle/>
          <a:p>
            <a:fld id="{3DCABFFB-CE14-44C8-84F2-25C0163510D3}" type="slidenum">
              <a:rPr lang="ru-RU" smtClean="0">
                <a:latin typeface="Arial" charset="0"/>
              </a:rPr>
              <a:pPr/>
              <a:t>17</a:t>
            </a:fld>
            <a:endParaRPr lang="ru-RU" smtClean="0">
              <a:latin typeface="Arial" charset="0"/>
            </a:endParaRPr>
          </a:p>
        </p:txBody>
      </p:sp>
      <p:sp>
        <p:nvSpPr>
          <p:cNvPr id="19459" name="Text Box 5"/>
          <p:cNvSpPr txBox="1">
            <a:spLocks noChangeArrowheads="1"/>
          </p:cNvSpPr>
          <p:nvPr/>
        </p:nvSpPr>
        <p:spPr bwMode="auto">
          <a:xfrm>
            <a:off x="511175" y="1284288"/>
            <a:ext cx="8024813" cy="5478462"/>
          </a:xfrm>
          <a:prstGeom prst="rect">
            <a:avLst/>
          </a:prstGeom>
          <a:noFill/>
          <a:ln w="9525">
            <a:noFill/>
            <a:miter lim="800000"/>
            <a:headEnd/>
            <a:tailEnd/>
          </a:ln>
        </p:spPr>
        <p:txBody>
          <a:bodyPr wrap="none">
            <a:spAutoFit/>
          </a:bodyPr>
          <a:lstStyle/>
          <a:p>
            <a:r>
              <a:rPr lang="pt-BR" sz="1400" b="1">
                <a:latin typeface="Courier New" pitchFamily="49" charset="0"/>
              </a:rPr>
              <a:t>%chk=ethanol</a:t>
            </a:r>
          </a:p>
          <a:p>
            <a:r>
              <a:rPr lang="pt-BR" sz="1400" b="1">
                <a:latin typeface="Courier New" pitchFamily="49" charset="0"/>
              </a:rPr>
              <a:t>#p oniom(hf/6-31g:amber) geom=connectivity IOP(1/33=3,4/33=3)</a:t>
            </a:r>
          </a:p>
          <a:p>
            <a:endParaRPr lang="pt-BR" sz="1400" b="1">
              <a:latin typeface="Courier New" pitchFamily="49" charset="0"/>
            </a:endParaRPr>
          </a:p>
          <a:p>
            <a:r>
              <a:rPr lang="pt-BR" sz="1400" b="1">
                <a:latin typeface="Courier New" pitchFamily="49" charset="0"/>
              </a:rPr>
              <a:t>Ethanol</a:t>
            </a:r>
          </a:p>
          <a:p>
            <a:endParaRPr lang="pt-BR" sz="1400" b="1">
              <a:latin typeface="Courier New" pitchFamily="49" charset="0"/>
            </a:endParaRPr>
          </a:p>
          <a:p>
            <a:r>
              <a:rPr lang="pt-BR" sz="1400" b="1">
                <a:latin typeface="Courier New" pitchFamily="49" charset="0"/>
              </a:rPr>
              <a:t>0 1 0 1 0 1</a:t>
            </a:r>
          </a:p>
          <a:p>
            <a:r>
              <a:rPr lang="pt-BR" sz="1400" b="1">
                <a:latin typeface="Courier New" pitchFamily="49" charset="0"/>
              </a:rPr>
              <a:t> C-CT--0.314066   0   -1.225266    1.331811    0.000000 Low H-H1--0.1   5</a:t>
            </a:r>
          </a:p>
          <a:p>
            <a:r>
              <a:rPr lang="pt-BR" sz="1400" b="1">
                <a:latin typeface="Courier New" pitchFamily="49" charset="0"/>
              </a:rPr>
              <a:t> H-HC-0.068612    0   -0.868594    1.836209    0.873652 Low</a:t>
            </a:r>
          </a:p>
          <a:p>
            <a:r>
              <a:rPr lang="pt-BR" sz="1400" b="1">
                <a:latin typeface="Courier New" pitchFamily="49" charset="0"/>
              </a:rPr>
              <a:t> H-HC-0.068612    0   -0.868594    1.836209   -0.873652 Low</a:t>
            </a:r>
          </a:p>
          <a:p>
            <a:r>
              <a:rPr lang="pt-BR" sz="1400" b="1">
                <a:latin typeface="Courier New" pitchFamily="49" charset="0"/>
              </a:rPr>
              <a:t> H-HC-0.068612    0   -2.295266    1.331824    0.000000 Low</a:t>
            </a:r>
          </a:p>
          <a:p>
            <a:r>
              <a:rPr lang="pt-BR" sz="1400" b="1">
                <a:latin typeface="Courier New" pitchFamily="49" charset="0"/>
              </a:rPr>
              <a:t> C-CT-0.510234    0   -0.711951   -0.120121    0.000000 High</a:t>
            </a:r>
          </a:p>
          <a:p>
            <a:r>
              <a:rPr lang="pt-BR" sz="1400" b="1">
                <a:latin typeface="Courier New" pitchFamily="49" charset="0"/>
              </a:rPr>
              <a:t> H-H1--0.048317   0   -1.068622   -0.624518    0.873653 High</a:t>
            </a:r>
          </a:p>
          <a:p>
            <a:r>
              <a:rPr lang="pt-BR" sz="1400" b="1">
                <a:latin typeface="Courier New" pitchFamily="49" charset="0"/>
              </a:rPr>
              <a:t> H-H1--0.048317   0   -1.068625   -0.624520   -0.873650 High</a:t>
            </a:r>
          </a:p>
          <a:p>
            <a:r>
              <a:rPr lang="pt-BR" sz="1400" b="1">
                <a:latin typeface="Courier New" pitchFamily="49" charset="0"/>
              </a:rPr>
              <a:t> O-OH--0.735013   0    0.718049   -0.120138   -0.000003 High</a:t>
            </a:r>
          </a:p>
          <a:p>
            <a:r>
              <a:rPr lang="pt-BR" sz="1400" b="1">
                <a:latin typeface="Courier New" pitchFamily="49" charset="0"/>
              </a:rPr>
              <a:t> H-HO-0.428200    0    1.038491   -1.025078    0.000175 High</a:t>
            </a:r>
          </a:p>
          <a:p>
            <a:endParaRPr lang="pt-BR" sz="1400" b="1">
              <a:latin typeface="Courier New" pitchFamily="49" charset="0"/>
            </a:endParaRPr>
          </a:p>
          <a:p>
            <a:r>
              <a:rPr lang="pt-BR" sz="1400" b="1">
                <a:latin typeface="Courier New" pitchFamily="49" charset="0"/>
              </a:rPr>
              <a:t> 1 2 1.0 3 1.0 4 1.0 5 1.0</a:t>
            </a:r>
          </a:p>
          <a:p>
            <a:r>
              <a:rPr lang="pt-BR" sz="1400" b="1">
                <a:latin typeface="Courier New" pitchFamily="49" charset="0"/>
              </a:rPr>
              <a:t> 2</a:t>
            </a:r>
          </a:p>
          <a:p>
            <a:r>
              <a:rPr lang="pt-BR" sz="1400" b="1">
                <a:latin typeface="Courier New" pitchFamily="49" charset="0"/>
              </a:rPr>
              <a:t> 3</a:t>
            </a:r>
          </a:p>
          <a:p>
            <a:r>
              <a:rPr lang="pt-BR" sz="1400" b="1">
                <a:latin typeface="Courier New" pitchFamily="49" charset="0"/>
              </a:rPr>
              <a:t> 4</a:t>
            </a:r>
          </a:p>
          <a:p>
            <a:r>
              <a:rPr lang="pt-BR" sz="1400" b="1">
                <a:latin typeface="Courier New" pitchFamily="49" charset="0"/>
              </a:rPr>
              <a:t> 5 6 1.0 7 1.0 8 1.0</a:t>
            </a:r>
          </a:p>
          <a:p>
            <a:r>
              <a:rPr lang="pt-BR" sz="1400" b="1">
                <a:latin typeface="Courier New" pitchFamily="49" charset="0"/>
              </a:rPr>
              <a:t> 6</a:t>
            </a:r>
          </a:p>
          <a:p>
            <a:r>
              <a:rPr lang="pt-BR" sz="1400" b="1">
                <a:latin typeface="Courier New" pitchFamily="49" charset="0"/>
              </a:rPr>
              <a:t> 7</a:t>
            </a:r>
          </a:p>
          <a:p>
            <a:r>
              <a:rPr lang="pt-BR" sz="1400" b="1">
                <a:latin typeface="Courier New" pitchFamily="49" charset="0"/>
              </a:rPr>
              <a:t> 8 9 1.0</a:t>
            </a:r>
          </a:p>
          <a:p>
            <a:r>
              <a:rPr lang="pt-BR" sz="1400" b="1">
                <a:latin typeface="Courier New" pitchFamily="49" charset="0"/>
              </a:rPr>
              <a:t> 9</a:t>
            </a:r>
            <a:endParaRPr lang="ru-RU" sz="1400" b="1">
              <a:latin typeface="Courier New" pitchFamily="49" charset="0"/>
            </a:endParaRPr>
          </a:p>
        </p:txBody>
      </p:sp>
      <p:sp>
        <p:nvSpPr>
          <p:cNvPr id="104457" name="AutoShape 9"/>
          <p:cNvSpPr>
            <a:spLocks/>
          </p:cNvSpPr>
          <p:nvPr/>
        </p:nvSpPr>
        <p:spPr bwMode="auto">
          <a:xfrm>
            <a:off x="2344738" y="1946275"/>
            <a:ext cx="6403975" cy="330200"/>
          </a:xfrm>
          <a:prstGeom prst="borderCallout2">
            <a:avLst>
              <a:gd name="adj1" fmla="val 34616"/>
              <a:gd name="adj2" fmla="val -1190"/>
              <a:gd name="adj3" fmla="val 34616"/>
              <a:gd name="adj4" fmla="val -5602"/>
              <a:gd name="adj5" fmla="val 122116"/>
              <a:gd name="adj6" fmla="val -10190"/>
            </a:avLst>
          </a:prstGeom>
          <a:noFill/>
          <a:ln w="9525">
            <a:solidFill>
              <a:schemeClr val="tx1"/>
            </a:solidFill>
            <a:miter lim="800000"/>
            <a:headEnd/>
            <a:tailEnd/>
          </a:ln>
        </p:spPr>
        <p:txBody>
          <a:bodyPr/>
          <a:lstStyle/>
          <a:p>
            <a:pPr algn="ctr"/>
            <a:r>
              <a:rPr lang="ru-RU" sz="1200" b="1" i="1">
                <a:solidFill>
                  <a:srgbClr val="FF0000"/>
                </a:solidFill>
              </a:rPr>
              <a:t>Charge/spin for entire molecule (real system), model system-high level &amp; model-low</a:t>
            </a:r>
            <a:r>
              <a:rPr lang="ru-RU" sz="1200" b="1">
                <a:solidFill>
                  <a:srgbClr val="FF0000"/>
                </a:solidFill>
              </a:rPr>
              <a:t> </a:t>
            </a:r>
          </a:p>
        </p:txBody>
      </p:sp>
      <p:sp>
        <p:nvSpPr>
          <p:cNvPr id="104458" name="AutoShape 10"/>
          <p:cNvSpPr>
            <a:spLocks/>
          </p:cNvSpPr>
          <p:nvPr/>
        </p:nvSpPr>
        <p:spPr bwMode="auto">
          <a:xfrm>
            <a:off x="2987675" y="1052513"/>
            <a:ext cx="1220788" cy="330200"/>
          </a:xfrm>
          <a:prstGeom prst="borderCallout2">
            <a:avLst>
              <a:gd name="adj1" fmla="val 34616"/>
              <a:gd name="adj2" fmla="val -6241"/>
              <a:gd name="adj3" fmla="val 34616"/>
              <a:gd name="adj4" fmla="val -24319"/>
              <a:gd name="adj5" fmla="val 137500"/>
              <a:gd name="adj6" fmla="val -43042"/>
            </a:avLst>
          </a:prstGeom>
          <a:noFill/>
          <a:ln w="9525">
            <a:solidFill>
              <a:schemeClr val="tx1"/>
            </a:solidFill>
            <a:miter lim="800000"/>
            <a:headEnd/>
            <a:tailEnd/>
          </a:ln>
        </p:spPr>
        <p:txBody>
          <a:bodyPr lIns="90000" tIns="46800" rIns="90000" bIns="46800"/>
          <a:lstStyle/>
          <a:p>
            <a:pPr algn="ctr"/>
            <a:r>
              <a:rPr lang="en-US" sz="1600" b="1">
                <a:solidFill>
                  <a:srgbClr val="FF0000"/>
                </a:solidFill>
              </a:rPr>
              <a:t>Method</a:t>
            </a:r>
            <a:endParaRPr lang="ru-RU" sz="1600" b="1">
              <a:solidFill>
                <a:srgbClr val="FF0000"/>
              </a:solidFill>
            </a:endParaRPr>
          </a:p>
        </p:txBody>
      </p:sp>
      <p:grpSp>
        <p:nvGrpSpPr>
          <p:cNvPr id="2" name="Group 13"/>
          <p:cNvGrpSpPr>
            <a:grpSpLocks/>
          </p:cNvGrpSpPr>
          <p:nvPr/>
        </p:nvGrpSpPr>
        <p:grpSpPr bwMode="auto">
          <a:xfrm>
            <a:off x="539750" y="2306638"/>
            <a:ext cx="6119813" cy="2274887"/>
            <a:chOff x="340" y="1453"/>
            <a:chExt cx="3855" cy="1433"/>
          </a:xfrm>
        </p:grpSpPr>
        <p:sp>
          <p:nvSpPr>
            <p:cNvPr id="19477" name="Rectangle 11"/>
            <p:cNvSpPr>
              <a:spLocks noChangeArrowheads="1"/>
            </p:cNvSpPr>
            <p:nvPr/>
          </p:nvSpPr>
          <p:spPr bwMode="auto">
            <a:xfrm>
              <a:off x="340" y="1616"/>
              <a:ext cx="1134" cy="1270"/>
            </a:xfrm>
            <a:prstGeom prst="rect">
              <a:avLst/>
            </a:prstGeom>
            <a:noFill/>
            <a:ln w="9525">
              <a:solidFill>
                <a:schemeClr val="tx1"/>
              </a:solidFill>
              <a:miter lim="800000"/>
              <a:headEnd/>
              <a:tailEnd/>
            </a:ln>
          </p:spPr>
          <p:txBody>
            <a:bodyPr wrap="none" lIns="90000" tIns="46800" rIns="90000" bIns="46800" anchor="ctr"/>
            <a:lstStyle/>
            <a:p>
              <a:endParaRPr lang="en-AU"/>
            </a:p>
          </p:txBody>
        </p:sp>
        <p:sp>
          <p:nvSpPr>
            <p:cNvPr id="19478" name="AutoShape 12"/>
            <p:cNvSpPr>
              <a:spLocks/>
            </p:cNvSpPr>
            <p:nvPr/>
          </p:nvSpPr>
          <p:spPr bwMode="auto">
            <a:xfrm>
              <a:off x="1930" y="1453"/>
              <a:ext cx="2265" cy="163"/>
            </a:xfrm>
            <a:prstGeom prst="borderCallout2">
              <a:avLst>
                <a:gd name="adj1" fmla="val 44171"/>
                <a:gd name="adj2" fmla="val -2120"/>
                <a:gd name="adj3" fmla="val 44171"/>
                <a:gd name="adj4" fmla="val -10949"/>
                <a:gd name="adj5" fmla="val 100000"/>
                <a:gd name="adj6" fmla="val -20134"/>
              </a:avLst>
            </a:prstGeom>
            <a:noFill/>
            <a:ln w="9525">
              <a:solidFill>
                <a:schemeClr val="tx1"/>
              </a:solidFill>
              <a:miter lim="800000"/>
              <a:headEnd/>
              <a:tailEnd/>
            </a:ln>
          </p:spPr>
          <p:txBody>
            <a:bodyPr lIns="90000" tIns="46800" rIns="90000" bIns="46800"/>
            <a:lstStyle/>
            <a:p>
              <a:pPr algn="ctr"/>
              <a:r>
                <a:rPr lang="en-US" sz="1200" b="1" i="1">
                  <a:solidFill>
                    <a:srgbClr val="FF0000"/>
                  </a:solidFill>
                </a:rPr>
                <a:t>Atom specification-MM type-MM charge</a:t>
              </a:r>
              <a:endParaRPr lang="ru-RU" sz="1200" b="1" i="1">
                <a:solidFill>
                  <a:srgbClr val="FF0000"/>
                </a:solidFill>
              </a:endParaRPr>
            </a:p>
          </p:txBody>
        </p:sp>
      </p:grpSp>
      <p:grpSp>
        <p:nvGrpSpPr>
          <p:cNvPr id="3" name="Group 17"/>
          <p:cNvGrpSpPr>
            <a:grpSpLocks/>
          </p:cNvGrpSpPr>
          <p:nvPr/>
        </p:nvGrpSpPr>
        <p:grpSpPr bwMode="auto">
          <a:xfrm>
            <a:off x="2411413" y="2565400"/>
            <a:ext cx="4676775" cy="2130425"/>
            <a:chOff x="1519" y="1616"/>
            <a:chExt cx="2946" cy="1342"/>
          </a:xfrm>
        </p:grpSpPr>
        <p:sp>
          <p:nvSpPr>
            <p:cNvPr id="19475" name="Rectangle 14"/>
            <p:cNvSpPr>
              <a:spLocks noChangeArrowheads="1"/>
            </p:cNvSpPr>
            <p:nvPr/>
          </p:nvSpPr>
          <p:spPr bwMode="auto">
            <a:xfrm>
              <a:off x="1519" y="1616"/>
              <a:ext cx="182" cy="1270"/>
            </a:xfrm>
            <a:prstGeom prst="rect">
              <a:avLst/>
            </a:prstGeom>
            <a:noFill/>
            <a:ln w="9525">
              <a:solidFill>
                <a:schemeClr val="tx1"/>
              </a:solidFill>
              <a:miter lim="800000"/>
              <a:headEnd/>
              <a:tailEnd/>
            </a:ln>
          </p:spPr>
          <p:txBody>
            <a:bodyPr wrap="none" lIns="90000" tIns="46800" rIns="90000" bIns="46800" anchor="ctr"/>
            <a:lstStyle/>
            <a:p>
              <a:endParaRPr lang="en-AU"/>
            </a:p>
          </p:txBody>
        </p:sp>
        <p:sp>
          <p:nvSpPr>
            <p:cNvPr id="19476" name="AutoShape 15"/>
            <p:cNvSpPr>
              <a:spLocks/>
            </p:cNvSpPr>
            <p:nvPr/>
          </p:nvSpPr>
          <p:spPr bwMode="auto">
            <a:xfrm>
              <a:off x="1837" y="2795"/>
              <a:ext cx="2628" cy="163"/>
            </a:xfrm>
            <a:prstGeom prst="borderCallout1">
              <a:avLst>
                <a:gd name="adj1" fmla="val 44171"/>
                <a:gd name="adj2" fmla="val -1829"/>
                <a:gd name="adj3" fmla="val 18403"/>
                <a:gd name="adj4" fmla="val -5287"/>
              </a:avLst>
            </a:prstGeom>
            <a:noFill/>
            <a:ln w="9525">
              <a:solidFill>
                <a:schemeClr val="tx1"/>
              </a:solidFill>
              <a:miter lim="800000"/>
              <a:headEnd/>
              <a:tailEnd/>
            </a:ln>
          </p:spPr>
          <p:txBody>
            <a:bodyPr lIns="90000" tIns="46800" rIns="90000" bIns="46800" anchor="ctr"/>
            <a:lstStyle/>
            <a:p>
              <a:pPr algn="ctr"/>
              <a:r>
                <a:rPr lang="en-US" sz="1200" b="1" i="1">
                  <a:solidFill>
                    <a:srgbClr val="FF0000"/>
                  </a:solidFill>
                </a:rPr>
                <a:t>Optimization flag, 0 to optimize, -1 to keep frozen</a:t>
              </a:r>
              <a:endParaRPr lang="ru-RU" sz="1200" b="1" i="1">
                <a:solidFill>
                  <a:srgbClr val="FF0000"/>
                </a:solidFill>
              </a:endParaRPr>
            </a:p>
          </p:txBody>
        </p:sp>
      </p:grpSp>
      <p:grpSp>
        <p:nvGrpSpPr>
          <p:cNvPr id="4" name="Group 20"/>
          <p:cNvGrpSpPr>
            <a:grpSpLocks/>
          </p:cNvGrpSpPr>
          <p:nvPr/>
        </p:nvGrpSpPr>
        <p:grpSpPr bwMode="auto">
          <a:xfrm>
            <a:off x="6516688" y="1412875"/>
            <a:ext cx="1871662" cy="3168650"/>
            <a:chOff x="4105" y="890"/>
            <a:chExt cx="1179" cy="1996"/>
          </a:xfrm>
        </p:grpSpPr>
        <p:sp>
          <p:nvSpPr>
            <p:cNvPr id="19473" name="Rectangle 18"/>
            <p:cNvSpPr>
              <a:spLocks noChangeArrowheads="1"/>
            </p:cNvSpPr>
            <p:nvPr/>
          </p:nvSpPr>
          <p:spPr bwMode="auto">
            <a:xfrm>
              <a:off x="4105" y="1616"/>
              <a:ext cx="272" cy="1270"/>
            </a:xfrm>
            <a:prstGeom prst="rect">
              <a:avLst/>
            </a:prstGeom>
            <a:noFill/>
            <a:ln w="9525">
              <a:solidFill>
                <a:schemeClr val="tx1"/>
              </a:solidFill>
              <a:miter lim="800000"/>
              <a:headEnd/>
              <a:tailEnd/>
            </a:ln>
          </p:spPr>
          <p:txBody>
            <a:bodyPr wrap="none" lIns="90000" tIns="46800" rIns="90000" bIns="46800" anchor="ctr"/>
            <a:lstStyle/>
            <a:p>
              <a:endParaRPr lang="en-AU"/>
            </a:p>
          </p:txBody>
        </p:sp>
        <p:sp>
          <p:nvSpPr>
            <p:cNvPr id="19474" name="AutoShape 19"/>
            <p:cNvSpPr>
              <a:spLocks/>
            </p:cNvSpPr>
            <p:nvPr/>
          </p:nvSpPr>
          <p:spPr bwMode="auto">
            <a:xfrm>
              <a:off x="4561" y="890"/>
              <a:ext cx="723" cy="267"/>
            </a:xfrm>
            <a:prstGeom prst="borderCallout2">
              <a:avLst>
                <a:gd name="adj1" fmla="val 26968"/>
                <a:gd name="adj2" fmla="val -6639"/>
                <a:gd name="adj3" fmla="val 26968"/>
                <a:gd name="adj4" fmla="val -18949"/>
                <a:gd name="adj5" fmla="val 271912"/>
                <a:gd name="adj6" fmla="val -31671"/>
              </a:avLst>
            </a:prstGeom>
            <a:noFill/>
            <a:ln w="9525">
              <a:solidFill>
                <a:schemeClr val="tx1"/>
              </a:solidFill>
              <a:miter lim="800000"/>
              <a:headEnd/>
              <a:tailEnd/>
            </a:ln>
          </p:spPr>
          <p:txBody>
            <a:bodyPr lIns="90000" tIns="46800" rIns="90000" bIns="46800"/>
            <a:lstStyle/>
            <a:p>
              <a:pPr algn="ctr"/>
              <a:r>
                <a:rPr lang="en-US" sz="1200" b="1" i="1">
                  <a:solidFill>
                    <a:srgbClr val="FF0000"/>
                  </a:solidFill>
                </a:rPr>
                <a:t>Partitioning onto layers</a:t>
              </a:r>
              <a:endParaRPr lang="ru-RU" sz="1200" b="1" i="1">
                <a:solidFill>
                  <a:srgbClr val="FF0000"/>
                </a:solidFill>
              </a:endParaRPr>
            </a:p>
          </p:txBody>
        </p:sp>
      </p:grpSp>
      <p:grpSp>
        <p:nvGrpSpPr>
          <p:cNvPr id="5" name="Group 23"/>
          <p:cNvGrpSpPr>
            <a:grpSpLocks/>
          </p:cNvGrpSpPr>
          <p:nvPr/>
        </p:nvGrpSpPr>
        <p:grpSpPr bwMode="auto">
          <a:xfrm>
            <a:off x="6948488" y="2565400"/>
            <a:ext cx="2084387" cy="1100138"/>
            <a:chOff x="4377" y="1616"/>
            <a:chExt cx="1313" cy="693"/>
          </a:xfrm>
        </p:grpSpPr>
        <p:sp>
          <p:nvSpPr>
            <p:cNvPr id="19471" name="Rectangle 21"/>
            <p:cNvSpPr>
              <a:spLocks noChangeArrowheads="1"/>
            </p:cNvSpPr>
            <p:nvPr/>
          </p:nvSpPr>
          <p:spPr bwMode="auto">
            <a:xfrm>
              <a:off x="4377" y="1616"/>
              <a:ext cx="1043" cy="181"/>
            </a:xfrm>
            <a:prstGeom prst="rect">
              <a:avLst/>
            </a:prstGeom>
            <a:noFill/>
            <a:ln w="9525">
              <a:solidFill>
                <a:schemeClr val="tx1"/>
              </a:solidFill>
              <a:miter lim="800000"/>
              <a:headEnd/>
              <a:tailEnd/>
            </a:ln>
          </p:spPr>
          <p:txBody>
            <a:bodyPr wrap="none" lIns="90000" tIns="46800" rIns="90000" bIns="46800" anchor="ctr"/>
            <a:lstStyle/>
            <a:p>
              <a:endParaRPr lang="en-AU"/>
            </a:p>
          </p:txBody>
        </p:sp>
        <p:sp>
          <p:nvSpPr>
            <p:cNvPr id="19472" name="AutoShape 22"/>
            <p:cNvSpPr>
              <a:spLocks/>
            </p:cNvSpPr>
            <p:nvPr/>
          </p:nvSpPr>
          <p:spPr bwMode="auto">
            <a:xfrm>
              <a:off x="4876" y="2010"/>
              <a:ext cx="814" cy="299"/>
            </a:xfrm>
            <a:prstGeom prst="borderCallout1">
              <a:avLst>
                <a:gd name="adj1" fmla="val 24079"/>
                <a:gd name="adj2" fmla="val -5898"/>
                <a:gd name="adj3" fmla="val -72574"/>
                <a:gd name="adj4" fmla="val -31819"/>
              </a:avLst>
            </a:prstGeom>
            <a:noFill/>
            <a:ln w="9525">
              <a:solidFill>
                <a:schemeClr val="tx1"/>
              </a:solidFill>
              <a:miter lim="800000"/>
              <a:headEnd/>
              <a:tailEnd/>
            </a:ln>
          </p:spPr>
          <p:txBody>
            <a:bodyPr lIns="90000" tIns="46800" rIns="90000" bIns="46800"/>
            <a:lstStyle/>
            <a:p>
              <a:pPr algn="ctr"/>
              <a:r>
                <a:rPr lang="en-US" sz="1200" b="1" i="1">
                  <a:solidFill>
                    <a:srgbClr val="FF0000"/>
                  </a:solidFill>
                </a:rPr>
                <a:t>Link atom Specification</a:t>
              </a:r>
              <a:endParaRPr lang="ru-RU" sz="1200" b="1" i="1">
                <a:solidFill>
                  <a:srgbClr val="FF0000"/>
                </a:solidFill>
              </a:endParaRPr>
            </a:p>
          </p:txBody>
        </p:sp>
      </p:grpSp>
      <p:grpSp>
        <p:nvGrpSpPr>
          <p:cNvPr id="6" name="Group 26"/>
          <p:cNvGrpSpPr>
            <a:grpSpLocks/>
          </p:cNvGrpSpPr>
          <p:nvPr/>
        </p:nvGrpSpPr>
        <p:grpSpPr bwMode="auto">
          <a:xfrm>
            <a:off x="539750" y="4724400"/>
            <a:ext cx="5184775" cy="1873250"/>
            <a:chOff x="340" y="2976"/>
            <a:chExt cx="3266" cy="1180"/>
          </a:xfrm>
        </p:grpSpPr>
        <p:sp>
          <p:nvSpPr>
            <p:cNvPr id="19469" name="Rectangle 24"/>
            <p:cNvSpPr>
              <a:spLocks noChangeArrowheads="1"/>
            </p:cNvSpPr>
            <p:nvPr/>
          </p:nvSpPr>
          <p:spPr bwMode="auto">
            <a:xfrm>
              <a:off x="340" y="2976"/>
              <a:ext cx="2041" cy="1180"/>
            </a:xfrm>
            <a:prstGeom prst="rect">
              <a:avLst/>
            </a:prstGeom>
            <a:noFill/>
            <a:ln w="9525">
              <a:solidFill>
                <a:schemeClr val="tx1"/>
              </a:solidFill>
              <a:miter lim="800000"/>
              <a:headEnd/>
              <a:tailEnd/>
            </a:ln>
          </p:spPr>
          <p:txBody>
            <a:bodyPr wrap="none" lIns="90000" tIns="46800" rIns="90000" bIns="46800" anchor="ctr"/>
            <a:lstStyle/>
            <a:p>
              <a:endParaRPr lang="en-AU"/>
            </a:p>
          </p:txBody>
        </p:sp>
        <p:sp>
          <p:nvSpPr>
            <p:cNvPr id="19470" name="AutoShape 25"/>
            <p:cNvSpPr>
              <a:spLocks/>
            </p:cNvSpPr>
            <p:nvPr/>
          </p:nvSpPr>
          <p:spPr bwMode="auto">
            <a:xfrm>
              <a:off x="2610" y="3449"/>
              <a:ext cx="996" cy="299"/>
            </a:xfrm>
            <a:prstGeom prst="borderCallout1">
              <a:avLst>
                <a:gd name="adj1" fmla="val 24079"/>
                <a:gd name="adj2" fmla="val -4819"/>
                <a:gd name="adj3" fmla="val 24079"/>
                <a:gd name="adj4" fmla="val -22991"/>
              </a:avLst>
            </a:prstGeom>
            <a:noFill/>
            <a:ln w="9525">
              <a:solidFill>
                <a:schemeClr val="tx1"/>
              </a:solidFill>
              <a:miter lim="800000"/>
              <a:headEnd/>
              <a:tailEnd/>
            </a:ln>
          </p:spPr>
          <p:txBody>
            <a:bodyPr lIns="90000" tIns="46800" rIns="90000" bIns="46800"/>
            <a:lstStyle/>
            <a:p>
              <a:pPr algn="ctr"/>
              <a:r>
                <a:rPr lang="en-US" sz="1200" b="1" i="1">
                  <a:solidFill>
                    <a:srgbClr val="FF0000"/>
                  </a:solidFill>
                </a:rPr>
                <a:t>Connectivity scheme</a:t>
              </a:r>
              <a:endParaRPr lang="ru-RU" sz="1200" b="1" i="1">
                <a:solidFill>
                  <a:srgbClr val="FF0000"/>
                </a:solidFill>
              </a:endParaRPr>
            </a:p>
          </p:txBody>
        </p:sp>
      </p:grpSp>
      <p:sp>
        <p:nvSpPr>
          <p:cNvPr id="104478" name="Freeform 30"/>
          <p:cNvSpPr>
            <a:spLocks/>
          </p:cNvSpPr>
          <p:nvPr/>
        </p:nvSpPr>
        <p:spPr bwMode="auto">
          <a:xfrm>
            <a:off x="4643438" y="765175"/>
            <a:ext cx="768350" cy="4679950"/>
          </a:xfrm>
          <a:custGeom>
            <a:avLst/>
            <a:gdLst>
              <a:gd name="T0" fmla="*/ 288925 w 484"/>
              <a:gd name="T1" fmla="*/ 4679950 h 2948"/>
              <a:gd name="T2" fmla="*/ 720725 w 484"/>
              <a:gd name="T3" fmla="*/ 647700 h 2948"/>
              <a:gd name="T4" fmla="*/ 0 w 484"/>
              <a:gd name="T5" fmla="*/ 792162 h 2948"/>
              <a:gd name="T6" fmla="*/ 0 60000 65536"/>
              <a:gd name="T7" fmla="*/ 0 60000 65536"/>
              <a:gd name="T8" fmla="*/ 0 60000 65536"/>
              <a:gd name="T9" fmla="*/ 0 w 484"/>
              <a:gd name="T10" fmla="*/ 0 h 2948"/>
              <a:gd name="T11" fmla="*/ 484 w 484"/>
              <a:gd name="T12" fmla="*/ 2948 h 2948"/>
            </a:gdLst>
            <a:ahLst/>
            <a:cxnLst>
              <a:cxn ang="T6">
                <a:pos x="T0" y="T1"/>
              </a:cxn>
              <a:cxn ang="T7">
                <a:pos x="T2" y="T3"/>
              </a:cxn>
              <a:cxn ang="T8">
                <a:pos x="T4" y="T5"/>
              </a:cxn>
            </a:cxnLst>
            <a:rect l="T9" t="T10" r="T11" b="T12"/>
            <a:pathLst>
              <a:path w="484" h="2948">
                <a:moveTo>
                  <a:pt x="182" y="2948"/>
                </a:moveTo>
                <a:cubicBezTo>
                  <a:pt x="333" y="1882"/>
                  <a:pt x="484" y="816"/>
                  <a:pt x="454" y="408"/>
                </a:cubicBezTo>
                <a:cubicBezTo>
                  <a:pt x="424" y="0"/>
                  <a:pt x="212" y="249"/>
                  <a:pt x="0" y="499"/>
                </a:cubicBezTo>
              </a:path>
            </a:pathLst>
          </a:custGeom>
          <a:noFill/>
          <a:ln w="9525">
            <a:solidFill>
              <a:schemeClr val="tx1"/>
            </a:solidFill>
            <a:round/>
            <a:headEnd/>
            <a:tailEnd/>
          </a:ln>
        </p:spPr>
        <p:txBody>
          <a:bodyPr lIns="90000" tIns="46800" rIns="90000" bIns="46800"/>
          <a:lstStyle/>
          <a:p>
            <a:endParaRPr lang="en-AU"/>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4458"/>
                                        </p:tgtEl>
                                        <p:attrNameLst>
                                          <p:attrName>style.visibility</p:attrName>
                                        </p:attrNameLst>
                                      </p:cBhvr>
                                      <p:to>
                                        <p:strVal val="visible"/>
                                      </p:to>
                                    </p:set>
                                    <p:animEffect transition="in" filter="wipe(left)">
                                      <p:cBhvr>
                                        <p:cTn id="7" dur="1000"/>
                                        <p:tgtEl>
                                          <p:spTgt spid="1044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4457"/>
                                        </p:tgtEl>
                                        <p:attrNameLst>
                                          <p:attrName>style.visibility</p:attrName>
                                        </p:attrNameLst>
                                      </p:cBhvr>
                                      <p:to>
                                        <p:strVal val="visible"/>
                                      </p:to>
                                    </p:set>
                                    <p:animEffect transition="in" filter="wipe(left)">
                                      <p:cBhvr>
                                        <p:cTn id="12" dur="1000"/>
                                        <p:tgtEl>
                                          <p:spTgt spid="1044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10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10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10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1000"/>
                                        <p:tgtEl>
                                          <p:spTgt spid="6"/>
                                        </p:tgtEl>
                                      </p:cBhvr>
                                    </p:animEffect>
                                  </p:childTnLst>
                                </p:cTn>
                              </p:par>
                            </p:childTnLst>
                          </p:cTn>
                        </p:par>
                        <p:par>
                          <p:cTn id="38" fill="hold">
                            <p:stCondLst>
                              <p:cond delay="1000"/>
                            </p:stCondLst>
                            <p:childTnLst>
                              <p:par>
                                <p:cTn id="39" presetID="22" presetClass="entr" presetSubtype="4" fill="hold" grpId="0" nodeType="afterEffect">
                                  <p:stCondLst>
                                    <p:cond delay="0"/>
                                  </p:stCondLst>
                                  <p:childTnLst>
                                    <p:set>
                                      <p:cBhvr>
                                        <p:cTn id="40" dur="1" fill="hold">
                                          <p:stCondLst>
                                            <p:cond delay="0"/>
                                          </p:stCondLst>
                                        </p:cTn>
                                        <p:tgtEl>
                                          <p:spTgt spid="104478"/>
                                        </p:tgtEl>
                                        <p:attrNameLst>
                                          <p:attrName>style.visibility</p:attrName>
                                        </p:attrNameLst>
                                      </p:cBhvr>
                                      <p:to>
                                        <p:strVal val="visible"/>
                                      </p:to>
                                    </p:set>
                                    <p:animEffect transition="in" filter="wipe(down)">
                                      <p:cBhvr>
                                        <p:cTn id="41" dur="1000"/>
                                        <p:tgtEl>
                                          <p:spTgt spid="104478"/>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104457"/>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104458"/>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2"/>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3"/>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4"/>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0"/>
                                          </p:stCondLst>
                                        </p:cTn>
                                        <p:tgtEl>
                                          <p:spTgt spid="5"/>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6"/>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1044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7" grpId="0" animBg="1"/>
      <p:bldP spid="104457" grpId="1" animBg="1"/>
      <p:bldP spid="104458" grpId="0" animBg="1"/>
      <p:bldP spid="104458" grpId="1" animBg="1"/>
      <p:bldP spid="104478" grpId="0" animBg="1"/>
      <p:bldP spid="104478"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4"/>
          <p:cNvSpPr>
            <a:spLocks noGrp="1" noChangeArrowheads="1"/>
          </p:cNvSpPr>
          <p:nvPr>
            <p:ph type="title"/>
          </p:nvPr>
        </p:nvSpPr>
        <p:spPr>
          <a:xfrm>
            <a:off x="457200" y="274638"/>
            <a:ext cx="8229600" cy="561975"/>
          </a:xfrm>
        </p:spPr>
        <p:txBody>
          <a:bodyPr>
            <a:normAutofit fontScale="90000"/>
          </a:bodyPr>
          <a:lstStyle/>
          <a:p>
            <a:pPr eaLnBrk="1" hangingPunct="1"/>
            <a:r>
              <a:rPr lang="en-US" sz="4000" smtClean="0"/>
              <a:t>2-Layer Output</a:t>
            </a:r>
            <a:endParaRPr lang="ru-RU" sz="4000" smtClean="0"/>
          </a:p>
        </p:txBody>
      </p:sp>
      <p:pic>
        <p:nvPicPr>
          <p:cNvPr id="20485" name="Picture 6" descr="ethanol-2layers"/>
          <p:cNvPicPr>
            <a:picLocks noGrp="1" noChangeAspect="1" noChangeArrowheads="1"/>
          </p:cNvPicPr>
          <p:nvPr>
            <p:ph idx="1"/>
          </p:nvPr>
        </p:nvPicPr>
        <p:blipFill>
          <a:blip r:embed="rId3"/>
          <a:srcRect/>
          <a:stretch>
            <a:fillRect/>
          </a:stretch>
        </p:blipFill>
        <p:spPr>
          <a:xfrm>
            <a:off x="2484438" y="1268413"/>
            <a:ext cx="4249737" cy="3146425"/>
          </a:xfrm>
          <a:noFill/>
        </p:spPr>
      </p:pic>
      <p:sp>
        <p:nvSpPr>
          <p:cNvPr id="20482" name="Slide Number Placeholder 5"/>
          <p:cNvSpPr>
            <a:spLocks noGrp="1"/>
          </p:cNvSpPr>
          <p:nvPr>
            <p:ph type="sldNum" sz="quarter" idx="12"/>
          </p:nvPr>
        </p:nvSpPr>
        <p:spPr>
          <a:noFill/>
        </p:spPr>
        <p:txBody>
          <a:bodyPr/>
          <a:lstStyle/>
          <a:p>
            <a:fld id="{CD93FD6C-AB2B-427C-9EE2-F667676B6161}" type="slidenum">
              <a:rPr lang="ru-RU" smtClean="0">
                <a:latin typeface="Arial" charset="0"/>
              </a:rPr>
              <a:pPr/>
              <a:t>18</a:t>
            </a:fld>
            <a:endParaRPr lang="ru-RU" smtClean="0">
              <a:latin typeface="Arial" charset="0"/>
            </a:endParaRPr>
          </a:p>
        </p:txBody>
      </p:sp>
      <p:sp>
        <p:nvSpPr>
          <p:cNvPr id="20484" name="Text Box 5"/>
          <p:cNvSpPr txBox="1">
            <a:spLocks noChangeArrowheads="1"/>
          </p:cNvSpPr>
          <p:nvPr/>
        </p:nvSpPr>
        <p:spPr bwMode="auto">
          <a:xfrm>
            <a:off x="468313" y="4665663"/>
            <a:ext cx="8370887" cy="1581150"/>
          </a:xfrm>
          <a:prstGeom prst="rect">
            <a:avLst/>
          </a:prstGeom>
          <a:noFill/>
          <a:ln w="9525">
            <a:noFill/>
            <a:miter lim="800000"/>
            <a:headEnd/>
            <a:tailEnd/>
          </a:ln>
        </p:spPr>
        <p:txBody>
          <a:bodyPr wrap="none" lIns="90000" tIns="46800" rIns="90000" bIns="46800">
            <a:spAutoFit/>
          </a:bodyPr>
          <a:lstStyle/>
          <a:p>
            <a:r>
              <a:rPr lang="ru-RU" sz="1400" b="1">
                <a:latin typeface="Times New Roman" pitchFamily="18" charset="0"/>
              </a:rPr>
              <a:t> </a:t>
            </a:r>
            <a:r>
              <a:rPr lang="ru-RU" sz="1400" b="1">
                <a:latin typeface="Courier New" pitchFamily="49" charset="0"/>
              </a:rPr>
              <a:t>ONIOM: saving gridpoint  1</a:t>
            </a:r>
          </a:p>
          <a:p>
            <a:r>
              <a:rPr lang="ru-RU" sz="1400" b="1">
                <a:latin typeface="Courier New" pitchFamily="49" charset="0"/>
              </a:rPr>
              <a:t> ONIOM: restoring gridpoint  3</a:t>
            </a:r>
          </a:p>
          <a:p>
            <a:r>
              <a:rPr lang="ru-RU" sz="1400" b="1">
                <a:latin typeface="Courier New" pitchFamily="49" charset="0"/>
              </a:rPr>
              <a:t> ONIOM: calculating energy.</a:t>
            </a:r>
          </a:p>
          <a:p>
            <a:r>
              <a:rPr lang="ru-RU" sz="1400" b="1">
                <a:latin typeface="Courier New" pitchFamily="49" charset="0"/>
              </a:rPr>
              <a:t> ONIOM: gridpoint  1 method:  low   system:  model energy:    -0.027431024742</a:t>
            </a:r>
          </a:p>
          <a:p>
            <a:r>
              <a:rPr lang="ru-RU" sz="1400" b="1">
                <a:latin typeface="Courier New" pitchFamily="49" charset="0"/>
              </a:rPr>
              <a:t> ONIOM: gridpoint  2 method:  high  system:  model energy:  -115.676328005359</a:t>
            </a:r>
          </a:p>
          <a:p>
            <a:r>
              <a:rPr lang="ru-RU" sz="1400" b="1">
                <a:latin typeface="Courier New" pitchFamily="49" charset="0"/>
              </a:rPr>
              <a:t> ONIOM: gridpoint  3 method:  low   system:  real  energy:    -0.038427674426</a:t>
            </a:r>
          </a:p>
          <a:p>
            <a:r>
              <a:rPr lang="ru-RU" sz="1400" b="1">
                <a:latin typeface="Courier New" pitchFamily="49" charset="0"/>
              </a:rPr>
              <a:t> ONIOM: extrapolated energy =    -115.687324655044</a:t>
            </a:r>
          </a:p>
        </p:txBody>
      </p:sp>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4"/>
          <p:cNvSpPr>
            <a:spLocks noGrp="1" noChangeArrowheads="1"/>
          </p:cNvSpPr>
          <p:nvPr>
            <p:ph type="title"/>
          </p:nvPr>
        </p:nvSpPr>
        <p:spPr>
          <a:xfrm>
            <a:off x="457200" y="115888"/>
            <a:ext cx="8229600" cy="633412"/>
          </a:xfrm>
        </p:spPr>
        <p:txBody>
          <a:bodyPr>
            <a:normAutofit fontScale="90000"/>
          </a:bodyPr>
          <a:lstStyle/>
          <a:p>
            <a:pPr eaLnBrk="1" hangingPunct="1"/>
            <a:r>
              <a:rPr lang="en-US" sz="4000" dirty="0" err="1" smtClean="0"/>
              <a:t>GaussView</a:t>
            </a:r>
            <a:r>
              <a:rPr lang="en-US" sz="4000" dirty="0" smtClean="0"/>
              <a:t> 3.x-4.X and ONIOM</a:t>
            </a:r>
            <a:endParaRPr lang="ru-RU" sz="4000" dirty="0" smtClean="0"/>
          </a:p>
        </p:txBody>
      </p:sp>
      <p:pic>
        <p:nvPicPr>
          <p:cNvPr id="21508" name="Picture 6" descr="GaussView"/>
          <p:cNvPicPr>
            <a:picLocks noGrp="1" noChangeAspect="1" noChangeArrowheads="1"/>
          </p:cNvPicPr>
          <p:nvPr>
            <p:ph idx="1"/>
          </p:nvPr>
        </p:nvPicPr>
        <p:blipFill>
          <a:blip r:embed="rId3"/>
          <a:srcRect/>
          <a:stretch>
            <a:fillRect/>
          </a:stretch>
        </p:blipFill>
        <p:spPr>
          <a:xfrm>
            <a:off x="1403350" y="836613"/>
            <a:ext cx="6481763" cy="5840412"/>
          </a:xfrm>
          <a:noFill/>
        </p:spPr>
      </p:pic>
      <p:sp>
        <p:nvSpPr>
          <p:cNvPr id="21506" name="Slide Number Placeholder 5"/>
          <p:cNvSpPr>
            <a:spLocks noGrp="1"/>
          </p:cNvSpPr>
          <p:nvPr>
            <p:ph type="sldNum" sz="quarter" idx="12"/>
          </p:nvPr>
        </p:nvSpPr>
        <p:spPr>
          <a:noFill/>
        </p:spPr>
        <p:txBody>
          <a:bodyPr/>
          <a:lstStyle/>
          <a:p>
            <a:fld id="{A234692C-C881-449C-8E29-FFA631A8B54D}" type="slidenum">
              <a:rPr lang="ru-RU" smtClean="0">
                <a:latin typeface="Arial" charset="0"/>
              </a:rPr>
              <a:pPr/>
              <a:t>19</a:t>
            </a:fld>
            <a:endParaRPr lang="ru-RU" smtClean="0">
              <a:latin typeface="Arial" charset="0"/>
            </a:endParaRPr>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4000" smtClean="0"/>
              <a:t>Outline</a:t>
            </a:r>
            <a:endParaRPr lang="ru-RU" sz="4000" smtClean="0"/>
          </a:p>
        </p:txBody>
      </p:sp>
      <p:sp>
        <p:nvSpPr>
          <p:cNvPr id="6148" name="Rectangle 3"/>
          <p:cNvSpPr>
            <a:spLocks noGrp="1" noChangeArrowheads="1"/>
          </p:cNvSpPr>
          <p:nvPr>
            <p:ph idx="1"/>
          </p:nvPr>
        </p:nvSpPr>
        <p:spPr>
          <a:xfrm>
            <a:off x="457200" y="1600200"/>
            <a:ext cx="8229600" cy="3773488"/>
          </a:xfrm>
        </p:spPr>
        <p:txBody>
          <a:bodyPr/>
          <a:lstStyle/>
          <a:p>
            <a:pPr eaLnBrk="1" hangingPunct="1">
              <a:lnSpc>
                <a:spcPct val="90000"/>
              </a:lnSpc>
            </a:pPr>
            <a:r>
              <a:rPr lang="en-US" smtClean="0"/>
              <a:t>Basics of ONIOM method</a:t>
            </a:r>
          </a:p>
          <a:p>
            <a:pPr eaLnBrk="1" hangingPunct="1">
              <a:lnSpc>
                <a:spcPct val="90000"/>
              </a:lnSpc>
            </a:pPr>
            <a:r>
              <a:rPr lang="en-US" smtClean="0"/>
              <a:t>Overview of ONIOM features implemented</a:t>
            </a:r>
            <a:r>
              <a:rPr lang="ru-RU" smtClean="0"/>
              <a:t> in Gaussian</a:t>
            </a:r>
            <a:r>
              <a:rPr lang="en-US" smtClean="0"/>
              <a:t> 03</a:t>
            </a:r>
          </a:p>
          <a:p>
            <a:pPr eaLnBrk="1" hangingPunct="1">
              <a:lnSpc>
                <a:spcPct val="90000"/>
              </a:lnSpc>
            </a:pPr>
            <a:r>
              <a:rPr lang="en-US" smtClean="0"/>
              <a:t>Examples of Gaussian keywords, input and output</a:t>
            </a:r>
          </a:p>
          <a:p>
            <a:pPr eaLnBrk="1" hangingPunct="1">
              <a:lnSpc>
                <a:spcPct val="90000"/>
              </a:lnSpc>
            </a:pPr>
            <a:r>
              <a:rPr lang="en-US" smtClean="0"/>
              <a:t>Applications</a:t>
            </a:r>
          </a:p>
          <a:p>
            <a:pPr eaLnBrk="1" hangingPunct="1">
              <a:lnSpc>
                <a:spcPct val="90000"/>
              </a:lnSpc>
            </a:pPr>
            <a:r>
              <a:rPr lang="en-US" smtClean="0"/>
              <a:t>Recommendations</a:t>
            </a:r>
            <a:endParaRPr lang="ru-RU" smtClean="0"/>
          </a:p>
        </p:txBody>
      </p:sp>
      <p:sp>
        <p:nvSpPr>
          <p:cNvPr id="6146" name="Slide Number Placeholder 5"/>
          <p:cNvSpPr>
            <a:spLocks noGrp="1"/>
          </p:cNvSpPr>
          <p:nvPr>
            <p:ph type="sldNum" sz="quarter" idx="12"/>
          </p:nvPr>
        </p:nvSpPr>
        <p:spPr>
          <a:noFill/>
        </p:spPr>
        <p:txBody>
          <a:bodyPr/>
          <a:lstStyle/>
          <a:p>
            <a:fld id="{C73C8091-04A0-4D0E-89E5-6C2B25ECA800}" type="slidenum">
              <a:rPr lang="ru-RU" smtClean="0">
                <a:latin typeface="Arial" charset="0"/>
              </a:rPr>
              <a:pPr/>
              <a:t>2</a:t>
            </a:fld>
            <a:endParaRPr lang="ru-RU" smtClean="0">
              <a:latin typeface="Arial" charset="0"/>
            </a:endParaRPr>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Grp="1" noChangeArrowheads="1"/>
          </p:cNvSpPr>
          <p:nvPr>
            <p:ph type="title"/>
          </p:nvPr>
        </p:nvSpPr>
        <p:spPr>
          <a:xfrm>
            <a:off x="611188" y="44450"/>
            <a:ext cx="7848600" cy="576263"/>
          </a:xfrm>
        </p:spPr>
        <p:txBody>
          <a:bodyPr>
            <a:normAutofit fontScale="90000"/>
          </a:bodyPr>
          <a:lstStyle/>
          <a:p>
            <a:pPr eaLnBrk="1" hangingPunct="1"/>
            <a:r>
              <a:rPr lang="en-US" sz="3600" smtClean="0"/>
              <a:t>3-Layer Input</a:t>
            </a:r>
            <a:endParaRPr lang="ru-RU" sz="3600" smtClean="0"/>
          </a:p>
        </p:txBody>
      </p:sp>
      <p:pic>
        <p:nvPicPr>
          <p:cNvPr id="22531" name="Picture 6" descr="propanol-3layers"/>
          <p:cNvPicPr>
            <a:picLocks noGrp="1" noChangeAspect="1" noChangeArrowheads="1"/>
          </p:cNvPicPr>
          <p:nvPr>
            <p:ph idx="1"/>
          </p:nvPr>
        </p:nvPicPr>
        <p:blipFill>
          <a:blip r:embed="rId3" cstate="print"/>
          <a:stretch>
            <a:fillRect/>
          </a:stretch>
        </p:blipFill>
        <p:spPr>
          <a:xfrm>
            <a:off x="5072066" y="4204051"/>
            <a:ext cx="3631890" cy="2439659"/>
          </a:xfrm>
          <a:noFill/>
        </p:spPr>
      </p:pic>
      <p:sp>
        <p:nvSpPr>
          <p:cNvPr id="22530" name="Slide Number Placeholder 5"/>
          <p:cNvSpPr>
            <a:spLocks noGrp="1"/>
          </p:cNvSpPr>
          <p:nvPr>
            <p:ph type="sldNum" sz="quarter" idx="12"/>
          </p:nvPr>
        </p:nvSpPr>
        <p:spPr>
          <a:noFill/>
        </p:spPr>
        <p:txBody>
          <a:bodyPr/>
          <a:lstStyle/>
          <a:p>
            <a:fld id="{EE5375CF-EABC-441E-9B68-09EE3C764471}" type="slidenum">
              <a:rPr lang="ru-RU" smtClean="0">
                <a:latin typeface="Arial" charset="0"/>
              </a:rPr>
              <a:pPr/>
              <a:t>20</a:t>
            </a:fld>
            <a:endParaRPr lang="ru-RU" smtClean="0">
              <a:latin typeface="Arial" charset="0"/>
            </a:endParaRPr>
          </a:p>
        </p:txBody>
      </p:sp>
      <p:sp>
        <p:nvSpPr>
          <p:cNvPr id="22533" name="Text Box 5"/>
          <p:cNvSpPr txBox="1">
            <a:spLocks noChangeArrowheads="1"/>
          </p:cNvSpPr>
          <p:nvPr/>
        </p:nvSpPr>
        <p:spPr bwMode="auto">
          <a:xfrm>
            <a:off x="179388" y="633413"/>
            <a:ext cx="6626225" cy="5751512"/>
          </a:xfrm>
          <a:prstGeom prst="rect">
            <a:avLst/>
          </a:prstGeom>
          <a:noFill/>
          <a:ln w="9525">
            <a:noFill/>
            <a:miter lim="800000"/>
            <a:headEnd/>
            <a:tailEnd/>
          </a:ln>
        </p:spPr>
        <p:txBody>
          <a:bodyPr wrap="none" lIns="90000" tIns="46800" rIns="90000" bIns="46800">
            <a:spAutoFit/>
          </a:bodyPr>
          <a:lstStyle/>
          <a:p>
            <a:r>
              <a:rPr lang="pt-BR" sz="1200" b="1" dirty="0">
                <a:latin typeface="Courier New" pitchFamily="49" charset="0"/>
              </a:rPr>
              <a:t>%chk=propanol</a:t>
            </a:r>
          </a:p>
          <a:p>
            <a:r>
              <a:rPr lang="pt-BR" sz="1200" b="1" dirty="0">
                <a:latin typeface="Courier New" pitchFamily="49" charset="0"/>
              </a:rPr>
              <a:t># ONIOM(MP2/6-31G(d):HF/6-31G(d):Amber) geom=connectivity</a:t>
            </a:r>
          </a:p>
          <a:p>
            <a:endParaRPr lang="pt-BR" sz="1200" b="1" dirty="0">
              <a:latin typeface="Courier New" pitchFamily="49" charset="0"/>
            </a:endParaRPr>
          </a:p>
          <a:p>
            <a:r>
              <a:rPr lang="pt-BR" sz="1200" b="1" dirty="0">
                <a:latin typeface="Courier New" pitchFamily="49" charset="0"/>
              </a:rPr>
              <a:t>Propanol</a:t>
            </a:r>
          </a:p>
          <a:p>
            <a:endParaRPr lang="pt-BR" sz="1200" b="1" dirty="0">
              <a:latin typeface="Courier New" pitchFamily="49" charset="0"/>
            </a:endParaRPr>
          </a:p>
          <a:p>
            <a:r>
              <a:rPr lang="pt-BR" sz="1200" b="1" dirty="0">
                <a:latin typeface="Courier New" pitchFamily="49" charset="0"/>
              </a:rPr>
              <a:t>0 1 0 1 0 1 0 1 0 1 0 1</a:t>
            </a:r>
          </a:p>
          <a:p>
            <a:r>
              <a:rPr lang="pt-BR" sz="1200" b="1" dirty="0">
                <a:latin typeface="Courier New" pitchFamily="49" charset="0"/>
              </a:rPr>
              <a:t> O-OH--0.691832   0   -0.234000    1.298000    1.240000 H</a:t>
            </a:r>
          </a:p>
          <a:p>
            <a:r>
              <a:rPr lang="pt-BR" sz="1200" b="1" dirty="0">
                <a:latin typeface="Courier New" pitchFamily="49" charset="0"/>
              </a:rPr>
              <a:t> H-HO-0.423185    0    0.678000    1.233000    1.546000 H</a:t>
            </a:r>
          </a:p>
          <a:p>
            <a:r>
              <a:rPr lang="pt-BR" sz="1200" b="1" dirty="0">
                <a:latin typeface="Courier New" pitchFamily="49" charset="0"/>
              </a:rPr>
              <a:t> C-CT-0.365885    0   -0.366000    0.328000    0.218000 H</a:t>
            </a:r>
          </a:p>
          <a:p>
            <a:r>
              <a:rPr lang="pt-BR" sz="1200" b="1" dirty="0">
                <a:latin typeface="Courier New" pitchFamily="49" charset="0"/>
              </a:rPr>
              <a:t> H-H1--0.033330   0   -0.441000   -0.738000    0.563000 H</a:t>
            </a:r>
          </a:p>
          <a:p>
            <a:r>
              <a:rPr lang="pt-BR" sz="1200" b="1" dirty="0">
                <a:latin typeface="Courier New" pitchFamily="49" charset="0"/>
              </a:rPr>
              <a:t> H-H1--0.033330   0   -1.362000    0.533000   -0.261000 H</a:t>
            </a:r>
          </a:p>
          <a:p>
            <a:r>
              <a:rPr lang="pt-BR" sz="1200" b="1" dirty="0">
                <a:latin typeface="Courier New" pitchFamily="49" charset="0"/>
              </a:rPr>
              <a:t> C-CT--0.012243   0    0.719000    0.408000   -0.842000 M H-H1--0.03 3</a:t>
            </a:r>
          </a:p>
          <a:p>
            <a:r>
              <a:rPr lang="pt-BR" sz="1200" b="1" dirty="0">
                <a:latin typeface="Courier New" pitchFamily="49" charset="0"/>
              </a:rPr>
              <a:t> H-HC-0.031363    0    0.526000   -0.330000   -1.664000 M           </a:t>
            </a:r>
          </a:p>
          <a:p>
            <a:r>
              <a:rPr lang="pt-BR" sz="1200" b="1" dirty="0">
                <a:latin typeface="Courier New" pitchFamily="49" charset="0"/>
              </a:rPr>
              <a:t> H-HC-0.031363    0    0.606000    1.406000   -1.342000 M           </a:t>
            </a:r>
          </a:p>
          <a:p>
            <a:r>
              <a:rPr lang="pt-BR" sz="1200" b="1" dirty="0">
                <a:latin typeface="Courier New" pitchFamily="49" charset="0"/>
              </a:rPr>
              <a:t> C-CT--0.327657   0    2.127000    0.134000   -0.382000 L H-HC--0.08 6</a:t>
            </a:r>
          </a:p>
          <a:p>
            <a:r>
              <a:rPr lang="pt-BR" sz="1200" b="1" dirty="0">
                <a:latin typeface="Courier New" pitchFamily="49" charset="0"/>
              </a:rPr>
              <a:t> H-HC-0.082198    0    2.783000    0.369000   -1.255000 L</a:t>
            </a:r>
          </a:p>
          <a:p>
            <a:r>
              <a:rPr lang="pt-BR" sz="1200" b="1" dirty="0">
                <a:latin typeface="Courier New" pitchFamily="49" charset="0"/>
              </a:rPr>
              <a:t> H-HC-0.082198    0    2.474000    0.834000    0.418000 L</a:t>
            </a:r>
          </a:p>
          <a:p>
            <a:r>
              <a:rPr lang="pt-BR" sz="1200" b="1" dirty="0">
                <a:latin typeface="Courier New" pitchFamily="49" charset="0"/>
              </a:rPr>
              <a:t> H-HC-0.082198    0    2.222000   -0.933000   -0.065000 L</a:t>
            </a:r>
          </a:p>
          <a:p>
            <a:endParaRPr lang="pt-BR" sz="1200" b="1" dirty="0">
              <a:latin typeface="Courier New" pitchFamily="49" charset="0"/>
            </a:endParaRPr>
          </a:p>
          <a:p>
            <a:r>
              <a:rPr lang="pt-BR" sz="1200" b="1" dirty="0">
                <a:latin typeface="Courier New" pitchFamily="49" charset="0"/>
              </a:rPr>
              <a:t> 1 2 1.0 3 1.0</a:t>
            </a:r>
          </a:p>
          <a:p>
            <a:r>
              <a:rPr lang="pt-BR" sz="1200" b="1" dirty="0">
                <a:latin typeface="Courier New" pitchFamily="49" charset="0"/>
              </a:rPr>
              <a:t> 2</a:t>
            </a:r>
          </a:p>
          <a:p>
            <a:r>
              <a:rPr lang="pt-BR" sz="1200" b="1" dirty="0">
                <a:latin typeface="Courier New" pitchFamily="49" charset="0"/>
              </a:rPr>
              <a:t> 3 4 1.0 5 1.0 6 1.0</a:t>
            </a:r>
          </a:p>
          <a:p>
            <a:r>
              <a:rPr lang="pt-BR" sz="1200" b="1" dirty="0">
                <a:latin typeface="Courier New" pitchFamily="49" charset="0"/>
              </a:rPr>
              <a:t> 4</a:t>
            </a:r>
          </a:p>
          <a:p>
            <a:r>
              <a:rPr lang="pt-BR" sz="1200" b="1" dirty="0">
                <a:latin typeface="Courier New" pitchFamily="49" charset="0"/>
              </a:rPr>
              <a:t> 5</a:t>
            </a:r>
          </a:p>
          <a:p>
            <a:r>
              <a:rPr lang="pt-BR" sz="1200" b="1" dirty="0">
                <a:latin typeface="Courier New" pitchFamily="49" charset="0"/>
              </a:rPr>
              <a:t> 6 7 1.0 8 1.0 9 1.0</a:t>
            </a:r>
          </a:p>
          <a:p>
            <a:r>
              <a:rPr lang="pt-BR" sz="1200" b="1" dirty="0">
                <a:latin typeface="Courier New" pitchFamily="49" charset="0"/>
              </a:rPr>
              <a:t> 7</a:t>
            </a:r>
          </a:p>
          <a:p>
            <a:r>
              <a:rPr lang="pt-BR" sz="1200" b="1" dirty="0">
                <a:latin typeface="Courier New" pitchFamily="49" charset="0"/>
              </a:rPr>
              <a:t> 8</a:t>
            </a:r>
          </a:p>
          <a:p>
            <a:r>
              <a:rPr lang="pt-BR" sz="1200" b="1" dirty="0">
                <a:latin typeface="Courier New" pitchFamily="49" charset="0"/>
              </a:rPr>
              <a:t> 9 10 1.0 11 1.0 12 1.0</a:t>
            </a:r>
          </a:p>
          <a:p>
            <a:r>
              <a:rPr lang="pt-BR" sz="1200" b="1" dirty="0">
                <a:latin typeface="Courier New" pitchFamily="49" charset="0"/>
              </a:rPr>
              <a:t> 10</a:t>
            </a:r>
          </a:p>
          <a:p>
            <a:r>
              <a:rPr lang="pt-BR" sz="1200" b="1" dirty="0">
                <a:latin typeface="Courier New" pitchFamily="49" charset="0"/>
              </a:rPr>
              <a:t> 11</a:t>
            </a:r>
          </a:p>
          <a:p>
            <a:r>
              <a:rPr lang="pt-BR" sz="1200" b="1" dirty="0">
                <a:latin typeface="Courier New" pitchFamily="49" charset="0"/>
              </a:rPr>
              <a:t> 12</a:t>
            </a:r>
            <a:endParaRPr lang="ru-RU" sz="1200" b="1" dirty="0">
              <a:latin typeface="Courier New" pitchFamily="49" charset="0"/>
            </a:endParaRPr>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15"/>
          <p:cNvSpPr>
            <a:spLocks noGrp="1" noChangeArrowheads="1"/>
          </p:cNvSpPr>
          <p:nvPr>
            <p:ph type="title"/>
          </p:nvPr>
        </p:nvSpPr>
        <p:spPr>
          <a:xfrm>
            <a:off x="457200" y="274638"/>
            <a:ext cx="8229600" cy="633412"/>
          </a:xfrm>
        </p:spPr>
        <p:txBody>
          <a:bodyPr>
            <a:normAutofit fontScale="90000"/>
          </a:bodyPr>
          <a:lstStyle/>
          <a:p>
            <a:pPr eaLnBrk="1" hangingPunct="1"/>
            <a:r>
              <a:rPr lang="en-US" sz="4000" smtClean="0"/>
              <a:t>Test case: DHFR enzyme</a:t>
            </a:r>
            <a:endParaRPr lang="ru-RU" sz="4000" smtClean="0"/>
          </a:p>
        </p:txBody>
      </p:sp>
      <p:sp>
        <p:nvSpPr>
          <p:cNvPr id="23554" name="Slide Number Placeholder 4"/>
          <p:cNvSpPr>
            <a:spLocks noGrp="1"/>
          </p:cNvSpPr>
          <p:nvPr>
            <p:ph type="sldNum" sz="quarter" idx="12"/>
          </p:nvPr>
        </p:nvSpPr>
        <p:spPr>
          <a:noFill/>
        </p:spPr>
        <p:txBody>
          <a:bodyPr/>
          <a:lstStyle/>
          <a:p>
            <a:fld id="{4F676EDD-4EC0-42FD-B062-1DB8CC9243FA}" type="slidenum">
              <a:rPr lang="ru-RU" smtClean="0">
                <a:latin typeface="Arial" charset="0"/>
              </a:rPr>
              <a:pPr/>
              <a:t>21</a:t>
            </a:fld>
            <a:endParaRPr lang="ru-RU" smtClean="0">
              <a:latin typeface="Arial" charset="0"/>
            </a:endParaRPr>
          </a:p>
        </p:txBody>
      </p:sp>
      <p:grpSp>
        <p:nvGrpSpPr>
          <p:cNvPr id="23555" name="Group 5"/>
          <p:cNvGrpSpPr>
            <a:grpSpLocks/>
          </p:cNvGrpSpPr>
          <p:nvPr/>
        </p:nvGrpSpPr>
        <p:grpSpPr bwMode="auto">
          <a:xfrm>
            <a:off x="2195513" y="981075"/>
            <a:ext cx="7215187" cy="5016500"/>
            <a:chOff x="1522" y="436"/>
            <a:chExt cx="4545" cy="3160"/>
          </a:xfrm>
        </p:grpSpPr>
        <p:pic>
          <p:nvPicPr>
            <p:cNvPr id="23558" name="Picture 6" descr="dhfr-2str-brown-stick"/>
            <p:cNvPicPr>
              <a:picLocks noChangeAspect="1" noChangeArrowheads="1"/>
            </p:cNvPicPr>
            <p:nvPr/>
          </p:nvPicPr>
          <p:blipFill>
            <a:blip r:embed="rId3"/>
            <a:srcRect/>
            <a:stretch>
              <a:fillRect/>
            </a:stretch>
          </p:blipFill>
          <p:spPr bwMode="auto">
            <a:xfrm>
              <a:off x="1522" y="436"/>
              <a:ext cx="4545" cy="3160"/>
            </a:xfrm>
            <a:prstGeom prst="rect">
              <a:avLst/>
            </a:prstGeom>
            <a:noFill/>
            <a:ln w="9525">
              <a:noFill/>
              <a:miter lim="800000"/>
              <a:headEnd/>
              <a:tailEnd/>
            </a:ln>
          </p:spPr>
        </p:pic>
        <p:sp>
          <p:nvSpPr>
            <p:cNvPr id="23559" name="WordArt 7"/>
            <p:cNvSpPr>
              <a:spLocks noChangeArrowheads="1" noChangeShapeType="1" noTextEdit="1"/>
            </p:cNvSpPr>
            <p:nvPr/>
          </p:nvSpPr>
          <p:spPr bwMode="auto">
            <a:xfrm>
              <a:off x="4777" y="1797"/>
              <a:ext cx="252" cy="144"/>
            </a:xfrm>
            <a:prstGeom prst="rect">
              <a:avLst/>
            </a:prstGeom>
          </p:spPr>
          <p:txBody>
            <a:bodyPr wrap="none" fromWordArt="1">
              <a:prstTxWarp prst="textPlain">
                <a:avLst>
                  <a:gd name="adj" fmla="val 50000"/>
                </a:avLst>
              </a:prstTxWarp>
            </a:bodyPr>
            <a:lstStyle/>
            <a:p>
              <a:pPr algn="ctr"/>
              <a:r>
                <a:rPr lang="en-AU" sz="1600" b="1" kern="10" spc="320">
                  <a:ln w="9525">
                    <a:noFill/>
                    <a:round/>
                    <a:headEnd/>
                    <a:tailEnd/>
                  </a:ln>
                  <a:solidFill>
                    <a:schemeClr val="tx2"/>
                  </a:solidFill>
                  <a:effectLst>
                    <a:outerShdw dist="45791" dir="3378596" algn="ctr" rotWithShape="0">
                      <a:srgbClr val="4D4D4D">
                        <a:alpha val="79999"/>
                      </a:srgbClr>
                    </a:outerShdw>
                  </a:effectLst>
                  <a:latin typeface="Arial"/>
                  <a:cs typeface="Arial"/>
                </a:rPr>
                <a:t>DHF</a:t>
              </a:r>
            </a:p>
          </p:txBody>
        </p:sp>
        <p:sp>
          <p:nvSpPr>
            <p:cNvPr id="23560" name="WordArt 8"/>
            <p:cNvSpPr>
              <a:spLocks noChangeArrowheads="1" noChangeShapeType="1" noTextEdit="1"/>
            </p:cNvSpPr>
            <p:nvPr/>
          </p:nvSpPr>
          <p:spPr bwMode="auto">
            <a:xfrm>
              <a:off x="2716" y="1117"/>
              <a:ext cx="454" cy="144"/>
            </a:xfrm>
            <a:prstGeom prst="rect">
              <a:avLst/>
            </a:prstGeom>
          </p:spPr>
          <p:txBody>
            <a:bodyPr wrap="none" fromWordArt="1">
              <a:prstTxWarp prst="textPlain">
                <a:avLst>
                  <a:gd name="adj" fmla="val 50000"/>
                </a:avLst>
              </a:prstTxWarp>
            </a:bodyPr>
            <a:lstStyle/>
            <a:p>
              <a:pPr algn="ctr"/>
              <a:r>
                <a:rPr lang="en-AU" sz="1600" b="1" kern="10" spc="320">
                  <a:ln w="9525">
                    <a:noFill/>
                    <a:round/>
                    <a:headEnd/>
                    <a:tailEnd/>
                  </a:ln>
                  <a:solidFill>
                    <a:schemeClr val="tx2"/>
                  </a:solidFill>
                  <a:effectLst>
                    <a:outerShdw dist="45791" dir="3378596" algn="ctr" rotWithShape="0">
                      <a:srgbClr val="4D4D4D">
                        <a:alpha val="79999"/>
                      </a:srgbClr>
                    </a:outerShdw>
                  </a:effectLst>
                  <a:latin typeface="Arial"/>
                  <a:cs typeface="Arial"/>
                </a:rPr>
                <a:t>NADPH</a:t>
              </a:r>
            </a:p>
          </p:txBody>
        </p:sp>
      </p:grpSp>
      <p:sp>
        <p:nvSpPr>
          <p:cNvPr id="23556" name="Rectangle 9"/>
          <p:cNvSpPr>
            <a:spLocks noChangeArrowheads="1"/>
          </p:cNvSpPr>
          <p:nvPr/>
        </p:nvSpPr>
        <p:spPr bwMode="auto">
          <a:xfrm>
            <a:off x="277813" y="6100763"/>
            <a:ext cx="6408737" cy="641350"/>
          </a:xfrm>
          <a:prstGeom prst="rect">
            <a:avLst/>
          </a:prstGeom>
          <a:noFill/>
          <a:ln w="19050">
            <a:noFill/>
            <a:miter lim="800000"/>
            <a:headEnd/>
            <a:tailEnd type="none" w="lg" len="lg"/>
          </a:ln>
        </p:spPr>
        <p:txBody>
          <a:bodyPr lIns="90000" tIns="46800" rIns="90000" bIns="46800">
            <a:spAutoFit/>
          </a:bodyPr>
          <a:lstStyle/>
          <a:p>
            <a:r>
              <a:rPr lang="en-US"/>
              <a:t>Dihydrofolate reductase (DHFR) in the </a:t>
            </a:r>
            <a:r>
              <a:rPr lang="en-US" i="1"/>
              <a:t>Escherichia coli</a:t>
            </a:r>
          </a:p>
          <a:p>
            <a:r>
              <a:rPr lang="en-US"/>
              <a:t>DHFR•DHF•NADPH complex</a:t>
            </a:r>
          </a:p>
        </p:txBody>
      </p:sp>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Grp="1" noChangeArrowheads="1"/>
          </p:cNvSpPr>
          <p:nvPr>
            <p:ph type="ctrTitle"/>
          </p:nvPr>
        </p:nvSpPr>
        <p:spPr>
          <a:xfrm>
            <a:off x="684213" y="114300"/>
            <a:ext cx="7772400" cy="577850"/>
          </a:xfrm>
        </p:spPr>
        <p:txBody>
          <a:bodyPr>
            <a:normAutofit fontScale="90000"/>
          </a:bodyPr>
          <a:lstStyle/>
          <a:p>
            <a:pPr eaLnBrk="1" hangingPunct="1"/>
            <a:r>
              <a:rPr lang="en-US" sz="4000" smtClean="0"/>
              <a:t>Motivation</a:t>
            </a:r>
            <a:endParaRPr lang="ru-RU" sz="4000" smtClean="0"/>
          </a:p>
        </p:txBody>
      </p:sp>
      <p:sp>
        <p:nvSpPr>
          <p:cNvPr id="24578" name="Slide Number Placeholder 5"/>
          <p:cNvSpPr>
            <a:spLocks noGrp="1"/>
          </p:cNvSpPr>
          <p:nvPr>
            <p:ph type="sldNum" sz="quarter" idx="12"/>
          </p:nvPr>
        </p:nvSpPr>
        <p:spPr>
          <a:noFill/>
        </p:spPr>
        <p:txBody>
          <a:bodyPr/>
          <a:lstStyle/>
          <a:p>
            <a:fld id="{245F79BE-79C0-4A5B-B888-78D376FB08E6}" type="slidenum">
              <a:rPr lang="ru-RU" smtClean="0">
                <a:latin typeface="Arial" charset="0"/>
              </a:rPr>
              <a:pPr/>
              <a:t>22</a:t>
            </a:fld>
            <a:endParaRPr lang="ru-RU" smtClean="0">
              <a:latin typeface="Arial" charset="0"/>
            </a:endParaRPr>
          </a:p>
        </p:txBody>
      </p:sp>
      <p:sp>
        <p:nvSpPr>
          <p:cNvPr id="122883" name="Text Box 3"/>
          <p:cNvSpPr txBox="1">
            <a:spLocks noChangeArrowheads="1"/>
          </p:cNvSpPr>
          <p:nvPr/>
        </p:nvSpPr>
        <p:spPr bwMode="auto">
          <a:xfrm>
            <a:off x="250825" y="765175"/>
            <a:ext cx="8640763" cy="5832475"/>
          </a:xfrm>
          <a:prstGeom prst="rect">
            <a:avLst/>
          </a:prstGeom>
          <a:noFill/>
          <a:ln w="9525">
            <a:noFill/>
            <a:miter lim="800000"/>
            <a:headEnd/>
            <a:tailEnd/>
          </a:ln>
        </p:spPr>
        <p:txBody>
          <a:bodyPr/>
          <a:lstStyle/>
          <a:p>
            <a:r>
              <a:rPr lang="en-GB" sz="2400"/>
              <a:t>Geometry optimization of the enzyme active-site fragment is inadequate due to the floppy nature of the enzyme complex. Fixing edge atoms, or applying other restraints to mimic  the  natural  constraints, of  the  enzyme  environment introduces    artefacts,   particularly   for  TS  which  show  small   but  important  contraction compared with reactant and product complex.</a:t>
            </a:r>
          </a:p>
          <a:p>
            <a:endParaRPr lang="en-GB" sz="2400"/>
          </a:p>
          <a:p>
            <a:r>
              <a:rPr lang="en-US" sz="2400"/>
              <a:t>Solution is  to  do  the  optimization  in  the  fully  relaxed  enzyme environment:</a:t>
            </a:r>
          </a:p>
          <a:p>
            <a:r>
              <a:rPr lang="en-US" sz="2400"/>
              <a:t>Active site	</a:t>
            </a:r>
            <a:r>
              <a:rPr lang="en-US" sz="2400">
                <a:cs typeface="Arial" charset="0"/>
              </a:rPr>
              <a:t>→	</a:t>
            </a:r>
            <a:r>
              <a:rPr lang="en-US" sz="2400"/>
              <a:t>QM region</a:t>
            </a:r>
          </a:p>
          <a:p>
            <a:r>
              <a:rPr lang="en-US" sz="2400"/>
              <a:t>Enzyme	</a:t>
            </a:r>
            <a:r>
              <a:rPr lang="en-US" sz="2400">
                <a:cs typeface="Arial" charset="0"/>
              </a:rPr>
              <a:t>→	</a:t>
            </a:r>
            <a:r>
              <a:rPr lang="en-US" sz="2400"/>
              <a:t>MM region</a:t>
            </a:r>
          </a:p>
          <a:p>
            <a:endParaRPr lang="en-US" sz="2400"/>
          </a:p>
          <a:p>
            <a:r>
              <a:rPr lang="en-US" sz="2400"/>
              <a:t>We present our assessment of the ONIOM QM/MM method used for study of the hydride transfer step of DHFR from </a:t>
            </a:r>
            <a:r>
              <a:rPr lang="en-US" sz="2400" i="1"/>
              <a:t>E. coli</a:t>
            </a:r>
            <a:r>
              <a:rPr lang="en-US" sz="2400"/>
              <a:t>.</a:t>
            </a:r>
            <a:endParaRPr lang="ru-RU" sz="24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2883"/>
                                        </p:tgtEl>
                                        <p:attrNameLst>
                                          <p:attrName>style.visibility</p:attrName>
                                        </p:attrNameLst>
                                      </p:cBhvr>
                                      <p:to>
                                        <p:strVal val="visible"/>
                                      </p:to>
                                    </p:set>
                                    <p:animEffect transition="in" filter="wipe(up)">
                                      <p:cBhvr>
                                        <p:cTn id="7" dur="2000"/>
                                        <p:tgtEl>
                                          <p:spTgt spid="122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Rectangle 9"/>
          <p:cNvSpPr>
            <a:spLocks noGrp="1" noChangeArrowheads="1"/>
          </p:cNvSpPr>
          <p:nvPr>
            <p:ph type="title"/>
          </p:nvPr>
        </p:nvSpPr>
        <p:spPr>
          <a:xfrm>
            <a:off x="457200" y="274638"/>
            <a:ext cx="8229600" cy="633412"/>
          </a:xfrm>
        </p:spPr>
        <p:txBody>
          <a:bodyPr>
            <a:normAutofit fontScale="90000"/>
          </a:bodyPr>
          <a:lstStyle/>
          <a:p>
            <a:pPr eaLnBrk="1" hangingPunct="1"/>
            <a:r>
              <a:rPr lang="en-US" sz="4000" smtClean="0"/>
              <a:t>The Active Site Map</a:t>
            </a:r>
            <a:endParaRPr lang="ru-RU" sz="4000" smtClean="0"/>
          </a:p>
        </p:txBody>
      </p:sp>
      <p:sp>
        <p:nvSpPr>
          <p:cNvPr id="3075" name="Slide Number Placeholder 5"/>
          <p:cNvSpPr>
            <a:spLocks noGrp="1"/>
          </p:cNvSpPr>
          <p:nvPr>
            <p:ph type="sldNum" sz="quarter" idx="12"/>
          </p:nvPr>
        </p:nvSpPr>
        <p:spPr>
          <a:noFill/>
        </p:spPr>
        <p:txBody>
          <a:bodyPr/>
          <a:lstStyle/>
          <a:p>
            <a:fld id="{92F769D9-F17F-4E30-9A0F-D3F78C35612D}" type="slidenum">
              <a:rPr lang="ru-RU" smtClean="0">
                <a:latin typeface="Arial" charset="0"/>
              </a:rPr>
              <a:pPr/>
              <a:t>23</a:t>
            </a:fld>
            <a:endParaRPr lang="ru-RU" smtClean="0">
              <a:latin typeface="Arial" charset="0"/>
            </a:endParaRPr>
          </a:p>
        </p:txBody>
      </p:sp>
      <p:graphicFrame>
        <p:nvGraphicFramePr>
          <p:cNvPr id="3074" name="Object 8"/>
          <p:cNvGraphicFramePr>
            <a:graphicFrameLocks noChangeAspect="1"/>
          </p:cNvGraphicFramePr>
          <p:nvPr/>
        </p:nvGraphicFramePr>
        <p:xfrm>
          <a:off x="369888" y="1592263"/>
          <a:ext cx="8175625" cy="3898900"/>
        </p:xfrm>
        <a:graphic>
          <a:graphicData uri="http://schemas.openxmlformats.org/presentationml/2006/ole">
            <p:oleObj spid="_x0000_s3074" name="CS ChemDraw Drawing" r:id="rId4" imgW="9617400" imgH="4353480" progId="ChemDraw.Document.6.0">
              <p:embed/>
            </p:oleObj>
          </a:graphicData>
        </a:graphic>
      </p:graphicFrame>
      <p:sp>
        <p:nvSpPr>
          <p:cNvPr id="3076" name="Text Box 3"/>
          <p:cNvSpPr txBox="1">
            <a:spLocks noChangeArrowheads="1"/>
          </p:cNvSpPr>
          <p:nvPr/>
        </p:nvSpPr>
        <p:spPr bwMode="auto">
          <a:xfrm>
            <a:off x="455613" y="5876925"/>
            <a:ext cx="8640762" cy="1008063"/>
          </a:xfrm>
          <a:prstGeom prst="rect">
            <a:avLst/>
          </a:prstGeom>
          <a:noFill/>
          <a:ln w="9525">
            <a:noFill/>
            <a:miter lim="800000"/>
            <a:headEnd/>
            <a:tailEnd/>
          </a:ln>
        </p:spPr>
        <p:txBody>
          <a:bodyPr/>
          <a:lstStyle/>
          <a:p>
            <a:r>
              <a:rPr lang="en-US" sz="2400"/>
              <a:t>The grey area is the QM region in the QM/MM geometry optimization.</a:t>
            </a:r>
          </a:p>
        </p:txBody>
      </p:sp>
      <p:sp>
        <p:nvSpPr>
          <p:cNvPr id="3077" name="Freeform 5"/>
          <p:cNvSpPr>
            <a:spLocks/>
          </p:cNvSpPr>
          <p:nvPr/>
        </p:nvSpPr>
        <p:spPr bwMode="auto">
          <a:xfrm>
            <a:off x="927100" y="1333500"/>
            <a:ext cx="5127625" cy="2952750"/>
          </a:xfrm>
          <a:custGeom>
            <a:avLst/>
            <a:gdLst>
              <a:gd name="T0" fmla="*/ 0 w 3402"/>
              <a:gd name="T1" fmla="*/ 0 h 1860"/>
              <a:gd name="T2" fmla="*/ 0 w 3402"/>
              <a:gd name="T3" fmla="*/ 2952750 h 1860"/>
              <a:gd name="T4" fmla="*/ 3897719 w 3402"/>
              <a:gd name="T5" fmla="*/ 2952750 h 1860"/>
              <a:gd name="T6" fmla="*/ 5127625 w 3402"/>
              <a:gd name="T7" fmla="*/ 2089150 h 1860"/>
              <a:gd name="T8" fmla="*/ 5127625 w 3402"/>
              <a:gd name="T9" fmla="*/ 73025 h 1860"/>
              <a:gd name="T10" fmla="*/ 0 w 3402"/>
              <a:gd name="T11" fmla="*/ 0 h 1860"/>
              <a:gd name="T12" fmla="*/ 0 60000 65536"/>
              <a:gd name="T13" fmla="*/ 0 60000 65536"/>
              <a:gd name="T14" fmla="*/ 0 60000 65536"/>
              <a:gd name="T15" fmla="*/ 0 60000 65536"/>
              <a:gd name="T16" fmla="*/ 0 60000 65536"/>
              <a:gd name="T17" fmla="*/ 0 60000 65536"/>
              <a:gd name="T18" fmla="*/ 0 w 3402"/>
              <a:gd name="T19" fmla="*/ 0 h 1860"/>
              <a:gd name="T20" fmla="*/ 3402 w 3402"/>
              <a:gd name="T21" fmla="*/ 1860 h 1860"/>
            </a:gdLst>
            <a:ahLst/>
            <a:cxnLst>
              <a:cxn ang="T12">
                <a:pos x="T0" y="T1"/>
              </a:cxn>
              <a:cxn ang="T13">
                <a:pos x="T2" y="T3"/>
              </a:cxn>
              <a:cxn ang="T14">
                <a:pos x="T4" y="T5"/>
              </a:cxn>
              <a:cxn ang="T15">
                <a:pos x="T6" y="T7"/>
              </a:cxn>
              <a:cxn ang="T16">
                <a:pos x="T8" y="T9"/>
              </a:cxn>
              <a:cxn ang="T17">
                <a:pos x="T10" y="T11"/>
              </a:cxn>
            </a:cxnLst>
            <a:rect l="T18" t="T19" r="T20" b="T21"/>
            <a:pathLst>
              <a:path w="3402" h="1860">
                <a:moveTo>
                  <a:pt x="0" y="0"/>
                </a:moveTo>
                <a:lnTo>
                  <a:pt x="0" y="1860"/>
                </a:lnTo>
                <a:lnTo>
                  <a:pt x="2586" y="1860"/>
                </a:lnTo>
                <a:lnTo>
                  <a:pt x="3402" y="1316"/>
                </a:lnTo>
                <a:lnTo>
                  <a:pt x="3402" y="46"/>
                </a:lnTo>
                <a:lnTo>
                  <a:pt x="0" y="0"/>
                </a:lnTo>
                <a:close/>
              </a:path>
            </a:pathLst>
          </a:custGeom>
          <a:solidFill>
            <a:srgbClr val="969696">
              <a:alpha val="25098"/>
            </a:srgbClr>
          </a:solidFill>
          <a:ln w="9525">
            <a:solidFill>
              <a:schemeClr val="tx1"/>
            </a:solidFill>
            <a:prstDash val="dash"/>
            <a:round/>
            <a:headEnd/>
            <a:tailEnd/>
          </a:ln>
        </p:spPr>
        <p:txBody>
          <a:bodyPr/>
          <a:lstStyle/>
          <a:p>
            <a:endParaRPr lang="en-AU"/>
          </a:p>
        </p:txBody>
      </p:sp>
      <p:sp>
        <p:nvSpPr>
          <p:cNvPr id="3078" name="Text Box 6"/>
          <p:cNvSpPr txBox="1">
            <a:spLocks noChangeArrowheads="1"/>
          </p:cNvSpPr>
          <p:nvPr/>
        </p:nvSpPr>
        <p:spPr bwMode="auto">
          <a:xfrm>
            <a:off x="4997450" y="1400175"/>
            <a:ext cx="2454275" cy="396875"/>
          </a:xfrm>
          <a:prstGeom prst="rect">
            <a:avLst/>
          </a:prstGeom>
          <a:noFill/>
          <a:ln w="9525">
            <a:noFill/>
            <a:miter lim="800000"/>
            <a:headEnd/>
            <a:tailEnd/>
          </a:ln>
        </p:spPr>
        <p:txBody>
          <a:bodyPr>
            <a:spAutoFit/>
          </a:bodyPr>
          <a:lstStyle/>
          <a:p>
            <a:pPr>
              <a:spcBef>
                <a:spcPct val="50000"/>
              </a:spcBef>
            </a:pPr>
            <a:r>
              <a:rPr lang="en-US" sz="2000"/>
              <a:t>7,8-dihydrofolate</a:t>
            </a:r>
            <a:endParaRPr lang="ru-RU" sz="2000"/>
          </a:p>
        </p:txBody>
      </p:sp>
      <p:sp>
        <p:nvSpPr>
          <p:cNvPr id="3079" name="Text Box 7"/>
          <p:cNvSpPr txBox="1">
            <a:spLocks noChangeArrowheads="1"/>
          </p:cNvSpPr>
          <p:nvPr/>
        </p:nvSpPr>
        <p:spPr bwMode="auto">
          <a:xfrm>
            <a:off x="5711825" y="5078413"/>
            <a:ext cx="1165225" cy="396875"/>
          </a:xfrm>
          <a:prstGeom prst="rect">
            <a:avLst/>
          </a:prstGeom>
          <a:noFill/>
          <a:ln w="9525">
            <a:noFill/>
            <a:miter lim="800000"/>
            <a:headEnd/>
            <a:tailEnd/>
          </a:ln>
        </p:spPr>
        <p:txBody>
          <a:bodyPr>
            <a:spAutoFit/>
          </a:bodyPr>
          <a:lstStyle/>
          <a:p>
            <a:pPr>
              <a:spcBef>
                <a:spcPct val="50000"/>
              </a:spcBef>
            </a:pPr>
            <a:r>
              <a:rPr lang="en-US" sz="2000"/>
              <a:t>NADPH</a:t>
            </a:r>
            <a:endParaRPr lang="ru-RU" sz="2000"/>
          </a:p>
        </p:txBody>
      </p:sp>
    </p:spTree>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7"/>
          <p:cNvSpPr>
            <a:spLocks noGrp="1" noChangeArrowheads="1"/>
          </p:cNvSpPr>
          <p:nvPr>
            <p:ph type="title"/>
          </p:nvPr>
        </p:nvSpPr>
        <p:spPr>
          <a:xfrm>
            <a:off x="457200" y="274638"/>
            <a:ext cx="8229600" cy="490537"/>
          </a:xfrm>
        </p:spPr>
        <p:txBody>
          <a:bodyPr>
            <a:normAutofit fontScale="90000"/>
          </a:bodyPr>
          <a:lstStyle/>
          <a:p>
            <a:pPr eaLnBrk="1" hangingPunct="1"/>
            <a:r>
              <a:rPr lang="en-US" sz="4000" smtClean="0"/>
              <a:t>Computational Details</a:t>
            </a:r>
            <a:endParaRPr lang="ru-RU" sz="4000" smtClean="0"/>
          </a:p>
        </p:txBody>
      </p:sp>
      <p:sp>
        <p:nvSpPr>
          <p:cNvPr id="25604" name="Rectangle 9"/>
          <p:cNvSpPr>
            <a:spLocks noGrp="1" noChangeArrowheads="1"/>
          </p:cNvSpPr>
          <p:nvPr>
            <p:ph idx="1"/>
          </p:nvPr>
        </p:nvSpPr>
        <p:spPr>
          <a:xfrm>
            <a:off x="250825" y="981075"/>
            <a:ext cx="8686800" cy="5543550"/>
          </a:xfrm>
        </p:spPr>
        <p:txBody>
          <a:bodyPr/>
          <a:lstStyle/>
          <a:p>
            <a:pPr eaLnBrk="1" hangingPunct="1">
              <a:lnSpc>
                <a:spcPct val="90000"/>
              </a:lnSpc>
              <a:spcBef>
                <a:spcPct val="50000"/>
              </a:spcBef>
            </a:pPr>
            <a:r>
              <a:rPr lang="en-US" sz="2800" smtClean="0"/>
              <a:t>Input coordinates</a:t>
            </a:r>
          </a:p>
          <a:p>
            <a:pPr lvl="1" eaLnBrk="1" hangingPunct="1">
              <a:lnSpc>
                <a:spcPct val="90000"/>
              </a:lnSpc>
              <a:spcBef>
                <a:spcPct val="50000"/>
              </a:spcBef>
            </a:pPr>
            <a:r>
              <a:rPr lang="en-US" sz="2400" smtClean="0"/>
              <a:t>20 snapshots from semiempirical PM3/Amber MD trajectories modelling the reactant state of </a:t>
            </a:r>
            <a:r>
              <a:rPr lang="en-AU" sz="2400" smtClean="0"/>
              <a:t>whole </a:t>
            </a:r>
            <a:r>
              <a:rPr lang="en-US" sz="2400" smtClean="0"/>
              <a:t>enzyme with a 40 Å radius shell of water molecules</a:t>
            </a:r>
          </a:p>
          <a:p>
            <a:pPr lvl="1" eaLnBrk="1" hangingPunct="1">
              <a:lnSpc>
                <a:spcPct val="90000"/>
              </a:lnSpc>
              <a:spcBef>
                <a:spcPct val="50000"/>
              </a:spcBef>
            </a:pPr>
            <a:r>
              <a:rPr lang="en-US" sz="2400" smtClean="0"/>
              <a:t>Water molecules beyond 30 Å from the complex centre were cut off</a:t>
            </a:r>
          </a:p>
          <a:p>
            <a:pPr lvl="1" eaLnBrk="1" hangingPunct="1">
              <a:lnSpc>
                <a:spcPct val="90000"/>
              </a:lnSpc>
              <a:spcBef>
                <a:spcPct val="50000"/>
              </a:spcBef>
            </a:pPr>
            <a:r>
              <a:rPr lang="en-US" sz="2400" smtClean="0"/>
              <a:t>Boundary water molecules, beyond 25 Å from the centre, set to be fixed</a:t>
            </a:r>
          </a:p>
          <a:p>
            <a:pPr lvl="1" eaLnBrk="1" hangingPunct="1">
              <a:lnSpc>
                <a:spcPct val="90000"/>
              </a:lnSpc>
              <a:spcBef>
                <a:spcPct val="50000"/>
              </a:spcBef>
            </a:pPr>
            <a:r>
              <a:rPr lang="en-US" sz="2400" smtClean="0"/>
              <a:t>5 hydrogen-type link atoms were specified for the QM part of ONIOM calculations to cap bonds broken on the QM/MM  boundary</a:t>
            </a:r>
          </a:p>
          <a:p>
            <a:pPr lvl="1" eaLnBrk="1" hangingPunct="1">
              <a:lnSpc>
                <a:spcPct val="90000"/>
              </a:lnSpc>
              <a:spcBef>
                <a:spcPct val="50000"/>
              </a:spcBef>
            </a:pPr>
            <a:r>
              <a:rPr lang="en-US" sz="2400" smtClean="0"/>
              <a:t>Amber types and charges were obtained using antechamber utility program from AMBER</a:t>
            </a:r>
            <a:endParaRPr lang="ru-RU" sz="2400" smtClean="0"/>
          </a:p>
        </p:txBody>
      </p:sp>
      <p:sp>
        <p:nvSpPr>
          <p:cNvPr id="25602" name="Slide Number Placeholder 5"/>
          <p:cNvSpPr>
            <a:spLocks noGrp="1"/>
          </p:cNvSpPr>
          <p:nvPr>
            <p:ph type="sldNum" sz="quarter" idx="12"/>
          </p:nvPr>
        </p:nvSpPr>
        <p:spPr>
          <a:noFill/>
        </p:spPr>
        <p:txBody>
          <a:bodyPr/>
          <a:lstStyle/>
          <a:p>
            <a:fld id="{55A1C188-C8C1-45E4-BBAA-E75CC1EE6039}" type="slidenum">
              <a:rPr lang="ru-RU" smtClean="0">
                <a:latin typeface="Arial" charset="0"/>
              </a:rPr>
              <a:pPr/>
              <a:t>24</a:t>
            </a:fld>
            <a:endParaRPr lang="ru-RU" smtClean="0">
              <a:latin typeface="Arial" charset="0"/>
            </a:endParaRPr>
          </a:p>
        </p:txBody>
      </p:sp>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4"/>
          <p:cNvSpPr>
            <a:spLocks noGrp="1" noChangeArrowheads="1"/>
          </p:cNvSpPr>
          <p:nvPr>
            <p:ph type="title"/>
          </p:nvPr>
        </p:nvSpPr>
        <p:spPr>
          <a:xfrm>
            <a:off x="0" y="274638"/>
            <a:ext cx="9144000" cy="633412"/>
          </a:xfrm>
        </p:spPr>
        <p:txBody>
          <a:bodyPr>
            <a:normAutofit fontScale="90000"/>
          </a:bodyPr>
          <a:lstStyle/>
          <a:p>
            <a:pPr eaLnBrk="1" hangingPunct="1"/>
            <a:r>
              <a:rPr lang="en-US" sz="4000" smtClean="0"/>
              <a:t>Computational details</a:t>
            </a:r>
            <a:endParaRPr lang="ru-RU" sz="4000" smtClean="0"/>
          </a:p>
        </p:txBody>
      </p:sp>
      <p:sp>
        <p:nvSpPr>
          <p:cNvPr id="26628" name="Rectangle 5"/>
          <p:cNvSpPr>
            <a:spLocks noGrp="1" noChangeArrowheads="1"/>
          </p:cNvSpPr>
          <p:nvPr>
            <p:ph idx="1"/>
          </p:nvPr>
        </p:nvSpPr>
        <p:spPr>
          <a:xfrm>
            <a:off x="611188" y="1628775"/>
            <a:ext cx="8229600" cy="4525963"/>
          </a:xfrm>
        </p:spPr>
        <p:txBody>
          <a:bodyPr/>
          <a:lstStyle/>
          <a:p>
            <a:pPr eaLnBrk="1" hangingPunct="1"/>
            <a:r>
              <a:rPr lang="en-US" smtClean="0"/>
              <a:t>Number of atoms in ONIOM calculations</a:t>
            </a:r>
          </a:p>
          <a:p>
            <a:pPr marL="873125" lvl="1" indent="-415925" eaLnBrk="1" hangingPunct="1">
              <a:buFontTx/>
              <a:buNone/>
            </a:pPr>
            <a:r>
              <a:rPr lang="en-US" smtClean="0"/>
              <a:t>~8,500 atoms in total</a:t>
            </a:r>
          </a:p>
          <a:p>
            <a:pPr marL="873125" lvl="1" indent="-415925" eaLnBrk="1" hangingPunct="1">
              <a:buFontTx/>
              <a:buNone/>
            </a:pPr>
            <a:r>
              <a:rPr lang="en-US" smtClean="0"/>
              <a:t>~5,500 atoms were marked for optimization</a:t>
            </a:r>
          </a:p>
          <a:p>
            <a:pPr eaLnBrk="1" hangingPunct="1"/>
            <a:r>
              <a:rPr lang="en-US" smtClean="0"/>
              <a:t> QM region: </a:t>
            </a:r>
          </a:p>
          <a:p>
            <a:pPr marL="873125" lvl="1" indent="-415925" eaLnBrk="1" hangingPunct="1"/>
            <a:r>
              <a:rPr lang="en-US" smtClean="0"/>
              <a:t>81 atoms + 5 link atoms (optimization)</a:t>
            </a:r>
          </a:p>
          <a:p>
            <a:pPr marL="873125" lvl="1" indent="-415925" eaLnBrk="1" hangingPunct="1"/>
            <a:r>
              <a:rPr lang="en-US" smtClean="0"/>
              <a:t>up to 153 in single-point calculations on the final geometry</a:t>
            </a:r>
          </a:p>
          <a:p>
            <a:pPr eaLnBrk="1" hangingPunct="1"/>
            <a:endParaRPr lang="ru-RU" smtClean="0"/>
          </a:p>
        </p:txBody>
      </p:sp>
      <p:sp>
        <p:nvSpPr>
          <p:cNvPr id="26626" name="Slide Number Placeholder 5"/>
          <p:cNvSpPr>
            <a:spLocks noGrp="1"/>
          </p:cNvSpPr>
          <p:nvPr>
            <p:ph type="sldNum" sz="quarter" idx="12"/>
          </p:nvPr>
        </p:nvSpPr>
        <p:spPr>
          <a:noFill/>
        </p:spPr>
        <p:txBody>
          <a:bodyPr/>
          <a:lstStyle/>
          <a:p>
            <a:fld id="{098FEBB5-9B06-43FC-AC51-5AFAE3BD96AE}" type="slidenum">
              <a:rPr lang="ru-RU" smtClean="0">
                <a:latin typeface="Arial" charset="0"/>
              </a:rPr>
              <a:pPr/>
              <a:t>25</a:t>
            </a:fld>
            <a:endParaRPr lang="ru-RU" smtClean="0">
              <a:latin typeface="Arial" charset="0"/>
            </a:endParaRPr>
          </a:p>
        </p:txBody>
      </p:sp>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4"/>
          <p:cNvSpPr>
            <a:spLocks noGrp="1" noChangeArrowheads="1"/>
          </p:cNvSpPr>
          <p:nvPr>
            <p:ph type="title"/>
          </p:nvPr>
        </p:nvSpPr>
        <p:spPr>
          <a:xfrm>
            <a:off x="457200" y="274638"/>
            <a:ext cx="8229600" cy="633412"/>
          </a:xfrm>
        </p:spPr>
        <p:txBody>
          <a:bodyPr>
            <a:normAutofit fontScale="90000"/>
          </a:bodyPr>
          <a:lstStyle/>
          <a:p>
            <a:pPr eaLnBrk="1" hangingPunct="1"/>
            <a:r>
              <a:rPr lang="en-US" sz="4000" smtClean="0"/>
              <a:t>Protocol of calculations</a:t>
            </a:r>
            <a:endParaRPr lang="ru-RU" sz="4000" smtClean="0"/>
          </a:p>
        </p:txBody>
      </p:sp>
      <p:sp>
        <p:nvSpPr>
          <p:cNvPr id="27652" name="Rectangle 5"/>
          <p:cNvSpPr>
            <a:spLocks noGrp="1" noChangeArrowheads="1"/>
          </p:cNvSpPr>
          <p:nvPr>
            <p:ph idx="1"/>
          </p:nvPr>
        </p:nvSpPr>
        <p:spPr>
          <a:xfrm>
            <a:off x="228600" y="1196975"/>
            <a:ext cx="8736013" cy="5256213"/>
          </a:xfrm>
        </p:spPr>
        <p:txBody>
          <a:bodyPr>
            <a:normAutofit lnSpcReduction="10000"/>
          </a:bodyPr>
          <a:lstStyle/>
          <a:p>
            <a:pPr marL="609600" indent="-609600" eaLnBrk="1" hangingPunct="1">
              <a:spcBef>
                <a:spcPct val="50000"/>
              </a:spcBef>
              <a:buFontTx/>
              <a:buAutoNum type="arabicPeriod"/>
            </a:pPr>
            <a:r>
              <a:rPr lang="en-US" sz="2400" smtClean="0"/>
              <a:t>ONIOM(HF/3-21G:Amber) using constraints on CD-H and H-CA distances to bring complex closer to the geometry expected for TS</a:t>
            </a:r>
          </a:p>
          <a:p>
            <a:pPr marL="609600" indent="-609600" eaLnBrk="1" hangingPunct="1">
              <a:spcBef>
                <a:spcPct val="50000"/>
              </a:spcBef>
              <a:buFontTx/>
              <a:buAutoNum type="arabicPeriod"/>
            </a:pPr>
            <a:r>
              <a:rPr lang="en-US" sz="2400" smtClean="0"/>
              <a:t>ONIOM(HF/3-21G:Amber) Opt(TS,QuadMacro)  geometry optimization with constraints removed</a:t>
            </a:r>
          </a:p>
          <a:p>
            <a:pPr marL="609600" indent="-609600" eaLnBrk="1" hangingPunct="1">
              <a:spcBef>
                <a:spcPct val="50000"/>
              </a:spcBef>
              <a:buFontTx/>
              <a:buAutoNum type="arabicPeriod"/>
            </a:pPr>
            <a:r>
              <a:rPr lang="en-US" sz="2400" smtClean="0"/>
              <a:t>ONIOM(HF/3-21G:Amber) Opt(QuadMacro) geometry optimizations to reactant and product starting from the TS geometries</a:t>
            </a:r>
          </a:p>
          <a:p>
            <a:pPr marL="609600" indent="-609600" eaLnBrk="1" hangingPunct="1">
              <a:spcBef>
                <a:spcPct val="50000"/>
              </a:spcBef>
              <a:buFontTx/>
              <a:buAutoNum type="arabicPeriod"/>
            </a:pPr>
            <a:r>
              <a:rPr lang="en-US" sz="2400" smtClean="0"/>
              <a:t>Single-point ONIOM calculations on final geometry for:</a:t>
            </a:r>
            <a:br>
              <a:rPr lang="en-US" sz="2400" smtClean="0"/>
            </a:br>
            <a:r>
              <a:rPr lang="en-US" sz="2400" smtClean="0"/>
              <a:t>- higher electronic basis sets</a:t>
            </a:r>
            <a:br>
              <a:rPr lang="en-US" sz="2400" smtClean="0"/>
            </a:br>
            <a:r>
              <a:rPr lang="en-US" sz="2400" smtClean="0"/>
              <a:t>- Electronic Embedding (EE) scheme (to count polarization </a:t>
            </a:r>
            <a:br>
              <a:rPr lang="en-US" sz="2400" smtClean="0"/>
            </a:br>
            <a:r>
              <a:rPr lang="en-US" sz="2400" smtClean="0"/>
              <a:t>  effects)</a:t>
            </a:r>
            <a:br>
              <a:rPr lang="en-US" sz="2400" smtClean="0"/>
            </a:br>
            <a:r>
              <a:rPr lang="en-US" sz="2400" smtClean="0"/>
              <a:t>- different composition of the QM region</a:t>
            </a:r>
            <a:endParaRPr lang="ru-RU" sz="2400" smtClean="0"/>
          </a:p>
        </p:txBody>
      </p:sp>
      <p:sp>
        <p:nvSpPr>
          <p:cNvPr id="27650" name="Slide Number Placeholder 5"/>
          <p:cNvSpPr>
            <a:spLocks noGrp="1"/>
          </p:cNvSpPr>
          <p:nvPr>
            <p:ph type="sldNum" sz="quarter" idx="12"/>
          </p:nvPr>
        </p:nvSpPr>
        <p:spPr>
          <a:noFill/>
        </p:spPr>
        <p:txBody>
          <a:bodyPr/>
          <a:lstStyle/>
          <a:p>
            <a:fld id="{C5A3006B-E9CD-4E26-825D-B675724759DC}" type="slidenum">
              <a:rPr lang="ru-RU" smtClean="0">
                <a:latin typeface="Arial" charset="0"/>
              </a:rPr>
              <a:pPr/>
              <a:t>26</a:t>
            </a:fld>
            <a:endParaRPr lang="ru-RU" smtClean="0">
              <a:latin typeface="Arial" charset="0"/>
            </a:endParaRPr>
          </a:p>
        </p:txBody>
      </p:sp>
    </p:spTree>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9199" name="Group 175"/>
          <p:cNvGraphicFramePr>
            <a:graphicFrameLocks noGrp="1"/>
          </p:cNvGraphicFramePr>
          <p:nvPr>
            <p:ph/>
          </p:nvPr>
        </p:nvGraphicFramePr>
        <p:xfrm>
          <a:off x="179388" y="1130300"/>
          <a:ext cx="8713787" cy="5179317"/>
        </p:xfrm>
        <a:graphic>
          <a:graphicData uri="http://schemas.openxmlformats.org/drawingml/2006/table">
            <a:tbl>
              <a:tblPr/>
              <a:tblGrid>
                <a:gridCol w="792162"/>
                <a:gridCol w="3600450"/>
                <a:gridCol w="1079500"/>
                <a:gridCol w="1081088"/>
                <a:gridCol w="1079500"/>
                <a:gridCol w="1081087"/>
              </a:tblGrid>
              <a:tr h="247650">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QM atoms</a:t>
                      </a:r>
                      <a:endParaRPr kumimoji="0" lang="ru-RU" sz="1600" b="0" i="0" u="none" strike="noStrike" cap="none" normalizeH="0" baseline="0" smtClean="0">
                        <a:ln>
                          <a:noFill/>
                        </a:ln>
                        <a:solidFill>
                          <a:schemeClr val="tx1"/>
                        </a:solidFill>
                        <a:effectLst/>
                        <a:latin typeface="Arial" pitchFamily="34"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Method of final energy evaluation,</a:t>
                      </a:r>
                      <a:br>
                        <a:rPr kumimoji="0" lang="en-US" sz="1600" b="0" i="0" u="none" strike="noStrike" cap="none" normalizeH="0" baseline="0" smtClean="0">
                          <a:ln>
                            <a:noFill/>
                          </a:ln>
                          <a:solidFill>
                            <a:schemeClr val="tx1"/>
                          </a:solidFill>
                          <a:effectLst/>
                          <a:latin typeface="Arial" pitchFamily="34" charset="0"/>
                        </a:rPr>
                      </a:br>
                      <a:r>
                        <a:rPr kumimoji="0" lang="en-US" sz="1600" b="0" i="0" u="none" strike="noStrike" cap="none" normalizeH="0" baseline="0" smtClean="0">
                          <a:ln>
                            <a:noFill/>
                          </a:ln>
                          <a:solidFill>
                            <a:schemeClr val="tx1"/>
                          </a:solidFill>
                          <a:effectLst/>
                          <a:latin typeface="Arial" pitchFamily="34" charset="0"/>
                        </a:rPr>
                        <a:t>SP after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Opt </a:t>
                      </a:r>
                      <a:r>
                        <a:rPr kumimoji="0" lang="ru-RU" sz="1600" b="0" i="0" u="none" strike="noStrike" cap="none" normalizeH="0" baseline="0" smtClean="0">
                          <a:ln>
                            <a:noFill/>
                          </a:ln>
                          <a:solidFill>
                            <a:schemeClr val="tx1"/>
                          </a:solidFill>
                          <a:effectLst/>
                          <a:latin typeface="Arial" pitchFamily="34" charset="0"/>
                        </a:rPr>
                        <a:t>ONIOM-ME(HF/3-21G:Amber)</a:t>
                      </a:r>
                    </a:p>
                  </a:txBody>
                  <a:tcPr marL="90000" marR="90000" marT="46800" marB="46800"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Symbol" pitchFamily="18" charset="2"/>
                        </a:rPr>
                        <a:t></a:t>
                      </a:r>
                      <a:r>
                        <a:rPr kumimoji="0" lang="en-US" sz="1600" b="0" i="1" u="none" strike="noStrike" cap="none" normalizeH="0" baseline="0" smtClean="0">
                          <a:ln>
                            <a:noFill/>
                          </a:ln>
                          <a:solidFill>
                            <a:schemeClr val="tx1"/>
                          </a:solidFill>
                          <a:effectLst/>
                          <a:latin typeface="Arial" pitchFamily="34" charset="0"/>
                        </a:rPr>
                        <a:t>E</a:t>
                      </a:r>
                      <a:r>
                        <a:rPr kumimoji="0" lang="en-US" sz="1600" b="0" i="0" u="none" strike="noStrike" cap="none" normalizeH="0" baseline="30000" smtClean="0">
                          <a:ln>
                            <a:noFill/>
                          </a:ln>
                          <a:solidFill>
                            <a:schemeClr val="tx1"/>
                          </a:solidFill>
                          <a:effectLst/>
                          <a:latin typeface="Arial" pitchFamily="34" charset="0"/>
                          <a:cs typeface="Arial" pitchFamily="34" charset="0"/>
                        </a:rPr>
                        <a:t>≠</a:t>
                      </a:r>
                      <a:endParaRPr kumimoji="0" lang="ru-RU" sz="1600" b="0" i="0" u="none" strike="noStrike" cap="none" normalizeH="0" baseline="30000" smtClean="0">
                        <a:ln>
                          <a:noFill/>
                        </a:ln>
                        <a:solidFill>
                          <a:schemeClr val="tx1"/>
                        </a:solidFill>
                        <a:effectLst/>
                        <a:latin typeface="Arial" pitchFamily="34" charset="0"/>
                        <a:cs typeface="Arial"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AU"/>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1600" b="0" i="0" u="none" strike="noStrike" cap="none" normalizeH="0" baseline="0" smtClean="0">
                          <a:ln>
                            <a:noFill/>
                          </a:ln>
                          <a:solidFill>
                            <a:schemeClr val="tx1"/>
                          </a:solidFill>
                          <a:effectLst/>
                          <a:latin typeface="Symbol" pitchFamily="18" charset="2"/>
                        </a:rPr>
                        <a:t>D</a:t>
                      </a:r>
                      <a:r>
                        <a:rPr kumimoji="0" lang="en-AU" sz="1600" b="0" i="1" u="none" strike="noStrike" cap="none" normalizeH="0" baseline="0" smtClean="0">
                          <a:ln>
                            <a:noFill/>
                          </a:ln>
                          <a:solidFill>
                            <a:schemeClr val="tx1"/>
                          </a:solidFill>
                          <a:effectLst/>
                          <a:latin typeface="Arial" pitchFamily="34" charset="0"/>
                        </a:rPr>
                        <a:t>E</a:t>
                      </a:r>
                      <a:endParaRPr kumimoji="0" lang="ru-RU" sz="1600" b="0" i="0" u="none" strike="noStrike" cap="none" normalizeH="0" baseline="0" smtClean="0">
                        <a:ln>
                          <a:noFill/>
                        </a:ln>
                        <a:solidFill>
                          <a:schemeClr val="tx1"/>
                        </a:solidFill>
                        <a:effectLst/>
                        <a:latin typeface="Arial"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AU"/>
                    </a:p>
                  </a:txBody>
                  <a:tcPr/>
                </a:tc>
              </a:tr>
              <a:tr h="584200">
                <a:tc vMerge="1">
                  <a:txBody>
                    <a:bodyPr/>
                    <a:lstStyle/>
                    <a:p>
                      <a:endParaRPr lang="en-AU"/>
                    </a:p>
                  </a:txBody>
                  <a:tcPr/>
                </a:tc>
                <a:tc vMerge="1">
                  <a:txBody>
                    <a:bodyPr/>
                    <a:lstStyle/>
                    <a:p>
                      <a:endParaRPr lang="en-AU"/>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ONIOM</a:t>
                      </a:r>
                      <a:endParaRPr kumimoji="0" lang="ru-RU" sz="1600" b="0" i="0" u="none" strike="noStrike" cap="none" normalizeH="0" baseline="0" smtClean="0">
                        <a:ln>
                          <a:noFill/>
                        </a:ln>
                        <a:solidFill>
                          <a:schemeClr val="tx1"/>
                        </a:solidFill>
                        <a:effectLst/>
                        <a:latin typeface="Arial"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QM part</a:t>
                      </a:r>
                      <a:endParaRPr kumimoji="0" lang="ru-RU" sz="1600" b="0" i="0" u="none" strike="noStrike" cap="none" normalizeH="0" baseline="0" smtClean="0">
                        <a:ln>
                          <a:noFill/>
                        </a:ln>
                        <a:solidFill>
                          <a:schemeClr val="tx1"/>
                        </a:solidFill>
                        <a:effectLst/>
                        <a:latin typeface="Arial"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ONIOM</a:t>
                      </a:r>
                      <a:endParaRPr kumimoji="0" lang="ru-RU" sz="1600" b="0" i="0" u="none" strike="noStrike" cap="none" normalizeH="0" baseline="0" smtClean="0">
                        <a:ln>
                          <a:noFill/>
                        </a:ln>
                        <a:solidFill>
                          <a:schemeClr val="tx1"/>
                        </a:solidFill>
                        <a:effectLst/>
                        <a:latin typeface="Arial"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QM part</a:t>
                      </a:r>
                      <a:endParaRPr kumimoji="0" lang="ru-RU" sz="1600" b="0" i="0" u="none" strike="noStrike" cap="none" normalizeH="0" baseline="0" smtClean="0">
                        <a:ln>
                          <a:noFill/>
                        </a:ln>
                        <a:solidFill>
                          <a:schemeClr val="tx1"/>
                        </a:solidFill>
                        <a:effectLst/>
                        <a:latin typeface="Arial"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row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81</a:t>
                      </a:r>
                      <a:endParaRPr kumimoji="0" lang="ru-RU" sz="1600" b="0" i="0" u="none" strike="noStrike" cap="none" normalizeH="0" baseline="0" smtClean="0">
                        <a:ln>
                          <a:noFill/>
                        </a:ln>
                        <a:solidFill>
                          <a:schemeClr val="tx1"/>
                        </a:solidFill>
                        <a:effectLst/>
                        <a:latin typeface="Arial" pitchFamily="34"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smtClean="0">
                          <a:ln>
                            <a:noFill/>
                          </a:ln>
                          <a:solidFill>
                            <a:schemeClr val="tx1"/>
                          </a:solidFill>
                          <a:effectLst/>
                          <a:latin typeface="Arial" pitchFamily="34" charset="0"/>
                        </a:rPr>
                        <a:t>ONIOM-ME</a:t>
                      </a:r>
                      <a:r>
                        <a:rPr kumimoji="0" lang="en-US" sz="1600" b="0" i="0" u="none" strike="noStrike" cap="none" normalizeH="0" baseline="0" smtClean="0">
                          <a:ln>
                            <a:noFill/>
                          </a:ln>
                          <a:solidFill>
                            <a:schemeClr val="tx1"/>
                          </a:solidFill>
                          <a:effectLst/>
                          <a:latin typeface="Arial" pitchFamily="34" charset="0"/>
                        </a:rPr>
                        <a:t> </a:t>
                      </a:r>
                      <a:r>
                        <a:rPr kumimoji="0" lang="ru-RU" sz="1600" b="0" i="0" u="none" strike="noStrike" cap="none" normalizeH="0" baseline="0" smtClean="0">
                          <a:ln>
                            <a:noFill/>
                          </a:ln>
                          <a:solidFill>
                            <a:schemeClr val="tx1"/>
                          </a:solidFill>
                          <a:effectLst/>
                          <a:latin typeface="Arial" pitchFamily="34" charset="0"/>
                        </a:rPr>
                        <a:t>(HF/3-21G:Amber)</a:t>
                      </a:r>
                    </a:p>
                  </a:txBody>
                  <a:tcPr marL="90000" marR="90000" marT="46800" marB="46800"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800" b="0" i="0" u="none" strike="noStrike" cap="none" normalizeH="0" baseline="0" smtClean="0">
                          <a:ln>
                            <a:noFill/>
                          </a:ln>
                          <a:solidFill>
                            <a:schemeClr val="tx1"/>
                          </a:solidFill>
                          <a:effectLst/>
                          <a:latin typeface="Arial" pitchFamily="34" charset="0"/>
                        </a:rPr>
                        <a:t>40.0±6.4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800" b="0" i="0" u="none" strike="noStrike" cap="none" normalizeH="0" baseline="0" smtClean="0">
                          <a:ln>
                            <a:noFill/>
                          </a:ln>
                          <a:solidFill>
                            <a:schemeClr val="tx1"/>
                          </a:solidFill>
                          <a:effectLst/>
                          <a:latin typeface="Arial" pitchFamily="34" charset="0"/>
                        </a:rPr>
                        <a:t>37.3±4.4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800" b="0" i="0" u="none" strike="noStrike" cap="none" normalizeH="0" baseline="0" smtClean="0">
                          <a:ln>
                            <a:noFill/>
                          </a:ln>
                          <a:solidFill>
                            <a:schemeClr val="tx1"/>
                          </a:solidFill>
                          <a:effectLst/>
                          <a:latin typeface="Arial" pitchFamily="34" charset="0"/>
                        </a:rPr>
                        <a:t>22.8±6.2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800" b="0" i="0" u="none" strike="noStrike" cap="none" normalizeH="0" baseline="0" smtClean="0">
                          <a:ln>
                            <a:noFill/>
                          </a:ln>
                          <a:solidFill>
                            <a:schemeClr val="tx1"/>
                          </a:solidFill>
                          <a:effectLst/>
                          <a:latin typeface="Arial" pitchFamily="34" charset="0"/>
                        </a:rPr>
                        <a:t>19.5±4.1</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4200">
                <a:tc vMerge="1">
                  <a:txBody>
                    <a:bodyPr/>
                    <a:lstStyle/>
                    <a:p>
                      <a:endParaRPr lang="en-AU"/>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smtClean="0">
                          <a:ln>
                            <a:noFill/>
                          </a:ln>
                          <a:solidFill>
                            <a:schemeClr val="tx1"/>
                          </a:solidFill>
                          <a:effectLst/>
                          <a:latin typeface="Arial" pitchFamily="34" charset="0"/>
                        </a:rPr>
                        <a:t>ONIOM-EE</a:t>
                      </a:r>
                      <a:r>
                        <a:rPr kumimoji="0" lang="en-US" sz="1600" b="0" i="0" u="none" strike="noStrike" cap="none" normalizeH="0" baseline="0" smtClean="0">
                          <a:ln>
                            <a:noFill/>
                          </a:ln>
                          <a:solidFill>
                            <a:schemeClr val="tx1"/>
                          </a:solidFill>
                          <a:effectLst/>
                          <a:latin typeface="Arial" pitchFamily="34" charset="0"/>
                        </a:rPr>
                        <a:t> </a:t>
                      </a:r>
                      <a:r>
                        <a:rPr kumimoji="0" lang="ru-RU" sz="1600" b="0" i="0" u="none" strike="noStrike" cap="none" normalizeH="0" baseline="0" smtClean="0">
                          <a:ln>
                            <a:noFill/>
                          </a:ln>
                          <a:solidFill>
                            <a:schemeClr val="tx1"/>
                          </a:solidFill>
                          <a:effectLst/>
                          <a:latin typeface="Arial" pitchFamily="34" charset="0"/>
                        </a:rPr>
                        <a:t>(HF/3-21G:Amber)</a:t>
                      </a:r>
                    </a:p>
                  </a:txBody>
                  <a:tcPr marL="90000" marR="90000" marT="46800" marB="46800"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800" b="0" i="0" u="none" strike="noStrike" cap="none" normalizeH="0" baseline="0" smtClean="0">
                          <a:ln>
                            <a:noFill/>
                          </a:ln>
                          <a:solidFill>
                            <a:schemeClr val="tx1"/>
                          </a:solidFill>
                          <a:effectLst/>
                          <a:latin typeface="Arial" pitchFamily="34" charset="0"/>
                        </a:rPr>
                        <a:t>33.7±4.8</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800" b="0" i="0" u="none" strike="noStrike" cap="none" normalizeH="0" baseline="0" smtClean="0">
                          <a:ln>
                            <a:noFill/>
                          </a:ln>
                          <a:solidFill>
                            <a:schemeClr val="tx1"/>
                          </a:solidFill>
                          <a:effectLst/>
                          <a:latin typeface="Arial" pitchFamily="34" charset="0"/>
                        </a:rPr>
                        <a:t>28.4±4.3</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800" b="0" i="0" u="none" strike="noStrike" cap="none" normalizeH="0" baseline="0" smtClean="0">
                          <a:ln>
                            <a:noFill/>
                          </a:ln>
                          <a:solidFill>
                            <a:schemeClr val="tx1"/>
                          </a:solidFill>
                          <a:effectLst/>
                          <a:latin typeface="Arial" pitchFamily="34" charset="0"/>
                        </a:rPr>
                        <a:t>14.6±5.3</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800" b="0" i="0" u="none" strike="noStrike" cap="none" normalizeH="0" baseline="0" smtClean="0">
                          <a:ln>
                            <a:noFill/>
                          </a:ln>
                          <a:solidFill>
                            <a:schemeClr val="tx1"/>
                          </a:solidFill>
                          <a:effectLst/>
                          <a:latin typeface="Arial" pitchFamily="34" charset="0"/>
                        </a:rPr>
                        <a:t>9.5±4.1</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4200">
                <a:tc vMerge="1">
                  <a:txBody>
                    <a:bodyPr/>
                    <a:lstStyle/>
                    <a:p>
                      <a:endParaRPr lang="en-AU"/>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smtClean="0">
                          <a:ln>
                            <a:noFill/>
                          </a:ln>
                          <a:solidFill>
                            <a:schemeClr val="tx1"/>
                          </a:solidFill>
                          <a:effectLst/>
                          <a:latin typeface="Arial" pitchFamily="34" charset="0"/>
                        </a:rPr>
                        <a:t>ONIOM-EE</a:t>
                      </a:r>
                      <a:r>
                        <a:rPr kumimoji="0" lang="en-US" sz="1600" b="0" i="0" u="none" strike="noStrike" cap="none" normalizeH="0" baseline="0" smtClean="0">
                          <a:ln>
                            <a:noFill/>
                          </a:ln>
                          <a:solidFill>
                            <a:schemeClr val="tx1"/>
                          </a:solidFill>
                          <a:effectLst/>
                          <a:latin typeface="Arial" pitchFamily="34" charset="0"/>
                        </a:rPr>
                        <a:t> </a:t>
                      </a:r>
                      <a:r>
                        <a:rPr kumimoji="0" lang="ru-RU" sz="1600" b="0" i="0" u="none" strike="noStrike" cap="none" normalizeH="0" baseline="0" smtClean="0">
                          <a:ln>
                            <a:noFill/>
                          </a:ln>
                          <a:solidFill>
                            <a:schemeClr val="tx1"/>
                          </a:solidFill>
                          <a:effectLst/>
                          <a:latin typeface="Arial" pitchFamily="34" charset="0"/>
                        </a:rPr>
                        <a:t>(HF/6-31G(d):Amber)</a:t>
                      </a:r>
                    </a:p>
                  </a:txBody>
                  <a:tcPr marL="90000" marR="90000" marT="46800" marB="46800"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800" b="0" i="0" u="none" strike="noStrike" cap="none" normalizeH="0" baseline="0" smtClean="0">
                          <a:ln>
                            <a:noFill/>
                          </a:ln>
                          <a:solidFill>
                            <a:schemeClr val="tx1"/>
                          </a:solidFill>
                          <a:effectLst/>
                          <a:latin typeface="Arial" pitchFamily="34" charset="0"/>
                        </a:rPr>
                        <a:t>39.4±4.2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800" b="0" i="0" u="none" strike="noStrike" cap="none" normalizeH="0" baseline="0" smtClean="0">
                          <a:ln>
                            <a:noFill/>
                          </a:ln>
                          <a:solidFill>
                            <a:schemeClr val="tx1"/>
                          </a:solidFill>
                          <a:effectLst/>
                          <a:latin typeface="Arial" pitchFamily="34" charset="0"/>
                        </a:rPr>
                        <a:t>34.4±3.1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800" b="0" i="0" u="none" strike="noStrike" cap="none" normalizeH="0" baseline="0" smtClean="0">
                          <a:ln>
                            <a:noFill/>
                          </a:ln>
                          <a:solidFill>
                            <a:schemeClr val="tx1"/>
                          </a:solidFill>
                          <a:effectLst/>
                          <a:latin typeface="Arial" pitchFamily="34" charset="0"/>
                        </a:rPr>
                        <a:t>12.6±5.6</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800" b="0" i="0" u="none" strike="noStrike" cap="none" normalizeH="0" baseline="0" smtClean="0">
                          <a:ln>
                            <a:noFill/>
                          </a:ln>
                          <a:solidFill>
                            <a:schemeClr val="tx1"/>
                          </a:solidFill>
                          <a:effectLst/>
                          <a:latin typeface="Arial" pitchFamily="34" charset="0"/>
                        </a:rPr>
                        <a:t>7.4±3.8</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7063">
                <a:tc vMerge="1">
                  <a:txBody>
                    <a:bodyPr/>
                    <a:lstStyle/>
                    <a:p>
                      <a:endParaRPr lang="en-AU"/>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smtClean="0">
                          <a:ln>
                            <a:noFill/>
                          </a:ln>
                          <a:solidFill>
                            <a:schemeClr val="tx1"/>
                          </a:solidFill>
                          <a:effectLst/>
                          <a:latin typeface="Arial" pitchFamily="34" charset="0"/>
                        </a:rPr>
                        <a:t>ONIOM-EE</a:t>
                      </a:r>
                      <a:r>
                        <a:rPr kumimoji="0" lang="en-US" sz="1600" b="0" i="0" u="none" strike="noStrike" cap="none" normalizeH="0" baseline="0" smtClean="0">
                          <a:ln>
                            <a:noFill/>
                          </a:ln>
                          <a:solidFill>
                            <a:schemeClr val="tx1"/>
                          </a:solidFill>
                          <a:effectLst/>
                          <a:latin typeface="Arial" pitchFamily="34" charset="0"/>
                        </a:rPr>
                        <a:t> </a:t>
                      </a:r>
                      <a:r>
                        <a:rPr kumimoji="0" lang="ru-RU" sz="1600" b="0" i="0" u="none" strike="noStrike" cap="none" normalizeH="0" baseline="0" smtClean="0">
                          <a:ln>
                            <a:noFill/>
                          </a:ln>
                          <a:solidFill>
                            <a:schemeClr val="tx1"/>
                          </a:solidFill>
                          <a:effectLst/>
                          <a:latin typeface="Arial" pitchFamily="34" charset="0"/>
                        </a:rPr>
                        <a:t>(B3LYP/6</a:t>
                      </a:r>
                      <a:r>
                        <a:rPr kumimoji="0" lang="en-US" sz="1600" b="0" i="0" u="none" strike="noStrike" cap="none" normalizeH="0" baseline="0" smtClean="0">
                          <a:ln>
                            <a:noFill/>
                          </a:ln>
                          <a:solidFill>
                            <a:schemeClr val="tx1"/>
                          </a:solidFill>
                          <a:effectLst/>
                          <a:latin typeface="Arial" pitchFamily="34" charset="0"/>
                        </a:rPr>
                        <a:t>-</a:t>
                      </a:r>
                      <a:r>
                        <a:rPr kumimoji="0" lang="ru-RU" sz="1600" b="0" i="0" u="none" strike="noStrike" cap="none" normalizeH="0" baseline="0" smtClean="0">
                          <a:ln>
                            <a:noFill/>
                          </a:ln>
                          <a:solidFill>
                            <a:schemeClr val="tx1"/>
                          </a:solidFill>
                          <a:effectLst/>
                          <a:latin typeface="Arial" pitchFamily="34" charset="0"/>
                        </a:rPr>
                        <a:t>31G(d):Amber)</a:t>
                      </a:r>
                    </a:p>
                  </a:txBody>
                  <a:tcPr marL="90000" marR="90000" marT="46800" marB="46800"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800" b="0" i="0" u="none" strike="noStrike" cap="none" normalizeH="0" baseline="0" smtClean="0">
                          <a:ln>
                            <a:noFill/>
                          </a:ln>
                          <a:solidFill>
                            <a:schemeClr val="tx1"/>
                          </a:solidFill>
                          <a:effectLst/>
                          <a:latin typeface="Arial" pitchFamily="34" charset="0"/>
                        </a:rPr>
                        <a:t>14.1±4.6</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800" b="0" i="0" u="none" strike="noStrike" cap="none" normalizeH="0" baseline="0" smtClean="0">
                          <a:ln>
                            <a:noFill/>
                          </a:ln>
                          <a:solidFill>
                            <a:schemeClr val="tx1"/>
                          </a:solidFill>
                          <a:effectLst/>
                          <a:latin typeface="Arial" pitchFamily="34" charset="0"/>
                        </a:rPr>
                        <a:t>8.8±3.6</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800" b="0" i="0" u="none" strike="noStrike" cap="none" normalizeH="0" baseline="0" smtClean="0">
                          <a:ln>
                            <a:noFill/>
                          </a:ln>
                          <a:solidFill>
                            <a:schemeClr val="tx1"/>
                          </a:solidFill>
                          <a:effectLst/>
                          <a:latin typeface="Arial" pitchFamily="34" charset="0"/>
                        </a:rPr>
                        <a:t>7.7±5.3</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800" b="0" i="0" u="none" strike="noStrike" cap="none" normalizeH="0" baseline="0" smtClean="0">
                          <a:ln>
                            <a:noFill/>
                          </a:ln>
                          <a:solidFill>
                            <a:schemeClr val="tx1"/>
                          </a:solidFill>
                          <a:effectLst/>
                          <a:latin typeface="Arial" pitchFamily="34" charset="0"/>
                        </a:rPr>
                        <a:t>2.5±3.4</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lg" len="lg"/>
                    </a:lnB>
                    <a:lnTlToBr>
                      <a:noFill/>
                    </a:lnTlToBr>
                    <a:lnBlToTr>
                      <a:noFill/>
                    </a:lnBlToTr>
                    <a:noFill/>
                  </a:tcPr>
                </a:tc>
              </a:tr>
              <a:tr h="627063">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153</a:t>
                      </a:r>
                      <a:endParaRPr kumimoji="0" lang="ru-RU" sz="1600" b="0" i="0" u="none" strike="noStrike" cap="none" normalizeH="0" baseline="0" smtClean="0">
                        <a:ln>
                          <a:noFill/>
                        </a:ln>
                        <a:solidFill>
                          <a:schemeClr val="tx1"/>
                        </a:solidFill>
                        <a:effectLst/>
                        <a:latin typeface="Arial" pitchFamily="34"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smtClean="0">
                          <a:ln>
                            <a:noFill/>
                          </a:ln>
                          <a:solidFill>
                            <a:schemeClr val="tx1"/>
                          </a:solidFill>
                          <a:effectLst/>
                          <a:latin typeface="Arial" pitchFamily="34" charset="0"/>
                        </a:rPr>
                        <a:t>ONIOM-EE</a:t>
                      </a:r>
                      <a:r>
                        <a:rPr kumimoji="0" lang="en-US" sz="1600" b="0" i="0" u="none" strike="noStrike" cap="none" normalizeH="0" baseline="0" smtClean="0">
                          <a:ln>
                            <a:noFill/>
                          </a:ln>
                          <a:solidFill>
                            <a:schemeClr val="tx1"/>
                          </a:solidFill>
                          <a:effectLst/>
                          <a:latin typeface="Arial" pitchFamily="34" charset="0"/>
                        </a:rPr>
                        <a:t> </a:t>
                      </a:r>
                      <a:r>
                        <a:rPr kumimoji="0" lang="ru-RU" sz="1600" b="0" i="0" u="none" strike="noStrike" cap="none" normalizeH="0" baseline="0" smtClean="0">
                          <a:ln>
                            <a:noFill/>
                          </a:ln>
                          <a:solidFill>
                            <a:schemeClr val="tx1"/>
                          </a:solidFill>
                          <a:effectLst/>
                          <a:latin typeface="Arial" pitchFamily="34" charset="0"/>
                        </a:rPr>
                        <a:t>(HF/3-21G:Amber)</a:t>
                      </a:r>
                    </a:p>
                  </a:txBody>
                  <a:tcPr marL="90000" marR="90000" marT="46800" marB="46800"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800" b="0" i="0" u="none" strike="noStrike" cap="none" normalizeH="0" baseline="0" smtClean="0">
                          <a:ln>
                            <a:noFill/>
                          </a:ln>
                          <a:solidFill>
                            <a:schemeClr val="tx1"/>
                          </a:solidFill>
                          <a:effectLst/>
                          <a:latin typeface="Arial" pitchFamily="34" charset="0"/>
                        </a:rPr>
                        <a:t>36.1±5.4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800" b="0" i="0" u="none" strike="noStrike" cap="none" normalizeH="0" baseline="0" smtClean="0">
                          <a:ln>
                            <a:noFill/>
                          </a:ln>
                          <a:solidFill>
                            <a:schemeClr val="tx1"/>
                          </a:solidFill>
                          <a:effectLst/>
                          <a:latin typeface="Arial" pitchFamily="34" charset="0"/>
                        </a:rPr>
                        <a:t>30.4±5.8</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800" b="0" i="0" u="none" strike="noStrike" cap="none" normalizeH="0" baseline="0" smtClean="0">
                          <a:ln>
                            <a:noFill/>
                          </a:ln>
                          <a:solidFill>
                            <a:schemeClr val="tx1"/>
                          </a:solidFill>
                          <a:effectLst/>
                          <a:latin typeface="Arial" pitchFamily="34" charset="0"/>
                        </a:rPr>
                        <a:t>18.6±6.1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800" b="0" i="0" u="none" strike="noStrike" cap="none" normalizeH="0" baseline="0" smtClean="0">
                          <a:ln>
                            <a:noFill/>
                          </a:ln>
                          <a:solidFill>
                            <a:schemeClr val="tx1"/>
                          </a:solidFill>
                          <a:effectLst/>
                          <a:latin typeface="Arial" pitchFamily="34" charset="0"/>
                        </a:rPr>
                        <a:t>14.4±7.8</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627063">
                <a:tc vMerge="1">
                  <a:txBody>
                    <a:bodyPr/>
                    <a:lstStyle/>
                    <a:p>
                      <a:endParaRPr lang="en-AU"/>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smtClean="0">
                          <a:ln>
                            <a:noFill/>
                          </a:ln>
                          <a:solidFill>
                            <a:schemeClr val="tx1"/>
                          </a:solidFill>
                          <a:effectLst/>
                          <a:latin typeface="Arial" pitchFamily="34" charset="0"/>
                        </a:rPr>
                        <a:t>ONIOM-EE</a:t>
                      </a:r>
                      <a:r>
                        <a:rPr kumimoji="0" lang="en-US" sz="1600" b="0" i="0" u="none" strike="noStrike" cap="none" normalizeH="0" baseline="0" smtClean="0">
                          <a:ln>
                            <a:noFill/>
                          </a:ln>
                          <a:solidFill>
                            <a:schemeClr val="tx1"/>
                          </a:solidFill>
                          <a:effectLst/>
                          <a:latin typeface="Arial" pitchFamily="34" charset="0"/>
                        </a:rPr>
                        <a:t> </a:t>
                      </a:r>
                      <a:r>
                        <a:rPr kumimoji="0" lang="ru-RU" sz="1600" b="0" i="0" u="none" strike="noStrike" cap="none" normalizeH="0" baseline="0" smtClean="0">
                          <a:ln>
                            <a:noFill/>
                          </a:ln>
                          <a:solidFill>
                            <a:schemeClr val="tx1"/>
                          </a:solidFill>
                          <a:effectLst/>
                          <a:latin typeface="Arial" pitchFamily="34" charset="0"/>
                        </a:rPr>
                        <a:t>(HF/6-31G(d):Amber)</a:t>
                      </a:r>
                    </a:p>
                  </a:txBody>
                  <a:tcPr marL="90000" marR="90000" marT="46800" marB="46800"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800" b="0" i="0" u="none" strike="noStrike" cap="none" normalizeH="0" baseline="0" smtClean="0">
                          <a:ln>
                            <a:noFill/>
                          </a:ln>
                          <a:solidFill>
                            <a:schemeClr val="tx1"/>
                          </a:solidFill>
                          <a:effectLst/>
                          <a:latin typeface="Arial" pitchFamily="34" charset="0"/>
                        </a:rPr>
                        <a:t>41.2±3.9</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800" b="0" i="0" u="none" strike="noStrike" cap="none" normalizeH="0" baseline="0" smtClean="0">
                          <a:ln>
                            <a:noFill/>
                          </a:ln>
                          <a:solidFill>
                            <a:schemeClr val="tx1"/>
                          </a:solidFill>
                          <a:effectLst/>
                          <a:latin typeface="Arial" pitchFamily="34" charset="0"/>
                        </a:rPr>
                        <a:t>35.5±5.1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800" b="0" i="0" u="none" strike="noStrike" cap="none" normalizeH="0" baseline="0" smtClean="0">
                          <a:ln>
                            <a:noFill/>
                          </a:ln>
                          <a:solidFill>
                            <a:schemeClr val="tx1"/>
                          </a:solidFill>
                          <a:effectLst/>
                          <a:latin typeface="Arial" pitchFamily="34" charset="0"/>
                        </a:rPr>
                        <a:t>15.5±5.5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800" b="0" i="0" u="none" strike="noStrike" cap="none" normalizeH="0" baseline="0" smtClean="0">
                          <a:ln>
                            <a:noFill/>
                          </a:ln>
                          <a:solidFill>
                            <a:schemeClr val="tx1"/>
                          </a:solidFill>
                          <a:effectLst/>
                          <a:latin typeface="Arial" pitchFamily="34" charset="0"/>
                        </a:rPr>
                        <a:t>11.3±7.4</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627063">
                <a:tc vMerge="1">
                  <a:txBody>
                    <a:bodyPr/>
                    <a:lstStyle/>
                    <a:p>
                      <a:endParaRPr lang="en-AU"/>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smtClean="0">
                          <a:ln>
                            <a:noFill/>
                          </a:ln>
                          <a:solidFill>
                            <a:schemeClr val="tx1"/>
                          </a:solidFill>
                          <a:effectLst/>
                          <a:latin typeface="Arial" pitchFamily="34" charset="0"/>
                        </a:rPr>
                        <a:t>ONIOM-EE</a:t>
                      </a:r>
                      <a:r>
                        <a:rPr kumimoji="0" lang="en-US" sz="1600" b="0" i="0" u="none" strike="noStrike" cap="none" normalizeH="0" baseline="0" smtClean="0">
                          <a:ln>
                            <a:noFill/>
                          </a:ln>
                          <a:solidFill>
                            <a:schemeClr val="tx1"/>
                          </a:solidFill>
                          <a:effectLst/>
                          <a:latin typeface="Arial" pitchFamily="34" charset="0"/>
                        </a:rPr>
                        <a:t> </a:t>
                      </a:r>
                      <a:r>
                        <a:rPr kumimoji="0" lang="ru-RU" sz="1600" b="0" i="0" u="none" strike="noStrike" cap="none" normalizeH="0" baseline="0" smtClean="0">
                          <a:ln>
                            <a:noFill/>
                          </a:ln>
                          <a:solidFill>
                            <a:schemeClr val="tx1"/>
                          </a:solidFill>
                          <a:effectLst/>
                          <a:latin typeface="Arial" pitchFamily="34" charset="0"/>
                        </a:rPr>
                        <a:t>(B3LYP/6</a:t>
                      </a:r>
                      <a:r>
                        <a:rPr kumimoji="0" lang="en-US" sz="1600" b="0" i="0" u="none" strike="noStrike" cap="none" normalizeH="0" baseline="0" smtClean="0">
                          <a:ln>
                            <a:noFill/>
                          </a:ln>
                          <a:solidFill>
                            <a:schemeClr val="tx1"/>
                          </a:solidFill>
                          <a:effectLst/>
                          <a:latin typeface="Arial" pitchFamily="34" charset="0"/>
                        </a:rPr>
                        <a:t>-</a:t>
                      </a:r>
                      <a:r>
                        <a:rPr kumimoji="0" lang="ru-RU" sz="1600" b="0" i="0" u="none" strike="noStrike" cap="none" normalizeH="0" baseline="0" smtClean="0">
                          <a:ln>
                            <a:noFill/>
                          </a:ln>
                          <a:solidFill>
                            <a:schemeClr val="tx1"/>
                          </a:solidFill>
                          <a:effectLst/>
                          <a:latin typeface="Arial" pitchFamily="34" charset="0"/>
                        </a:rPr>
                        <a:t>31G(d):Amber)</a:t>
                      </a:r>
                    </a:p>
                  </a:txBody>
                  <a:tcPr marL="90000" marR="90000" marT="46800" marB="46800"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800" b="0" i="0" u="none" strike="noStrike" cap="none" normalizeH="0" baseline="0" smtClean="0">
                          <a:ln>
                            <a:noFill/>
                          </a:ln>
                          <a:solidFill>
                            <a:schemeClr val="tx1"/>
                          </a:solidFill>
                          <a:effectLst/>
                          <a:latin typeface="Arial" pitchFamily="34" charset="0"/>
                        </a:rPr>
                        <a:t>15.4±4.3</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800" b="0" i="0" u="none" strike="noStrike" cap="none" normalizeH="0" baseline="0" smtClean="0">
                          <a:ln>
                            <a:noFill/>
                          </a:ln>
                          <a:solidFill>
                            <a:schemeClr val="tx1"/>
                          </a:solidFill>
                          <a:effectLst/>
                          <a:latin typeface="Arial" pitchFamily="34" charset="0"/>
                        </a:rPr>
                        <a:t>9.7±4.9</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800" b="0" i="0" u="none" strike="noStrike" cap="none" normalizeH="0" baseline="0" smtClean="0">
                          <a:ln>
                            <a:noFill/>
                          </a:ln>
                          <a:solidFill>
                            <a:schemeClr val="tx1"/>
                          </a:solidFill>
                          <a:effectLst/>
                          <a:latin typeface="Arial" pitchFamily="34" charset="0"/>
                        </a:rPr>
                        <a:t>9.7±5.2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800" b="0" i="0" u="none" strike="noStrike" cap="none" normalizeH="0" baseline="0" smtClean="0">
                          <a:ln>
                            <a:noFill/>
                          </a:ln>
                          <a:solidFill>
                            <a:schemeClr val="tx1"/>
                          </a:solidFill>
                          <a:effectLst/>
                          <a:latin typeface="Arial" pitchFamily="34" charset="0"/>
                        </a:rPr>
                        <a:t>5.5±7.0</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8674" name="Slide Number Placeholder 4"/>
          <p:cNvSpPr>
            <a:spLocks noGrp="1"/>
          </p:cNvSpPr>
          <p:nvPr>
            <p:ph type="sldNum" sz="quarter" idx="12"/>
          </p:nvPr>
        </p:nvSpPr>
        <p:spPr>
          <a:noFill/>
        </p:spPr>
        <p:txBody>
          <a:bodyPr/>
          <a:lstStyle/>
          <a:p>
            <a:fld id="{370412AD-7E55-475B-BEB3-7BEB2917016F}" type="slidenum">
              <a:rPr lang="ru-RU" smtClean="0">
                <a:latin typeface="Arial" charset="0"/>
              </a:rPr>
              <a:pPr/>
              <a:t>27</a:t>
            </a:fld>
            <a:endParaRPr lang="ru-RU" smtClean="0">
              <a:latin typeface="Arial" charset="0"/>
            </a:endParaRPr>
          </a:p>
        </p:txBody>
      </p:sp>
      <p:sp>
        <p:nvSpPr>
          <p:cNvPr id="28739" name="Rectangle 64"/>
          <p:cNvSpPr>
            <a:spLocks noGrp="1" noChangeArrowheads="1"/>
          </p:cNvSpPr>
          <p:nvPr>
            <p:ph type="title" idx="4294967295"/>
          </p:nvPr>
        </p:nvSpPr>
        <p:spPr>
          <a:xfrm>
            <a:off x="0" y="-12700"/>
            <a:ext cx="8229600" cy="561975"/>
          </a:xfrm>
        </p:spPr>
        <p:txBody>
          <a:bodyPr>
            <a:normAutofit fontScale="90000"/>
          </a:bodyPr>
          <a:lstStyle/>
          <a:p>
            <a:pPr eaLnBrk="1" hangingPunct="1"/>
            <a:r>
              <a:rPr lang="en-US" sz="4000" smtClean="0"/>
              <a:t>Results</a:t>
            </a:r>
            <a:endParaRPr lang="ru-RU" sz="4000" smtClean="0"/>
          </a:p>
        </p:txBody>
      </p:sp>
      <p:sp>
        <p:nvSpPr>
          <p:cNvPr id="28675" name="Rectangle 2"/>
          <p:cNvSpPr>
            <a:spLocks noChangeArrowheads="1"/>
          </p:cNvSpPr>
          <p:nvPr/>
        </p:nvSpPr>
        <p:spPr bwMode="auto">
          <a:xfrm>
            <a:off x="107950" y="620713"/>
            <a:ext cx="8069263" cy="457200"/>
          </a:xfrm>
          <a:prstGeom prst="rect">
            <a:avLst/>
          </a:prstGeom>
          <a:noFill/>
          <a:ln w="9525">
            <a:noFill/>
            <a:miter lim="800000"/>
            <a:headEnd/>
            <a:tailEnd/>
          </a:ln>
        </p:spPr>
        <p:txBody>
          <a:bodyPr>
            <a:spAutoFit/>
          </a:bodyPr>
          <a:lstStyle/>
          <a:p>
            <a:pPr>
              <a:spcBef>
                <a:spcPct val="50000"/>
              </a:spcBef>
              <a:spcAft>
                <a:spcPts val="1200"/>
              </a:spcAft>
            </a:pPr>
            <a:r>
              <a:rPr lang="en-US" sz="2400">
                <a:latin typeface="Symbol" pitchFamily="18" charset="2"/>
              </a:rPr>
              <a:t></a:t>
            </a:r>
            <a:r>
              <a:rPr lang="en-US" sz="2400" i="1"/>
              <a:t>E</a:t>
            </a:r>
            <a:r>
              <a:rPr lang="en-US" sz="2400" baseline="30000">
                <a:cs typeface="Arial" charset="0"/>
              </a:rPr>
              <a:t>≠</a:t>
            </a:r>
            <a:r>
              <a:rPr lang="en-US" sz="2400"/>
              <a:t> and </a:t>
            </a:r>
            <a:r>
              <a:rPr lang="en-US" sz="2400">
                <a:latin typeface="Symbol" pitchFamily="18" charset="2"/>
              </a:rPr>
              <a:t></a:t>
            </a:r>
            <a:r>
              <a:rPr lang="en-US" sz="2400" i="1"/>
              <a:t>E</a:t>
            </a:r>
            <a:r>
              <a:rPr lang="en-US" sz="2400"/>
              <a:t> of hydride transfer reaction</a:t>
            </a:r>
          </a:p>
        </p:txBody>
      </p:sp>
    </p:spTree>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2"/>
          </p:nvPr>
        </p:nvSpPr>
        <p:spPr>
          <a:noFill/>
        </p:spPr>
        <p:txBody>
          <a:bodyPr/>
          <a:lstStyle/>
          <a:p>
            <a:fld id="{4D75648C-FBB8-4CD6-961A-F8109BF66D99}" type="slidenum">
              <a:rPr lang="ru-RU" smtClean="0">
                <a:latin typeface="Arial" charset="0"/>
              </a:rPr>
              <a:pPr/>
              <a:t>28</a:t>
            </a:fld>
            <a:endParaRPr lang="ru-RU" smtClean="0">
              <a:latin typeface="Arial" charset="0"/>
            </a:endParaRPr>
          </a:p>
        </p:txBody>
      </p:sp>
      <p:pic>
        <p:nvPicPr>
          <p:cNvPr id="29699" name="Picture 26" descr="TS-hf321-superimposed"/>
          <p:cNvPicPr>
            <a:picLocks noGrp="1" noChangeAspect="1" noChangeArrowheads="1"/>
          </p:cNvPicPr>
          <p:nvPr>
            <p:ph sz="quarter" idx="4294967295"/>
          </p:nvPr>
        </p:nvPicPr>
        <p:blipFill>
          <a:blip r:embed="rId2"/>
          <a:srcRect r="3974"/>
          <a:stretch>
            <a:fillRect/>
          </a:stretch>
        </p:blipFill>
        <p:spPr>
          <a:xfrm>
            <a:off x="5779911" y="2420938"/>
            <a:ext cx="3506997" cy="2430462"/>
          </a:xfrm>
          <a:noFill/>
        </p:spPr>
      </p:pic>
      <p:pic>
        <p:nvPicPr>
          <p:cNvPr id="29705" name="Picture 29" descr="product-hf321-superimposed"/>
          <p:cNvPicPr>
            <a:picLocks noGrp="1" noChangeAspect="1" noChangeArrowheads="1"/>
          </p:cNvPicPr>
          <p:nvPr>
            <p:ph sz="quarter" idx="4294967295"/>
          </p:nvPr>
        </p:nvPicPr>
        <p:blipFill>
          <a:blip r:embed="rId3"/>
          <a:srcRect/>
          <a:stretch>
            <a:fillRect/>
          </a:stretch>
        </p:blipFill>
        <p:spPr>
          <a:xfrm>
            <a:off x="5789645" y="4581525"/>
            <a:ext cx="3354387" cy="2266950"/>
          </a:xfrm>
          <a:noFill/>
        </p:spPr>
      </p:pic>
      <p:pic>
        <p:nvPicPr>
          <p:cNvPr id="29706" name="Picture 24" descr="reactant-hf321-superimposed"/>
          <p:cNvPicPr>
            <a:picLocks noGrp="1" noChangeAspect="1" noChangeArrowheads="1"/>
          </p:cNvPicPr>
          <p:nvPr>
            <p:ph sz="half" idx="4294967295"/>
          </p:nvPr>
        </p:nvPicPr>
        <p:blipFill>
          <a:blip r:embed="rId4"/>
          <a:srcRect/>
          <a:stretch>
            <a:fillRect/>
          </a:stretch>
        </p:blipFill>
        <p:spPr>
          <a:xfrm>
            <a:off x="5789645" y="250825"/>
            <a:ext cx="3425825" cy="2314575"/>
          </a:xfrm>
          <a:noFill/>
        </p:spPr>
      </p:pic>
      <p:sp>
        <p:nvSpPr>
          <p:cNvPr id="29700" name="Text Box 17"/>
          <p:cNvSpPr txBox="1">
            <a:spLocks noChangeArrowheads="1"/>
          </p:cNvSpPr>
          <p:nvPr/>
        </p:nvSpPr>
        <p:spPr bwMode="auto">
          <a:xfrm>
            <a:off x="31750" y="25400"/>
            <a:ext cx="1298575" cy="396875"/>
          </a:xfrm>
          <a:prstGeom prst="rect">
            <a:avLst/>
          </a:prstGeom>
          <a:noFill/>
          <a:ln w="9525">
            <a:noFill/>
            <a:miter lim="800000"/>
            <a:headEnd/>
            <a:tailEnd/>
          </a:ln>
        </p:spPr>
        <p:txBody>
          <a:bodyPr>
            <a:spAutoFit/>
          </a:bodyPr>
          <a:lstStyle/>
          <a:p>
            <a:pPr defTabSz="1687513">
              <a:spcBef>
                <a:spcPct val="50000"/>
              </a:spcBef>
            </a:pPr>
            <a:r>
              <a:rPr lang="en-US" sz="2000" b="1" i="1">
                <a:solidFill>
                  <a:srgbClr val="FF0000"/>
                </a:solidFill>
              </a:rPr>
              <a:t>Reactant</a:t>
            </a:r>
            <a:endParaRPr lang="ru-RU" sz="2000" b="1" i="1">
              <a:solidFill>
                <a:srgbClr val="FF0000"/>
              </a:solidFill>
            </a:endParaRPr>
          </a:p>
        </p:txBody>
      </p:sp>
      <p:sp>
        <p:nvSpPr>
          <p:cNvPr id="29701" name="Text Box 18"/>
          <p:cNvSpPr txBox="1">
            <a:spLocks noChangeArrowheads="1"/>
          </p:cNvSpPr>
          <p:nvPr/>
        </p:nvSpPr>
        <p:spPr bwMode="auto">
          <a:xfrm>
            <a:off x="0" y="2455863"/>
            <a:ext cx="2268538" cy="396875"/>
          </a:xfrm>
          <a:prstGeom prst="rect">
            <a:avLst/>
          </a:prstGeom>
          <a:noFill/>
          <a:ln w="9525">
            <a:noFill/>
            <a:miter lim="800000"/>
            <a:headEnd/>
            <a:tailEnd/>
          </a:ln>
        </p:spPr>
        <p:txBody>
          <a:bodyPr>
            <a:spAutoFit/>
          </a:bodyPr>
          <a:lstStyle/>
          <a:p>
            <a:pPr defTabSz="1687513">
              <a:spcBef>
                <a:spcPct val="50000"/>
              </a:spcBef>
            </a:pPr>
            <a:r>
              <a:rPr lang="en-US" sz="2000" b="1" i="1">
                <a:solidFill>
                  <a:srgbClr val="FF0000"/>
                </a:solidFill>
              </a:rPr>
              <a:t>Transition State</a:t>
            </a:r>
            <a:endParaRPr lang="ru-RU" sz="2000" b="1" i="1">
              <a:solidFill>
                <a:srgbClr val="FF0000"/>
              </a:solidFill>
            </a:endParaRPr>
          </a:p>
        </p:txBody>
      </p:sp>
      <p:sp>
        <p:nvSpPr>
          <p:cNvPr id="29702" name="Text Box 19"/>
          <p:cNvSpPr txBox="1">
            <a:spLocks noChangeArrowheads="1"/>
          </p:cNvSpPr>
          <p:nvPr/>
        </p:nvSpPr>
        <p:spPr bwMode="auto">
          <a:xfrm>
            <a:off x="52388" y="4687888"/>
            <a:ext cx="1495425" cy="396875"/>
          </a:xfrm>
          <a:prstGeom prst="rect">
            <a:avLst/>
          </a:prstGeom>
          <a:noFill/>
          <a:ln w="9525">
            <a:noFill/>
            <a:miter lim="800000"/>
            <a:headEnd/>
            <a:tailEnd/>
          </a:ln>
        </p:spPr>
        <p:txBody>
          <a:bodyPr>
            <a:spAutoFit/>
          </a:bodyPr>
          <a:lstStyle/>
          <a:p>
            <a:pPr defTabSz="1687513">
              <a:spcBef>
                <a:spcPct val="50000"/>
              </a:spcBef>
            </a:pPr>
            <a:r>
              <a:rPr lang="en-US" sz="2000" b="1" i="1">
                <a:solidFill>
                  <a:srgbClr val="FF0000"/>
                </a:solidFill>
              </a:rPr>
              <a:t>Product</a:t>
            </a:r>
            <a:endParaRPr lang="ru-RU" sz="2000" b="1" i="1">
              <a:solidFill>
                <a:srgbClr val="FF0000"/>
              </a:solidFill>
            </a:endParaRPr>
          </a:p>
        </p:txBody>
      </p:sp>
      <p:sp>
        <p:nvSpPr>
          <p:cNvPr id="29703" name="Rectangle 21"/>
          <p:cNvSpPr>
            <a:spLocks noChangeArrowheads="1"/>
          </p:cNvSpPr>
          <p:nvPr/>
        </p:nvSpPr>
        <p:spPr bwMode="auto">
          <a:xfrm>
            <a:off x="539750" y="2976563"/>
            <a:ext cx="4752975" cy="1604962"/>
          </a:xfrm>
          <a:prstGeom prst="rect">
            <a:avLst/>
          </a:prstGeom>
          <a:noFill/>
          <a:ln w="9525">
            <a:noFill/>
            <a:miter lim="800000"/>
            <a:headEnd/>
            <a:tailEnd/>
          </a:ln>
        </p:spPr>
        <p:txBody>
          <a:bodyPr>
            <a:spAutoFit/>
          </a:bodyPr>
          <a:lstStyle/>
          <a:p>
            <a:pPr>
              <a:spcBef>
                <a:spcPct val="50000"/>
              </a:spcBef>
            </a:pPr>
            <a:r>
              <a:rPr lang="en-AU"/>
              <a:t>R(C</a:t>
            </a:r>
            <a:r>
              <a:rPr lang="en-AU" baseline="-25000"/>
              <a:t>D</a:t>
            </a:r>
            <a:r>
              <a:rPr lang="en-AU"/>
              <a:t>-H), Å	 1.42 ± 0.03 	     1.49</a:t>
            </a:r>
          </a:p>
          <a:p>
            <a:pPr>
              <a:spcBef>
                <a:spcPct val="50000"/>
              </a:spcBef>
            </a:pPr>
            <a:r>
              <a:rPr lang="en-AU"/>
              <a:t>R(C</a:t>
            </a:r>
            <a:r>
              <a:rPr lang="en-AU" baseline="-25000"/>
              <a:t>A</a:t>
            </a:r>
            <a:r>
              <a:rPr lang="en-AU"/>
              <a:t>-H), Å	 1.25 ± 0.02 	     1.49</a:t>
            </a:r>
          </a:p>
          <a:p>
            <a:pPr>
              <a:spcBef>
                <a:spcPct val="50000"/>
              </a:spcBef>
            </a:pPr>
            <a:r>
              <a:rPr lang="en-AU"/>
              <a:t>R(C</a:t>
            </a:r>
            <a:r>
              <a:rPr lang="en-AU" baseline="-25000"/>
              <a:t>D</a:t>
            </a:r>
            <a:r>
              <a:rPr lang="en-AU"/>
              <a:t>-C</a:t>
            </a:r>
            <a:r>
              <a:rPr lang="en-AU" baseline="-25000"/>
              <a:t>A</a:t>
            </a:r>
            <a:r>
              <a:rPr lang="en-AU"/>
              <a:t>), Å	 2.65 ± 0.03 	     2.88</a:t>
            </a:r>
          </a:p>
          <a:p>
            <a:pPr>
              <a:spcBef>
                <a:spcPct val="50000"/>
              </a:spcBef>
            </a:pPr>
            <a:r>
              <a:rPr lang="en-AU" i="1">
                <a:latin typeface="Symbol" pitchFamily="18" charset="2"/>
              </a:rPr>
              <a:t>a</a:t>
            </a:r>
            <a:r>
              <a:rPr lang="en-AU"/>
              <a:t>(C</a:t>
            </a:r>
            <a:r>
              <a:rPr lang="en-AU" baseline="-25000"/>
              <a:t>D</a:t>
            </a:r>
            <a:r>
              <a:rPr lang="en-AU"/>
              <a:t>-H-C</a:t>
            </a:r>
            <a:r>
              <a:rPr lang="en-AU" baseline="-25000"/>
              <a:t>A</a:t>
            </a:r>
            <a:r>
              <a:rPr lang="en-AU"/>
              <a:t>), </a:t>
            </a:r>
            <a:r>
              <a:rPr lang="en-US">
                <a:cs typeface="Arial" charset="0"/>
              </a:rPr>
              <a:t>°</a:t>
            </a:r>
            <a:r>
              <a:rPr lang="en-AU" i="1"/>
              <a:t>	 </a:t>
            </a:r>
            <a:r>
              <a:rPr lang="en-AU"/>
              <a:t>169  ± 5 	     151</a:t>
            </a:r>
            <a:endParaRPr lang="ru-RU"/>
          </a:p>
        </p:txBody>
      </p:sp>
      <p:sp>
        <p:nvSpPr>
          <p:cNvPr id="29704" name="Rectangle 22"/>
          <p:cNvSpPr>
            <a:spLocks noChangeArrowheads="1"/>
          </p:cNvSpPr>
          <p:nvPr/>
        </p:nvSpPr>
        <p:spPr bwMode="auto">
          <a:xfrm>
            <a:off x="539750" y="5137150"/>
            <a:ext cx="4752975" cy="1604963"/>
          </a:xfrm>
          <a:prstGeom prst="rect">
            <a:avLst/>
          </a:prstGeom>
          <a:noFill/>
          <a:ln w="9525">
            <a:noFill/>
            <a:miter lim="800000"/>
            <a:headEnd/>
            <a:tailEnd/>
          </a:ln>
        </p:spPr>
        <p:txBody>
          <a:bodyPr>
            <a:spAutoFit/>
          </a:bodyPr>
          <a:lstStyle/>
          <a:p>
            <a:pPr>
              <a:spcBef>
                <a:spcPct val="50000"/>
              </a:spcBef>
            </a:pPr>
            <a:r>
              <a:rPr lang="en-AU"/>
              <a:t>R(C</a:t>
            </a:r>
            <a:r>
              <a:rPr lang="en-AU" baseline="-25000"/>
              <a:t>D</a:t>
            </a:r>
            <a:r>
              <a:rPr lang="en-AU"/>
              <a:t>-H), Å	 2.47 ± 0.14 	     3.57</a:t>
            </a:r>
          </a:p>
          <a:p>
            <a:pPr>
              <a:spcBef>
                <a:spcPct val="50000"/>
              </a:spcBef>
            </a:pPr>
            <a:r>
              <a:rPr lang="en-AU"/>
              <a:t>R(C</a:t>
            </a:r>
            <a:r>
              <a:rPr lang="en-AU" baseline="-25000"/>
              <a:t>A</a:t>
            </a:r>
            <a:r>
              <a:rPr lang="en-AU"/>
              <a:t>-H), Å	 1.09 ± 0.005 	     1.09</a:t>
            </a:r>
          </a:p>
          <a:p>
            <a:pPr>
              <a:spcBef>
                <a:spcPct val="50000"/>
              </a:spcBef>
            </a:pPr>
            <a:r>
              <a:rPr lang="en-AU"/>
              <a:t>R(C</a:t>
            </a:r>
            <a:r>
              <a:rPr lang="en-AU" baseline="-25000"/>
              <a:t>D</a:t>
            </a:r>
            <a:r>
              <a:rPr lang="en-AU"/>
              <a:t>-C</a:t>
            </a:r>
            <a:r>
              <a:rPr lang="en-AU" baseline="-25000"/>
              <a:t>A</a:t>
            </a:r>
            <a:r>
              <a:rPr lang="en-AU"/>
              <a:t>), Å	 3.35 ± 0.12 	     4.47</a:t>
            </a:r>
          </a:p>
          <a:p>
            <a:pPr>
              <a:spcBef>
                <a:spcPct val="50000"/>
              </a:spcBef>
            </a:pPr>
            <a:r>
              <a:rPr lang="en-AU" i="1">
                <a:latin typeface="Symbol" pitchFamily="18" charset="2"/>
              </a:rPr>
              <a:t>a</a:t>
            </a:r>
            <a:r>
              <a:rPr lang="en-AU"/>
              <a:t>(C</a:t>
            </a:r>
            <a:r>
              <a:rPr lang="en-AU" baseline="-25000"/>
              <a:t>D</a:t>
            </a:r>
            <a:r>
              <a:rPr lang="en-AU"/>
              <a:t>-H-C</a:t>
            </a:r>
            <a:r>
              <a:rPr lang="en-AU" baseline="-25000"/>
              <a:t>A</a:t>
            </a:r>
            <a:r>
              <a:rPr lang="en-AU"/>
              <a:t>), </a:t>
            </a:r>
            <a:r>
              <a:rPr lang="en-US">
                <a:cs typeface="Arial" charset="0"/>
              </a:rPr>
              <a:t>°</a:t>
            </a:r>
            <a:r>
              <a:rPr lang="en-AU" i="1"/>
              <a:t>	 </a:t>
            </a:r>
            <a:r>
              <a:rPr lang="en-AU"/>
              <a:t>137 ± 6	 	     142</a:t>
            </a:r>
            <a:endParaRPr lang="ru-RU"/>
          </a:p>
        </p:txBody>
      </p:sp>
      <p:grpSp>
        <p:nvGrpSpPr>
          <p:cNvPr id="2" name="Group 37"/>
          <p:cNvGrpSpPr>
            <a:grpSpLocks/>
          </p:cNvGrpSpPr>
          <p:nvPr/>
        </p:nvGrpSpPr>
        <p:grpSpPr bwMode="auto">
          <a:xfrm>
            <a:off x="2339975" y="2997200"/>
            <a:ext cx="2879725" cy="1223963"/>
            <a:chOff x="1474" y="1888"/>
            <a:chExt cx="1814" cy="771"/>
          </a:xfrm>
        </p:grpSpPr>
        <p:sp>
          <p:nvSpPr>
            <p:cNvPr id="29709" name="AutoShape 34"/>
            <p:cNvSpPr>
              <a:spLocks noChangeArrowheads="1"/>
            </p:cNvSpPr>
            <p:nvPr/>
          </p:nvSpPr>
          <p:spPr bwMode="auto">
            <a:xfrm>
              <a:off x="2789" y="1888"/>
              <a:ext cx="499" cy="771"/>
            </a:xfrm>
            <a:prstGeom prst="bracePair">
              <a:avLst>
                <a:gd name="adj" fmla="val 8333"/>
              </a:avLst>
            </a:prstGeom>
            <a:noFill/>
            <a:ln w="19050">
              <a:solidFill>
                <a:srgbClr val="FF0000"/>
              </a:solidFill>
              <a:round/>
              <a:headEnd/>
              <a:tailEnd type="none" w="lg" len="lg"/>
            </a:ln>
          </p:spPr>
          <p:txBody>
            <a:bodyPr wrap="none" lIns="90000" tIns="46800" rIns="90000" bIns="46800" anchor="ctr"/>
            <a:lstStyle/>
            <a:p>
              <a:endParaRPr lang="en-AU"/>
            </a:p>
          </p:txBody>
        </p:sp>
        <p:sp>
          <p:nvSpPr>
            <p:cNvPr id="29710" name="AutoShape 35"/>
            <p:cNvSpPr>
              <a:spLocks noChangeArrowheads="1"/>
            </p:cNvSpPr>
            <p:nvPr/>
          </p:nvSpPr>
          <p:spPr bwMode="auto">
            <a:xfrm>
              <a:off x="1474" y="1888"/>
              <a:ext cx="952" cy="771"/>
            </a:xfrm>
            <a:prstGeom prst="bracePair">
              <a:avLst>
                <a:gd name="adj" fmla="val 8333"/>
              </a:avLst>
            </a:prstGeom>
            <a:noFill/>
            <a:ln w="19050">
              <a:solidFill>
                <a:srgbClr val="FF0000"/>
              </a:solidFill>
              <a:round/>
              <a:headEnd/>
              <a:tailEnd type="none" w="lg" len="lg"/>
            </a:ln>
          </p:spPr>
          <p:txBody>
            <a:bodyPr wrap="none" lIns="90000" tIns="46800" rIns="90000" bIns="46800" anchor="ctr"/>
            <a:lstStyle/>
            <a:p>
              <a:endParaRPr lang="en-AU"/>
            </a:p>
          </p:txBody>
        </p:sp>
        <p:sp>
          <p:nvSpPr>
            <p:cNvPr id="29711" name="Text Box 36"/>
            <p:cNvSpPr txBox="1">
              <a:spLocks noChangeArrowheads="1"/>
            </p:cNvSpPr>
            <p:nvPr/>
          </p:nvSpPr>
          <p:spPr bwMode="auto">
            <a:xfrm>
              <a:off x="2505" y="2115"/>
              <a:ext cx="226" cy="288"/>
            </a:xfrm>
            <a:prstGeom prst="rect">
              <a:avLst/>
            </a:prstGeom>
            <a:noFill/>
            <a:ln w="19050">
              <a:noFill/>
              <a:miter lim="800000"/>
              <a:headEnd/>
              <a:tailEnd type="none" w="lg" len="lg"/>
            </a:ln>
          </p:spPr>
          <p:txBody>
            <a:bodyPr wrap="none" lIns="90000" tIns="46800" rIns="90000" bIns="46800">
              <a:spAutoFit/>
            </a:bodyPr>
            <a:lstStyle/>
            <a:p>
              <a:r>
                <a:rPr lang="en-US" sz="2400" b="1">
                  <a:solidFill>
                    <a:srgbClr val="FF0000"/>
                  </a:solidFill>
                </a:rPr>
                <a:t>&lt;</a:t>
              </a:r>
              <a:endParaRPr lang="ru-RU" sz="2400" b="1">
                <a:solidFill>
                  <a:srgbClr val="FF0000"/>
                </a:solidFill>
              </a:endParaRPr>
            </a:p>
          </p:txBody>
        </p:sp>
      </p:grpSp>
      <p:sp>
        <p:nvSpPr>
          <p:cNvPr id="29708" name="Rectangle 20"/>
          <p:cNvSpPr>
            <a:spLocks noChangeArrowheads="1"/>
          </p:cNvSpPr>
          <p:nvPr/>
        </p:nvSpPr>
        <p:spPr bwMode="auto">
          <a:xfrm>
            <a:off x="514350" y="204788"/>
            <a:ext cx="5929313" cy="2017712"/>
          </a:xfrm>
          <a:prstGeom prst="rect">
            <a:avLst/>
          </a:prstGeom>
          <a:noFill/>
          <a:ln w="9525">
            <a:noFill/>
            <a:miter lim="800000"/>
            <a:headEnd/>
            <a:tailEnd/>
          </a:ln>
        </p:spPr>
        <p:txBody>
          <a:bodyPr>
            <a:spAutoFit/>
          </a:bodyPr>
          <a:lstStyle/>
          <a:p>
            <a:pPr>
              <a:spcBef>
                <a:spcPct val="50000"/>
              </a:spcBef>
            </a:pPr>
            <a:r>
              <a:rPr lang="en-AU" dirty="0"/>
              <a:t>	ONIOM(HF/3-21G:Amber)	   HF/3-21G, cluster</a:t>
            </a:r>
          </a:p>
          <a:p>
            <a:pPr>
              <a:spcBef>
                <a:spcPct val="50000"/>
              </a:spcBef>
            </a:pPr>
            <a:r>
              <a:rPr lang="en-AU" dirty="0"/>
              <a:t>R(C</a:t>
            </a:r>
            <a:r>
              <a:rPr lang="en-AU" baseline="-25000" dirty="0"/>
              <a:t>D</a:t>
            </a:r>
            <a:r>
              <a:rPr lang="en-AU" dirty="0"/>
              <a:t>-H), Å	1.08 ± 0.003	      1.09</a:t>
            </a:r>
          </a:p>
          <a:p>
            <a:pPr>
              <a:spcBef>
                <a:spcPct val="50000"/>
              </a:spcBef>
            </a:pPr>
            <a:r>
              <a:rPr lang="en-AU" dirty="0"/>
              <a:t>R(C</a:t>
            </a:r>
            <a:r>
              <a:rPr lang="en-AU" baseline="-25000" dirty="0"/>
              <a:t>A</a:t>
            </a:r>
            <a:r>
              <a:rPr lang="en-AU" dirty="0"/>
              <a:t>-H), Å	3.07 ± 0.31	      3.56</a:t>
            </a:r>
          </a:p>
          <a:p>
            <a:pPr>
              <a:spcBef>
                <a:spcPct val="50000"/>
              </a:spcBef>
            </a:pPr>
            <a:r>
              <a:rPr lang="en-AU" dirty="0"/>
              <a:t>R(C</a:t>
            </a:r>
            <a:r>
              <a:rPr lang="en-AU" baseline="-25000" dirty="0"/>
              <a:t>D</a:t>
            </a:r>
            <a:r>
              <a:rPr lang="en-AU" dirty="0"/>
              <a:t>-C</a:t>
            </a:r>
            <a:r>
              <a:rPr lang="en-AU" baseline="-25000" dirty="0"/>
              <a:t>A</a:t>
            </a:r>
            <a:r>
              <a:rPr lang="en-AU" dirty="0"/>
              <a:t>), Å	3.79 ± 0.20	      4.23</a:t>
            </a:r>
          </a:p>
          <a:p>
            <a:pPr>
              <a:spcBef>
                <a:spcPct val="50000"/>
              </a:spcBef>
            </a:pPr>
            <a:r>
              <a:rPr lang="en-AU" i="1" dirty="0">
                <a:latin typeface="Symbol" pitchFamily="18" charset="2"/>
              </a:rPr>
              <a:t>a</a:t>
            </a:r>
            <a:r>
              <a:rPr lang="en-AU" dirty="0"/>
              <a:t>(C</a:t>
            </a:r>
            <a:r>
              <a:rPr lang="en-AU" baseline="-25000" dirty="0"/>
              <a:t>D</a:t>
            </a:r>
            <a:r>
              <a:rPr lang="en-AU" dirty="0"/>
              <a:t>-H-C</a:t>
            </a:r>
            <a:r>
              <a:rPr lang="en-AU" baseline="-25000" dirty="0"/>
              <a:t>A</a:t>
            </a:r>
            <a:r>
              <a:rPr lang="en-AU" dirty="0"/>
              <a:t>), </a:t>
            </a:r>
            <a:r>
              <a:rPr lang="en-US" dirty="0">
                <a:cs typeface="Arial" charset="0"/>
              </a:rPr>
              <a:t>°</a:t>
            </a:r>
            <a:r>
              <a:rPr lang="en-AU" i="1" dirty="0"/>
              <a:t>	</a:t>
            </a:r>
            <a:r>
              <a:rPr lang="en-AU" dirty="0"/>
              <a:t>126 ± 15		      121</a:t>
            </a:r>
            <a:endParaRPr lang="ru-RU"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4"/>
          <p:cNvSpPr>
            <a:spLocks noGrp="1" noChangeArrowheads="1"/>
          </p:cNvSpPr>
          <p:nvPr>
            <p:ph type="title"/>
          </p:nvPr>
        </p:nvSpPr>
        <p:spPr>
          <a:xfrm>
            <a:off x="611188" y="142875"/>
            <a:ext cx="8229600" cy="765175"/>
          </a:xfrm>
        </p:spPr>
        <p:txBody>
          <a:bodyPr/>
          <a:lstStyle/>
          <a:p>
            <a:pPr eaLnBrk="1" hangingPunct="1"/>
            <a:r>
              <a:rPr lang="en-US" sz="4000" smtClean="0"/>
              <a:t>Recommendations</a:t>
            </a:r>
            <a:endParaRPr lang="ru-RU" sz="4000" smtClean="0"/>
          </a:p>
        </p:txBody>
      </p:sp>
      <p:sp>
        <p:nvSpPr>
          <p:cNvPr id="96261" name="Rectangle 5"/>
          <p:cNvSpPr>
            <a:spLocks noGrp="1" noChangeArrowheads="1"/>
          </p:cNvSpPr>
          <p:nvPr>
            <p:ph idx="1"/>
          </p:nvPr>
        </p:nvSpPr>
        <p:spPr>
          <a:xfrm>
            <a:off x="457200" y="1125538"/>
            <a:ext cx="8229600" cy="5329237"/>
          </a:xfrm>
        </p:spPr>
        <p:txBody>
          <a:bodyPr/>
          <a:lstStyle/>
          <a:p>
            <a:pPr eaLnBrk="1" hangingPunct="1">
              <a:spcBef>
                <a:spcPct val="50000"/>
              </a:spcBef>
            </a:pPr>
            <a:r>
              <a:rPr lang="en-AU" altLang="zh-CN" sz="2000" b="1" dirty="0" smtClean="0">
                <a:ea typeface="SimSun" pitchFamily="2" charset="-122"/>
              </a:rPr>
              <a:t>Preparation of the structure</a:t>
            </a:r>
          </a:p>
          <a:p>
            <a:pPr lvl="1" eaLnBrk="1" hangingPunct="1">
              <a:spcBef>
                <a:spcPct val="50000"/>
              </a:spcBef>
            </a:pPr>
            <a:r>
              <a:rPr lang="en-US" altLang="zh-CN" sz="1800" b="1" dirty="0" smtClean="0">
                <a:ea typeface="SimSun" pitchFamily="2" charset="-122"/>
              </a:rPr>
              <a:t>Keep number of bonds crossing layer boundaries at minimum</a:t>
            </a:r>
          </a:p>
          <a:p>
            <a:pPr lvl="1" eaLnBrk="1" hangingPunct="1">
              <a:spcBef>
                <a:spcPct val="50000"/>
              </a:spcBef>
            </a:pPr>
            <a:r>
              <a:rPr lang="en-US" sz="1800" b="1" dirty="0" smtClean="0"/>
              <a:t>Double bonds should not be broken</a:t>
            </a:r>
            <a:endParaRPr lang="en-US" altLang="zh-CN" sz="1800" b="1" dirty="0" smtClean="0">
              <a:ea typeface="SimSun" pitchFamily="2" charset="-122"/>
            </a:endParaRPr>
          </a:p>
          <a:p>
            <a:pPr lvl="1" eaLnBrk="1" hangingPunct="1">
              <a:spcBef>
                <a:spcPct val="50000"/>
              </a:spcBef>
            </a:pPr>
            <a:r>
              <a:rPr lang="en-US" altLang="zh-CN" sz="1800" b="1" dirty="0" smtClean="0">
                <a:ea typeface="SimSun" pitchFamily="2" charset="-122"/>
              </a:rPr>
              <a:t>When </a:t>
            </a:r>
            <a:r>
              <a:rPr lang="en-US" altLang="zh-CN" sz="1800" b="1" dirty="0" err="1" smtClean="0">
                <a:ea typeface="SimSun" pitchFamily="2" charset="-122"/>
              </a:rPr>
              <a:t>modelling</a:t>
            </a:r>
            <a:r>
              <a:rPr lang="en-US" altLang="zh-CN" sz="1800" b="1" dirty="0" smtClean="0">
                <a:ea typeface="SimSun" pitchFamily="2" charset="-122"/>
              </a:rPr>
              <a:t> chemical reactions, keep the active atoms of reactions few bonds away from the layers crossing</a:t>
            </a:r>
          </a:p>
          <a:p>
            <a:pPr eaLnBrk="1" hangingPunct="1">
              <a:spcBef>
                <a:spcPct val="50000"/>
              </a:spcBef>
            </a:pPr>
            <a:r>
              <a:rPr lang="en-AU" altLang="zh-CN" sz="2000" b="1" dirty="0" smtClean="0">
                <a:ea typeface="SimSun" pitchFamily="2" charset="-122"/>
              </a:rPr>
              <a:t>Preliminary pure MM optimization of structure may be of help to check if the MM force field setup is correct, and to get a good starting geometry</a:t>
            </a:r>
          </a:p>
          <a:p>
            <a:pPr eaLnBrk="1" hangingPunct="1">
              <a:spcBef>
                <a:spcPct val="50000"/>
              </a:spcBef>
            </a:pPr>
            <a:r>
              <a:rPr lang="en-AU" altLang="zh-CN" sz="2000" b="1" dirty="0" smtClean="0">
                <a:ea typeface="SimSun" pitchFamily="2" charset="-122"/>
              </a:rPr>
              <a:t>Opt(Loose) followed by Opt in most cases gives a lower minimum and reduces the overall calculation time</a:t>
            </a:r>
            <a:endParaRPr lang="en-US" altLang="zh-CN" sz="2000" b="1" dirty="0" smtClean="0">
              <a:ea typeface="SimSun" pitchFamily="2" charset="-122"/>
            </a:endParaRPr>
          </a:p>
          <a:p>
            <a:pPr eaLnBrk="1" hangingPunct="1">
              <a:spcBef>
                <a:spcPct val="50000"/>
              </a:spcBef>
            </a:pPr>
            <a:r>
              <a:rPr lang="en-AU" altLang="zh-CN" sz="2000" b="1" dirty="0" smtClean="0">
                <a:ea typeface="SimSun" pitchFamily="2" charset="-122"/>
              </a:rPr>
              <a:t>A gradual increase in the level of QM method</a:t>
            </a:r>
          </a:p>
          <a:p>
            <a:pPr eaLnBrk="1" hangingPunct="1">
              <a:spcBef>
                <a:spcPct val="50000"/>
              </a:spcBef>
            </a:pPr>
            <a:r>
              <a:rPr lang="en-AU" altLang="zh-CN" sz="2000" b="1" dirty="0" smtClean="0">
                <a:ea typeface="SimSun" pitchFamily="2" charset="-122"/>
              </a:rPr>
              <a:t>Opt(</a:t>
            </a:r>
            <a:r>
              <a:rPr lang="en-AU" altLang="zh-CN" sz="2000" b="1" dirty="0" err="1" smtClean="0">
                <a:ea typeface="SimSun" pitchFamily="2" charset="-122"/>
              </a:rPr>
              <a:t>TS,QuadMacro</a:t>
            </a:r>
            <a:r>
              <a:rPr lang="en-AU" altLang="zh-CN" sz="2000" b="1" dirty="0" smtClean="0">
                <a:ea typeface="SimSun" pitchFamily="2" charset="-122"/>
              </a:rPr>
              <a:t>) is a must for TS search in case of large QM/MM structures</a:t>
            </a:r>
            <a:endParaRPr lang="ru-RU" sz="2000" b="1" dirty="0" smtClean="0">
              <a:ea typeface="SimSun" pitchFamily="2" charset="-122"/>
            </a:endParaRPr>
          </a:p>
        </p:txBody>
      </p:sp>
      <p:sp>
        <p:nvSpPr>
          <p:cNvPr id="30722" name="Slide Number Placeholder 5"/>
          <p:cNvSpPr>
            <a:spLocks noGrp="1"/>
          </p:cNvSpPr>
          <p:nvPr>
            <p:ph type="sldNum" sz="quarter" idx="12"/>
          </p:nvPr>
        </p:nvSpPr>
        <p:spPr>
          <a:noFill/>
        </p:spPr>
        <p:txBody>
          <a:bodyPr/>
          <a:lstStyle/>
          <a:p>
            <a:fld id="{1F7F7591-AC10-4BAE-8E15-C07B8B3C4E32}" type="slidenum">
              <a:rPr lang="ru-RU" smtClean="0">
                <a:latin typeface="Arial" charset="0"/>
              </a:rPr>
              <a:pPr/>
              <a:t>29</a:t>
            </a:fld>
            <a:endParaRPr lang="ru-RU" smtClean="0">
              <a:latin typeface="Arial"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6261">
                                            <p:txEl>
                                              <p:pRg st="0" end="0"/>
                                            </p:txEl>
                                          </p:spTgt>
                                        </p:tgtEl>
                                        <p:attrNameLst>
                                          <p:attrName>style.visibility</p:attrName>
                                        </p:attrNameLst>
                                      </p:cBhvr>
                                      <p:to>
                                        <p:strVal val="visible"/>
                                      </p:to>
                                    </p:set>
                                    <p:animEffect transition="in" filter="wipe(up)">
                                      <p:cBhvr>
                                        <p:cTn id="7" dur="1000"/>
                                        <p:tgtEl>
                                          <p:spTgt spid="96261">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96261">
                                            <p:txEl>
                                              <p:pRg st="1" end="1"/>
                                            </p:txEl>
                                          </p:spTgt>
                                        </p:tgtEl>
                                        <p:attrNameLst>
                                          <p:attrName>style.visibility</p:attrName>
                                        </p:attrNameLst>
                                      </p:cBhvr>
                                      <p:to>
                                        <p:strVal val="visible"/>
                                      </p:to>
                                    </p:set>
                                    <p:animEffect transition="in" filter="wipe(up)">
                                      <p:cBhvr>
                                        <p:cTn id="10" dur="1000"/>
                                        <p:tgtEl>
                                          <p:spTgt spid="96261">
                                            <p:txEl>
                                              <p:pRg st="1" end="1"/>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96261">
                                            <p:txEl>
                                              <p:pRg st="2" end="2"/>
                                            </p:txEl>
                                          </p:spTgt>
                                        </p:tgtEl>
                                        <p:attrNameLst>
                                          <p:attrName>style.visibility</p:attrName>
                                        </p:attrNameLst>
                                      </p:cBhvr>
                                      <p:to>
                                        <p:strVal val="visible"/>
                                      </p:to>
                                    </p:set>
                                    <p:animEffect transition="in" filter="wipe(up)">
                                      <p:cBhvr>
                                        <p:cTn id="13" dur="1000"/>
                                        <p:tgtEl>
                                          <p:spTgt spid="96261">
                                            <p:txEl>
                                              <p:pRg st="2" end="2"/>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96261">
                                            <p:txEl>
                                              <p:pRg st="3" end="3"/>
                                            </p:txEl>
                                          </p:spTgt>
                                        </p:tgtEl>
                                        <p:attrNameLst>
                                          <p:attrName>style.visibility</p:attrName>
                                        </p:attrNameLst>
                                      </p:cBhvr>
                                      <p:to>
                                        <p:strVal val="visible"/>
                                      </p:to>
                                    </p:set>
                                    <p:animEffect transition="in" filter="wipe(up)">
                                      <p:cBhvr>
                                        <p:cTn id="16" dur="1000"/>
                                        <p:tgtEl>
                                          <p:spTgt spid="9626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96261">
                                            <p:txEl>
                                              <p:pRg st="4" end="4"/>
                                            </p:txEl>
                                          </p:spTgt>
                                        </p:tgtEl>
                                        <p:attrNameLst>
                                          <p:attrName>style.visibility</p:attrName>
                                        </p:attrNameLst>
                                      </p:cBhvr>
                                      <p:to>
                                        <p:strVal val="visible"/>
                                      </p:to>
                                    </p:set>
                                    <p:animEffect transition="in" filter="wipe(up)">
                                      <p:cBhvr>
                                        <p:cTn id="21" dur="1000"/>
                                        <p:tgtEl>
                                          <p:spTgt spid="9626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96261">
                                            <p:txEl>
                                              <p:pRg st="5" end="5"/>
                                            </p:txEl>
                                          </p:spTgt>
                                        </p:tgtEl>
                                        <p:attrNameLst>
                                          <p:attrName>style.visibility</p:attrName>
                                        </p:attrNameLst>
                                      </p:cBhvr>
                                      <p:to>
                                        <p:strVal val="visible"/>
                                      </p:to>
                                    </p:set>
                                    <p:animEffect transition="in" filter="wipe(up)">
                                      <p:cBhvr>
                                        <p:cTn id="26" dur="1000"/>
                                        <p:tgtEl>
                                          <p:spTgt spid="96261">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96261">
                                            <p:txEl>
                                              <p:pRg st="6" end="6"/>
                                            </p:txEl>
                                          </p:spTgt>
                                        </p:tgtEl>
                                        <p:attrNameLst>
                                          <p:attrName>style.visibility</p:attrName>
                                        </p:attrNameLst>
                                      </p:cBhvr>
                                      <p:to>
                                        <p:strVal val="visible"/>
                                      </p:to>
                                    </p:set>
                                    <p:animEffect transition="in" filter="wipe(up)">
                                      <p:cBhvr>
                                        <p:cTn id="31" dur="1000"/>
                                        <p:tgtEl>
                                          <p:spTgt spid="96261">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96261">
                                            <p:txEl>
                                              <p:pRg st="7" end="7"/>
                                            </p:txEl>
                                          </p:spTgt>
                                        </p:tgtEl>
                                        <p:attrNameLst>
                                          <p:attrName>style.visibility</p:attrName>
                                        </p:attrNameLst>
                                      </p:cBhvr>
                                      <p:to>
                                        <p:strVal val="visible"/>
                                      </p:to>
                                    </p:set>
                                    <p:animEffect transition="in" filter="wipe(up)">
                                      <p:cBhvr>
                                        <p:cTn id="36" dur="1000"/>
                                        <p:tgtEl>
                                          <p:spTgt spid="9626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normAutofit fontScale="90000"/>
          </a:bodyPr>
          <a:lstStyle/>
          <a:p>
            <a:pPr eaLnBrk="1" hangingPunct="1"/>
            <a:r>
              <a:rPr lang="en-US" altLang="en-US" sz="3200" smtClean="0">
                <a:solidFill>
                  <a:schemeClr val="tx1"/>
                </a:solidFill>
              </a:rPr>
              <a:t>Hierarchy of Theoretical Methods for Molecular Structure and Energy Calculations</a:t>
            </a:r>
          </a:p>
        </p:txBody>
      </p:sp>
      <p:sp>
        <p:nvSpPr>
          <p:cNvPr id="7170" name="Slide Number Placeholder 4"/>
          <p:cNvSpPr>
            <a:spLocks noGrp="1"/>
          </p:cNvSpPr>
          <p:nvPr>
            <p:ph type="sldNum" sz="quarter" idx="12"/>
          </p:nvPr>
        </p:nvSpPr>
        <p:spPr>
          <a:noFill/>
        </p:spPr>
        <p:txBody>
          <a:bodyPr/>
          <a:lstStyle/>
          <a:p>
            <a:fld id="{5EDBEB11-7A59-4940-8A3F-F061D8ACA25A}" type="slidenum">
              <a:rPr lang="ru-RU" smtClean="0">
                <a:latin typeface="Arial" charset="0"/>
              </a:rPr>
              <a:pPr/>
              <a:t>3</a:t>
            </a:fld>
            <a:endParaRPr lang="ru-RU" smtClean="0">
              <a:latin typeface="Arial" charset="0"/>
            </a:endParaRPr>
          </a:p>
        </p:txBody>
      </p:sp>
      <p:sp>
        <p:nvSpPr>
          <p:cNvPr id="7172" name="Text Box 6"/>
          <p:cNvSpPr txBox="1">
            <a:spLocks noChangeArrowheads="1"/>
          </p:cNvSpPr>
          <p:nvPr/>
        </p:nvSpPr>
        <p:spPr bwMode="auto">
          <a:xfrm>
            <a:off x="144463" y="1766888"/>
            <a:ext cx="8820150" cy="4538662"/>
          </a:xfrm>
          <a:prstGeom prst="rect">
            <a:avLst/>
          </a:prstGeom>
          <a:noFill/>
          <a:ln w="9525">
            <a:noFill/>
            <a:miter lim="800000"/>
            <a:headEnd/>
            <a:tailEnd/>
          </a:ln>
        </p:spPr>
        <p:txBody>
          <a:bodyPr>
            <a:spAutoFit/>
          </a:bodyPr>
          <a:lstStyle/>
          <a:p>
            <a:pPr>
              <a:spcBef>
                <a:spcPct val="50000"/>
              </a:spcBef>
            </a:pPr>
            <a:r>
              <a:rPr lang="en-US" altLang="en-US"/>
              <a:t>				Quality				Size	</a:t>
            </a:r>
          </a:p>
          <a:p>
            <a:pPr>
              <a:spcBef>
                <a:spcPct val="50000"/>
              </a:spcBef>
            </a:pPr>
            <a:r>
              <a:rPr lang="en-US" altLang="en-US" b="1"/>
              <a:t>Quantum Mechanics</a:t>
            </a:r>
            <a:r>
              <a:rPr lang="en-US" altLang="en-US"/>
              <a:t> 						dependence</a:t>
            </a:r>
          </a:p>
          <a:p>
            <a:pPr>
              <a:spcBef>
                <a:spcPct val="50000"/>
              </a:spcBef>
            </a:pPr>
            <a:r>
              <a:rPr lang="en-US" altLang="en-US" b="1" i="1"/>
              <a:t>Ab initio MO Methods</a:t>
            </a:r>
            <a:endParaRPr lang="en-US" altLang="en-US"/>
          </a:p>
          <a:p>
            <a:pPr>
              <a:spcBef>
                <a:spcPct val="50000"/>
              </a:spcBef>
            </a:pPr>
            <a:r>
              <a:rPr lang="en-US" altLang="en-US"/>
              <a:t>CCSD(T)		quantitative  (1~2 kcal/mol)  but expensive	~N</a:t>
            </a:r>
            <a:r>
              <a:rPr lang="en-US" altLang="en-US" baseline="30000"/>
              <a:t>6 	</a:t>
            </a:r>
          </a:p>
          <a:p>
            <a:pPr>
              <a:spcBef>
                <a:spcPct val="50000"/>
              </a:spcBef>
            </a:pPr>
            <a:r>
              <a:rPr lang="en-US" altLang="en-US"/>
              <a:t>MP2			semi-quantitative  and doable		~N</a:t>
            </a:r>
            <a:r>
              <a:rPr lang="en-US" altLang="en-US" baseline="30000"/>
              <a:t>4 </a:t>
            </a:r>
            <a:r>
              <a:rPr lang="en-US" altLang="en-US"/>
              <a:t>	</a:t>
            </a:r>
          </a:p>
          <a:p>
            <a:pPr>
              <a:spcBef>
                <a:spcPct val="50000"/>
              </a:spcBef>
            </a:pPr>
            <a:r>
              <a:rPr lang="en-US" altLang="en-US"/>
              <a:t>DFT			semi-quantitative and cheap		~N</a:t>
            </a:r>
            <a:r>
              <a:rPr lang="en-US" altLang="en-US" baseline="30000"/>
              <a:t>2-3 </a:t>
            </a:r>
            <a:r>
              <a:rPr lang="en-US" altLang="en-US"/>
              <a:t>	</a:t>
            </a:r>
          </a:p>
          <a:p>
            <a:pPr>
              <a:spcBef>
                <a:spcPct val="50000"/>
              </a:spcBef>
            </a:pPr>
            <a:r>
              <a:rPr lang="en-US" altLang="en-US"/>
              <a:t>HF			qualitative				~N</a:t>
            </a:r>
            <a:r>
              <a:rPr lang="en-US" altLang="en-US" baseline="30000"/>
              <a:t>2-3 </a:t>
            </a:r>
            <a:r>
              <a:rPr lang="en-US" altLang="en-US"/>
              <a:t>	</a:t>
            </a:r>
          </a:p>
          <a:p>
            <a:pPr>
              <a:spcBef>
                <a:spcPct val="50000"/>
              </a:spcBef>
            </a:pPr>
            <a:r>
              <a:rPr lang="en-US" altLang="en-US" b="1" i="1"/>
              <a:t>Semi-empirical MO Methods</a:t>
            </a:r>
            <a:endParaRPr lang="en-US" altLang="en-US"/>
          </a:p>
          <a:p>
            <a:pPr>
              <a:spcBef>
                <a:spcPct val="50000"/>
              </a:spcBef>
            </a:pPr>
            <a:r>
              <a:rPr lang="en-US" altLang="en-US"/>
              <a:t>AM1, PM3, MNDO 	semi-qualitative				~N</a:t>
            </a:r>
            <a:r>
              <a:rPr lang="en-US" altLang="en-US" baseline="30000"/>
              <a:t>2-3 </a:t>
            </a:r>
            <a:r>
              <a:rPr lang="en-US" altLang="en-US"/>
              <a:t>	</a:t>
            </a:r>
          </a:p>
          <a:p>
            <a:pPr>
              <a:spcBef>
                <a:spcPct val="50000"/>
              </a:spcBef>
            </a:pPr>
            <a:r>
              <a:rPr lang="en-US" altLang="en-US" sz="2000" b="1"/>
              <a:t>Classical Mechanics</a:t>
            </a:r>
            <a:r>
              <a:rPr lang="en-US" altLang="en-US" b="1"/>
              <a:t> (Molecular Mechanics Force Field)</a:t>
            </a:r>
            <a:endParaRPr lang="en-US" altLang="en-US"/>
          </a:p>
          <a:p>
            <a:pPr>
              <a:spcBef>
                <a:spcPct val="50000"/>
              </a:spcBef>
            </a:pPr>
            <a:r>
              <a:rPr lang="en-US" altLang="en-US"/>
              <a:t>MM3, Amber, Charmm	semi-qualitative (no bond-breaking) 		~N</a:t>
            </a:r>
            <a:r>
              <a:rPr lang="en-US" altLang="en-US" baseline="30000"/>
              <a:t>1-2 </a:t>
            </a:r>
            <a:r>
              <a:rPr lang="en-US" altLang="en-US"/>
              <a:t>	</a:t>
            </a:r>
            <a:endParaRPr lang="ru-RU"/>
          </a:p>
        </p:txBody>
      </p:sp>
    </p:spTree>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457200" y="115888"/>
            <a:ext cx="8229600" cy="1143000"/>
          </a:xfrm>
        </p:spPr>
        <p:txBody>
          <a:bodyPr/>
          <a:lstStyle/>
          <a:p>
            <a:pPr eaLnBrk="1" hangingPunct="1"/>
            <a:r>
              <a:rPr lang="en-US" smtClean="0"/>
              <a:t>References</a:t>
            </a:r>
            <a:endParaRPr lang="ru-RU" smtClean="0"/>
          </a:p>
        </p:txBody>
      </p:sp>
      <p:sp>
        <p:nvSpPr>
          <p:cNvPr id="31748" name="Rectangle 3"/>
          <p:cNvSpPr>
            <a:spLocks noGrp="1" noChangeArrowheads="1"/>
          </p:cNvSpPr>
          <p:nvPr>
            <p:ph idx="1"/>
          </p:nvPr>
        </p:nvSpPr>
        <p:spPr>
          <a:xfrm>
            <a:off x="395288" y="1196975"/>
            <a:ext cx="8291512" cy="4895850"/>
          </a:xfrm>
        </p:spPr>
        <p:txBody>
          <a:bodyPr>
            <a:normAutofit/>
          </a:bodyPr>
          <a:lstStyle/>
          <a:p>
            <a:pPr marL="609600" indent="-609600" eaLnBrk="1" hangingPunct="1">
              <a:buClr>
                <a:schemeClr val="tx1"/>
              </a:buClr>
              <a:buFontTx/>
              <a:buAutoNum type="arabicPeriod"/>
            </a:pPr>
            <a:r>
              <a:rPr lang="en-AU" altLang="zh-CN" sz="1800" dirty="0" err="1" smtClean="0">
                <a:ea typeface="SimSun" pitchFamily="2" charset="-122"/>
              </a:rPr>
              <a:t>Dapprich</a:t>
            </a:r>
            <a:r>
              <a:rPr lang="en-AU" altLang="zh-CN" sz="1800" dirty="0" smtClean="0">
                <a:ea typeface="SimSun" pitchFamily="2" charset="-122"/>
              </a:rPr>
              <a:t> S., </a:t>
            </a:r>
            <a:r>
              <a:rPr lang="en-AU" altLang="zh-CN" sz="1800" dirty="0" err="1" smtClean="0">
                <a:ea typeface="SimSun" pitchFamily="2" charset="-122"/>
              </a:rPr>
              <a:t>Kom</a:t>
            </a:r>
            <a:r>
              <a:rPr lang="en-US" altLang="zh-CN" sz="1800" dirty="0" smtClean="0">
                <a:ea typeface="SimSun" pitchFamily="2" charset="-122"/>
              </a:rPr>
              <a:t>á</a:t>
            </a:r>
            <a:r>
              <a:rPr lang="en-AU" altLang="zh-CN" sz="1800" dirty="0" err="1" smtClean="0">
                <a:ea typeface="SimSun" pitchFamily="2" charset="-122"/>
              </a:rPr>
              <a:t>romi</a:t>
            </a:r>
            <a:r>
              <a:rPr lang="en-AU" altLang="zh-CN" sz="1800" dirty="0" smtClean="0">
                <a:ea typeface="SimSun" pitchFamily="2" charset="-122"/>
              </a:rPr>
              <a:t> I., </a:t>
            </a:r>
            <a:r>
              <a:rPr lang="en-AU" altLang="zh-CN" sz="1800" dirty="0" err="1" smtClean="0">
                <a:ea typeface="SimSun" pitchFamily="2" charset="-122"/>
              </a:rPr>
              <a:t>Byun</a:t>
            </a:r>
            <a:r>
              <a:rPr lang="en-AU" altLang="zh-CN" sz="1800" dirty="0" smtClean="0">
                <a:ea typeface="SimSun" pitchFamily="2" charset="-122"/>
              </a:rPr>
              <a:t> K.S., </a:t>
            </a:r>
            <a:r>
              <a:rPr lang="en-AU" altLang="zh-CN" sz="1800" dirty="0" err="1" smtClean="0">
                <a:ea typeface="SimSun" pitchFamily="2" charset="-122"/>
              </a:rPr>
              <a:t>Morokuma</a:t>
            </a:r>
            <a:r>
              <a:rPr lang="en-AU" altLang="zh-CN" sz="1800" dirty="0" smtClean="0">
                <a:ea typeface="SimSun" pitchFamily="2" charset="-122"/>
              </a:rPr>
              <a:t> K., Frisch M.J., </a:t>
            </a:r>
            <a:r>
              <a:rPr lang="en-AU" altLang="zh-CN" sz="1800" i="1" dirty="0" smtClean="0">
                <a:ea typeface="SimSun" pitchFamily="2" charset="-122"/>
              </a:rPr>
              <a:t>J. Mol. </a:t>
            </a:r>
            <a:r>
              <a:rPr lang="en-AU" altLang="zh-CN" sz="1800" i="1" dirty="0" err="1" smtClean="0">
                <a:ea typeface="SimSun" pitchFamily="2" charset="-122"/>
              </a:rPr>
              <a:t>Struct</a:t>
            </a:r>
            <a:r>
              <a:rPr lang="en-AU" altLang="zh-CN" sz="1800" i="1" dirty="0" smtClean="0">
                <a:ea typeface="SimSun" pitchFamily="2" charset="-122"/>
              </a:rPr>
              <a:t>. (</a:t>
            </a:r>
            <a:r>
              <a:rPr lang="en-AU" altLang="zh-CN" sz="1800" i="1" dirty="0" err="1" smtClean="0">
                <a:ea typeface="SimSun" pitchFamily="2" charset="-122"/>
              </a:rPr>
              <a:t>Theochem</a:t>
            </a:r>
            <a:r>
              <a:rPr lang="en-AU" altLang="zh-CN" sz="1800" i="1" dirty="0" smtClean="0">
                <a:ea typeface="SimSun" pitchFamily="2" charset="-122"/>
              </a:rPr>
              <a:t>)</a:t>
            </a:r>
            <a:r>
              <a:rPr lang="en-AU" altLang="zh-CN" sz="1800" dirty="0" smtClean="0">
                <a:ea typeface="SimSun" pitchFamily="2" charset="-122"/>
              </a:rPr>
              <a:t> </a:t>
            </a:r>
            <a:r>
              <a:rPr lang="en-AU" altLang="zh-CN" sz="1800" b="1" dirty="0" smtClean="0">
                <a:ea typeface="SimSun" pitchFamily="2" charset="-122"/>
              </a:rPr>
              <a:t>461-462</a:t>
            </a:r>
            <a:r>
              <a:rPr lang="en-AU" altLang="zh-CN" sz="1800" dirty="0" smtClean="0">
                <a:ea typeface="SimSun" pitchFamily="2" charset="-122"/>
              </a:rPr>
              <a:t>, 1 (1999).</a:t>
            </a:r>
          </a:p>
          <a:p>
            <a:pPr marL="609600" indent="-609600" eaLnBrk="1" hangingPunct="1">
              <a:buClr>
                <a:schemeClr val="tx1"/>
              </a:buClr>
              <a:buFontTx/>
              <a:buAutoNum type="arabicPeriod"/>
            </a:pPr>
            <a:r>
              <a:rPr lang="en-AU" altLang="zh-CN" sz="1800" dirty="0" err="1" smtClean="0">
                <a:ea typeface="SimSun" pitchFamily="2" charset="-122"/>
              </a:rPr>
              <a:t>Vreven</a:t>
            </a:r>
            <a:r>
              <a:rPr lang="en-AU" altLang="zh-CN" sz="1800" dirty="0" smtClean="0">
                <a:ea typeface="SimSun" pitchFamily="2" charset="-122"/>
              </a:rPr>
              <a:t> T., </a:t>
            </a:r>
            <a:r>
              <a:rPr lang="en-AU" altLang="zh-CN" sz="1800" dirty="0" err="1" smtClean="0">
                <a:ea typeface="SimSun" pitchFamily="2" charset="-122"/>
              </a:rPr>
              <a:t>Morokuma</a:t>
            </a:r>
            <a:r>
              <a:rPr lang="en-AU" altLang="zh-CN" sz="1800" dirty="0" smtClean="0">
                <a:ea typeface="SimSun" pitchFamily="2" charset="-122"/>
              </a:rPr>
              <a:t> K., </a:t>
            </a:r>
            <a:r>
              <a:rPr lang="en-AU" altLang="zh-CN" sz="1800" i="1" dirty="0" err="1" smtClean="0">
                <a:ea typeface="SimSun" pitchFamily="2" charset="-122"/>
              </a:rPr>
              <a:t>Theor</a:t>
            </a:r>
            <a:r>
              <a:rPr lang="en-AU" altLang="zh-CN" sz="1800" i="1" dirty="0" smtClean="0">
                <a:ea typeface="SimSun" pitchFamily="2" charset="-122"/>
              </a:rPr>
              <a:t>. Chem. Acc.</a:t>
            </a:r>
            <a:r>
              <a:rPr lang="en-AU" altLang="zh-CN" sz="1800" dirty="0" smtClean="0">
                <a:ea typeface="SimSun" pitchFamily="2" charset="-122"/>
              </a:rPr>
              <a:t> </a:t>
            </a:r>
            <a:r>
              <a:rPr lang="en-AU" altLang="zh-CN" sz="1800" b="1" dirty="0" smtClean="0">
                <a:ea typeface="SimSun" pitchFamily="2" charset="-122"/>
              </a:rPr>
              <a:t>109</a:t>
            </a:r>
            <a:r>
              <a:rPr lang="en-AU" altLang="zh-CN" sz="1800" dirty="0" smtClean="0">
                <a:ea typeface="SimSun" pitchFamily="2" charset="-122"/>
              </a:rPr>
              <a:t>, 125 (2003).</a:t>
            </a:r>
          </a:p>
          <a:p>
            <a:pPr marL="609600" indent="-609600" eaLnBrk="1" hangingPunct="1">
              <a:buClr>
                <a:schemeClr val="tx1"/>
              </a:buClr>
              <a:buFontTx/>
              <a:buAutoNum type="arabicPeriod"/>
            </a:pPr>
            <a:r>
              <a:rPr lang="en-AU" altLang="zh-CN" sz="1800" dirty="0" err="1" smtClean="0">
                <a:ea typeface="SimSun" pitchFamily="2" charset="-122"/>
              </a:rPr>
              <a:t>Vreven</a:t>
            </a:r>
            <a:r>
              <a:rPr lang="en-AU" altLang="zh-CN" sz="1800" dirty="0" smtClean="0">
                <a:ea typeface="SimSun" pitchFamily="2" charset="-122"/>
              </a:rPr>
              <a:t> T., </a:t>
            </a:r>
            <a:r>
              <a:rPr lang="en-AU" altLang="zh-CN" sz="1800" dirty="0" err="1" smtClean="0">
                <a:ea typeface="SimSun" pitchFamily="2" charset="-122"/>
              </a:rPr>
              <a:t>Morokuma</a:t>
            </a:r>
            <a:r>
              <a:rPr lang="en-AU" altLang="zh-CN" sz="1800" dirty="0" smtClean="0">
                <a:ea typeface="SimSun" pitchFamily="2" charset="-122"/>
              </a:rPr>
              <a:t> K., </a:t>
            </a:r>
            <a:r>
              <a:rPr lang="en-AU" altLang="zh-CN" sz="1800" dirty="0" err="1" smtClean="0">
                <a:ea typeface="SimSun" pitchFamily="2" charset="-122"/>
              </a:rPr>
              <a:t>Farkas</a:t>
            </a:r>
            <a:r>
              <a:rPr lang="en-AU" altLang="zh-CN" sz="1800" dirty="0" smtClean="0">
                <a:ea typeface="SimSun" pitchFamily="2" charset="-122"/>
              </a:rPr>
              <a:t> </a:t>
            </a:r>
            <a:r>
              <a:rPr lang="en-US" altLang="zh-CN" sz="1800" dirty="0" smtClean="0">
                <a:ea typeface="SimSun" pitchFamily="2" charset="-122"/>
              </a:rPr>
              <a:t>Ö</a:t>
            </a:r>
            <a:r>
              <a:rPr lang="en-AU" altLang="zh-CN" sz="1800" dirty="0" smtClean="0">
                <a:ea typeface="SimSun" pitchFamily="2" charset="-122"/>
              </a:rPr>
              <a:t>., Schlegel H.B., </a:t>
            </a:r>
            <a:r>
              <a:rPr lang="en-AU" altLang="zh-CN" sz="1800" dirty="0" err="1" smtClean="0">
                <a:ea typeface="SimSun" pitchFamily="2" charset="-122"/>
              </a:rPr>
              <a:t>Firsch</a:t>
            </a:r>
            <a:r>
              <a:rPr lang="en-AU" altLang="zh-CN" sz="1800" dirty="0" smtClean="0">
                <a:ea typeface="SimSun" pitchFamily="2" charset="-122"/>
              </a:rPr>
              <a:t> M.J., </a:t>
            </a:r>
            <a:r>
              <a:rPr lang="en-AU" altLang="zh-CN" sz="1800" i="1" dirty="0" smtClean="0">
                <a:ea typeface="SimSun" pitchFamily="2" charset="-122"/>
              </a:rPr>
              <a:t>J. Comp. Chem.</a:t>
            </a:r>
            <a:r>
              <a:rPr lang="en-AU" altLang="zh-CN" sz="1800" dirty="0" smtClean="0">
                <a:ea typeface="SimSun" pitchFamily="2" charset="-122"/>
              </a:rPr>
              <a:t> </a:t>
            </a:r>
            <a:r>
              <a:rPr lang="en-AU" altLang="zh-CN" sz="1800" b="1" dirty="0" smtClean="0">
                <a:ea typeface="SimSun" pitchFamily="2" charset="-122"/>
              </a:rPr>
              <a:t>24</a:t>
            </a:r>
            <a:r>
              <a:rPr lang="en-AU" altLang="zh-CN" sz="1800" dirty="0" smtClean="0">
                <a:ea typeface="SimSun" pitchFamily="2" charset="-122"/>
              </a:rPr>
              <a:t>, 760 (2003).</a:t>
            </a:r>
            <a:endParaRPr lang="en-US" altLang="zh-CN" sz="1800" dirty="0" smtClean="0">
              <a:ea typeface="SimSun" pitchFamily="2" charset="-122"/>
            </a:endParaRPr>
          </a:p>
          <a:p>
            <a:pPr marL="609600" indent="-609600" eaLnBrk="1" hangingPunct="1">
              <a:buClr>
                <a:schemeClr val="tx1"/>
              </a:buClr>
              <a:buFontTx/>
              <a:buAutoNum type="arabicPeriod"/>
            </a:pPr>
            <a:r>
              <a:rPr lang="en-AU" altLang="zh-CN" sz="1800" dirty="0" err="1" smtClean="0">
                <a:ea typeface="SimSun" pitchFamily="2" charset="-122"/>
              </a:rPr>
              <a:t>Vreven</a:t>
            </a:r>
            <a:r>
              <a:rPr lang="en-AU" altLang="zh-CN" sz="1800" dirty="0" smtClean="0">
                <a:ea typeface="SimSun" pitchFamily="2" charset="-122"/>
              </a:rPr>
              <a:t> T., </a:t>
            </a:r>
            <a:r>
              <a:rPr lang="en-AU" altLang="zh-CN" sz="1800" dirty="0" err="1" smtClean="0">
                <a:ea typeface="SimSun" pitchFamily="2" charset="-122"/>
              </a:rPr>
              <a:t>Firsch</a:t>
            </a:r>
            <a:r>
              <a:rPr lang="en-AU" altLang="zh-CN" sz="1800" dirty="0" smtClean="0">
                <a:ea typeface="SimSun" pitchFamily="2" charset="-122"/>
              </a:rPr>
              <a:t> M.J., </a:t>
            </a:r>
            <a:r>
              <a:rPr lang="en-AU" altLang="zh-CN" sz="1800" dirty="0" err="1" smtClean="0">
                <a:ea typeface="SimSun" pitchFamily="2" charset="-122"/>
              </a:rPr>
              <a:t>Kudin</a:t>
            </a:r>
            <a:r>
              <a:rPr lang="en-AU" altLang="zh-CN" sz="1800" dirty="0" smtClean="0">
                <a:ea typeface="SimSun" pitchFamily="2" charset="-122"/>
              </a:rPr>
              <a:t> K.N., Schlegel H.B., </a:t>
            </a:r>
            <a:r>
              <a:rPr lang="en-AU" altLang="zh-CN" sz="1800" dirty="0" err="1" smtClean="0">
                <a:ea typeface="SimSun" pitchFamily="2" charset="-122"/>
              </a:rPr>
              <a:t>Morokuma</a:t>
            </a:r>
            <a:r>
              <a:rPr lang="en-AU" altLang="zh-CN" sz="1800" dirty="0" smtClean="0">
                <a:ea typeface="SimSun" pitchFamily="2" charset="-122"/>
              </a:rPr>
              <a:t> K., </a:t>
            </a:r>
            <a:r>
              <a:rPr lang="en-AU" altLang="zh-CN" sz="1800" i="1" dirty="0" smtClean="0">
                <a:ea typeface="SimSun" pitchFamily="2" charset="-122"/>
              </a:rPr>
              <a:t>Mol. Phys.</a:t>
            </a:r>
            <a:r>
              <a:rPr lang="en-AU" altLang="zh-CN" sz="1800" dirty="0" smtClean="0">
                <a:ea typeface="SimSun" pitchFamily="2" charset="-122"/>
              </a:rPr>
              <a:t> </a:t>
            </a:r>
            <a:r>
              <a:rPr lang="en-AU" altLang="zh-CN" sz="1800" b="1" dirty="0" smtClean="0">
                <a:ea typeface="SimSun" pitchFamily="2" charset="-122"/>
              </a:rPr>
              <a:t>104</a:t>
            </a:r>
            <a:r>
              <a:rPr lang="en-AU" altLang="zh-CN" sz="1800" dirty="0" smtClean="0">
                <a:ea typeface="SimSun" pitchFamily="2" charset="-122"/>
              </a:rPr>
              <a:t>, 701 (2006).</a:t>
            </a:r>
            <a:endParaRPr lang="ru-RU" sz="1800" dirty="0" smtClean="0">
              <a:ea typeface="SimSun" pitchFamily="2" charset="-122"/>
            </a:endParaRPr>
          </a:p>
        </p:txBody>
      </p:sp>
      <p:sp>
        <p:nvSpPr>
          <p:cNvPr id="31746" name="Slide Number Placeholder 5"/>
          <p:cNvSpPr>
            <a:spLocks noGrp="1"/>
          </p:cNvSpPr>
          <p:nvPr>
            <p:ph type="sldNum" sz="quarter" idx="12"/>
          </p:nvPr>
        </p:nvSpPr>
        <p:spPr>
          <a:noFill/>
        </p:spPr>
        <p:txBody>
          <a:bodyPr/>
          <a:lstStyle/>
          <a:p>
            <a:fld id="{FD86C65B-7D1A-425A-BD1D-E59CF0FF81E0}" type="slidenum">
              <a:rPr lang="ru-RU" smtClean="0">
                <a:latin typeface="Arial" charset="0"/>
              </a:rPr>
              <a:pPr/>
              <a:t>30</a:t>
            </a:fld>
            <a:endParaRPr lang="ru-RU" smtClean="0">
              <a:latin typeface="Arial" charset="0"/>
            </a:endParaRPr>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2"/>
          </p:nvPr>
        </p:nvSpPr>
        <p:spPr>
          <a:noFill/>
        </p:spPr>
        <p:txBody>
          <a:bodyPr/>
          <a:lstStyle/>
          <a:p>
            <a:fld id="{D0CED6EC-8340-4F7D-A240-49860725C696}" type="slidenum">
              <a:rPr lang="ru-RU" smtClean="0">
                <a:latin typeface="Arial" charset="0"/>
              </a:rPr>
              <a:pPr/>
              <a:t>4</a:t>
            </a:fld>
            <a:endParaRPr lang="ru-RU" smtClean="0">
              <a:latin typeface="Arial" charset="0"/>
            </a:endParaRPr>
          </a:p>
        </p:txBody>
      </p:sp>
      <p:sp>
        <p:nvSpPr>
          <p:cNvPr id="8195" name="Rectangle 20"/>
          <p:cNvSpPr>
            <a:spLocks noGrp="1" noChangeArrowheads="1"/>
          </p:cNvSpPr>
          <p:nvPr>
            <p:ph type="title" idx="4294967295"/>
          </p:nvPr>
        </p:nvSpPr>
        <p:spPr>
          <a:xfrm>
            <a:off x="0" y="44450"/>
            <a:ext cx="8229600" cy="633413"/>
          </a:xfrm>
        </p:spPr>
        <p:txBody>
          <a:bodyPr>
            <a:normAutofit fontScale="90000"/>
          </a:bodyPr>
          <a:lstStyle/>
          <a:p>
            <a:pPr eaLnBrk="1" hangingPunct="1"/>
            <a:r>
              <a:rPr lang="en-US" sz="4000" smtClean="0"/>
              <a:t>The Road to Hybrid Methods</a:t>
            </a:r>
            <a:endParaRPr lang="ru-RU" sz="4000" smtClean="0"/>
          </a:p>
        </p:txBody>
      </p:sp>
      <p:sp>
        <p:nvSpPr>
          <p:cNvPr id="92198" name="Text Box 38"/>
          <p:cNvSpPr txBox="1">
            <a:spLocks noChangeArrowheads="1"/>
          </p:cNvSpPr>
          <p:nvPr/>
        </p:nvSpPr>
        <p:spPr bwMode="auto">
          <a:xfrm>
            <a:off x="827088" y="908050"/>
            <a:ext cx="7732712" cy="476250"/>
          </a:xfrm>
          <a:prstGeom prst="rect">
            <a:avLst/>
          </a:prstGeom>
          <a:noFill/>
          <a:ln w="19050">
            <a:solidFill>
              <a:schemeClr val="tx1"/>
            </a:solidFill>
            <a:miter lim="800000"/>
            <a:headEnd/>
            <a:tailEnd type="none" w="lg" len="lg"/>
          </a:ln>
        </p:spPr>
        <p:txBody>
          <a:bodyPr wrap="none" lIns="90000" tIns="46800" rIns="90000" bIns="46800">
            <a:spAutoFit/>
          </a:bodyPr>
          <a:lstStyle/>
          <a:p>
            <a:r>
              <a:rPr lang="en-US" sz="2400" b="1"/>
              <a:t>The </a:t>
            </a:r>
            <a:r>
              <a:rPr lang="en-US" sz="2400" b="1">
                <a:solidFill>
                  <a:srgbClr val="FF0000"/>
                </a:solidFill>
              </a:rPr>
              <a:t>real</a:t>
            </a:r>
            <a:r>
              <a:rPr lang="en-US" sz="2400" b="1"/>
              <a:t> system at the </a:t>
            </a:r>
            <a:r>
              <a:rPr lang="en-US" sz="2400" b="1">
                <a:solidFill>
                  <a:srgbClr val="FF0000"/>
                </a:solidFill>
              </a:rPr>
              <a:t>high</a:t>
            </a:r>
            <a:r>
              <a:rPr lang="en-US" sz="2400" b="1"/>
              <a:t> level (</a:t>
            </a:r>
            <a:r>
              <a:rPr lang="en-US" sz="2400" b="1">
                <a:solidFill>
                  <a:srgbClr val="FF0000"/>
                </a:solidFill>
              </a:rPr>
              <a:t>target</a:t>
            </a:r>
            <a:r>
              <a:rPr lang="en-US" sz="2400" b="1"/>
              <a:t>) is too large</a:t>
            </a:r>
            <a:endParaRPr lang="ru-RU" sz="2400" b="1"/>
          </a:p>
        </p:txBody>
      </p:sp>
      <p:sp>
        <p:nvSpPr>
          <p:cNvPr id="92204" name="Text Box 44"/>
          <p:cNvSpPr txBox="1">
            <a:spLocks noChangeArrowheads="1"/>
          </p:cNvSpPr>
          <p:nvPr/>
        </p:nvSpPr>
        <p:spPr bwMode="auto">
          <a:xfrm>
            <a:off x="842963" y="3449638"/>
            <a:ext cx="3432175" cy="641350"/>
          </a:xfrm>
          <a:prstGeom prst="rect">
            <a:avLst/>
          </a:prstGeom>
          <a:noFill/>
          <a:ln w="19050">
            <a:noFill/>
            <a:miter lim="800000"/>
            <a:headEnd/>
            <a:tailEnd type="none" w="lg" len="lg"/>
          </a:ln>
        </p:spPr>
        <p:txBody>
          <a:bodyPr wrap="none" lIns="90000" tIns="46800" rIns="90000" bIns="46800">
            <a:spAutoFit/>
          </a:bodyPr>
          <a:lstStyle/>
          <a:p>
            <a:pPr algn="ctr"/>
            <a:r>
              <a:rPr lang="en-US" b="1" i="1"/>
              <a:t>Results may be poor! </a:t>
            </a:r>
          </a:p>
          <a:p>
            <a:pPr algn="ctr"/>
            <a:r>
              <a:rPr lang="en-US" b="1" i="1"/>
              <a:t>(the level is not good enough)</a:t>
            </a:r>
            <a:endParaRPr lang="ru-RU" b="1" i="1"/>
          </a:p>
        </p:txBody>
      </p:sp>
      <p:grpSp>
        <p:nvGrpSpPr>
          <p:cNvPr id="2" name="Group 56"/>
          <p:cNvGrpSpPr>
            <a:grpSpLocks/>
          </p:cNvGrpSpPr>
          <p:nvPr/>
        </p:nvGrpSpPr>
        <p:grpSpPr bwMode="auto">
          <a:xfrm>
            <a:off x="900113" y="4076700"/>
            <a:ext cx="7427912" cy="1562100"/>
            <a:chOff x="567" y="2568"/>
            <a:chExt cx="4679" cy="984"/>
          </a:xfrm>
        </p:grpSpPr>
        <p:sp>
          <p:nvSpPr>
            <p:cNvPr id="8211" name="Text Box 43"/>
            <p:cNvSpPr txBox="1">
              <a:spLocks noChangeArrowheads="1"/>
            </p:cNvSpPr>
            <p:nvPr/>
          </p:nvSpPr>
          <p:spPr bwMode="auto">
            <a:xfrm>
              <a:off x="567" y="3022"/>
              <a:ext cx="4679" cy="530"/>
            </a:xfrm>
            <a:prstGeom prst="rect">
              <a:avLst/>
            </a:prstGeom>
            <a:noFill/>
            <a:ln w="19050">
              <a:solidFill>
                <a:schemeClr val="tx1"/>
              </a:solidFill>
              <a:miter lim="800000"/>
              <a:headEnd/>
              <a:tailEnd type="none" w="lg" len="lg"/>
            </a:ln>
          </p:spPr>
          <p:txBody>
            <a:bodyPr wrap="none" lIns="90000" tIns="46800" rIns="90000" bIns="46800">
              <a:spAutoFit/>
            </a:bodyPr>
            <a:lstStyle/>
            <a:p>
              <a:r>
                <a:rPr lang="en-US" sz="2400" b="1"/>
                <a:t>Use the </a:t>
              </a:r>
              <a:r>
                <a:rPr lang="en-US" sz="2400" b="1">
                  <a:solidFill>
                    <a:srgbClr val="FF0000"/>
                  </a:solidFill>
                </a:rPr>
                <a:t>high </a:t>
              </a:r>
              <a:r>
                <a:rPr lang="en-US" sz="2400" b="1"/>
                <a:t>level method where the action is.</a:t>
              </a:r>
            </a:p>
            <a:p>
              <a:r>
                <a:rPr lang="en-US" sz="2400" b="1"/>
                <a:t>Use the </a:t>
              </a:r>
              <a:r>
                <a:rPr lang="en-US" sz="2400" b="1">
                  <a:solidFill>
                    <a:srgbClr val="FF0000"/>
                  </a:solidFill>
                </a:rPr>
                <a:t>low</a:t>
              </a:r>
              <a:r>
                <a:rPr lang="en-US" sz="2400" b="1"/>
                <a:t> level method for the rest/environment</a:t>
              </a:r>
              <a:endParaRPr lang="ru-RU" sz="2400" b="1"/>
            </a:p>
          </p:txBody>
        </p:sp>
        <p:sp>
          <p:nvSpPr>
            <p:cNvPr id="8212" name="AutoShape 49"/>
            <p:cNvSpPr>
              <a:spLocks noChangeArrowheads="1"/>
            </p:cNvSpPr>
            <p:nvPr/>
          </p:nvSpPr>
          <p:spPr bwMode="auto">
            <a:xfrm rot="7847801">
              <a:off x="4218" y="2682"/>
              <a:ext cx="453" cy="226"/>
            </a:xfrm>
            <a:prstGeom prst="rightArrow">
              <a:avLst>
                <a:gd name="adj1" fmla="val 50000"/>
                <a:gd name="adj2" fmla="val 50111"/>
              </a:avLst>
            </a:prstGeom>
            <a:noFill/>
            <a:ln w="19050">
              <a:solidFill>
                <a:schemeClr val="tx1"/>
              </a:solidFill>
              <a:miter lim="800000"/>
              <a:headEnd/>
              <a:tailEnd type="none" w="lg" len="lg"/>
            </a:ln>
          </p:spPr>
          <p:txBody>
            <a:bodyPr wrap="none" lIns="90000" tIns="46800" rIns="90000" bIns="46800" anchor="ctr"/>
            <a:lstStyle/>
            <a:p>
              <a:endParaRPr lang="en-AU"/>
            </a:p>
          </p:txBody>
        </p:sp>
        <p:sp>
          <p:nvSpPr>
            <p:cNvPr id="8213" name="AutoShape 50"/>
            <p:cNvSpPr>
              <a:spLocks noChangeArrowheads="1"/>
            </p:cNvSpPr>
            <p:nvPr/>
          </p:nvSpPr>
          <p:spPr bwMode="auto">
            <a:xfrm rot="2721197">
              <a:off x="1269" y="2683"/>
              <a:ext cx="453" cy="226"/>
            </a:xfrm>
            <a:prstGeom prst="rightArrow">
              <a:avLst>
                <a:gd name="adj1" fmla="val 50000"/>
                <a:gd name="adj2" fmla="val 50111"/>
              </a:avLst>
            </a:prstGeom>
            <a:noFill/>
            <a:ln w="19050">
              <a:solidFill>
                <a:schemeClr val="tx1"/>
              </a:solidFill>
              <a:miter lim="800000"/>
              <a:headEnd/>
              <a:tailEnd type="none" w="lg" len="lg"/>
            </a:ln>
          </p:spPr>
          <p:txBody>
            <a:bodyPr wrap="none" lIns="90000" tIns="46800" rIns="90000" bIns="46800" anchor="ctr"/>
            <a:lstStyle/>
            <a:p>
              <a:endParaRPr lang="en-AU"/>
            </a:p>
          </p:txBody>
        </p:sp>
      </p:grpSp>
      <p:grpSp>
        <p:nvGrpSpPr>
          <p:cNvPr id="3" name="Group 55"/>
          <p:cNvGrpSpPr>
            <a:grpSpLocks/>
          </p:cNvGrpSpPr>
          <p:nvPr/>
        </p:nvGrpSpPr>
        <p:grpSpPr bwMode="auto">
          <a:xfrm>
            <a:off x="5441950" y="1484313"/>
            <a:ext cx="3035300" cy="1817687"/>
            <a:chOff x="3428" y="935"/>
            <a:chExt cx="1912" cy="1145"/>
          </a:xfrm>
        </p:grpSpPr>
        <p:pic>
          <p:nvPicPr>
            <p:cNvPr id="8208" name="Picture 40"/>
            <p:cNvPicPr>
              <a:picLocks noChangeAspect="1" noChangeArrowheads="1"/>
            </p:cNvPicPr>
            <p:nvPr/>
          </p:nvPicPr>
          <p:blipFill>
            <a:blip r:embed="rId2"/>
            <a:srcRect/>
            <a:stretch>
              <a:fillRect/>
            </a:stretch>
          </p:blipFill>
          <p:spPr bwMode="auto">
            <a:xfrm>
              <a:off x="4656" y="1253"/>
              <a:ext cx="684" cy="827"/>
            </a:xfrm>
            <a:prstGeom prst="rect">
              <a:avLst/>
            </a:prstGeom>
            <a:noFill/>
            <a:ln w="9525">
              <a:noFill/>
              <a:miter lim="800000"/>
              <a:headEnd/>
              <a:tailEnd/>
            </a:ln>
          </p:spPr>
        </p:pic>
        <p:sp>
          <p:nvSpPr>
            <p:cNvPr id="8209" name="Text Box 42"/>
            <p:cNvSpPr txBox="1">
              <a:spLocks noChangeArrowheads="1"/>
            </p:cNvSpPr>
            <p:nvPr/>
          </p:nvSpPr>
          <p:spPr bwMode="auto">
            <a:xfrm>
              <a:off x="3428" y="1484"/>
              <a:ext cx="1266" cy="404"/>
            </a:xfrm>
            <a:prstGeom prst="rect">
              <a:avLst/>
            </a:prstGeom>
            <a:noFill/>
            <a:ln w="19050">
              <a:noFill/>
              <a:miter lim="800000"/>
              <a:headEnd/>
              <a:tailEnd type="none" w="lg" len="lg"/>
            </a:ln>
          </p:spPr>
          <p:txBody>
            <a:bodyPr wrap="none" lIns="90000" tIns="46800" rIns="90000" bIns="46800">
              <a:spAutoFit/>
            </a:bodyPr>
            <a:lstStyle/>
            <a:p>
              <a:r>
                <a:rPr lang="en-US" b="1"/>
                <a:t>Make the system</a:t>
              </a:r>
              <a:br>
                <a:rPr lang="en-US" b="1"/>
              </a:br>
              <a:r>
                <a:rPr lang="en-US" b="1">
                  <a:solidFill>
                    <a:srgbClr val="FF0000"/>
                  </a:solidFill>
                </a:rPr>
                <a:t>smaller</a:t>
              </a:r>
              <a:endParaRPr lang="ru-RU" b="1">
                <a:solidFill>
                  <a:srgbClr val="FF0000"/>
                </a:solidFill>
              </a:endParaRPr>
            </a:p>
          </p:txBody>
        </p:sp>
        <p:sp>
          <p:nvSpPr>
            <p:cNvPr id="8210" name="AutoShape 51"/>
            <p:cNvSpPr>
              <a:spLocks noChangeArrowheads="1"/>
            </p:cNvSpPr>
            <p:nvPr/>
          </p:nvSpPr>
          <p:spPr bwMode="auto">
            <a:xfrm rot="2721197">
              <a:off x="4264" y="1049"/>
              <a:ext cx="453" cy="226"/>
            </a:xfrm>
            <a:prstGeom prst="rightArrow">
              <a:avLst>
                <a:gd name="adj1" fmla="val 50000"/>
                <a:gd name="adj2" fmla="val 50111"/>
              </a:avLst>
            </a:prstGeom>
            <a:noFill/>
            <a:ln w="19050">
              <a:solidFill>
                <a:schemeClr val="tx1"/>
              </a:solidFill>
              <a:miter lim="800000"/>
              <a:headEnd/>
              <a:tailEnd type="none" w="lg" len="lg"/>
            </a:ln>
          </p:spPr>
          <p:txBody>
            <a:bodyPr wrap="none" lIns="90000" tIns="46800" rIns="90000" bIns="46800" anchor="ctr"/>
            <a:lstStyle/>
            <a:p>
              <a:endParaRPr lang="en-AU"/>
            </a:p>
          </p:txBody>
        </p:sp>
      </p:grpSp>
      <p:grpSp>
        <p:nvGrpSpPr>
          <p:cNvPr id="4" name="Group 54"/>
          <p:cNvGrpSpPr>
            <a:grpSpLocks/>
          </p:cNvGrpSpPr>
          <p:nvPr/>
        </p:nvGrpSpPr>
        <p:grpSpPr bwMode="auto">
          <a:xfrm>
            <a:off x="468313" y="1484313"/>
            <a:ext cx="4175125" cy="1905000"/>
            <a:chOff x="295" y="935"/>
            <a:chExt cx="2630" cy="1200"/>
          </a:xfrm>
        </p:grpSpPr>
        <p:pic>
          <p:nvPicPr>
            <p:cNvPr id="8205" name="Picture 39"/>
            <p:cNvPicPr>
              <a:picLocks noChangeAspect="1" noChangeArrowheads="1"/>
            </p:cNvPicPr>
            <p:nvPr/>
          </p:nvPicPr>
          <p:blipFill>
            <a:blip r:embed="rId3"/>
            <a:srcRect/>
            <a:stretch>
              <a:fillRect/>
            </a:stretch>
          </p:blipFill>
          <p:spPr bwMode="auto">
            <a:xfrm>
              <a:off x="1610" y="1184"/>
              <a:ext cx="1315" cy="951"/>
            </a:xfrm>
            <a:prstGeom prst="rect">
              <a:avLst/>
            </a:prstGeom>
            <a:noFill/>
            <a:ln w="9525">
              <a:noFill/>
              <a:miter lim="800000"/>
              <a:headEnd/>
              <a:tailEnd/>
            </a:ln>
          </p:spPr>
        </p:pic>
        <p:sp>
          <p:nvSpPr>
            <p:cNvPr id="8206" name="Text Box 41"/>
            <p:cNvSpPr txBox="1">
              <a:spLocks noChangeArrowheads="1"/>
            </p:cNvSpPr>
            <p:nvPr/>
          </p:nvSpPr>
          <p:spPr bwMode="auto">
            <a:xfrm>
              <a:off x="295" y="1439"/>
              <a:ext cx="1322" cy="404"/>
            </a:xfrm>
            <a:prstGeom prst="rect">
              <a:avLst/>
            </a:prstGeom>
            <a:noFill/>
            <a:ln w="19050">
              <a:noFill/>
              <a:miter lim="800000"/>
              <a:headEnd/>
              <a:tailEnd type="none" w="lg" len="lg"/>
            </a:ln>
          </p:spPr>
          <p:txBody>
            <a:bodyPr wrap="none" lIns="90000" tIns="46800" rIns="90000" bIns="46800">
              <a:spAutoFit/>
            </a:bodyPr>
            <a:lstStyle/>
            <a:p>
              <a:r>
                <a:rPr lang="en-US" b="1"/>
                <a:t>Use a </a:t>
              </a:r>
              <a:r>
                <a:rPr lang="en-US" b="1">
                  <a:solidFill>
                    <a:srgbClr val="FF0000"/>
                  </a:solidFill>
                </a:rPr>
                <a:t>low</a:t>
              </a:r>
              <a:r>
                <a:rPr lang="en-US" b="1"/>
                <a:t/>
              </a:r>
              <a:br>
                <a:rPr lang="en-US" b="1"/>
              </a:br>
              <a:r>
                <a:rPr lang="en-US" b="1"/>
                <a:t>(cheaper) method</a:t>
              </a:r>
              <a:endParaRPr lang="ru-RU" b="1"/>
            </a:p>
          </p:txBody>
        </p:sp>
        <p:sp>
          <p:nvSpPr>
            <p:cNvPr id="8207" name="AutoShape 52"/>
            <p:cNvSpPr>
              <a:spLocks noChangeArrowheads="1"/>
            </p:cNvSpPr>
            <p:nvPr/>
          </p:nvSpPr>
          <p:spPr bwMode="auto">
            <a:xfrm rot="7847801">
              <a:off x="1224" y="1049"/>
              <a:ext cx="453" cy="226"/>
            </a:xfrm>
            <a:prstGeom prst="rightArrow">
              <a:avLst>
                <a:gd name="adj1" fmla="val 50000"/>
                <a:gd name="adj2" fmla="val 50111"/>
              </a:avLst>
            </a:prstGeom>
            <a:noFill/>
            <a:ln w="19050">
              <a:solidFill>
                <a:schemeClr val="tx1"/>
              </a:solidFill>
              <a:miter lim="800000"/>
              <a:headEnd/>
              <a:tailEnd type="none" w="lg" len="lg"/>
            </a:ln>
          </p:spPr>
          <p:txBody>
            <a:bodyPr wrap="none" lIns="90000" tIns="46800" rIns="90000" bIns="46800" anchor="ctr"/>
            <a:lstStyle/>
            <a:p>
              <a:endParaRPr lang="en-AU"/>
            </a:p>
          </p:txBody>
        </p:sp>
      </p:grpSp>
      <p:grpSp>
        <p:nvGrpSpPr>
          <p:cNvPr id="5" name="Group 57"/>
          <p:cNvGrpSpPr>
            <a:grpSpLocks/>
          </p:cNvGrpSpPr>
          <p:nvPr/>
        </p:nvGrpSpPr>
        <p:grpSpPr bwMode="auto">
          <a:xfrm>
            <a:off x="1744663" y="5734050"/>
            <a:ext cx="5089525" cy="1008063"/>
            <a:chOff x="1099" y="3612"/>
            <a:chExt cx="3206" cy="635"/>
          </a:xfrm>
        </p:grpSpPr>
        <p:sp>
          <p:nvSpPr>
            <p:cNvPr id="8203" name="Text Box 45"/>
            <p:cNvSpPr txBox="1">
              <a:spLocks noChangeArrowheads="1"/>
            </p:cNvSpPr>
            <p:nvPr/>
          </p:nvSpPr>
          <p:spPr bwMode="auto">
            <a:xfrm>
              <a:off x="1099" y="3947"/>
              <a:ext cx="3206" cy="300"/>
            </a:xfrm>
            <a:prstGeom prst="rect">
              <a:avLst/>
            </a:prstGeom>
            <a:noFill/>
            <a:ln w="19050">
              <a:solidFill>
                <a:schemeClr val="tx1"/>
              </a:solidFill>
              <a:miter lim="800000"/>
              <a:headEnd/>
              <a:tailEnd type="none" w="lg" len="lg"/>
            </a:ln>
          </p:spPr>
          <p:txBody>
            <a:bodyPr wrap="none" lIns="90000" tIns="46800" rIns="90000" bIns="46800">
              <a:spAutoFit/>
            </a:bodyPr>
            <a:lstStyle/>
            <a:p>
              <a:r>
                <a:rPr lang="en-US" sz="2400" b="1"/>
                <a:t>Hybrid methods (QM/MM, ONIOM)</a:t>
              </a:r>
              <a:endParaRPr lang="ru-RU" sz="2400" b="1"/>
            </a:p>
          </p:txBody>
        </p:sp>
        <p:sp>
          <p:nvSpPr>
            <p:cNvPr id="8204" name="AutoShape 53"/>
            <p:cNvSpPr>
              <a:spLocks noChangeArrowheads="1"/>
            </p:cNvSpPr>
            <p:nvPr/>
          </p:nvSpPr>
          <p:spPr bwMode="auto">
            <a:xfrm rot="5400000">
              <a:off x="2631" y="3635"/>
              <a:ext cx="272" cy="226"/>
            </a:xfrm>
            <a:prstGeom prst="rightArrow">
              <a:avLst>
                <a:gd name="adj1" fmla="val 50000"/>
                <a:gd name="adj2" fmla="val 30088"/>
              </a:avLst>
            </a:prstGeom>
            <a:noFill/>
            <a:ln w="19050">
              <a:solidFill>
                <a:schemeClr val="tx1"/>
              </a:solidFill>
              <a:miter lim="800000"/>
              <a:headEnd/>
              <a:tailEnd type="none" w="lg" len="lg"/>
            </a:ln>
          </p:spPr>
          <p:txBody>
            <a:bodyPr wrap="none" lIns="90000" tIns="46800" rIns="90000" bIns="46800" anchor="ctr"/>
            <a:lstStyle/>
            <a:p>
              <a:endParaRPr lang="en-AU"/>
            </a:p>
          </p:txBody>
        </p:sp>
      </p:grpSp>
      <p:sp>
        <p:nvSpPr>
          <p:cNvPr id="92218" name="Text Box 58"/>
          <p:cNvSpPr txBox="1">
            <a:spLocks noChangeArrowheads="1"/>
          </p:cNvSpPr>
          <p:nvPr/>
        </p:nvSpPr>
        <p:spPr bwMode="auto">
          <a:xfrm>
            <a:off x="4716463" y="3435350"/>
            <a:ext cx="4427537" cy="641350"/>
          </a:xfrm>
          <a:prstGeom prst="rect">
            <a:avLst/>
          </a:prstGeom>
          <a:noFill/>
          <a:ln w="19050">
            <a:noFill/>
            <a:miter lim="800000"/>
            <a:headEnd/>
            <a:tailEnd type="none" w="lg" len="lg"/>
          </a:ln>
        </p:spPr>
        <p:txBody>
          <a:bodyPr lIns="90000" tIns="46800" rIns="90000" bIns="46800">
            <a:spAutoFit/>
          </a:bodyPr>
          <a:lstStyle/>
          <a:p>
            <a:pPr algn="ctr"/>
            <a:r>
              <a:rPr lang="en-US" b="1" i="1"/>
              <a:t>Results may be poor!</a:t>
            </a:r>
          </a:p>
          <a:p>
            <a:pPr algn="ctr"/>
            <a:r>
              <a:rPr lang="en-US" b="1" i="1"/>
              <a:t>(missing electronic and steric effects)</a:t>
            </a:r>
            <a:endParaRPr lang="ru-RU"/>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2198"/>
                                        </p:tgtEl>
                                        <p:attrNameLst>
                                          <p:attrName>style.visibility</p:attrName>
                                        </p:attrNameLst>
                                      </p:cBhvr>
                                      <p:to>
                                        <p:strVal val="visible"/>
                                      </p:to>
                                    </p:set>
                                    <p:animEffect transition="in" filter="wipe(up)">
                                      <p:cBhvr>
                                        <p:cTn id="7" dur="1000"/>
                                        <p:tgtEl>
                                          <p:spTgt spid="921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2204"/>
                                        </p:tgtEl>
                                        <p:attrNameLst>
                                          <p:attrName>style.visibility</p:attrName>
                                        </p:attrNameLst>
                                      </p:cBhvr>
                                      <p:to>
                                        <p:strVal val="visible"/>
                                      </p:to>
                                    </p:set>
                                    <p:animEffect transition="in" filter="wipe(up)">
                                      <p:cBhvr>
                                        <p:cTn id="17" dur="1000"/>
                                        <p:tgtEl>
                                          <p:spTgt spid="9220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10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2218"/>
                                        </p:tgtEl>
                                        <p:attrNameLst>
                                          <p:attrName>style.visibility</p:attrName>
                                        </p:attrNameLst>
                                      </p:cBhvr>
                                      <p:to>
                                        <p:strVal val="visible"/>
                                      </p:to>
                                    </p:set>
                                    <p:animEffect transition="in" filter="wipe(up)">
                                      <p:cBhvr>
                                        <p:cTn id="27" dur="1000"/>
                                        <p:tgtEl>
                                          <p:spTgt spid="922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up)">
                                      <p:cBhvr>
                                        <p:cTn id="32" dur="10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up)">
                                      <p:cBhvr>
                                        <p:cTn id="3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8" grpId="0" animBg="1"/>
      <p:bldP spid="92204" grpId="0"/>
      <p:bldP spid="922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12"/>
          <p:cNvSpPr>
            <a:spLocks noGrp="1" noChangeArrowheads="1"/>
          </p:cNvSpPr>
          <p:nvPr>
            <p:ph type="title"/>
          </p:nvPr>
        </p:nvSpPr>
        <p:spPr/>
        <p:txBody>
          <a:bodyPr>
            <a:normAutofit fontScale="90000"/>
          </a:bodyPr>
          <a:lstStyle/>
          <a:p>
            <a:pPr eaLnBrk="1" hangingPunct="1"/>
            <a:r>
              <a:rPr lang="en-AU" sz="4000" smtClean="0">
                <a:solidFill>
                  <a:schemeClr val="tx1"/>
                </a:solidFill>
              </a:rPr>
              <a:t>Hybrid Methods Classification </a:t>
            </a:r>
            <a:br>
              <a:rPr lang="en-AU" sz="4000" smtClean="0">
                <a:solidFill>
                  <a:schemeClr val="tx1"/>
                </a:solidFill>
              </a:rPr>
            </a:br>
            <a:r>
              <a:rPr lang="en-AU" sz="4000" smtClean="0">
                <a:solidFill>
                  <a:schemeClr val="tx1"/>
                </a:solidFill>
              </a:rPr>
              <a:t>Basing on Partition of the System</a:t>
            </a:r>
            <a:endParaRPr lang="ru-RU" sz="4000" smtClean="0">
              <a:solidFill>
                <a:schemeClr val="tx1"/>
              </a:solidFill>
            </a:endParaRPr>
          </a:p>
        </p:txBody>
      </p:sp>
      <p:sp>
        <p:nvSpPr>
          <p:cNvPr id="93197" name="Rectangle 13"/>
          <p:cNvSpPr>
            <a:spLocks noGrp="1" noChangeArrowheads="1"/>
          </p:cNvSpPr>
          <p:nvPr>
            <p:ph idx="1"/>
          </p:nvPr>
        </p:nvSpPr>
        <p:spPr>
          <a:xfrm>
            <a:off x="395288" y="3500438"/>
            <a:ext cx="8229600" cy="3302000"/>
          </a:xfrm>
        </p:spPr>
        <p:txBody>
          <a:bodyPr/>
          <a:lstStyle/>
          <a:p>
            <a:pPr marL="609600" indent="-609600" eaLnBrk="1" hangingPunct="1">
              <a:lnSpc>
                <a:spcPct val="90000"/>
              </a:lnSpc>
              <a:spcBef>
                <a:spcPct val="0"/>
              </a:spcBef>
              <a:buFontTx/>
              <a:buAutoNum type="arabicPeriod"/>
            </a:pPr>
            <a:r>
              <a:rPr lang="en-AU" sz="2800" smtClean="0"/>
              <a:t>Connection scheme</a:t>
            </a:r>
          </a:p>
          <a:p>
            <a:pPr marL="788988" lvl="1" indent="-331788" eaLnBrk="1" hangingPunct="1">
              <a:lnSpc>
                <a:spcPct val="90000"/>
              </a:lnSpc>
              <a:spcBef>
                <a:spcPct val="25000"/>
              </a:spcBef>
              <a:buFontTx/>
              <a:buNone/>
            </a:pPr>
            <a:r>
              <a:rPr lang="en-AU" sz="2400" i="1" smtClean="0">
                <a:latin typeface="Times New Roman" pitchFamily="18" charset="0"/>
              </a:rPr>
              <a:t>   E</a:t>
            </a:r>
            <a:r>
              <a:rPr lang="en-AU" sz="2400" smtClean="0">
                <a:latin typeface="Times New Roman" pitchFamily="18" charset="0"/>
              </a:rPr>
              <a:t>(X-Y) = </a:t>
            </a:r>
            <a:r>
              <a:rPr lang="en-AU" sz="2400" i="1" smtClean="0">
                <a:latin typeface="Times New Roman" pitchFamily="18" charset="0"/>
              </a:rPr>
              <a:t>E</a:t>
            </a:r>
            <a:r>
              <a:rPr lang="en-AU" sz="2400" baseline="-25000" smtClean="0">
                <a:latin typeface="Times New Roman" pitchFamily="18" charset="0"/>
              </a:rPr>
              <a:t>high</a:t>
            </a:r>
            <a:r>
              <a:rPr lang="en-AU" sz="2400" smtClean="0">
                <a:latin typeface="Times New Roman" pitchFamily="18" charset="0"/>
              </a:rPr>
              <a:t>(X) + </a:t>
            </a:r>
            <a:r>
              <a:rPr lang="en-AU" sz="2400" i="1" smtClean="0">
                <a:latin typeface="Times New Roman" pitchFamily="18" charset="0"/>
              </a:rPr>
              <a:t>E</a:t>
            </a:r>
            <a:r>
              <a:rPr lang="en-AU" sz="2400" baseline="-25000" smtClean="0">
                <a:latin typeface="Times New Roman" pitchFamily="18" charset="0"/>
              </a:rPr>
              <a:t>low</a:t>
            </a:r>
            <a:r>
              <a:rPr lang="en-AU" sz="2400" smtClean="0">
                <a:latin typeface="Times New Roman" pitchFamily="18" charset="0"/>
              </a:rPr>
              <a:t>(Y) + </a:t>
            </a:r>
            <a:r>
              <a:rPr lang="en-AU" sz="2400" i="1" smtClean="0">
                <a:latin typeface="Times New Roman" pitchFamily="18" charset="0"/>
              </a:rPr>
              <a:t>E</a:t>
            </a:r>
            <a:r>
              <a:rPr lang="en-AU" sz="2400" baseline="-25000" smtClean="0">
                <a:latin typeface="Times New Roman" pitchFamily="18" charset="0"/>
              </a:rPr>
              <a:t>interlayer</a:t>
            </a:r>
            <a:r>
              <a:rPr lang="en-AU" sz="2400" smtClean="0">
                <a:latin typeface="Times New Roman" pitchFamily="18" charset="0"/>
              </a:rPr>
              <a:t>(X,Y)</a:t>
            </a:r>
          </a:p>
          <a:p>
            <a:pPr marL="788988" lvl="1" indent="-331788" eaLnBrk="1" hangingPunct="1">
              <a:lnSpc>
                <a:spcPct val="90000"/>
              </a:lnSpc>
              <a:spcBef>
                <a:spcPct val="25000"/>
              </a:spcBef>
              <a:buFontTx/>
              <a:buNone/>
            </a:pPr>
            <a:r>
              <a:rPr lang="en-AU" sz="2400" smtClean="0"/>
              <a:t>    Requires to define additional potential for interactions between X and Y</a:t>
            </a:r>
          </a:p>
          <a:p>
            <a:pPr marL="609600" indent="-609600" eaLnBrk="1" hangingPunct="1">
              <a:lnSpc>
                <a:spcPct val="90000"/>
              </a:lnSpc>
              <a:spcBef>
                <a:spcPct val="50000"/>
              </a:spcBef>
              <a:buFontTx/>
              <a:buAutoNum type="arabicPeriod"/>
            </a:pPr>
            <a:r>
              <a:rPr lang="en-AU" sz="2800" smtClean="0"/>
              <a:t>Embedding (extrapolation) scheme: ONIOM</a:t>
            </a:r>
          </a:p>
          <a:p>
            <a:pPr marL="788988" lvl="1" indent="-331788" eaLnBrk="1" hangingPunct="1">
              <a:lnSpc>
                <a:spcPct val="90000"/>
              </a:lnSpc>
              <a:spcBef>
                <a:spcPct val="25000"/>
              </a:spcBef>
              <a:buFontTx/>
              <a:buNone/>
            </a:pPr>
            <a:r>
              <a:rPr lang="en-AU" sz="2400" smtClean="0">
                <a:latin typeface="Times New Roman" pitchFamily="18" charset="0"/>
              </a:rPr>
              <a:t>   </a:t>
            </a:r>
            <a:r>
              <a:rPr lang="en-AU" sz="2400" i="1" smtClean="0">
                <a:latin typeface="Times New Roman" pitchFamily="18" charset="0"/>
              </a:rPr>
              <a:t>E</a:t>
            </a:r>
            <a:r>
              <a:rPr lang="en-AU" sz="2400" smtClean="0">
                <a:latin typeface="Times New Roman" pitchFamily="18" charset="0"/>
              </a:rPr>
              <a:t>(X-Y) = </a:t>
            </a:r>
            <a:r>
              <a:rPr lang="en-AU" sz="2400" i="1" smtClean="0">
                <a:latin typeface="Times New Roman" pitchFamily="18" charset="0"/>
              </a:rPr>
              <a:t>E</a:t>
            </a:r>
            <a:r>
              <a:rPr lang="en-AU" sz="2400" baseline="-25000" smtClean="0">
                <a:latin typeface="Times New Roman" pitchFamily="18" charset="0"/>
              </a:rPr>
              <a:t>low</a:t>
            </a:r>
            <a:r>
              <a:rPr lang="en-AU" sz="2400" smtClean="0">
                <a:latin typeface="Times New Roman" pitchFamily="18" charset="0"/>
              </a:rPr>
              <a:t>(X-Y) - </a:t>
            </a:r>
            <a:r>
              <a:rPr lang="en-AU" sz="2400" i="1" smtClean="0">
                <a:latin typeface="Times New Roman" pitchFamily="18" charset="0"/>
              </a:rPr>
              <a:t>E</a:t>
            </a:r>
            <a:r>
              <a:rPr lang="en-AU" sz="2400" baseline="-25000" smtClean="0">
                <a:latin typeface="Times New Roman" pitchFamily="18" charset="0"/>
              </a:rPr>
              <a:t>low</a:t>
            </a:r>
            <a:r>
              <a:rPr lang="en-AU" sz="2400" smtClean="0">
                <a:latin typeface="Times New Roman" pitchFamily="18" charset="0"/>
              </a:rPr>
              <a:t>(X) + </a:t>
            </a:r>
            <a:r>
              <a:rPr lang="en-AU" sz="2400" i="1" smtClean="0">
                <a:latin typeface="Times New Roman" pitchFamily="18" charset="0"/>
              </a:rPr>
              <a:t>E</a:t>
            </a:r>
            <a:r>
              <a:rPr lang="en-AU" sz="2400" baseline="-25000" smtClean="0">
                <a:latin typeface="Times New Roman" pitchFamily="18" charset="0"/>
              </a:rPr>
              <a:t>high</a:t>
            </a:r>
            <a:r>
              <a:rPr lang="en-AU" sz="2400" smtClean="0">
                <a:latin typeface="Times New Roman" pitchFamily="18" charset="0"/>
              </a:rPr>
              <a:t>(X)</a:t>
            </a:r>
          </a:p>
          <a:p>
            <a:pPr marL="788988" lvl="1" indent="-331788" eaLnBrk="1" hangingPunct="1">
              <a:lnSpc>
                <a:spcPct val="90000"/>
              </a:lnSpc>
              <a:spcBef>
                <a:spcPct val="25000"/>
              </a:spcBef>
              <a:buFontTx/>
              <a:buNone/>
            </a:pPr>
            <a:r>
              <a:rPr lang="en-AU" sz="2400" smtClean="0"/>
              <a:t>    X-Y interactions are described at the low level</a:t>
            </a:r>
            <a:endParaRPr lang="ru-RU" sz="2400" smtClean="0"/>
          </a:p>
        </p:txBody>
      </p:sp>
      <p:sp>
        <p:nvSpPr>
          <p:cNvPr id="9218" name="Slide Number Placeholder 5"/>
          <p:cNvSpPr>
            <a:spLocks noGrp="1"/>
          </p:cNvSpPr>
          <p:nvPr>
            <p:ph type="sldNum" sz="quarter" idx="12"/>
          </p:nvPr>
        </p:nvSpPr>
        <p:spPr>
          <a:noFill/>
        </p:spPr>
        <p:txBody>
          <a:bodyPr/>
          <a:lstStyle/>
          <a:p>
            <a:fld id="{9CB1C9A5-9F33-4549-B0E6-84E1988AE0FA}" type="slidenum">
              <a:rPr lang="ru-RU" smtClean="0">
                <a:latin typeface="Arial" charset="0"/>
              </a:rPr>
              <a:pPr/>
              <a:t>5</a:t>
            </a:fld>
            <a:endParaRPr lang="ru-RU" smtClean="0">
              <a:latin typeface="Arial" charset="0"/>
            </a:endParaRPr>
          </a:p>
        </p:txBody>
      </p:sp>
      <p:grpSp>
        <p:nvGrpSpPr>
          <p:cNvPr id="2" name="Group 3"/>
          <p:cNvGrpSpPr>
            <a:grpSpLocks/>
          </p:cNvGrpSpPr>
          <p:nvPr/>
        </p:nvGrpSpPr>
        <p:grpSpPr bwMode="auto">
          <a:xfrm>
            <a:off x="3851275" y="1581150"/>
            <a:ext cx="2881313" cy="1981200"/>
            <a:chOff x="435" y="1222"/>
            <a:chExt cx="2153" cy="1572"/>
          </a:xfrm>
        </p:grpSpPr>
        <p:sp>
          <p:nvSpPr>
            <p:cNvPr id="9222" name="Freeform 4"/>
            <p:cNvSpPr>
              <a:spLocks/>
            </p:cNvSpPr>
            <p:nvPr/>
          </p:nvSpPr>
          <p:spPr bwMode="auto">
            <a:xfrm>
              <a:off x="435" y="1222"/>
              <a:ext cx="2153" cy="1572"/>
            </a:xfrm>
            <a:custGeom>
              <a:avLst/>
              <a:gdLst>
                <a:gd name="T0" fmla="*/ 141 w 2153"/>
                <a:gd name="T1" fmla="*/ 294 h 1572"/>
                <a:gd name="T2" fmla="*/ 171 w 2153"/>
                <a:gd name="T3" fmla="*/ 284 h 1572"/>
                <a:gd name="T4" fmla="*/ 192 w 2153"/>
                <a:gd name="T5" fmla="*/ 263 h 1572"/>
                <a:gd name="T6" fmla="*/ 343 w 2153"/>
                <a:gd name="T7" fmla="*/ 213 h 1572"/>
                <a:gd name="T8" fmla="*/ 373 w 2153"/>
                <a:gd name="T9" fmla="*/ 193 h 1572"/>
                <a:gd name="T10" fmla="*/ 404 w 2153"/>
                <a:gd name="T11" fmla="*/ 183 h 1572"/>
                <a:gd name="T12" fmla="*/ 929 w 2153"/>
                <a:gd name="T13" fmla="*/ 31 h 1572"/>
                <a:gd name="T14" fmla="*/ 1253 w 2153"/>
                <a:gd name="T15" fmla="*/ 1 h 1572"/>
                <a:gd name="T16" fmla="*/ 1404 w 2153"/>
                <a:gd name="T17" fmla="*/ 11 h 1572"/>
                <a:gd name="T18" fmla="*/ 1485 w 2153"/>
                <a:gd name="T19" fmla="*/ 51 h 1572"/>
                <a:gd name="T20" fmla="*/ 1566 w 2153"/>
                <a:gd name="T21" fmla="*/ 71 h 1572"/>
                <a:gd name="T22" fmla="*/ 1687 w 2153"/>
                <a:gd name="T23" fmla="*/ 122 h 1572"/>
                <a:gd name="T24" fmla="*/ 1920 w 2153"/>
                <a:gd name="T25" fmla="*/ 365 h 1572"/>
                <a:gd name="T26" fmla="*/ 1960 w 2153"/>
                <a:gd name="T27" fmla="*/ 425 h 1572"/>
                <a:gd name="T28" fmla="*/ 1970 w 2153"/>
                <a:gd name="T29" fmla="*/ 455 h 1572"/>
                <a:gd name="T30" fmla="*/ 2010 w 2153"/>
                <a:gd name="T31" fmla="*/ 516 h 1572"/>
                <a:gd name="T32" fmla="*/ 2152 w 2153"/>
                <a:gd name="T33" fmla="*/ 991 h 1572"/>
                <a:gd name="T34" fmla="*/ 2112 w 2153"/>
                <a:gd name="T35" fmla="*/ 1264 h 1572"/>
                <a:gd name="T36" fmla="*/ 1920 w 2153"/>
                <a:gd name="T37" fmla="*/ 1405 h 1572"/>
                <a:gd name="T38" fmla="*/ 1717 w 2153"/>
                <a:gd name="T39" fmla="*/ 1476 h 1572"/>
                <a:gd name="T40" fmla="*/ 1596 w 2153"/>
                <a:gd name="T41" fmla="*/ 1506 h 1572"/>
                <a:gd name="T42" fmla="*/ 1546 w 2153"/>
                <a:gd name="T43" fmla="*/ 1527 h 1572"/>
                <a:gd name="T44" fmla="*/ 1323 w 2153"/>
                <a:gd name="T45" fmla="*/ 1547 h 1572"/>
                <a:gd name="T46" fmla="*/ 1030 w 2153"/>
                <a:gd name="T47" fmla="*/ 1547 h 1572"/>
                <a:gd name="T48" fmla="*/ 939 w 2153"/>
                <a:gd name="T49" fmla="*/ 1506 h 1572"/>
                <a:gd name="T50" fmla="*/ 697 w 2153"/>
                <a:gd name="T51" fmla="*/ 1446 h 1572"/>
                <a:gd name="T52" fmla="*/ 656 w 2153"/>
                <a:gd name="T53" fmla="*/ 1426 h 1572"/>
                <a:gd name="T54" fmla="*/ 626 w 2153"/>
                <a:gd name="T55" fmla="*/ 1405 h 1572"/>
                <a:gd name="T56" fmla="*/ 474 w 2153"/>
                <a:gd name="T57" fmla="*/ 1345 h 1572"/>
                <a:gd name="T58" fmla="*/ 333 w 2153"/>
                <a:gd name="T59" fmla="*/ 1234 h 1572"/>
                <a:gd name="T60" fmla="*/ 232 w 2153"/>
                <a:gd name="T61" fmla="*/ 1031 h 1572"/>
                <a:gd name="T62" fmla="*/ 141 w 2153"/>
                <a:gd name="T63" fmla="*/ 961 h 1572"/>
                <a:gd name="T64" fmla="*/ 111 w 2153"/>
                <a:gd name="T65" fmla="*/ 941 h 1572"/>
                <a:gd name="T66" fmla="*/ 101 w 2153"/>
                <a:gd name="T67" fmla="*/ 910 h 1572"/>
                <a:gd name="T68" fmla="*/ 80 w 2153"/>
                <a:gd name="T69" fmla="*/ 870 h 1572"/>
                <a:gd name="T70" fmla="*/ 40 w 2153"/>
                <a:gd name="T71" fmla="*/ 759 h 1572"/>
                <a:gd name="T72" fmla="*/ 0 w 2153"/>
                <a:gd name="T73" fmla="*/ 607 h 1572"/>
                <a:gd name="T74" fmla="*/ 101 w 2153"/>
                <a:gd name="T75" fmla="*/ 375 h 1572"/>
                <a:gd name="T76" fmla="*/ 141 w 2153"/>
                <a:gd name="T77" fmla="*/ 294 h 157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153"/>
                <a:gd name="T118" fmla="*/ 0 h 1572"/>
                <a:gd name="T119" fmla="*/ 2153 w 2153"/>
                <a:gd name="T120" fmla="*/ 1572 h 157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153" h="1572">
                  <a:moveTo>
                    <a:pt x="141" y="294"/>
                  </a:moveTo>
                  <a:cubicBezTo>
                    <a:pt x="151" y="291"/>
                    <a:pt x="162" y="289"/>
                    <a:pt x="171" y="284"/>
                  </a:cubicBezTo>
                  <a:cubicBezTo>
                    <a:pt x="179" y="279"/>
                    <a:pt x="183" y="267"/>
                    <a:pt x="192" y="263"/>
                  </a:cubicBezTo>
                  <a:cubicBezTo>
                    <a:pt x="237" y="240"/>
                    <a:pt x="295" y="229"/>
                    <a:pt x="343" y="213"/>
                  </a:cubicBezTo>
                  <a:cubicBezTo>
                    <a:pt x="354" y="209"/>
                    <a:pt x="362" y="198"/>
                    <a:pt x="373" y="193"/>
                  </a:cubicBezTo>
                  <a:cubicBezTo>
                    <a:pt x="383" y="188"/>
                    <a:pt x="394" y="186"/>
                    <a:pt x="404" y="183"/>
                  </a:cubicBezTo>
                  <a:cubicBezTo>
                    <a:pt x="530" y="50"/>
                    <a:pt x="762" y="49"/>
                    <a:pt x="929" y="31"/>
                  </a:cubicBezTo>
                  <a:cubicBezTo>
                    <a:pt x="1038" y="19"/>
                    <a:pt x="1143" y="8"/>
                    <a:pt x="1253" y="1"/>
                  </a:cubicBezTo>
                  <a:cubicBezTo>
                    <a:pt x="1303" y="4"/>
                    <a:pt x="1355" y="0"/>
                    <a:pt x="1404" y="11"/>
                  </a:cubicBezTo>
                  <a:cubicBezTo>
                    <a:pt x="1433" y="17"/>
                    <a:pt x="1458" y="38"/>
                    <a:pt x="1485" y="51"/>
                  </a:cubicBezTo>
                  <a:cubicBezTo>
                    <a:pt x="1506" y="62"/>
                    <a:pt x="1546" y="67"/>
                    <a:pt x="1566" y="71"/>
                  </a:cubicBezTo>
                  <a:cubicBezTo>
                    <a:pt x="1606" y="92"/>
                    <a:pt x="1646" y="102"/>
                    <a:pt x="1687" y="122"/>
                  </a:cubicBezTo>
                  <a:cubicBezTo>
                    <a:pt x="1738" y="224"/>
                    <a:pt x="1854" y="272"/>
                    <a:pt x="1920" y="365"/>
                  </a:cubicBezTo>
                  <a:cubicBezTo>
                    <a:pt x="1934" y="385"/>
                    <a:pt x="1952" y="402"/>
                    <a:pt x="1960" y="425"/>
                  </a:cubicBezTo>
                  <a:cubicBezTo>
                    <a:pt x="1963" y="435"/>
                    <a:pt x="1965" y="446"/>
                    <a:pt x="1970" y="455"/>
                  </a:cubicBezTo>
                  <a:cubicBezTo>
                    <a:pt x="1982" y="476"/>
                    <a:pt x="2010" y="516"/>
                    <a:pt x="2010" y="516"/>
                  </a:cubicBezTo>
                  <a:cubicBezTo>
                    <a:pt x="2053" y="678"/>
                    <a:pt x="2128" y="824"/>
                    <a:pt x="2152" y="991"/>
                  </a:cubicBezTo>
                  <a:cubicBezTo>
                    <a:pt x="2149" y="1050"/>
                    <a:pt x="2153" y="1195"/>
                    <a:pt x="2112" y="1264"/>
                  </a:cubicBezTo>
                  <a:cubicBezTo>
                    <a:pt x="2069" y="1338"/>
                    <a:pt x="1998" y="1379"/>
                    <a:pt x="1920" y="1405"/>
                  </a:cubicBezTo>
                  <a:cubicBezTo>
                    <a:pt x="1853" y="1427"/>
                    <a:pt x="1786" y="1456"/>
                    <a:pt x="1717" y="1476"/>
                  </a:cubicBezTo>
                  <a:cubicBezTo>
                    <a:pt x="1677" y="1488"/>
                    <a:pt x="1635" y="1493"/>
                    <a:pt x="1596" y="1506"/>
                  </a:cubicBezTo>
                  <a:cubicBezTo>
                    <a:pt x="1579" y="1512"/>
                    <a:pt x="1564" y="1523"/>
                    <a:pt x="1546" y="1527"/>
                  </a:cubicBezTo>
                  <a:cubicBezTo>
                    <a:pt x="1514" y="1534"/>
                    <a:pt x="1337" y="1546"/>
                    <a:pt x="1323" y="1547"/>
                  </a:cubicBezTo>
                  <a:cubicBezTo>
                    <a:pt x="1221" y="1572"/>
                    <a:pt x="1136" y="1560"/>
                    <a:pt x="1030" y="1547"/>
                  </a:cubicBezTo>
                  <a:cubicBezTo>
                    <a:pt x="999" y="1535"/>
                    <a:pt x="970" y="1517"/>
                    <a:pt x="939" y="1506"/>
                  </a:cubicBezTo>
                  <a:cubicBezTo>
                    <a:pt x="861" y="1479"/>
                    <a:pt x="773" y="1478"/>
                    <a:pt x="697" y="1446"/>
                  </a:cubicBezTo>
                  <a:cubicBezTo>
                    <a:pt x="683" y="1440"/>
                    <a:pt x="669" y="1434"/>
                    <a:pt x="656" y="1426"/>
                  </a:cubicBezTo>
                  <a:cubicBezTo>
                    <a:pt x="645" y="1420"/>
                    <a:pt x="637" y="1410"/>
                    <a:pt x="626" y="1405"/>
                  </a:cubicBezTo>
                  <a:cubicBezTo>
                    <a:pt x="578" y="1384"/>
                    <a:pt x="519" y="1375"/>
                    <a:pt x="474" y="1345"/>
                  </a:cubicBezTo>
                  <a:cubicBezTo>
                    <a:pt x="423" y="1311"/>
                    <a:pt x="383" y="1268"/>
                    <a:pt x="333" y="1234"/>
                  </a:cubicBezTo>
                  <a:cubicBezTo>
                    <a:pt x="310" y="1163"/>
                    <a:pt x="286" y="1085"/>
                    <a:pt x="232" y="1031"/>
                  </a:cubicBezTo>
                  <a:cubicBezTo>
                    <a:pt x="184" y="983"/>
                    <a:pt x="215" y="1010"/>
                    <a:pt x="141" y="961"/>
                  </a:cubicBezTo>
                  <a:cubicBezTo>
                    <a:pt x="131" y="954"/>
                    <a:pt x="111" y="941"/>
                    <a:pt x="111" y="941"/>
                  </a:cubicBezTo>
                  <a:cubicBezTo>
                    <a:pt x="108" y="931"/>
                    <a:pt x="105" y="920"/>
                    <a:pt x="101" y="910"/>
                  </a:cubicBezTo>
                  <a:cubicBezTo>
                    <a:pt x="95" y="896"/>
                    <a:pt x="85" y="884"/>
                    <a:pt x="80" y="870"/>
                  </a:cubicBezTo>
                  <a:cubicBezTo>
                    <a:pt x="65" y="831"/>
                    <a:pt x="59" y="797"/>
                    <a:pt x="40" y="759"/>
                  </a:cubicBezTo>
                  <a:cubicBezTo>
                    <a:pt x="27" y="708"/>
                    <a:pt x="13" y="658"/>
                    <a:pt x="0" y="607"/>
                  </a:cubicBezTo>
                  <a:cubicBezTo>
                    <a:pt x="15" y="530"/>
                    <a:pt x="31" y="420"/>
                    <a:pt x="101" y="375"/>
                  </a:cubicBezTo>
                  <a:cubicBezTo>
                    <a:pt x="111" y="344"/>
                    <a:pt x="127" y="322"/>
                    <a:pt x="141" y="294"/>
                  </a:cubicBezTo>
                  <a:close/>
                </a:path>
              </a:pathLst>
            </a:custGeom>
            <a:noFill/>
            <a:ln w="9525">
              <a:solidFill>
                <a:schemeClr val="tx1"/>
              </a:solidFill>
              <a:round/>
              <a:headEnd/>
              <a:tailEnd/>
            </a:ln>
          </p:spPr>
          <p:txBody>
            <a:bodyPr/>
            <a:lstStyle/>
            <a:p>
              <a:endParaRPr lang="en-AU"/>
            </a:p>
          </p:txBody>
        </p:sp>
        <p:sp>
          <p:nvSpPr>
            <p:cNvPr id="9223" name="Freeform 5"/>
            <p:cNvSpPr>
              <a:spLocks/>
            </p:cNvSpPr>
            <p:nvPr/>
          </p:nvSpPr>
          <p:spPr bwMode="auto">
            <a:xfrm>
              <a:off x="1050" y="1688"/>
              <a:ext cx="870" cy="586"/>
            </a:xfrm>
            <a:custGeom>
              <a:avLst/>
              <a:gdLst>
                <a:gd name="T0" fmla="*/ 51 w 870"/>
                <a:gd name="T1" fmla="*/ 101 h 586"/>
                <a:gd name="T2" fmla="*/ 82 w 870"/>
                <a:gd name="T3" fmla="*/ 111 h 586"/>
                <a:gd name="T4" fmla="*/ 142 w 870"/>
                <a:gd name="T5" fmla="*/ 91 h 586"/>
                <a:gd name="T6" fmla="*/ 294 w 870"/>
                <a:gd name="T7" fmla="*/ 20 h 586"/>
                <a:gd name="T8" fmla="*/ 506 w 870"/>
                <a:gd name="T9" fmla="*/ 0 h 586"/>
                <a:gd name="T10" fmla="*/ 678 w 870"/>
                <a:gd name="T11" fmla="*/ 40 h 586"/>
                <a:gd name="T12" fmla="*/ 870 w 870"/>
                <a:gd name="T13" fmla="*/ 363 h 586"/>
                <a:gd name="T14" fmla="*/ 860 w 870"/>
                <a:gd name="T15" fmla="*/ 485 h 586"/>
                <a:gd name="T16" fmla="*/ 718 w 870"/>
                <a:gd name="T17" fmla="*/ 586 h 586"/>
                <a:gd name="T18" fmla="*/ 405 w 870"/>
                <a:gd name="T19" fmla="*/ 576 h 586"/>
                <a:gd name="T20" fmla="*/ 122 w 870"/>
                <a:gd name="T21" fmla="*/ 485 h 586"/>
                <a:gd name="T22" fmla="*/ 41 w 870"/>
                <a:gd name="T23" fmla="*/ 343 h 586"/>
                <a:gd name="T24" fmla="*/ 21 w 870"/>
                <a:gd name="T25" fmla="*/ 303 h 586"/>
                <a:gd name="T26" fmla="*/ 1 w 870"/>
                <a:gd name="T27" fmla="*/ 242 h 586"/>
                <a:gd name="T28" fmla="*/ 11 w 870"/>
                <a:gd name="T29" fmla="*/ 151 h 586"/>
                <a:gd name="T30" fmla="*/ 51 w 870"/>
                <a:gd name="T31" fmla="*/ 101 h 58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70"/>
                <a:gd name="T49" fmla="*/ 0 h 586"/>
                <a:gd name="T50" fmla="*/ 870 w 870"/>
                <a:gd name="T51" fmla="*/ 586 h 58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70" h="586">
                  <a:moveTo>
                    <a:pt x="51" y="101"/>
                  </a:moveTo>
                  <a:cubicBezTo>
                    <a:pt x="61" y="104"/>
                    <a:pt x="71" y="112"/>
                    <a:pt x="82" y="111"/>
                  </a:cubicBezTo>
                  <a:cubicBezTo>
                    <a:pt x="103" y="109"/>
                    <a:pt x="142" y="91"/>
                    <a:pt x="142" y="91"/>
                  </a:cubicBezTo>
                  <a:cubicBezTo>
                    <a:pt x="178" y="55"/>
                    <a:pt x="242" y="26"/>
                    <a:pt x="294" y="20"/>
                  </a:cubicBezTo>
                  <a:cubicBezTo>
                    <a:pt x="364" y="12"/>
                    <a:pt x="506" y="0"/>
                    <a:pt x="506" y="0"/>
                  </a:cubicBezTo>
                  <a:cubicBezTo>
                    <a:pt x="564" y="14"/>
                    <a:pt x="622" y="21"/>
                    <a:pt x="678" y="40"/>
                  </a:cubicBezTo>
                  <a:cubicBezTo>
                    <a:pt x="767" y="129"/>
                    <a:pt x="830" y="243"/>
                    <a:pt x="870" y="363"/>
                  </a:cubicBezTo>
                  <a:cubicBezTo>
                    <a:pt x="867" y="404"/>
                    <a:pt x="867" y="445"/>
                    <a:pt x="860" y="485"/>
                  </a:cubicBezTo>
                  <a:cubicBezTo>
                    <a:pt x="846" y="562"/>
                    <a:pt x="778" y="567"/>
                    <a:pt x="718" y="586"/>
                  </a:cubicBezTo>
                  <a:cubicBezTo>
                    <a:pt x="614" y="583"/>
                    <a:pt x="509" y="582"/>
                    <a:pt x="405" y="576"/>
                  </a:cubicBezTo>
                  <a:cubicBezTo>
                    <a:pt x="310" y="571"/>
                    <a:pt x="212" y="514"/>
                    <a:pt x="122" y="485"/>
                  </a:cubicBezTo>
                  <a:cubicBezTo>
                    <a:pt x="79" y="439"/>
                    <a:pt x="61" y="401"/>
                    <a:pt x="41" y="343"/>
                  </a:cubicBezTo>
                  <a:cubicBezTo>
                    <a:pt x="36" y="329"/>
                    <a:pt x="26" y="317"/>
                    <a:pt x="21" y="303"/>
                  </a:cubicBezTo>
                  <a:cubicBezTo>
                    <a:pt x="13" y="283"/>
                    <a:pt x="1" y="242"/>
                    <a:pt x="1" y="242"/>
                  </a:cubicBezTo>
                  <a:cubicBezTo>
                    <a:pt x="4" y="212"/>
                    <a:pt x="0" y="179"/>
                    <a:pt x="11" y="151"/>
                  </a:cubicBezTo>
                  <a:cubicBezTo>
                    <a:pt x="22" y="124"/>
                    <a:pt x="90" y="171"/>
                    <a:pt x="51" y="101"/>
                  </a:cubicBezTo>
                  <a:close/>
                </a:path>
              </a:pathLst>
            </a:custGeom>
            <a:noFill/>
            <a:ln w="9525">
              <a:solidFill>
                <a:schemeClr val="tx1"/>
              </a:solidFill>
              <a:round/>
              <a:headEnd/>
              <a:tailEnd/>
            </a:ln>
          </p:spPr>
          <p:txBody>
            <a:bodyPr/>
            <a:lstStyle/>
            <a:p>
              <a:endParaRPr lang="en-AU"/>
            </a:p>
          </p:txBody>
        </p:sp>
        <p:sp>
          <p:nvSpPr>
            <p:cNvPr id="9224" name="Text Box 6"/>
            <p:cNvSpPr txBox="1">
              <a:spLocks noChangeArrowheads="1"/>
            </p:cNvSpPr>
            <p:nvPr/>
          </p:nvSpPr>
          <p:spPr bwMode="auto">
            <a:xfrm>
              <a:off x="1384" y="1809"/>
              <a:ext cx="265" cy="363"/>
            </a:xfrm>
            <a:prstGeom prst="rect">
              <a:avLst/>
            </a:prstGeom>
            <a:noFill/>
            <a:ln w="9525">
              <a:noFill/>
              <a:miter lim="800000"/>
              <a:headEnd/>
              <a:tailEnd/>
            </a:ln>
          </p:spPr>
          <p:txBody>
            <a:bodyPr>
              <a:spAutoFit/>
            </a:bodyPr>
            <a:lstStyle/>
            <a:p>
              <a:r>
                <a:rPr lang="en-AU" sz="2400"/>
                <a:t>X</a:t>
              </a:r>
            </a:p>
          </p:txBody>
        </p:sp>
        <p:sp>
          <p:nvSpPr>
            <p:cNvPr id="9225" name="Text Box 7"/>
            <p:cNvSpPr txBox="1">
              <a:spLocks noChangeArrowheads="1"/>
            </p:cNvSpPr>
            <p:nvPr/>
          </p:nvSpPr>
          <p:spPr bwMode="auto">
            <a:xfrm>
              <a:off x="1428" y="2399"/>
              <a:ext cx="289" cy="363"/>
            </a:xfrm>
            <a:prstGeom prst="rect">
              <a:avLst/>
            </a:prstGeom>
            <a:noFill/>
            <a:ln w="9525">
              <a:noFill/>
              <a:miter lim="800000"/>
              <a:headEnd/>
              <a:tailEnd/>
            </a:ln>
          </p:spPr>
          <p:txBody>
            <a:bodyPr wrap="none">
              <a:spAutoFit/>
            </a:bodyPr>
            <a:lstStyle/>
            <a:p>
              <a:r>
                <a:rPr lang="en-AU" sz="2400"/>
                <a:t>Y</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93197">
                                            <p:txEl>
                                              <p:pRg st="0" end="0"/>
                                            </p:txEl>
                                          </p:spTgt>
                                        </p:tgtEl>
                                        <p:attrNameLst>
                                          <p:attrName>style.visibility</p:attrName>
                                        </p:attrNameLst>
                                      </p:cBhvr>
                                      <p:to>
                                        <p:strVal val="visible"/>
                                      </p:to>
                                    </p:set>
                                    <p:animEffect transition="in" filter="wipe(left)">
                                      <p:cBhvr>
                                        <p:cTn id="13" dur="1000"/>
                                        <p:tgtEl>
                                          <p:spTgt spid="93197">
                                            <p:txEl>
                                              <p:pRg st="0" end="0"/>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93197">
                                            <p:txEl>
                                              <p:pRg st="1" end="1"/>
                                            </p:txEl>
                                          </p:spTgt>
                                        </p:tgtEl>
                                        <p:attrNameLst>
                                          <p:attrName>style.visibility</p:attrName>
                                        </p:attrNameLst>
                                      </p:cBhvr>
                                      <p:to>
                                        <p:strVal val="visible"/>
                                      </p:to>
                                    </p:set>
                                    <p:animEffect transition="in" filter="wipe(left)">
                                      <p:cBhvr>
                                        <p:cTn id="16" dur="1000"/>
                                        <p:tgtEl>
                                          <p:spTgt spid="93197">
                                            <p:txEl>
                                              <p:pRg st="1" end="1"/>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93197">
                                            <p:txEl>
                                              <p:pRg st="2" end="2"/>
                                            </p:txEl>
                                          </p:spTgt>
                                        </p:tgtEl>
                                        <p:attrNameLst>
                                          <p:attrName>style.visibility</p:attrName>
                                        </p:attrNameLst>
                                      </p:cBhvr>
                                      <p:to>
                                        <p:strVal val="visible"/>
                                      </p:to>
                                    </p:set>
                                    <p:animEffect transition="in" filter="wipe(left)">
                                      <p:cBhvr>
                                        <p:cTn id="19" dur="1000"/>
                                        <p:tgtEl>
                                          <p:spTgt spid="93197">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93197">
                                            <p:txEl>
                                              <p:pRg st="3" end="3"/>
                                            </p:txEl>
                                          </p:spTgt>
                                        </p:tgtEl>
                                        <p:attrNameLst>
                                          <p:attrName>style.visibility</p:attrName>
                                        </p:attrNameLst>
                                      </p:cBhvr>
                                      <p:to>
                                        <p:strVal val="visible"/>
                                      </p:to>
                                    </p:set>
                                    <p:animEffect transition="in" filter="wipe(left)">
                                      <p:cBhvr>
                                        <p:cTn id="24" dur="1000"/>
                                        <p:tgtEl>
                                          <p:spTgt spid="93197">
                                            <p:txEl>
                                              <p:pRg st="3" end="3"/>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93197">
                                            <p:txEl>
                                              <p:pRg st="4" end="4"/>
                                            </p:txEl>
                                          </p:spTgt>
                                        </p:tgtEl>
                                        <p:attrNameLst>
                                          <p:attrName>style.visibility</p:attrName>
                                        </p:attrNameLst>
                                      </p:cBhvr>
                                      <p:to>
                                        <p:strVal val="visible"/>
                                      </p:to>
                                    </p:set>
                                    <p:animEffect transition="in" filter="wipe(left)">
                                      <p:cBhvr>
                                        <p:cTn id="27" dur="1000"/>
                                        <p:tgtEl>
                                          <p:spTgt spid="93197">
                                            <p:txEl>
                                              <p:pRg st="4" end="4"/>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93197">
                                            <p:txEl>
                                              <p:pRg st="5" end="5"/>
                                            </p:txEl>
                                          </p:spTgt>
                                        </p:tgtEl>
                                        <p:attrNameLst>
                                          <p:attrName>style.visibility</p:attrName>
                                        </p:attrNameLst>
                                      </p:cBhvr>
                                      <p:to>
                                        <p:strVal val="visible"/>
                                      </p:to>
                                    </p:set>
                                    <p:animEffect transition="in" filter="wipe(left)">
                                      <p:cBhvr>
                                        <p:cTn id="30" dur="1000"/>
                                        <p:tgtEl>
                                          <p:spTgt spid="9319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270" name="Group 62"/>
          <p:cNvGraphicFramePr>
            <a:graphicFrameLocks noGrp="1"/>
          </p:cNvGraphicFramePr>
          <p:nvPr>
            <p:ph/>
          </p:nvPr>
        </p:nvGraphicFramePr>
        <p:xfrm>
          <a:off x="539750" y="1125538"/>
          <a:ext cx="8147050" cy="5086224"/>
        </p:xfrm>
        <a:graphic>
          <a:graphicData uri="http://schemas.openxmlformats.org/drawingml/2006/table">
            <a:tbl>
              <a:tblPr/>
              <a:tblGrid>
                <a:gridCol w="1079500"/>
                <a:gridCol w="4968875"/>
                <a:gridCol w="2098675"/>
              </a:tblGrid>
              <a:tr h="554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2000" b="0" i="0" u="none" strike="noStrike" cap="none" normalizeH="0" baseline="0" smtClean="0">
                          <a:ln>
                            <a:noFill/>
                          </a:ln>
                          <a:solidFill>
                            <a:schemeClr val="tx1"/>
                          </a:solidFill>
                          <a:effectLst/>
                          <a:latin typeface="Arial" pitchFamily="34" charset="0"/>
                        </a:rPr>
                        <a:t>1995</a:t>
                      </a:r>
                      <a:endParaRPr kumimoji="0" lang="ru-RU" sz="2000" b="0" i="0" u="none" strike="noStrike" cap="none" normalizeH="0" baseline="0" smtClean="0">
                        <a:ln>
                          <a:noFill/>
                        </a:ln>
                        <a:solidFill>
                          <a:schemeClr val="tx1"/>
                        </a:solidFill>
                        <a:effectLst/>
                        <a:latin typeface="Arial" pitchFamily="34"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2000" b="0" i="0" u="none" strike="noStrike" cap="none" normalizeH="0" baseline="0" smtClean="0">
                          <a:ln>
                            <a:noFill/>
                          </a:ln>
                          <a:solidFill>
                            <a:schemeClr val="tx1"/>
                          </a:solidFill>
                          <a:effectLst/>
                          <a:latin typeface="Arial" pitchFamily="34" charset="0"/>
                        </a:rPr>
                        <a:t>IMOMM (Integrated Molecular Orbital and Molecular Mechanics) scheme</a:t>
                      </a:r>
                      <a:endParaRPr kumimoji="0" lang="ru-RU" sz="2000" b="0" i="0" u="none" strike="noStrike" cap="none" normalizeH="0" baseline="0" smtClean="0">
                        <a:ln>
                          <a:noFill/>
                        </a:ln>
                        <a:solidFill>
                          <a:schemeClr val="tx1"/>
                        </a:solidFill>
                        <a:effectLst/>
                        <a:latin typeface="Arial" pitchFamily="34" charset="0"/>
                      </a:endParaRPr>
                    </a:p>
                  </a:txBody>
                  <a:tcPr marL="90000" marR="90000" marT="46800" marB="46800"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rPr>
                        <a:t>K. Morokuma,</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rPr>
                        <a:t>F. Maseras</a:t>
                      </a:r>
                      <a:endParaRPr kumimoji="0" lang="ru-RU" sz="1800" b="0" i="0" u="none" strike="noStrike" cap="none" normalizeH="0" baseline="0" smtClean="0">
                        <a:ln>
                          <a:noFill/>
                        </a:ln>
                        <a:solidFill>
                          <a:schemeClr val="tx1"/>
                        </a:solidFill>
                        <a:effectLst/>
                        <a:latin typeface="Arial" pitchFamily="34" charset="0"/>
                      </a:endParaRPr>
                    </a:p>
                  </a:txBody>
                  <a:tcPr horzOverflow="overflow">
                    <a:lnL>
                      <a:noFill/>
                    </a:lnL>
                    <a:lnR cap="flat">
                      <a:noFill/>
                    </a:lnR>
                    <a:lnT cap="flat">
                      <a:noFill/>
                    </a:lnT>
                    <a:lnB>
                      <a:noFill/>
                    </a:lnB>
                    <a:lnTlToBr>
                      <a:noFill/>
                    </a:lnTlToBr>
                    <a:lnBlToTr>
                      <a:noFill/>
                    </a:lnBlToTr>
                    <a:noFill/>
                  </a:tcPr>
                </a:tc>
              </a:tr>
              <a:tr h="635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2000" b="0" i="0" u="none" strike="noStrike" cap="none" normalizeH="0" baseline="0" smtClean="0">
                          <a:ln>
                            <a:noFill/>
                          </a:ln>
                          <a:solidFill>
                            <a:schemeClr val="tx1"/>
                          </a:solidFill>
                          <a:effectLst/>
                          <a:latin typeface="Arial" pitchFamily="34" charset="0"/>
                        </a:rPr>
                        <a:t>1996</a:t>
                      </a:r>
                      <a:endParaRPr kumimoji="0" lang="ru-RU" sz="2000" b="0"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2000" b="0" i="0" u="none" strike="noStrike" cap="none" normalizeH="0" baseline="0" smtClean="0">
                          <a:ln>
                            <a:noFill/>
                          </a:ln>
                          <a:solidFill>
                            <a:schemeClr val="tx1"/>
                          </a:solidFill>
                          <a:effectLst/>
                          <a:latin typeface="Arial" pitchFamily="34" charset="0"/>
                        </a:rPr>
                        <a:t>IMOMO (Integrated Molecular Orbital and Molecular Orbital) method</a:t>
                      </a:r>
                      <a:endParaRPr kumimoji="0" lang="ru-RU" sz="2000" b="0" i="0" u="none" strike="noStrike" cap="none" normalizeH="0" baseline="0" smtClean="0">
                        <a:ln>
                          <a:noFill/>
                        </a:ln>
                        <a:solidFill>
                          <a:schemeClr val="tx1"/>
                        </a:solidFill>
                        <a:effectLst/>
                        <a:latin typeface="Arial"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rPr>
                        <a:t>K. Morokuma et.al.</a:t>
                      </a:r>
                      <a:endParaRPr kumimoji="0" lang="ru-RU" sz="1800" b="0" i="0" u="none" strike="noStrike" cap="none" normalizeH="0" baseline="0" smtClean="0">
                        <a:ln>
                          <a:noFill/>
                        </a:ln>
                        <a:solidFill>
                          <a:schemeClr val="tx1"/>
                        </a:solidFill>
                        <a:effectLst/>
                        <a:latin typeface="Arial" pitchFamily="34" charset="0"/>
                      </a:endParaRPr>
                    </a:p>
                  </a:txBody>
                  <a:tcPr horzOverflow="overflow">
                    <a:lnL>
                      <a:noFill/>
                    </a:lnL>
                    <a:lnR cap="flat">
                      <a:noFill/>
                    </a:lnR>
                    <a:lnT>
                      <a:noFill/>
                    </a:lnT>
                    <a:lnB>
                      <a:noFill/>
                    </a:lnB>
                    <a:lnTlToBr>
                      <a:noFill/>
                    </a:lnTlToBr>
                    <a:lnBlToTr>
                      <a:noFill/>
                    </a:lnBlToTr>
                    <a:noFill/>
                  </a:tcPr>
                </a:tc>
              </a:tr>
              <a:tr h="631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2000" b="0" i="0" u="none" strike="noStrike" cap="none" normalizeH="0" baseline="0" smtClean="0">
                          <a:ln>
                            <a:noFill/>
                          </a:ln>
                          <a:solidFill>
                            <a:schemeClr val="tx1"/>
                          </a:solidFill>
                          <a:effectLst/>
                          <a:latin typeface="Arial" pitchFamily="34" charset="0"/>
                        </a:rPr>
                        <a:t>1996</a:t>
                      </a:r>
                      <a:endParaRPr kumimoji="0" lang="ru-RU" sz="2000" b="0"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2000" b="0" i="0" u="none" strike="noStrike" cap="none" normalizeH="0" baseline="0" smtClean="0">
                          <a:ln>
                            <a:noFill/>
                          </a:ln>
                          <a:solidFill>
                            <a:schemeClr val="tx1"/>
                          </a:solidFill>
                          <a:effectLst/>
                          <a:latin typeface="Arial" pitchFamily="34" charset="0"/>
                        </a:rPr>
                        <a:t>ONIOM (Own N-layered Integrated Orbital and Molecular mechanics) method</a:t>
                      </a:r>
                      <a:endParaRPr kumimoji="0" lang="ru-RU" sz="2000" b="0" i="0" u="none" strike="noStrike" cap="none" normalizeH="0" baseline="0" smtClean="0">
                        <a:ln>
                          <a:noFill/>
                        </a:ln>
                        <a:solidFill>
                          <a:schemeClr val="tx1"/>
                        </a:solidFill>
                        <a:effectLst/>
                        <a:latin typeface="Arial"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rPr>
                        <a:t>K. Morokuma et.al.</a:t>
                      </a:r>
                      <a:endParaRPr kumimoji="0" lang="ru-RU" sz="1800" b="0" i="0" u="none" strike="noStrike" cap="none" normalizeH="0" baseline="0" smtClean="0">
                        <a:ln>
                          <a:noFill/>
                        </a:ln>
                        <a:solidFill>
                          <a:schemeClr val="tx1"/>
                        </a:solidFill>
                        <a:effectLst/>
                        <a:latin typeface="Arial" pitchFamily="34" charset="0"/>
                      </a:endParaRPr>
                    </a:p>
                  </a:txBody>
                  <a:tcPr horzOverflow="overflow">
                    <a:lnL>
                      <a:noFill/>
                    </a:lnL>
                    <a:lnR cap="flat">
                      <a:noFill/>
                    </a:lnR>
                    <a:lnT>
                      <a:noFill/>
                    </a:lnT>
                    <a:lnB>
                      <a:noFill/>
                    </a:lnB>
                    <a:lnTlToBr>
                      <a:noFill/>
                    </a:lnTlToBr>
                    <a:lnBlToTr>
                      <a:noFill/>
                    </a:lnBlToTr>
                    <a:noFill/>
                  </a:tcPr>
                </a:tc>
              </a:tr>
              <a:tr h="635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2000" b="0" i="0" u="none" strike="noStrike" cap="none" normalizeH="0" baseline="0" smtClean="0">
                          <a:ln>
                            <a:noFill/>
                          </a:ln>
                          <a:solidFill>
                            <a:schemeClr val="tx1"/>
                          </a:solidFill>
                          <a:effectLst/>
                          <a:latin typeface="Arial" pitchFamily="34" charset="0"/>
                        </a:rPr>
                        <a:t>1998</a:t>
                      </a:r>
                      <a:endParaRPr kumimoji="0" lang="ru-RU" sz="2000" b="0"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000" b="0" i="0" u="none" strike="noStrike" cap="none" normalizeH="0" baseline="0" smtClean="0">
                          <a:ln>
                            <a:noFill/>
                          </a:ln>
                          <a:solidFill>
                            <a:schemeClr val="tx1"/>
                          </a:solidFill>
                          <a:effectLst/>
                          <a:latin typeface="Arial" pitchFamily="34" charset="0"/>
                        </a:rPr>
                        <a:t>ONIOM implementation in Gaussian98</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rPr>
                        <a:t>K. Morokuma,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rPr>
                        <a:t>M. Frisch, et.al.</a:t>
                      </a:r>
                      <a:endParaRPr kumimoji="0" lang="ru-RU" sz="1800" b="0" i="0" u="none" strike="noStrike" cap="none" normalizeH="0" baseline="0" smtClean="0">
                        <a:ln>
                          <a:noFill/>
                        </a:ln>
                        <a:solidFill>
                          <a:schemeClr val="tx1"/>
                        </a:solidFill>
                        <a:effectLst/>
                        <a:latin typeface="Arial" pitchFamily="34" charset="0"/>
                      </a:endParaRPr>
                    </a:p>
                  </a:txBody>
                  <a:tcPr horzOverflow="overflow">
                    <a:lnL>
                      <a:noFill/>
                    </a:lnL>
                    <a:lnR cap="flat">
                      <a:noFill/>
                    </a:lnR>
                    <a:lnT>
                      <a:noFill/>
                    </a:lnT>
                    <a:lnB>
                      <a:noFill/>
                    </a:lnB>
                    <a:lnTlToBr>
                      <a:noFill/>
                    </a:lnTlToBr>
                    <a:lnBlToTr>
                      <a:noFill/>
                    </a:lnBlToTr>
                    <a:noFill/>
                  </a:tcPr>
                </a:tc>
              </a:tr>
              <a:tr h="6334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2000" b="0" i="0" u="none" strike="noStrike" cap="none" normalizeH="0" baseline="0" smtClean="0">
                          <a:ln>
                            <a:noFill/>
                          </a:ln>
                          <a:solidFill>
                            <a:schemeClr val="tx1"/>
                          </a:solidFill>
                          <a:effectLst/>
                          <a:latin typeface="Arial" pitchFamily="34" charset="0"/>
                        </a:rPr>
                        <a:t>1998</a:t>
                      </a:r>
                      <a:endParaRPr kumimoji="0" lang="ru-RU" sz="2000" b="0"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2000" b="0" i="0" u="none" strike="noStrike" cap="none" normalizeH="0" baseline="0" smtClean="0">
                          <a:ln>
                            <a:noFill/>
                          </a:ln>
                          <a:solidFill>
                            <a:schemeClr val="tx1"/>
                          </a:solidFill>
                          <a:effectLst/>
                          <a:latin typeface="Arial" pitchFamily="34" charset="0"/>
                        </a:rPr>
                        <a:t>ONIOM-PCM</a:t>
                      </a:r>
                      <a:endParaRPr kumimoji="0" lang="ru-RU" sz="2000" b="0" i="0" u="none" strike="noStrike" cap="none" normalizeH="0" baseline="0" smtClean="0">
                        <a:ln>
                          <a:noFill/>
                        </a:ln>
                        <a:solidFill>
                          <a:schemeClr val="tx1"/>
                        </a:solidFill>
                        <a:effectLst/>
                        <a:latin typeface="Arial"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rPr>
                        <a:t>K. Morokuma, M.Frisch, J. Tomasi, et al.</a:t>
                      </a:r>
                      <a:endParaRPr kumimoji="0" lang="ru-RU" sz="1800" b="0" i="0" u="none" strike="noStrike" cap="none" normalizeH="0" baseline="0" smtClean="0">
                        <a:ln>
                          <a:noFill/>
                        </a:ln>
                        <a:solidFill>
                          <a:schemeClr val="tx1"/>
                        </a:solidFill>
                        <a:effectLst/>
                        <a:latin typeface="Arial" pitchFamily="34" charset="0"/>
                      </a:endParaRPr>
                    </a:p>
                  </a:txBody>
                  <a:tcPr horzOverflow="overflow">
                    <a:lnL>
                      <a:noFill/>
                    </a:lnL>
                    <a:lnR cap="flat">
                      <a:noFill/>
                    </a:lnR>
                    <a:lnT>
                      <a:noFill/>
                    </a:lnT>
                    <a:lnB>
                      <a:noFill/>
                    </a:lnB>
                    <a:lnTlToBr>
                      <a:noFill/>
                    </a:lnTlToBr>
                    <a:lnBlToTr>
                      <a:noFill/>
                    </a:lnBlToTr>
                    <a:noFill/>
                  </a:tcPr>
                </a:tc>
              </a:tr>
              <a:tr h="6334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2000" b="0" i="0" u="none" strike="noStrike" cap="none" normalizeH="0" baseline="0" smtClean="0">
                          <a:ln>
                            <a:noFill/>
                          </a:ln>
                          <a:solidFill>
                            <a:schemeClr val="tx1"/>
                          </a:solidFill>
                          <a:effectLst/>
                          <a:latin typeface="Arial" pitchFamily="34" charset="0"/>
                        </a:rPr>
                        <a:t>2003</a:t>
                      </a:r>
                      <a:endParaRPr kumimoji="0" lang="ru-RU" sz="2000" b="0"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2000" b="0" i="0" u="none" strike="noStrike" cap="none" normalizeH="0" baseline="0" smtClean="0">
                          <a:ln>
                            <a:noFill/>
                          </a:ln>
                          <a:solidFill>
                            <a:schemeClr val="tx1"/>
                          </a:solidFill>
                          <a:effectLst/>
                          <a:latin typeface="Arial" pitchFamily="34" charset="0"/>
                        </a:rPr>
                        <a:t>Improved ONIOM implementation in Gaussian 03: Electronic</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AU" sz="2000" b="0" i="0" u="none" strike="noStrike" cap="none" normalizeH="0" baseline="0" smtClean="0">
                          <a:ln>
                            <a:noFill/>
                          </a:ln>
                          <a:solidFill>
                            <a:schemeClr val="tx1"/>
                          </a:solidFill>
                          <a:effectLst/>
                          <a:latin typeface="Arial" pitchFamily="34" charset="0"/>
                        </a:rPr>
                        <a:t>Embedding QM/MM; QuadMacro algorithm</a:t>
                      </a:r>
                      <a:endParaRPr kumimoji="0" lang="ru-RU" sz="2000" b="0" i="0" u="none" strike="noStrike" cap="none" normalizeH="0" baseline="0" smtClean="0">
                        <a:ln>
                          <a:noFill/>
                        </a:ln>
                        <a:solidFill>
                          <a:schemeClr val="tx1"/>
                        </a:solidFill>
                        <a:effectLst/>
                        <a:latin typeface="Arial" pitchFamily="34"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rPr>
                        <a:t>T. Vreven, </a:t>
                      </a:r>
                      <a:br>
                        <a:rPr kumimoji="0" lang="en-AU" sz="1800" b="0" i="0" u="none" strike="noStrike" cap="none" normalizeH="0" baseline="0" smtClean="0">
                          <a:ln>
                            <a:noFill/>
                          </a:ln>
                          <a:solidFill>
                            <a:schemeClr val="tx1"/>
                          </a:solidFill>
                          <a:effectLst/>
                          <a:latin typeface="Arial" pitchFamily="34" charset="0"/>
                        </a:rPr>
                      </a:br>
                      <a:r>
                        <a:rPr kumimoji="0" lang="en-AU" sz="1800" b="0" i="0" u="none" strike="noStrike" cap="none" normalizeH="0" baseline="0" smtClean="0">
                          <a:ln>
                            <a:noFill/>
                          </a:ln>
                          <a:solidFill>
                            <a:schemeClr val="tx1"/>
                          </a:solidFill>
                          <a:effectLst/>
                          <a:latin typeface="Arial" pitchFamily="34" charset="0"/>
                        </a:rPr>
                        <a:t>K. Morokuma, </a:t>
                      </a:r>
                      <a:br>
                        <a:rPr kumimoji="0" lang="en-AU" sz="1800" b="0" i="0" u="none" strike="noStrike" cap="none" normalizeH="0" baseline="0" smtClean="0">
                          <a:ln>
                            <a:noFill/>
                          </a:ln>
                          <a:solidFill>
                            <a:schemeClr val="tx1"/>
                          </a:solidFill>
                          <a:effectLst/>
                          <a:latin typeface="Arial" pitchFamily="34" charset="0"/>
                        </a:rPr>
                      </a:br>
                      <a:r>
                        <a:rPr kumimoji="0" lang="en-AU" sz="1800" b="0" i="0" u="none" strike="noStrike" cap="none" normalizeH="0" baseline="0" smtClean="0">
                          <a:ln>
                            <a:noFill/>
                          </a:ln>
                          <a:solidFill>
                            <a:schemeClr val="tx1"/>
                          </a:solidFill>
                          <a:effectLst/>
                          <a:latin typeface="Arial" pitchFamily="34" charset="0"/>
                        </a:rPr>
                        <a:t>M. Frisch et. al.</a:t>
                      </a:r>
                      <a:endParaRPr kumimoji="0" lang="ru-RU" sz="1800" b="0" i="0" u="none" strike="noStrike" cap="none" normalizeH="0" baseline="0" smtClean="0">
                        <a:ln>
                          <a:noFill/>
                        </a:ln>
                        <a:solidFill>
                          <a:schemeClr val="tx1"/>
                        </a:solidFill>
                        <a:effectLst/>
                        <a:latin typeface="Arial" pitchFamily="34" charset="0"/>
                      </a:endParaRPr>
                    </a:p>
                  </a:txBody>
                  <a:tcPr horzOverflow="overflow">
                    <a:lnL>
                      <a:noFill/>
                    </a:lnL>
                    <a:lnR cap="flat">
                      <a:noFill/>
                    </a:lnR>
                    <a:lnT>
                      <a:noFill/>
                    </a:lnT>
                    <a:lnB cap="flat">
                      <a:noFill/>
                    </a:lnB>
                    <a:lnTlToBr>
                      <a:noFill/>
                    </a:lnTlToBr>
                    <a:lnBlToTr>
                      <a:noFill/>
                    </a:lnBlToTr>
                    <a:noFill/>
                  </a:tcPr>
                </a:tc>
              </a:tr>
            </a:tbl>
          </a:graphicData>
        </a:graphic>
      </p:graphicFrame>
      <p:sp>
        <p:nvSpPr>
          <p:cNvPr id="10242" name="Slide Number Placeholder 4"/>
          <p:cNvSpPr>
            <a:spLocks noGrp="1"/>
          </p:cNvSpPr>
          <p:nvPr>
            <p:ph type="sldNum" sz="quarter" idx="12"/>
          </p:nvPr>
        </p:nvSpPr>
        <p:spPr>
          <a:noFill/>
        </p:spPr>
        <p:txBody>
          <a:bodyPr/>
          <a:lstStyle/>
          <a:p>
            <a:fld id="{3CC415C0-9007-43B1-A123-497AF9817EFF}" type="slidenum">
              <a:rPr lang="ru-RU" smtClean="0">
                <a:latin typeface="Arial" charset="0"/>
              </a:rPr>
              <a:pPr/>
              <a:t>6</a:t>
            </a:fld>
            <a:endParaRPr lang="ru-RU" smtClean="0">
              <a:latin typeface="Arial" charset="0"/>
            </a:endParaRPr>
          </a:p>
        </p:txBody>
      </p:sp>
      <p:sp>
        <p:nvSpPr>
          <p:cNvPr id="10262" name="Rectangle 50"/>
          <p:cNvSpPr>
            <a:spLocks noGrp="1" noChangeArrowheads="1"/>
          </p:cNvSpPr>
          <p:nvPr>
            <p:ph type="title" idx="4294967295"/>
          </p:nvPr>
        </p:nvSpPr>
        <p:spPr>
          <a:xfrm>
            <a:off x="0" y="274638"/>
            <a:ext cx="8229600" cy="633412"/>
          </a:xfrm>
        </p:spPr>
        <p:txBody>
          <a:bodyPr/>
          <a:lstStyle/>
          <a:p>
            <a:pPr eaLnBrk="1" hangingPunct="1"/>
            <a:r>
              <a:rPr lang="en-AU" sz="3200" b="1" smtClean="0">
                <a:solidFill>
                  <a:schemeClr val="tx1"/>
                </a:solidFill>
              </a:rPr>
              <a:t>The ONIOM History</a:t>
            </a:r>
            <a:endParaRPr lang="ru-RU" sz="3200" b="1" smtClean="0">
              <a:solidFill>
                <a:schemeClr val="tx1"/>
              </a:solidFill>
            </a:endParaRPr>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normAutofit fontScale="90000"/>
          </a:bodyPr>
          <a:lstStyle/>
          <a:p>
            <a:pPr eaLnBrk="1" hangingPunct="1"/>
            <a:r>
              <a:rPr lang="en-US" sz="3200" smtClean="0"/>
              <a:t>The ONIOM Method</a:t>
            </a:r>
            <a:br>
              <a:rPr lang="en-US" sz="3200" smtClean="0"/>
            </a:br>
            <a:r>
              <a:rPr lang="en-US" sz="3200" smtClean="0"/>
              <a:t>(</a:t>
            </a:r>
            <a:r>
              <a:rPr lang="en-US" sz="3200" smtClean="0">
                <a:solidFill>
                  <a:srgbClr val="FF0066"/>
                </a:solidFill>
              </a:rPr>
              <a:t>O</a:t>
            </a:r>
            <a:r>
              <a:rPr lang="en-US" sz="3200" smtClean="0"/>
              <a:t>wn </a:t>
            </a:r>
            <a:r>
              <a:rPr lang="en-US" sz="3200" smtClean="0">
                <a:solidFill>
                  <a:srgbClr val="FF0066"/>
                </a:solidFill>
              </a:rPr>
              <a:t>N</a:t>
            </a:r>
            <a:r>
              <a:rPr lang="en-US" sz="3200" smtClean="0"/>
              <a:t>-layered </a:t>
            </a:r>
            <a:r>
              <a:rPr lang="en-US" sz="3200" smtClean="0">
                <a:solidFill>
                  <a:srgbClr val="FF0066"/>
                </a:solidFill>
              </a:rPr>
              <a:t>I</a:t>
            </a:r>
            <a:r>
              <a:rPr lang="en-US" sz="3200" smtClean="0"/>
              <a:t>ntegrated Molecular </a:t>
            </a:r>
            <a:r>
              <a:rPr lang="en-US" sz="3200" smtClean="0">
                <a:solidFill>
                  <a:srgbClr val="FF0066"/>
                </a:solidFill>
              </a:rPr>
              <a:t>O</a:t>
            </a:r>
            <a:r>
              <a:rPr lang="en-US" sz="3200" smtClean="0"/>
              <a:t>rbital and </a:t>
            </a:r>
            <a:r>
              <a:rPr lang="en-US" sz="3200" smtClean="0">
                <a:solidFill>
                  <a:srgbClr val="FF0066"/>
                </a:solidFill>
              </a:rPr>
              <a:t>M</a:t>
            </a:r>
            <a:r>
              <a:rPr lang="en-US" sz="3200" smtClean="0"/>
              <a:t>olecular Mechanics)</a:t>
            </a:r>
            <a:endParaRPr lang="ru-RU" sz="3200" smtClean="0"/>
          </a:p>
        </p:txBody>
      </p:sp>
      <p:sp>
        <p:nvSpPr>
          <p:cNvPr id="11266" name="Slide Number Placeholder 4"/>
          <p:cNvSpPr>
            <a:spLocks noGrp="1"/>
          </p:cNvSpPr>
          <p:nvPr>
            <p:ph type="sldNum" sz="quarter" idx="12"/>
          </p:nvPr>
        </p:nvSpPr>
        <p:spPr>
          <a:noFill/>
        </p:spPr>
        <p:txBody>
          <a:bodyPr/>
          <a:lstStyle/>
          <a:p>
            <a:fld id="{A3869600-EAC4-4868-89BA-F8D44AD91193}" type="slidenum">
              <a:rPr lang="ru-RU" smtClean="0">
                <a:latin typeface="Arial" charset="0"/>
              </a:rPr>
              <a:pPr/>
              <a:t>7</a:t>
            </a:fld>
            <a:endParaRPr lang="ru-RU" smtClean="0">
              <a:latin typeface="Arial" charset="0"/>
            </a:endParaRPr>
          </a:p>
        </p:txBody>
      </p:sp>
      <p:pic>
        <p:nvPicPr>
          <p:cNvPr id="11268" name="Picture 4"/>
          <p:cNvPicPr>
            <a:picLocks noChangeAspect="1" noChangeArrowheads="1"/>
          </p:cNvPicPr>
          <p:nvPr/>
        </p:nvPicPr>
        <p:blipFill>
          <a:blip r:embed="rId3"/>
          <a:srcRect t="13940"/>
          <a:stretch>
            <a:fillRect/>
          </a:stretch>
        </p:blipFill>
        <p:spPr bwMode="auto">
          <a:xfrm>
            <a:off x="781050" y="1576388"/>
            <a:ext cx="7643813" cy="5143500"/>
          </a:xfrm>
          <a:prstGeom prst="rect">
            <a:avLst/>
          </a:prstGeom>
          <a:noFill/>
          <a:ln w="9525">
            <a:noFill/>
            <a:miter lim="800000"/>
            <a:headEnd/>
            <a:tailEnd/>
          </a:ln>
        </p:spPr>
      </p:pic>
      <p:sp>
        <p:nvSpPr>
          <p:cNvPr id="11269" name="Text Box 5"/>
          <p:cNvSpPr txBox="1">
            <a:spLocks noChangeArrowheads="1"/>
          </p:cNvSpPr>
          <p:nvPr/>
        </p:nvSpPr>
        <p:spPr bwMode="auto">
          <a:xfrm>
            <a:off x="4572000" y="1844675"/>
            <a:ext cx="4286250" cy="915988"/>
          </a:xfrm>
          <a:prstGeom prst="rect">
            <a:avLst/>
          </a:prstGeom>
          <a:noFill/>
          <a:ln w="9525">
            <a:noFill/>
            <a:miter lim="800000"/>
            <a:headEnd/>
            <a:tailEnd/>
          </a:ln>
        </p:spPr>
        <p:txBody>
          <a:bodyPr wrap="none">
            <a:spAutoFit/>
          </a:bodyPr>
          <a:lstStyle/>
          <a:p>
            <a:r>
              <a:rPr lang="en-US"/>
              <a:t>Developed initially in the group of </a:t>
            </a:r>
            <a:br>
              <a:rPr lang="en-US"/>
            </a:br>
            <a:r>
              <a:rPr lang="en-US"/>
              <a:t>Prof. Keiji Morokuma, Emory University, </a:t>
            </a:r>
            <a:br>
              <a:rPr lang="en-US"/>
            </a:br>
            <a:r>
              <a:rPr lang="en-US"/>
              <a:t>GA, USA.</a:t>
            </a:r>
            <a:endParaRPr lang="ru-RU"/>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2"/>
          </p:nvPr>
        </p:nvSpPr>
        <p:spPr>
          <a:noFill/>
        </p:spPr>
        <p:txBody>
          <a:bodyPr/>
          <a:lstStyle/>
          <a:p>
            <a:fld id="{BB18EE3A-93B9-4B99-B59F-FD364FC2AFD9}" type="slidenum">
              <a:rPr lang="ru-RU" smtClean="0">
                <a:latin typeface="Arial" charset="0"/>
              </a:rPr>
              <a:pPr/>
              <a:t>8</a:t>
            </a:fld>
            <a:endParaRPr lang="ru-RU" smtClean="0">
              <a:latin typeface="Arial" charset="0"/>
            </a:endParaRPr>
          </a:p>
        </p:txBody>
      </p:sp>
      <p:sp>
        <p:nvSpPr>
          <p:cNvPr id="12292" name="Rectangle 5"/>
          <p:cNvSpPr>
            <a:spLocks noGrp="1" noChangeArrowheads="1"/>
          </p:cNvSpPr>
          <p:nvPr>
            <p:ph type="title" idx="4294967295"/>
          </p:nvPr>
        </p:nvSpPr>
        <p:spPr>
          <a:xfrm>
            <a:off x="0" y="115888"/>
            <a:ext cx="9144000" cy="633412"/>
          </a:xfrm>
        </p:spPr>
        <p:txBody>
          <a:bodyPr>
            <a:normAutofit fontScale="90000"/>
          </a:bodyPr>
          <a:lstStyle/>
          <a:p>
            <a:pPr eaLnBrk="1" hangingPunct="1"/>
            <a:r>
              <a:rPr lang="en-US" sz="2800" smtClean="0"/>
              <a:t>The ONIOM extrapolation scheme for a system partitioned  into two and three layers</a:t>
            </a:r>
            <a:endParaRPr lang="ru-RU" sz="2800" smtClean="0"/>
          </a:p>
        </p:txBody>
      </p:sp>
      <p:sp>
        <p:nvSpPr>
          <p:cNvPr id="12291" name="Text Box 4"/>
          <p:cNvSpPr txBox="1">
            <a:spLocks noChangeArrowheads="1"/>
          </p:cNvSpPr>
          <p:nvPr/>
        </p:nvSpPr>
        <p:spPr bwMode="auto">
          <a:xfrm>
            <a:off x="1163638" y="6121400"/>
            <a:ext cx="7296150" cy="396875"/>
          </a:xfrm>
          <a:prstGeom prst="rect">
            <a:avLst/>
          </a:prstGeom>
          <a:noFill/>
          <a:ln w="9525">
            <a:noFill/>
            <a:miter lim="800000"/>
            <a:headEnd/>
            <a:tailEnd/>
          </a:ln>
        </p:spPr>
        <p:txBody>
          <a:bodyPr wrap="none">
            <a:spAutoFit/>
          </a:bodyPr>
          <a:lstStyle/>
          <a:p>
            <a:r>
              <a:rPr lang="en-US" sz="2000" i="1">
                <a:latin typeface="Times New Roman" pitchFamily="18" charset="0"/>
              </a:rPr>
              <a:t>E</a:t>
            </a:r>
            <a:r>
              <a:rPr lang="en-US" sz="2000" baseline="-25000">
                <a:latin typeface="Times New Roman" pitchFamily="18" charset="0"/>
              </a:rPr>
              <a:t>ONIOM2</a:t>
            </a:r>
            <a:r>
              <a:rPr lang="en-US" sz="2000">
                <a:latin typeface="Times New Roman" pitchFamily="18" charset="0"/>
              </a:rPr>
              <a:t> = </a:t>
            </a:r>
            <a:r>
              <a:rPr lang="en-US" sz="2000" i="1">
                <a:latin typeface="Times New Roman" pitchFamily="18" charset="0"/>
              </a:rPr>
              <a:t>E</a:t>
            </a:r>
            <a:r>
              <a:rPr lang="en-US" sz="2000" baseline="-25000">
                <a:latin typeface="Times New Roman" pitchFamily="18" charset="0"/>
              </a:rPr>
              <a:t>3</a:t>
            </a:r>
            <a:r>
              <a:rPr lang="en-US" sz="2000">
                <a:latin typeface="Times New Roman" pitchFamily="18" charset="0"/>
              </a:rPr>
              <a:t> – </a:t>
            </a:r>
            <a:r>
              <a:rPr lang="en-US" sz="2000" i="1">
                <a:latin typeface="Times New Roman" pitchFamily="18" charset="0"/>
              </a:rPr>
              <a:t>E</a:t>
            </a:r>
            <a:r>
              <a:rPr lang="en-US" sz="2000" baseline="-25000">
                <a:latin typeface="Times New Roman" pitchFamily="18" charset="0"/>
              </a:rPr>
              <a:t>1</a:t>
            </a:r>
            <a:r>
              <a:rPr lang="en-US" sz="2000">
                <a:latin typeface="Times New Roman" pitchFamily="18" charset="0"/>
              </a:rPr>
              <a:t> – </a:t>
            </a:r>
            <a:r>
              <a:rPr lang="en-US" sz="2000" i="1">
                <a:latin typeface="Times New Roman" pitchFamily="18" charset="0"/>
              </a:rPr>
              <a:t>E</a:t>
            </a:r>
            <a:r>
              <a:rPr lang="en-US" sz="2000" baseline="-25000">
                <a:latin typeface="Times New Roman" pitchFamily="18" charset="0"/>
              </a:rPr>
              <a:t>2		    </a:t>
            </a:r>
            <a:r>
              <a:rPr lang="en-US" sz="2000" i="1">
                <a:latin typeface="Times New Roman" pitchFamily="18" charset="0"/>
              </a:rPr>
              <a:t>E</a:t>
            </a:r>
            <a:r>
              <a:rPr lang="en-US" sz="2000" baseline="-25000">
                <a:latin typeface="Times New Roman" pitchFamily="18" charset="0"/>
              </a:rPr>
              <a:t>ONIOM3</a:t>
            </a:r>
            <a:r>
              <a:rPr lang="en-US" sz="2000">
                <a:latin typeface="Times New Roman" pitchFamily="18" charset="0"/>
              </a:rPr>
              <a:t> = </a:t>
            </a:r>
            <a:r>
              <a:rPr lang="en-US" sz="2000" i="1">
                <a:latin typeface="Times New Roman" pitchFamily="18" charset="0"/>
              </a:rPr>
              <a:t>E</a:t>
            </a:r>
            <a:r>
              <a:rPr lang="en-US" sz="2000" baseline="-25000">
                <a:latin typeface="Times New Roman" pitchFamily="18" charset="0"/>
              </a:rPr>
              <a:t>6</a:t>
            </a:r>
            <a:r>
              <a:rPr lang="en-US" sz="2000">
                <a:latin typeface="Times New Roman" pitchFamily="18" charset="0"/>
              </a:rPr>
              <a:t> – </a:t>
            </a:r>
            <a:r>
              <a:rPr lang="en-US" sz="2000" i="1">
                <a:latin typeface="Times New Roman" pitchFamily="18" charset="0"/>
              </a:rPr>
              <a:t>E</a:t>
            </a:r>
            <a:r>
              <a:rPr lang="en-US" sz="2000" baseline="-25000">
                <a:latin typeface="Times New Roman" pitchFamily="18" charset="0"/>
              </a:rPr>
              <a:t>3</a:t>
            </a:r>
            <a:r>
              <a:rPr lang="en-US" sz="2000">
                <a:latin typeface="Times New Roman" pitchFamily="18" charset="0"/>
              </a:rPr>
              <a:t> – </a:t>
            </a:r>
            <a:r>
              <a:rPr lang="en-US" sz="2000" i="1">
                <a:latin typeface="Times New Roman" pitchFamily="18" charset="0"/>
              </a:rPr>
              <a:t>E</a:t>
            </a:r>
            <a:r>
              <a:rPr lang="en-US" sz="2000" baseline="-25000">
                <a:latin typeface="Times New Roman" pitchFamily="18" charset="0"/>
              </a:rPr>
              <a:t>5</a:t>
            </a:r>
            <a:r>
              <a:rPr lang="en-US" sz="2000">
                <a:latin typeface="Times New Roman" pitchFamily="18" charset="0"/>
              </a:rPr>
              <a:t> +</a:t>
            </a:r>
            <a:r>
              <a:rPr lang="en-US" sz="2000" i="1">
                <a:latin typeface="Times New Roman" pitchFamily="18" charset="0"/>
              </a:rPr>
              <a:t> E</a:t>
            </a:r>
            <a:r>
              <a:rPr lang="en-US" sz="2000" baseline="-25000">
                <a:latin typeface="Times New Roman" pitchFamily="18" charset="0"/>
              </a:rPr>
              <a:t>2</a:t>
            </a:r>
            <a:r>
              <a:rPr lang="en-US" sz="2000">
                <a:latin typeface="Times New Roman" pitchFamily="18" charset="0"/>
              </a:rPr>
              <a:t> – </a:t>
            </a:r>
            <a:r>
              <a:rPr lang="en-US" sz="2000" i="1">
                <a:latin typeface="Times New Roman" pitchFamily="18" charset="0"/>
              </a:rPr>
              <a:t>E</a:t>
            </a:r>
            <a:r>
              <a:rPr lang="en-US" sz="2000" baseline="-25000">
                <a:latin typeface="Times New Roman" pitchFamily="18" charset="0"/>
              </a:rPr>
              <a:t>4</a:t>
            </a:r>
            <a:endParaRPr lang="ru-RU" sz="2000" baseline="-25000">
              <a:latin typeface="Times New Roman" pitchFamily="18" charset="0"/>
            </a:endParaRPr>
          </a:p>
        </p:txBody>
      </p:sp>
      <p:sp>
        <p:nvSpPr>
          <p:cNvPr id="12293" name="Line 6"/>
          <p:cNvSpPr>
            <a:spLocks noChangeShapeType="1"/>
          </p:cNvSpPr>
          <p:nvPr/>
        </p:nvSpPr>
        <p:spPr bwMode="auto">
          <a:xfrm>
            <a:off x="6678613" y="2544763"/>
            <a:ext cx="0" cy="2519362"/>
          </a:xfrm>
          <a:prstGeom prst="line">
            <a:avLst/>
          </a:prstGeom>
          <a:noFill/>
          <a:ln w="19050">
            <a:solidFill>
              <a:schemeClr val="tx1"/>
            </a:solidFill>
            <a:round/>
            <a:headEnd/>
            <a:tailEnd/>
          </a:ln>
        </p:spPr>
        <p:txBody>
          <a:bodyPr/>
          <a:lstStyle/>
          <a:p>
            <a:endParaRPr lang="en-AU"/>
          </a:p>
        </p:txBody>
      </p:sp>
      <p:sp>
        <p:nvSpPr>
          <p:cNvPr id="12294" name="Line 7"/>
          <p:cNvSpPr>
            <a:spLocks noChangeShapeType="1"/>
          </p:cNvSpPr>
          <p:nvPr/>
        </p:nvSpPr>
        <p:spPr bwMode="auto">
          <a:xfrm>
            <a:off x="5383213" y="3835400"/>
            <a:ext cx="2568575" cy="0"/>
          </a:xfrm>
          <a:prstGeom prst="line">
            <a:avLst/>
          </a:prstGeom>
          <a:noFill/>
          <a:ln w="19050">
            <a:solidFill>
              <a:schemeClr val="tx1"/>
            </a:solidFill>
            <a:round/>
            <a:headEnd/>
            <a:tailEnd/>
          </a:ln>
        </p:spPr>
        <p:txBody>
          <a:bodyPr/>
          <a:lstStyle/>
          <a:p>
            <a:endParaRPr lang="en-AU"/>
          </a:p>
        </p:txBody>
      </p:sp>
      <p:sp>
        <p:nvSpPr>
          <p:cNvPr id="12295" name="Line 8"/>
          <p:cNvSpPr>
            <a:spLocks noChangeShapeType="1"/>
          </p:cNvSpPr>
          <p:nvPr/>
        </p:nvSpPr>
        <p:spPr bwMode="auto">
          <a:xfrm>
            <a:off x="755650" y="946150"/>
            <a:ext cx="0" cy="4824413"/>
          </a:xfrm>
          <a:prstGeom prst="line">
            <a:avLst/>
          </a:prstGeom>
          <a:noFill/>
          <a:ln w="19050">
            <a:solidFill>
              <a:schemeClr val="tx1"/>
            </a:solidFill>
            <a:round/>
            <a:headEnd type="arrow" w="med" len="lg"/>
            <a:tailEnd/>
          </a:ln>
        </p:spPr>
        <p:txBody>
          <a:bodyPr/>
          <a:lstStyle/>
          <a:p>
            <a:endParaRPr lang="en-AU"/>
          </a:p>
        </p:txBody>
      </p:sp>
      <p:sp>
        <p:nvSpPr>
          <p:cNvPr id="12296" name="Line 9"/>
          <p:cNvSpPr>
            <a:spLocks noChangeShapeType="1"/>
          </p:cNvSpPr>
          <p:nvPr/>
        </p:nvSpPr>
        <p:spPr bwMode="auto">
          <a:xfrm>
            <a:off x="466725" y="5481638"/>
            <a:ext cx="8137525" cy="0"/>
          </a:xfrm>
          <a:prstGeom prst="line">
            <a:avLst/>
          </a:prstGeom>
          <a:noFill/>
          <a:ln w="19050">
            <a:solidFill>
              <a:schemeClr val="tx1"/>
            </a:solidFill>
            <a:round/>
            <a:headEnd/>
            <a:tailEnd type="triangle" w="med" len="med"/>
          </a:ln>
        </p:spPr>
        <p:txBody>
          <a:bodyPr/>
          <a:lstStyle/>
          <a:p>
            <a:endParaRPr lang="en-AU"/>
          </a:p>
        </p:txBody>
      </p:sp>
      <p:sp>
        <p:nvSpPr>
          <p:cNvPr id="12297" name="Rectangle 10"/>
          <p:cNvSpPr>
            <a:spLocks noChangeArrowheads="1"/>
          </p:cNvSpPr>
          <p:nvPr/>
        </p:nvSpPr>
        <p:spPr bwMode="auto">
          <a:xfrm>
            <a:off x="1903413" y="2533650"/>
            <a:ext cx="2519362" cy="2519363"/>
          </a:xfrm>
          <a:prstGeom prst="rect">
            <a:avLst/>
          </a:prstGeom>
          <a:noFill/>
          <a:ln w="19050">
            <a:solidFill>
              <a:schemeClr val="tx1"/>
            </a:solidFill>
            <a:miter lim="800000"/>
            <a:headEnd/>
            <a:tailEnd/>
          </a:ln>
        </p:spPr>
        <p:txBody>
          <a:bodyPr wrap="none" anchor="ctr"/>
          <a:lstStyle/>
          <a:p>
            <a:endParaRPr lang="en-AU"/>
          </a:p>
        </p:txBody>
      </p:sp>
      <p:sp>
        <p:nvSpPr>
          <p:cNvPr id="12298" name="Oval 11"/>
          <p:cNvSpPr>
            <a:spLocks noChangeArrowheads="1"/>
          </p:cNvSpPr>
          <p:nvPr/>
        </p:nvSpPr>
        <p:spPr bwMode="auto">
          <a:xfrm>
            <a:off x="1855788" y="2476500"/>
            <a:ext cx="144462" cy="142875"/>
          </a:xfrm>
          <a:prstGeom prst="ellipse">
            <a:avLst/>
          </a:prstGeom>
          <a:solidFill>
            <a:schemeClr val="bg1"/>
          </a:solidFill>
          <a:ln w="19050">
            <a:solidFill>
              <a:schemeClr val="tx1"/>
            </a:solidFill>
            <a:round/>
            <a:headEnd/>
            <a:tailEnd/>
          </a:ln>
        </p:spPr>
        <p:txBody>
          <a:bodyPr wrap="none" anchor="ctr"/>
          <a:lstStyle/>
          <a:p>
            <a:endParaRPr lang="en-AU"/>
          </a:p>
        </p:txBody>
      </p:sp>
      <p:sp>
        <p:nvSpPr>
          <p:cNvPr id="12299" name="Oval 12"/>
          <p:cNvSpPr>
            <a:spLocks noChangeArrowheads="1"/>
          </p:cNvSpPr>
          <p:nvPr/>
        </p:nvSpPr>
        <p:spPr bwMode="auto">
          <a:xfrm>
            <a:off x="4329113" y="2463800"/>
            <a:ext cx="144462" cy="142875"/>
          </a:xfrm>
          <a:prstGeom prst="ellipse">
            <a:avLst/>
          </a:prstGeom>
          <a:solidFill>
            <a:srgbClr val="FF0000"/>
          </a:solidFill>
          <a:ln w="12700">
            <a:solidFill>
              <a:srgbClr val="FF0000"/>
            </a:solidFill>
            <a:round/>
            <a:headEnd/>
            <a:tailEnd/>
          </a:ln>
        </p:spPr>
        <p:txBody>
          <a:bodyPr wrap="none" anchor="ctr"/>
          <a:lstStyle/>
          <a:p>
            <a:endParaRPr lang="en-AU"/>
          </a:p>
        </p:txBody>
      </p:sp>
      <p:sp>
        <p:nvSpPr>
          <p:cNvPr id="12300" name="Oval 13"/>
          <p:cNvSpPr>
            <a:spLocks noChangeArrowheads="1"/>
          </p:cNvSpPr>
          <p:nvPr/>
        </p:nvSpPr>
        <p:spPr bwMode="auto">
          <a:xfrm>
            <a:off x="1862138" y="4997450"/>
            <a:ext cx="144462" cy="142875"/>
          </a:xfrm>
          <a:prstGeom prst="ellipse">
            <a:avLst/>
          </a:prstGeom>
          <a:solidFill>
            <a:schemeClr val="bg1"/>
          </a:solidFill>
          <a:ln w="19050">
            <a:solidFill>
              <a:schemeClr val="tx1"/>
            </a:solidFill>
            <a:round/>
            <a:headEnd/>
            <a:tailEnd/>
          </a:ln>
        </p:spPr>
        <p:txBody>
          <a:bodyPr wrap="none" anchor="ctr"/>
          <a:lstStyle/>
          <a:p>
            <a:endParaRPr lang="en-AU"/>
          </a:p>
        </p:txBody>
      </p:sp>
      <p:sp>
        <p:nvSpPr>
          <p:cNvPr id="12301" name="Oval 14"/>
          <p:cNvSpPr>
            <a:spLocks noChangeArrowheads="1"/>
          </p:cNvSpPr>
          <p:nvPr/>
        </p:nvSpPr>
        <p:spPr bwMode="auto">
          <a:xfrm>
            <a:off x="4335463" y="4984750"/>
            <a:ext cx="144462" cy="142875"/>
          </a:xfrm>
          <a:prstGeom prst="ellipse">
            <a:avLst/>
          </a:prstGeom>
          <a:solidFill>
            <a:schemeClr val="bg1"/>
          </a:solidFill>
          <a:ln w="19050">
            <a:solidFill>
              <a:schemeClr val="tx1"/>
            </a:solidFill>
            <a:round/>
            <a:headEnd/>
            <a:tailEnd/>
          </a:ln>
        </p:spPr>
        <p:txBody>
          <a:bodyPr wrap="none" anchor="ctr"/>
          <a:lstStyle/>
          <a:p>
            <a:endParaRPr lang="en-AU"/>
          </a:p>
        </p:txBody>
      </p:sp>
      <p:sp>
        <p:nvSpPr>
          <p:cNvPr id="12302" name="Rectangle 15"/>
          <p:cNvSpPr>
            <a:spLocks noChangeArrowheads="1"/>
          </p:cNvSpPr>
          <p:nvPr/>
        </p:nvSpPr>
        <p:spPr bwMode="auto">
          <a:xfrm>
            <a:off x="5419725" y="2536825"/>
            <a:ext cx="2519363" cy="2519363"/>
          </a:xfrm>
          <a:prstGeom prst="rect">
            <a:avLst/>
          </a:prstGeom>
          <a:noFill/>
          <a:ln w="19050">
            <a:solidFill>
              <a:schemeClr val="tx1"/>
            </a:solidFill>
            <a:miter lim="800000"/>
            <a:headEnd/>
            <a:tailEnd/>
          </a:ln>
        </p:spPr>
        <p:txBody>
          <a:bodyPr wrap="none" anchor="ctr"/>
          <a:lstStyle/>
          <a:p>
            <a:endParaRPr lang="en-AU"/>
          </a:p>
        </p:txBody>
      </p:sp>
      <p:sp>
        <p:nvSpPr>
          <p:cNvPr id="12303" name="Oval 16"/>
          <p:cNvSpPr>
            <a:spLocks noChangeArrowheads="1"/>
          </p:cNvSpPr>
          <p:nvPr/>
        </p:nvSpPr>
        <p:spPr bwMode="auto">
          <a:xfrm>
            <a:off x="5372100" y="2479675"/>
            <a:ext cx="144463" cy="142875"/>
          </a:xfrm>
          <a:prstGeom prst="ellipse">
            <a:avLst/>
          </a:prstGeom>
          <a:solidFill>
            <a:schemeClr val="bg1"/>
          </a:solidFill>
          <a:ln w="19050">
            <a:solidFill>
              <a:schemeClr val="tx1"/>
            </a:solidFill>
            <a:round/>
            <a:headEnd/>
            <a:tailEnd/>
          </a:ln>
        </p:spPr>
        <p:txBody>
          <a:bodyPr wrap="none" anchor="ctr"/>
          <a:lstStyle/>
          <a:p>
            <a:endParaRPr lang="en-AU"/>
          </a:p>
        </p:txBody>
      </p:sp>
      <p:sp>
        <p:nvSpPr>
          <p:cNvPr id="12304" name="Oval 17"/>
          <p:cNvSpPr>
            <a:spLocks noChangeArrowheads="1"/>
          </p:cNvSpPr>
          <p:nvPr/>
        </p:nvSpPr>
        <p:spPr bwMode="auto">
          <a:xfrm>
            <a:off x="7845425" y="2466975"/>
            <a:ext cx="144463" cy="142875"/>
          </a:xfrm>
          <a:prstGeom prst="ellipse">
            <a:avLst/>
          </a:prstGeom>
          <a:solidFill>
            <a:srgbClr val="FF0000"/>
          </a:solidFill>
          <a:ln w="12700">
            <a:solidFill>
              <a:srgbClr val="FF0000"/>
            </a:solidFill>
            <a:round/>
            <a:headEnd/>
            <a:tailEnd/>
          </a:ln>
        </p:spPr>
        <p:txBody>
          <a:bodyPr wrap="none" anchor="ctr"/>
          <a:lstStyle/>
          <a:p>
            <a:endParaRPr lang="en-AU"/>
          </a:p>
        </p:txBody>
      </p:sp>
      <p:sp>
        <p:nvSpPr>
          <p:cNvPr id="12305" name="Oval 18"/>
          <p:cNvSpPr>
            <a:spLocks noChangeArrowheads="1"/>
          </p:cNvSpPr>
          <p:nvPr/>
        </p:nvSpPr>
        <p:spPr bwMode="auto">
          <a:xfrm>
            <a:off x="7851775" y="4987925"/>
            <a:ext cx="144463" cy="142875"/>
          </a:xfrm>
          <a:prstGeom prst="ellipse">
            <a:avLst/>
          </a:prstGeom>
          <a:solidFill>
            <a:schemeClr val="bg1"/>
          </a:solidFill>
          <a:ln w="19050">
            <a:solidFill>
              <a:schemeClr val="tx1"/>
            </a:solidFill>
            <a:round/>
            <a:headEnd/>
            <a:tailEnd/>
          </a:ln>
        </p:spPr>
        <p:txBody>
          <a:bodyPr wrap="none" anchor="ctr"/>
          <a:lstStyle/>
          <a:p>
            <a:endParaRPr lang="en-AU"/>
          </a:p>
        </p:txBody>
      </p:sp>
      <p:sp>
        <p:nvSpPr>
          <p:cNvPr id="12306" name="Oval 19"/>
          <p:cNvSpPr>
            <a:spLocks noChangeArrowheads="1"/>
          </p:cNvSpPr>
          <p:nvPr/>
        </p:nvSpPr>
        <p:spPr bwMode="auto">
          <a:xfrm>
            <a:off x="5340350" y="3762375"/>
            <a:ext cx="144463" cy="142875"/>
          </a:xfrm>
          <a:prstGeom prst="ellipse">
            <a:avLst/>
          </a:prstGeom>
          <a:solidFill>
            <a:schemeClr val="bg1"/>
          </a:solidFill>
          <a:ln w="19050">
            <a:solidFill>
              <a:schemeClr val="tx1"/>
            </a:solidFill>
            <a:round/>
            <a:headEnd/>
            <a:tailEnd/>
          </a:ln>
        </p:spPr>
        <p:txBody>
          <a:bodyPr wrap="none" anchor="ctr"/>
          <a:lstStyle/>
          <a:p>
            <a:endParaRPr lang="en-AU"/>
          </a:p>
        </p:txBody>
      </p:sp>
      <p:sp>
        <p:nvSpPr>
          <p:cNvPr id="12307" name="Oval 20"/>
          <p:cNvSpPr>
            <a:spLocks noChangeArrowheads="1"/>
          </p:cNvSpPr>
          <p:nvPr/>
        </p:nvSpPr>
        <p:spPr bwMode="auto">
          <a:xfrm>
            <a:off x="6597650" y="3752850"/>
            <a:ext cx="144463" cy="142875"/>
          </a:xfrm>
          <a:prstGeom prst="ellipse">
            <a:avLst/>
          </a:prstGeom>
          <a:solidFill>
            <a:schemeClr val="bg1"/>
          </a:solidFill>
          <a:ln w="19050">
            <a:solidFill>
              <a:schemeClr val="tx1"/>
            </a:solidFill>
            <a:round/>
            <a:headEnd/>
            <a:tailEnd/>
          </a:ln>
        </p:spPr>
        <p:txBody>
          <a:bodyPr wrap="none" anchor="ctr"/>
          <a:lstStyle/>
          <a:p>
            <a:endParaRPr lang="en-AU"/>
          </a:p>
        </p:txBody>
      </p:sp>
      <p:sp>
        <p:nvSpPr>
          <p:cNvPr id="12308" name="Oval 21"/>
          <p:cNvSpPr>
            <a:spLocks noChangeArrowheads="1"/>
          </p:cNvSpPr>
          <p:nvPr/>
        </p:nvSpPr>
        <p:spPr bwMode="auto">
          <a:xfrm>
            <a:off x="6613525" y="4968875"/>
            <a:ext cx="144463" cy="142875"/>
          </a:xfrm>
          <a:prstGeom prst="ellipse">
            <a:avLst/>
          </a:prstGeom>
          <a:solidFill>
            <a:schemeClr val="bg1"/>
          </a:solidFill>
          <a:ln w="19050">
            <a:solidFill>
              <a:schemeClr val="tx1"/>
            </a:solidFill>
            <a:round/>
            <a:headEnd/>
            <a:tailEnd/>
          </a:ln>
        </p:spPr>
        <p:txBody>
          <a:bodyPr wrap="none" anchor="ctr"/>
          <a:lstStyle/>
          <a:p>
            <a:endParaRPr lang="en-AU"/>
          </a:p>
        </p:txBody>
      </p:sp>
      <p:sp>
        <p:nvSpPr>
          <p:cNvPr id="12309" name="Text Box 22"/>
          <p:cNvSpPr txBox="1">
            <a:spLocks noChangeArrowheads="1"/>
          </p:cNvSpPr>
          <p:nvPr/>
        </p:nvSpPr>
        <p:spPr bwMode="auto">
          <a:xfrm>
            <a:off x="5448300" y="4627563"/>
            <a:ext cx="325438" cy="396875"/>
          </a:xfrm>
          <a:prstGeom prst="rect">
            <a:avLst/>
          </a:prstGeom>
          <a:noFill/>
          <a:ln w="9525">
            <a:noFill/>
            <a:miter lim="800000"/>
            <a:headEnd/>
            <a:tailEnd/>
          </a:ln>
        </p:spPr>
        <p:txBody>
          <a:bodyPr wrap="none">
            <a:spAutoFit/>
          </a:bodyPr>
          <a:lstStyle/>
          <a:p>
            <a:r>
              <a:rPr lang="en-AU" sz="2000"/>
              <a:t>1</a:t>
            </a:r>
          </a:p>
        </p:txBody>
      </p:sp>
      <p:sp>
        <p:nvSpPr>
          <p:cNvPr id="12310" name="Text Box 23"/>
          <p:cNvSpPr txBox="1">
            <a:spLocks noChangeArrowheads="1"/>
          </p:cNvSpPr>
          <p:nvPr/>
        </p:nvSpPr>
        <p:spPr bwMode="auto">
          <a:xfrm>
            <a:off x="5486400" y="3459163"/>
            <a:ext cx="325438" cy="396875"/>
          </a:xfrm>
          <a:prstGeom prst="rect">
            <a:avLst/>
          </a:prstGeom>
          <a:noFill/>
          <a:ln w="9525">
            <a:noFill/>
            <a:miter lim="800000"/>
            <a:headEnd/>
            <a:tailEnd/>
          </a:ln>
        </p:spPr>
        <p:txBody>
          <a:bodyPr wrap="none">
            <a:spAutoFit/>
          </a:bodyPr>
          <a:lstStyle/>
          <a:p>
            <a:r>
              <a:rPr lang="en-AU" sz="2000"/>
              <a:t>2</a:t>
            </a:r>
          </a:p>
        </p:txBody>
      </p:sp>
      <p:sp>
        <p:nvSpPr>
          <p:cNvPr id="12311" name="Text Box 24"/>
          <p:cNvSpPr txBox="1">
            <a:spLocks noChangeArrowheads="1"/>
          </p:cNvSpPr>
          <p:nvPr/>
        </p:nvSpPr>
        <p:spPr bwMode="auto">
          <a:xfrm>
            <a:off x="5476875" y="2124075"/>
            <a:ext cx="325438" cy="396875"/>
          </a:xfrm>
          <a:prstGeom prst="rect">
            <a:avLst/>
          </a:prstGeom>
          <a:noFill/>
          <a:ln w="9525">
            <a:noFill/>
            <a:miter lim="800000"/>
            <a:headEnd/>
            <a:tailEnd/>
          </a:ln>
        </p:spPr>
        <p:txBody>
          <a:bodyPr wrap="none">
            <a:spAutoFit/>
          </a:bodyPr>
          <a:lstStyle/>
          <a:p>
            <a:r>
              <a:rPr lang="en-AU" sz="2000"/>
              <a:t>4</a:t>
            </a:r>
          </a:p>
        </p:txBody>
      </p:sp>
      <p:sp>
        <p:nvSpPr>
          <p:cNvPr id="12312" name="Text Box 25"/>
          <p:cNvSpPr txBox="1">
            <a:spLocks noChangeArrowheads="1"/>
          </p:cNvSpPr>
          <p:nvPr/>
        </p:nvSpPr>
        <p:spPr bwMode="auto">
          <a:xfrm>
            <a:off x="6692900" y="2138363"/>
            <a:ext cx="325438" cy="396875"/>
          </a:xfrm>
          <a:prstGeom prst="rect">
            <a:avLst/>
          </a:prstGeom>
          <a:noFill/>
          <a:ln w="9525">
            <a:noFill/>
            <a:miter lim="800000"/>
            <a:headEnd/>
            <a:tailEnd/>
          </a:ln>
        </p:spPr>
        <p:txBody>
          <a:bodyPr wrap="none">
            <a:spAutoFit/>
          </a:bodyPr>
          <a:lstStyle/>
          <a:p>
            <a:r>
              <a:rPr lang="en-AU" sz="2000"/>
              <a:t>7</a:t>
            </a:r>
          </a:p>
        </p:txBody>
      </p:sp>
      <p:sp>
        <p:nvSpPr>
          <p:cNvPr id="12313" name="Text Box 26"/>
          <p:cNvSpPr txBox="1">
            <a:spLocks noChangeArrowheads="1"/>
          </p:cNvSpPr>
          <p:nvPr/>
        </p:nvSpPr>
        <p:spPr bwMode="auto">
          <a:xfrm>
            <a:off x="6705600" y="3433763"/>
            <a:ext cx="325438" cy="396875"/>
          </a:xfrm>
          <a:prstGeom prst="rect">
            <a:avLst/>
          </a:prstGeom>
          <a:noFill/>
          <a:ln w="9525">
            <a:noFill/>
            <a:miter lim="800000"/>
            <a:headEnd/>
            <a:tailEnd/>
          </a:ln>
        </p:spPr>
        <p:txBody>
          <a:bodyPr wrap="none">
            <a:spAutoFit/>
          </a:bodyPr>
          <a:lstStyle/>
          <a:p>
            <a:r>
              <a:rPr lang="en-AU" sz="2000"/>
              <a:t>5</a:t>
            </a:r>
          </a:p>
        </p:txBody>
      </p:sp>
      <p:sp>
        <p:nvSpPr>
          <p:cNvPr id="12314" name="Text Box 27"/>
          <p:cNvSpPr txBox="1">
            <a:spLocks noChangeArrowheads="1"/>
          </p:cNvSpPr>
          <p:nvPr/>
        </p:nvSpPr>
        <p:spPr bwMode="auto">
          <a:xfrm>
            <a:off x="6692900" y="4665663"/>
            <a:ext cx="325438" cy="396875"/>
          </a:xfrm>
          <a:prstGeom prst="rect">
            <a:avLst/>
          </a:prstGeom>
          <a:noFill/>
          <a:ln w="9525">
            <a:noFill/>
            <a:miter lim="800000"/>
            <a:headEnd/>
            <a:tailEnd/>
          </a:ln>
        </p:spPr>
        <p:txBody>
          <a:bodyPr wrap="none">
            <a:spAutoFit/>
          </a:bodyPr>
          <a:lstStyle/>
          <a:p>
            <a:r>
              <a:rPr lang="en-AU" sz="2000"/>
              <a:t>3</a:t>
            </a:r>
          </a:p>
        </p:txBody>
      </p:sp>
      <p:sp>
        <p:nvSpPr>
          <p:cNvPr id="12315" name="Text Box 28"/>
          <p:cNvSpPr txBox="1">
            <a:spLocks noChangeArrowheads="1"/>
          </p:cNvSpPr>
          <p:nvPr/>
        </p:nvSpPr>
        <p:spPr bwMode="auto">
          <a:xfrm>
            <a:off x="7980363" y="2171700"/>
            <a:ext cx="325437" cy="396875"/>
          </a:xfrm>
          <a:prstGeom prst="rect">
            <a:avLst/>
          </a:prstGeom>
          <a:noFill/>
          <a:ln w="9525">
            <a:noFill/>
            <a:miter lim="800000"/>
            <a:headEnd/>
            <a:tailEnd/>
          </a:ln>
        </p:spPr>
        <p:txBody>
          <a:bodyPr wrap="none">
            <a:spAutoFit/>
          </a:bodyPr>
          <a:lstStyle/>
          <a:p>
            <a:r>
              <a:rPr lang="en-AU" sz="2000"/>
              <a:t>9</a:t>
            </a:r>
          </a:p>
        </p:txBody>
      </p:sp>
      <p:sp>
        <p:nvSpPr>
          <p:cNvPr id="12316" name="Text Box 29"/>
          <p:cNvSpPr txBox="1">
            <a:spLocks noChangeArrowheads="1"/>
          </p:cNvSpPr>
          <p:nvPr/>
        </p:nvSpPr>
        <p:spPr bwMode="auto">
          <a:xfrm>
            <a:off x="7962900" y="3433763"/>
            <a:ext cx="325438" cy="396875"/>
          </a:xfrm>
          <a:prstGeom prst="rect">
            <a:avLst/>
          </a:prstGeom>
          <a:noFill/>
          <a:ln w="9525">
            <a:noFill/>
            <a:miter lim="800000"/>
            <a:headEnd/>
            <a:tailEnd/>
          </a:ln>
        </p:spPr>
        <p:txBody>
          <a:bodyPr wrap="none">
            <a:spAutoFit/>
          </a:bodyPr>
          <a:lstStyle/>
          <a:p>
            <a:r>
              <a:rPr lang="en-AU" sz="2000"/>
              <a:t>8</a:t>
            </a:r>
          </a:p>
        </p:txBody>
      </p:sp>
      <p:sp>
        <p:nvSpPr>
          <p:cNvPr id="12317" name="Text Box 30"/>
          <p:cNvSpPr txBox="1">
            <a:spLocks noChangeArrowheads="1"/>
          </p:cNvSpPr>
          <p:nvPr/>
        </p:nvSpPr>
        <p:spPr bwMode="auto">
          <a:xfrm>
            <a:off x="7962900" y="4665663"/>
            <a:ext cx="325438" cy="396875"/>
          </a:xfrm>
          <a:prstGeom prst="rect">
            <a:avLst/>
          </a:prstGeom>
          <a:noFill/>
          <a:ln w="9525">
            <a:noFill/>
            <a:miter lim="800000"/>
            <a:headEnd/>
            <a:tailEnd/>
          </a:ln>
        </p:spPr>
        <p:txBody>
          <a:bodyPr wrap="none">
            <a:spAutoFit/>
          </a:bodyPr>
          <a:lstStyle/>
          <a:p>
            <a:r>
              <a:rPr lang="en-AU" sz="2000"/>
              <a:t>6</a:t>
            </a:r>
          </a:p>
        </p:txBody>
      </p:sp>
      <p:sp>
        <p:nvSpPr>
          <p:cNvPr id="12318" name="Text Box 31"/>
          <p:cNvSpPr txBox="1">
            <a:spLocks noChangeArrowheads="1"/>
          </p:cNvSpPr>
          <p:nvPr/>
        </p:nvSpPr>
        <p:spPr bwMode="auto">
          <a:xfrm>
            <a:off x="1922463" y="4640263"/>
            <a:ext cx="325437" cy="396875"/>
          </a:xfrm>
          <a:prstGeom prst="rect">
            <a:avLst/>
          </a:prstGeom>
          <a:noFill/>
          <a:ln w="9525">
            <a:noFill/>
            <a:miter lim="800000"/>
            <a:headEnd/>
            <a:tailEnd/>
          </a:ln>
        </p:spPr>
        <p:txBody>
          <a:bodyPr wrap="none">
            <a:spAutoFit/>
          </a:bodyPr>
          <a:lstStyle/>
          <a:p>
            <a:r>
              <a:rPr lang="en-AU" sz="2000"/>
              <a:t>1</a:t>
            </a:r>
          </a:p>
        </p:txBody>
      </p:sp>
      <p:sp>
        <p:nvSpPr>
          <p:cNvPr id="12319" name="Text Box 32"/>
          <p:cNvSpPr txBox="1">
            <a:spLocks noChangeArrowheads="1"/>
          </p:cNvSpPr>
          <p:nvPr/>
        </p:nvSpPr>
        <p:spPr bwMode="auto">
          <a:xfrm>
            <a:off x="4424363" y="4665663"/>
            <a:ext cx="325437" cy="396875"/>
          </a:xfrm>
          <a:prstGeom prst="rect">
            <a:avLst/>
          </a:prstGeom>
          <a:noFill/>
          <a:ln w="9525">
            <a:noFill/>
            <a:miter lim="800000"/>
            <a:headEnd/>
            <a:tailEnd/>
          </a:ln>
        </p:spPr>
        <p:txBody>
          <a:bodyPr wrap="none">
            <a:spAutoFit/>
          </a:bodyPr>
          <a:lstStyle/>
          <a:p>
            <a:r>
              <a:rPr lang="en-AU" sz="2000"/>
              <a:t>3</a:t>
            </a:r>
          </a:p>
        </p:txBody>
      </p:sp>
      <p:sp>
        <p:nvSpPr>
          <p:cNvPr id="12320" name="Text Box 33"/>
          <p:cNvSpPr txBox="1">
            <a:spLocks noChangeArrowheads="1"/>
          </p:cNvSpPr>
          <p:nvPr/>
        </p:nvSpPr>
        <p:spPr bwMode="auto">
          <a:xfrm>
            <a:off x="4440238" y="2149475"/>
            <a:ext cx="325437" cy="396875"/>
          </a:xfrm>
          <a:prstGeom prst="rect">
            <a:avLst/>
          </a:prstGeom>
          <a:noFill/>
          <a:ln w="9525">
            <a:noFill/>
            <a:miter lim="800000"/>
            <a:headEnd/>
            <a:tailEnd/>
          </a:ln>
        </p:spPr>
        <p:txBody>
          <a:bodyPr wrap="none">
            <a:spAutoFit/>
          </a:bodyPr>
          <a:lstStyle/>
          <a:p>
            <a:r>
              <a:rPr lang="en-AU" sz="2000"/>
              <a:t>4</a:t>
            </a:r>
          </a:p>
        </p:txBody>
      </p:sp>
      <p:sp>
        <p:nvSpPr>
          <p:cNvPr id="12321" name="Text Box 34"/>
          <p:cNvSpPr txBox="1">
            <a:spLocks noChangeArrowheads="1"/>
          </p:cNvSpPr>
          <p:nvPr/>
        </p:nvSpPr>
        <p:spPr bwMode="auto">
          <a:xfrm>
            <a:off x="1914525" y="2152650"/>
            <a:ext cx="325438" cy="396875"/>
          </a:xfrm>
          <a:prstGeom prst="rect">
            <a:avLst/>
          </a:prstGeom>
          <a:noFill/>
          <a:ln w="9525">
            <a:noFill/>
            <a:miter lim="800000"/>
            <a:headEnd/>
            <a:tailEnd/>
          </a:ln>
        </p:spPr>
        <p:txBody>
          <a:bodyPr wrap="none">
            <a:spAutoFit/>
          </a:bodyPr>
          <a:lstStyle/>
          <a:p>
            <a:r>
              <a:rPr lang="en-AU" sz="2000"/>
              <a:t>2</a:t>
            </a:r>
          </a:p>
        </p:txBody>
      </p:sp>
      <p:sp>
        <p:nvSpPr>
          <p:cNvPr id="12322" name="Line 35"/>
          <p:cNvSpPr>
            <a:spLocks noChangeShapeType="1"/>
          </p:cNvSpPr>
          <p:nvPr/>
        </p:nvSpPr>
        <p:spPr bwMode="auto">
          <a:xfrm>
            <a:off x="647700" y="2530475"/>
            <a:ext cx="215900" cy="0"/>
          </a:xfrm>
          <a:prstGeom prst="line">
            <a:avLst/>
          </a:prstGeom>
          <a:noFill/>
          <a:ln w="19050">
            <a:solidFill>
              <a:schemeClr val="tx1"/>
            </a:solidFill>
            <a:round/>
            <a:headEnd/>
            <a:tailEnd/>
          </a:ln>
        </p:spPr>
        <p:txBody>
          <a:bodyPr/>
          <a:lstStyle/>
          <a:p>
            <a:endParaRPr lang="en-AU"/>
          </a:p>
        </p:txBody>
      </p:sp>
      <p:sp>
        <p:nvSpPr>
          <p:cNvPr id="12323" name="Line 36"/>
          <p:cNvSpPr>
            <a:spLocks noChangeShapeType="1"/>
          </p:cNvSpPr>
          <p:nvPr/>
        </p:nvSpPr>
        <p:spPr bwMode="auto">
          <a:xfrm>
            <a:off x="647700" y="3854450"/>
            <a:ext cx="215900" cy="0"/>
          </a:xfrm>
          <a:prstGeom prst="line">
            <a:avLst/>
          </a:prstGeom>
          <a:noFill/>
          <a:ln w="19050">
            <a:solidFill>
              <a:schemeClr val="tx1"/>
            </a:solidFill>
            <a:round/>
            <a:headEnd/>
            <a:tailEnd/>
          </a:ln>
        </p:spPr>
        <p:txBody>
          <a:bodyPr/>
          <a:lstStyle/>
          <a:p>
            <a:endParaRPr lang="en-AU"/>
          </a:p>
        </p:txBody>
      </p:sp>
      <p:sp>
        <p:nvSpPr>
          <p:cNvPr id="12324" name="Line 37"/>
          <p:cNvSpPr>
            <a:spLocks noChangeShapeType="1"/>
          </p:cNvSpPr>
          <p:nvPr/>
        </p:nvSpPr>
        <p:spPr bwMode="auto">
          <a:xfrm>
            <a:off x="647700" y="5033963"/>
            <a:ext cx="215900" cy="0"/>
          </a:xfrm>
          <a:prstGeom prst="line">
            <a:avLst/>
          </a:prstGeom>
          <a:noFill/>
          <a:ln w="19050">
            <a:solidFill>
              <a:schemeClr val="tx1"/>
            </a:solidFill>
            <a:round/>
            <a:headEnd/>
            <a:tailEnd/>
          </a:ln>
        </p:spPr>
        <p:txBody>
          <a:bodyPr/>
          <a:lstStyle/>
          <a:p>
            <a:endParaRPr lang="en-AU"/>
          </a:p>
        </p:txBody>
      </p:sp>
      <p:sp>
        <p:nvSpPr>
          <p:cNvPr id="12325" name="Line 38"/>
          <p:cNvSpPr>
            <a:spLocks noChangeShapeType="1"/>
          </p:cNvSpPr>
          <p:nvPr/>
        </p:nvSpPr>
        <p:spPr bwMode="auto">
          <a:xfrm>
            <a:off x="1905000" y="5373688"/>
            <a:ext cx="0" cy="215900"/>
          </a:xfrm>
          <a:prstGeom prst="line">
            <a:avLst/>
          </a:prstGeom>
          <a:noFill/>
          <a:ln w="19050">
            <a:solidFill>
              <a:schemeClr val="tx1"/>
            </a:solidFill>
            <a:round/>
            <a:headEnd/>
            <a:tailEnd/>
          </a:ln>
        </p:spPr>
        <p:txBody>
          <a:bodyPr/>
          <a:lstStyle/>
          <a:p>
            <a:endParaRPr lang="en-AU"/>
          </a:p>
        </p:txBody>
      </p:sp>
      <p:sp>
        <p:nvSpPr>
          <p:cNvPr id="12326" name="Line 39"/>
          <p:cNvSpPr>
            <a:spLocks noChangeShapeType="1"/>
          </p:cNvSpPr>
          <p:nvPr/>
        </p:nvSpPr>
        <p:spPr bwMode="auto">
          <a:xfrm>
            <a:off x="4391025" y="5373688"/>
            <a:ext cx="0" cy="215900"/>
          </a:xfrm>
          <a:prstGeom prst="line">
            <a:avLst/>
          </a:prstGeom>
          <a:noFill/>
          <a:ln w="19050">
            <a:solidFill>
              <a:schemeClr val="tx1"/>
            </a:solidFill>
            <a:round/>
            <a:headEnd/>
            <a:tailEnd/>
          </a:ln>
        </p:spPr>
        <p:txBody>
          <a:bodyPr/>
          <a:lstStyle/>
          <a:p>
            <a:endParaRPr lang="en-AU"/>
          </a:p>
        </p:txBody>
      </p:sp>
      <p:sp>
        <p:nvSpPr>
          <p:cNvPr id="12327" name="Line 40"/>
          <p:cNvSpPr>
            <a:spLocks noChangeShapeType="1"/>
          </p:cNvSpPr>
          <p:nvPr/>
        </p:nvSpPr>
        <p:spPr bwMode="auto">
          <a:xfrm>
            <a:off x="5435600" y="5373688"/>
            <a:ext cx="0" cy="215900"/>
          </a:xfrm>
          <a:prstGeom prst="line">
            <a:avLst/>
          </a:prstGeom>
          <a:noFill/>
          <a:ln w="19050">
            <a:solidFill>
              <a:schemeClr val="tx1"/>
            </a:solidFill>
            <a:round/>
            <a:headEnd/>
            <a:tailEnd/>
          </a:ln>
        </p:spPr>
        <p:txBody>
          <a:bodyPr/>
          <a:lstStyle/>
          <a:p>
            <a:endParaRPr lang="en-AU"/>
          </a:p>
        </p:txBody>
      </p:sp>
      <p:sp>
        <p:nvSpPr>
          <p:cNvPr id="12328" name="Line 41"/>
          <p:cNvSpPr>
            <a:spLocks noChangeShapeType="1"/>
          </p:cNvSpPr>
          <p:nvPr/>
        </p:nvSpPr>
        <p:spPr bwMode="auto">
          <a:xfrm>
            <a:off x="6659563" y="5373688"/>
            <a:ext cx="0" cy="215900"/>
          </a:xfrm>
          <a:prstGeom prst="line">
            <a:avLst/>
          </a:prstGeom>
          <a:noFill/>
          <a:ln w="19050">
            <a:solidFill>
              <a:schemeClr val="tx1"/>
            </a:solidFill>
            <a:round/>
            <a:headEnd/>
            <a:tailEnd/>
          </a:ln>
        </p:spPr>
        <p:txBody>
          <a:bodyPr/>
          <a:lstStyle/>
          <a:p>
            <a:endParaRPr lang="en-AU"/>
          </a:p>
        </p:txBody>
      </p:sp>
      <p:sp>
        <p:nvSpPr>
          <p:cNvPr id="12329" name="Line 42"/>
          <p:cNvSpPr>
            <a:spLocks noChangeShapeType="1"/>
          </p:cNvSpPr>
          <p:nvPr/>
        </p:nvSpPr>
        <p:spPr bwMode="auto">
          <a:xfrm>
            <a:off x="7945438" y="5373688"/>
            <a:ext cx="0" cy="215900"/>
          </a:xfrm>
          <a:prstGeom prst="line">
            <a:avLst/>
          </a:prstGeom>
          <a:noFill/>
          <a:ln w="19050">
            <a:solidFill>
              <a:schemeClr val="tx1"/>
            </a:solidFill>
            <a:round/>
            <a:headEnd/>
            <a:tailEnd/>
          </a:ln>
        </p:spPr>
        <p:txBody>
          <a:bodyPr/>
          <a:lstStyle/>
          <a:p>
            <a:endParaRPr lang="en-AU"/>
          </a:p>
        </p:txBody>
      </p:sp>
      <p:sp>
        <p:nvSpPr>
          <p:cNvPr id="12330" name="Text Box 43"/>
          <p:cNvSpPr txBox="1">
            <a:spLocks noChangeArrowheads="1"/>
          </p:cNvSpPr>
          <p:nvPr/>
        </p:nvSpPr>
        <p:spPr bwMode="auto">
          <a:xfrm>
            <a:off x="1403350" y="5695950"/>
            <a:ext cx="876300" cy="396875"/>
          </a:xfrm>
          <a:prstGeom prst="rect">
            <a:avLst/>
          </a:prstGeom>
          <a:noFill/>
          <a:ln w="19050">
            <a:noFill/>
            <a:miter lim="800000"/>
            <a:headEnd/>
            <a:tailEnd/>
          </a:ln>
        </p:spPr>
        <p:txBody>
          <a:bodyPr wrap="none">
            <a:spAutoFit/>
          </a:bodyPr>
          <a:lstStyle/>
          <a:p>
            <a:r>
              <a:rPr lang="en-AU" sz="2000"/>
              <a:t>Model</a:t>
            </a:r>
          </a:p>
        </p:txBody>
      </p:sp>
      <p:sp>
        <p:nvSpPr>
          <p:cNvPr id="12331" name="Text Box 44"/>
          <p:cNvSpPr txBox="1">
            <a:spLocks noChangeArrowheads="1"/>
          </p:cNvSpPr>
          <p:nvPr/>
        </p:nvSpPr>
        <p:spPr bwMode="auto">
          <a:xfrm>
            <a:off x="4049713" y="5676900"/>
            <a:ext cx="708025" cy="396875"/>
          </a:xfrm>
          <a:prstGeom prst="rect">
            <a:avLst/>
          </a:prstGeom>
          <a:noFill/>
          <a:ln w="19050">
            <a:noFill/>
            <a:miter lim="800000"/>
            <a:headEnd/>
            <a:tailEnd/>
          </a:ln>
        </p:spPr>
        <p:txBody>
          <a:bodyPr wrap="none">
            <a:spAutoFit/>
          </a:bodyPr>
          <a:lstStyle/>
          <a:p>
            <a:r>
              <a:rPr lang="en-AU" sz="2000"/>
              <a:t>Real</a:t>
            </a:r>
          </a:p>
        </p:txBody>
      </p:sp>
      <p:sp>
        <p:nvSpPr>
          <p:cNvPr id="12332" name="Text Box 45"/>
          <p:cNvSpPr txBox="1">
            <a:spLocks noChangeArrowheads="1"/>
          </p:cNvSpPr>
          <p:nvPr/>
        </p:nvSpPr>
        <p:spPr bwMode="auto">
          <a:xfrm>
            <a:off x="5035550" y="5656263"/>
            <a:ext cx="3228975" cy="396875"/>
          </a:xfrm>
          <a:prstGeom prst="rect">
            <a:avLst/>
          </a:prstGeom>
          <a:noFill/>
          <a:ln w="19050">
            <a:noFill/>
            <a:miter lim="800000"/>
            <a:headEnd/>
            <a:tailEnd/>
          </a:ln>
        </p:spPr>
        <p:txBody>
          <a:bodyPr wrap="none">
            <a:spAutoFit/>
          </a:bodyPr>
          <a:lstStyle/>
          <a:p>
            <a:r>
              <a:rPr lang="en-AU" sz="2000"/>
              <a:t>Model   Intermediate   Real</a:t>
            </a:r>
          </a:p>
        </p:txBody>
      </p:sp>
      <p:sp>
        <p:nvSpPr>
          <p:cNvPr id="12333" name="Text Box 48"/>
          <p:cNvSpPr txBox="1">
            <a:spLocks noChangeArrowheads="1"/>
          </p:cNvSpPr>
          <p:nvPr/>
        </p:nvSpPr>
        <p:spPr bwMode="auto">
          <a:xfrm>
            <a:off x="808038" y="796925"/>
            <a:ext cx="1169987" cy="701675"/>
          </a:xfrm>
          <a:prstGeom prst="rect">
            <a:avLst/>
          </a:prstGeom>
          <a:noFill/>
          <a:ln w="19050">
            <a:noFill/>
            <a:miter lim="800000"/>
            <a:headEnd/>
            <a:tailEnd/>
          </a:ln>
        </p:spPr>
        <p:txBody>
          <a:bodyPr wrap="none">
            <a:spAutoFit/>
          </a:bodyPr>
          <a:lstStyle/>
          <a:p>
            <a:r>
              <a:rPr lang="en-AU" sz="2000" i="1"/>
              <a:t>Level </a:t>
            </a:r>
            <a:br>
              <a:rPr lang="en-AU" sz="2000" i="1"/>
            </a:br>
            <a:r>
              <a:rPr lang="en-AU" sz="2000" i="1"/>
              <a:t>of theory</a:t>
            </a:r>
          </a:p>
        </p:txBody>
      </p:sp>
      <p:sp>
        <p:nvSpPr>
          <p:cNvPr id="12334" name="Text Box 49"/>
          <p:cNvSpPr txBox="1">
            <a:spLocks noChangeArrowheads="1"/>
          </p:cNvSpPr>
          <p:nvPr/>
        </p:nvSpPr>
        <p:spPr bwMode="auto">
          <a:xfrm>
            <a:off x="808038" y="2309813"/>
            <a:ext cx="708025" cy="396875"/>
          </a:xfrm>
          <a:prstGeom prst="rect">
            <a:avLst/>
          </a:prstGeom>
          <a:noFill/>
          <a:ln w="19050">
            <a:noFill/>
            <a:miter lim="800000"/>
            <a:headEnd/>
            <a:tailEnd/>
          </a:ln>
        </p:spPr>
        <p:txBody>
          <a:bodyPr wrap="none">
            <a:spAutoFit/>
          </a:bodyPr>
          <a:lstStyle/>
          <a:p>
            <a:r>
              <a:rPr lang="en-AU" sz="2000"/>
              <a:t>High</a:t>
            </a:r>
          </a:p>
        </p:txBody>
      </p:sp>
      <p:sp>
        <p:nvSpPr>
          <p:cNvPr id="12335" name="Text Box 50"/>
          <p:cNvSpPr txBox="1">
            <a:spLocks noChangeArrowheads="1"/>
          </p:cNvSpPr>
          <p:nvPr/>
        </p:nvSpPr>
        <p:spPr bwMode="auto">
          <a:xfrm>
            <a:off x="855663" y="3619500"/>
            <a:ext cx="1087437" cy="396875"/>
          </a:xfrm>
          <a:prstGeom prst="rect">
            <a:avLst/>
          </a:prstGeom>
          <a:noFill/>
          <a:ln w="19050">
            <a:noFill/>
            <a:miter lim="800000"/>
            <a:headEnd/>
            <a:tailEnd/>
          </a:ln>
        </p:spPr>
        <p:txBody>
          <a:bodyPr wrap="none">
            <a:spAutoFit/>
          </a:bodyPr>
          <a:lstStyle/>
          <a:p>
            <a:r>
              <a:rPr lang="en-AU" sz="2000"/>
              <a:t>Medium</a:t>
            </a:r>
          </a:p>
        </p:txBody>
      </p:sp>
      <p:sp>
        <p:nvSpPr>
          <p:cNvPr id="12336" name="Text Box 51"/>
          <p:cNvSpPr txBox="1">
            <a:spLocks noChangeArrowheads="1"/>
          </p:cNvSpPr>
          <p:nvPr/>
        </p:nvSpPr>
        <p:spPr bwMode="auto">
          <a:xfrm>
            <a:off x="808038" y="4829175"/>
            <a:ext cx="650875" cy="396875"/>
          </a:xfrm>
          <a:prstGeom prst="rect">
            <a:avLst/>
          </a:prstGeom>
          <a:noFill/>
          <a:ln w="19050">
            <a:noFill/>
            <a:miter lim="800000"/>
            <a:headEnd/>
            <a:tailEnd/>
          </a:ln>
        </p:spPr>
        <p:txBody>
          <a:bodyPr wrap="none">
            <a:spAutoFit/>
          </a:bodyPr>
          <a:lstStyle/>
          <a:p>
            <a:r>
              <a:rPr lang="en-AU" sz="2000"/>
              <a:t>Low</a:t>
            </a:r>
          </a:p>
        </p:txBody>
      </p:sp>
      <p:sp>
        <p:nvSpPr>
          <p:cNvPr id="12337" name="Line 52"/>
          <p:cNvSpPr>
            <a:spLocks noChangeShapeType="1"/>
          </p:cNvSpPr>
          <p:nvPr/>
        </p:nvSpPr>
        <p:spPr bwMode="auto">
          <a:xfrm flipH="1">
            <a:off x="2443163" y="4848225"/>
            <a:ext cx="1439862" cy="0"/>
          </a:xfrm>
          <a:prstGeom prst="line">
            <a:avLst/>
          </a:prstGeom>
          <a:noFill/>
          <a:ln w="19050">
            <a:solidFill>
              <a:schemeClr val="tx1"/>
            </a:solidFill>
            <a:round/>
            <a:headEnd/>
            <a:tailEnd type="triangle" w="med" len="med"/>
          </a:ln>
        </p:spPr>
        <p:txBody>
          <a:bodyPr/>
          <a:lstStyle/>
          <a:p>
            <a:endParaRPr lang="en-AU"/>
          </a:p>
        </p:txBody>
      </p:sp>
      <p:sp>
        <p:nvSpPr>
          <p:cNvPr id="12338" name="Line 53"/>
          <p:cNvSpPr>
            <a:spLocks noChangeShapeType="1"/>
          </p:cNvSpPr>
          <p:nvPr/>
        </p:nvSpPr>
        <p:spPr bwMode="auto">
          <a:xfrm flipV="1">
            <a:off x="2124075" y="2962275"/>
            <a:ext cx="0" cy="1439863"/>
          </a:xfrm>
          <a:prstGeom prst="line">
            <a:avLst/>
          </a:prstGeom>
          <a:noFill/>
          <a:ln w="19050">
            <a:solidFill>
              <a:schemeClr val="tx1"/>
            </a:solidFill>
            <a:round/>
            <a:headEnd/>
            <a:tailEnd type="triangle" w="med" len="med"/>
          </a:ln>
        </p:spPr>
        <p:txBody>
          <a:bodyPr/>
          <a:lstStyle/>
          <a:p>
            <a:endParaRPr lang="en-AU"/>
          </a:p>
        </p:txBody>
      </p:sp>
      <p:sp>
        <p:nvSpPr>
          <p:cNvPr id="12339" name="Line 54"/>
          <p:cNvSpPr>
            <a:spLocks noChangeShapeType="1"/>
          </p:cNvSpPr>
          <p:nvPr/>
        </p:nvSpPr>
        <p:spPr bwMode="auto">
          <a:xfrm flipH="1">
            <a:off x="7019925" y="4833938"/>
            <a:ext cx="647700" cy="0"/>
          </a:xfrm>
          <a:prstGeom prst="line">
            <a:avLst/>
          </a:prstGeom>
          <a:noFill/>
          <a:ln w="19050">
            <a:solidFill>
              <a:schemeClr val="tx1"/>
            </a:solidFill>
            <a:round/>
            <a:headEnd/>
            <a:tailEnd type="triangle" w="med" len="med"/>
          </a:ln>
        </p:spPr>
        <p:txBody>
          <a:bodyPr/>
          <a:lstStyle/>
          <a:p>
            <a:endParaRPr lang="en-AU"/>
          </a:p>
        </p:txBody>
      </p:sp>
      <p:sp>
        <p:nvSpPr>
          <p:cNvPr id="12340" name="Line 55"/>
          <p:cNvSpPr>
            <a:spLocks noChangeShapeType="1"/>
          </p:cNvSpPr>
          <p:nvPr/>
        </p:nvSpPr>
        <p:spPr bwMode="auto">
          <a:xfrm flipH="1">
            <a:off x="5805488" y="3663950"/>
            <a:ext cx="647700" cy="0"/>
          </a:xfrm>
          <a:prstGeom prst="line">
            <a:avLst/>
          </a:prstGeom>
          <a:noFill/>
          <a:ln w="19050">
            <a:solidFill>
              <a:schemeClr val="tx1"/>
            </a:solidFill>
            <a:round/>
            <a:headEnd/>
            <a:tailEnd type="triangle" w="med" len="med"/>
          </a:ln>
        </p:spPr>
        <p:txBody>
          <a:bodyPr/>
          <a:lstStyle/>
          <a:p>
            <a:endParaRPr lang="en-AU"/>
          </a:p>
        </p:txBody>
      </p:sp>
      <p:sp>
        <p:nvSpPr>
          <p:cNvPr id="12341" name="Line 56"/>
          <p:cNvSpPr>
            <a:spLocks noChangeShapeType="1"/>
          </p:cNvSpPr>
          <p:nvPr/>
        </p:nvSpPr>
        <p:spPr bwMode="auto">
          <a:xfrm flipV="1">
            <a:off x="5651500" y="2746375"/>
            <a:ext cx="0" cy="647700"/>
          </a:xfrm>
          <a:prstGeom prst="line">
            <a:avLst/>
          </a:prstGeom>
          <a:noFill/>
          <a:ln w="19050">
            <a:solidFill>
              <a:schemeClr val="tx1"/>
            </a:solidFill>
            <a:round/>
            <a:headEnd/>
            <a:tailEnd type="triangle" w="med" len="med"/>
          </a:ln>
        </p:spPr>
        <p:txBody>
          <a:bodyPr/>
          <a:lstStyle/>
          <a:p>
            <a:endParaRPr lang="en-AU"/>
          </a:p>
        </p:txBody>
      </p:sp>
      <p:sp>
        <p:nvSpPr>
          <p:cNvPr id="12342" name="Line 57"/>
          <p:cNvSpPr>
            <a:spLocks noChangeShapeType="1"/>
          </p:cNvSpPr>
          <p:nvPr/>
        </p:nvSpPr>
        <p:spPr bwMode="auto">
          <a:xfrm flipV="1">
            <a:off x="6870700" y="3963988"/>
            <a:ext cx="0" cy="647700"/>
          </a:xfrm>
          <a:prstGeom prst="line">
            <a:avLst/>
          </a:prstGeom>
          <a:noFill/>
          <a:ln w="19050">
            <a:solidFill>
              <a:schemeClr val="tx1"/>
            </a:solidFill>
            <a:round/>
            <a:headEnd/>
            <a:tailEnd type="triangle" w="med" len="med"/>
          </a:ln>
        </p:spPr>
        <p:txBody>
          <a:bodyPr/>
          <a:lstStyle/>
          <a:p>
            <a:endParaRPr lang="en-AU"/>
          </a:p>
        </p:txBody>
      </p:sp>
      <p:sp>
        <p:nvSpPr>
          <p:cNvPr id="12343" name="Text Box 58"/>
          <p:cNvSpPr txBox="1">
            <a:spLocks noChangeArrowheads="1"/>
          </p:cNvSpPr>
          <p:nvPr/>
        </p:nvSpPr>
        <p:spPr bwMode="auto">
          <a:xfrm>
            <a:off x="8216900" y="5480050"/>
            <a:ext cx="819150" cy="396875"/>
          </a:xfrm>
          <a:prstGeom prst="rect">
            <a:avLst/>
          </a:prstGeom>
          <a:noFill/>
          <a:ln w="19050">
            <a:noFill/>
            <a:miter lim="800000"/>
            <a:headEnd/>
            <a:tailEnd/>
          </a:ln>
        </p:spPr>
        <p:txBody>
          <a:bodyPr wrap="none">
            <a:spAutoFit/>
          </a:bodyPr>
          <a:lstStyle/>
          <a:p>
            <a:r>
              <a:rPr lang="en-AU" sz="2000" i="1"/>
              <a:t>Layer</a:t>
            </a:r>
          </a:p>
        </p:txBody>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457200" y="130175"/>
            <a:ext cx="8229600" cy="490538"/>
          </a:xfrm>
        </p:spPr>
        <p:txBody>
          <a:bodyPr>
            <a:normAutofit fontScale="90000"/>
          </a:bodyPr>
          <a:lstStyle/>
          <a:p>
            <a:pPr eaLnBrk="1" hangingPunct="1"/>
            <a:r>
              <a:rPr lang="en-US" sz="4000" smtClean="0"/>
              <a:t>Link Atoms</a:t>
            </a:r>
            <a:endParaRPr lang="ru-RU" sz="4000" smtClean="0"/>
          </a:p>
        </p:txBody>
      </p:sp>
      <p:sp>
        <p:nvSpPr>
          <p:cNvPr id="13314" name="Slide Number Placeholder 5"/>
          <p:cNvSpPr>
            <a:spLocks noGrp="1"/>
          </p:cNvSpPr>
          <p:nvPr>
            <p:ph type="sldNum" sz="quarter" idx="12"/>
          </p:nvPr>
        </p:nvSpPr>
        <p:spPr>
          <a:noFill/>
        </p:spPr>
        <p:txBody>
          <a:bodyPr/>
          <a:lstStyle/>
          <a:p>
            <a:fld id="{0F045F06-F45B-4A76-A008-3D84C727696C}" type="slidenum">
              <a:rPr lang="ru-RU" smtClean="0">
                <a:latin typeface="Arial" charset="0"/>
              </a:rPr>
              <a:pPr/>
              <a:t>9</a:t>
            </a:fld>
            <a:endParaRPr lang="ru-RU" smtClean="0">
              <a:latin typeface="Arial" charset="0"/>
            </a:endParaRPr>
          </a:p>
        </p:txBody>
      </p:sp>
      <p:grpSp>
        <p:nvGrpSpPr>
          <p:cNvPr id="13315" name="Group 29"/>
          <p:cNvGrpSpPr>
            <a:grpSpLocks/>
          </p:cNvGrpSpPr>
          <p:nvPr/>
        </p:nvGrpSpPr>
        <p:grpSpPr bwMode="auto">
          <a:xfrm>
            <a:off x="611188" y="1125538"/>
            <a:ext cx="6284912" cy="3240087"/>
            <a:chOff x="385" y="618"/>
            <a:chExt cx="3959" cy="2041"/>
          </a:xfrm>
        </p:grpSpPr>
        <p:pic>
          <p:nvPicPr>
            <p:cNvPr id="13318" name="Picture 4" descr="Link atom"/>
            <p:cNvPicPr>
              <a:picLocks noChangeAspect="1" noChangeArrowheads="1"/>
            </p:cNvPicPr>
            <p:nvPr/>
          </p:nvPicPr>
          <p:blipFill>
            <a:blip r:embed="rId3"/>
            <a:srcRect t="12073" b="10440"/>
            <a:stretch>
              <a:fillRect/>
            </a:stretch>
          </p:blipFill>
          <p:spPr bwMode="auto">
            <a:xfrm>
              <a:off x="443" y="618"/>
              <a:ext cx="3901" cy="2041"/>
            </a:xfrm>
            <a:prstGeom prst="rect">
              <a:avLst/>
            </a:prstGeom>
            <a:noFill/>
            <a:ln w="9525">
              <a:noFill/>
              <a:miter lim="800000"/>
              <a:headEnd/>
              <a:tailEnd/>
            </a:ln>
          </p:spPr>
        </p:pic>
        <p:sp>
          <p:nvSpPr>
            <p:cNvPr id="13319" name="Line 6"/>
            <p:cNvSpPr>
              <a:spLocks noChangeShapeType="1"/>
            </p:cNvSpPr>
            <p:nvPr/>
          </p:nvSpPr>
          <p:spPr bwMode="auto">
            <a:xfrm>
              <a:off x="443" y="1619"/>
              <a:ext cx="2041" cy="0"/>
            </a:xfrm>
            <a:prstGeom prst="line">
              <a:avLst/>
            </a:prstGeom>
            <a:noFill/>
            <a:ln w="38100">
              <a:solidFill>
                <a:schemeClr val="tx1"/>
              </a:solidFill>
              <a:prstDash val="dash"/>
              <a:round/>
              <a:headEnd/>
              <a:tailEnd/>
            </a:ln>
          </p:spPr>
          <p:txBody>
            <a:bodyPr/>
            <a:lstStyle/>
            <a:p>
              <a:endParaRPr lang="en-AU"/>
            </a:p>
          </p:txBody>
        </p:sp>
        <p:sp>
          <p:nvSpPr>
            <p:cNvPr id="13320" name="Text Box 7"/>
            <p:cNvSpPr txBox="1">
              <a:spLocks noChangeArrowheads="1"/>
            </p:cNvSpPr>
            <p:nvPr/>
          </p:nvSpPr>
          <p:spPr bwMode="auto">
            <a:xfrm>
              <a:off x="385" y="1314"/>
              <a:ext cx="596" cy="231"/>
            </a:xfrm>
            <a:prstGeom prst="rect">
              <a:avLst/>
            </a:prstGeom>
            <a:noFill/>
            <a:ln w="9525">
              <a:noFill/>
              <a:miter lim="800000"/>
              <a:headEnd/>
              <a:tailEnd/>
            </a:ln>
          </p:spPr>
          <p:txBody>
            <a:bodyPr wrap="none">
              <a:spAutoFit/>
            </a:bodyPr>
            <a:lstStyle/>
            <a:p>
              <a:r>
                <a:rPr lang="en-US"/>
                <a:t>Layer 1</a:t>
              </a:r>
              <a:endParaRPr lang="ru-RU"/>
            </a:p>
          </p:txBody>
        </p:sp>
        <p:sp>
          <p:nvSpPr>
            <p:cNvPr id="13321" name="Text Box 8"/>
            <p:cNvSpPr txBox="1">
              <a:spLocks noChangeArrowheads="1"/>
            </p:cNvSpPr>
            <p:nvPr/>
          </p:nvSpPr>
          <p:spPr bwMode="auto">
            <a:xfrm>
              <a:off x="391" y="1705"/>
              <a:ext cx="596" cy="231"/>
            </a:xfrm>
            <a:prstGeom prst="rect">
              <a:avLst/>
            </a:prstGeom>
            <a:noFill/>
            <a:ln w="9525">
              <a:noFill/>
              <a:miter lim="800000"/>
              <a:headEnd/>
              <a:tailEnd/>
            </a:ln>
          </p:spPr>
          <p:txBody>
            <a:bodyPr wrap="none">
              <a:spAutoFit/>
            </a:bodyPr>
            <a:lstStyle/>
            <a:p>
              <a:r>
                <a:rPr lang="en-US"/>
                <a:t>Layer 2</a:t>
              </a:r>
              <a:endParaRPr lang="ru-RU"/>
            </a:p>
          </p:txBody>
        </p:sp>
        <p:sp>
          <p:nvSpPr>
            <p:cNvPr id="13322" name="Line 9"/>
            <p:cNvSpPr>
              <a:spLocks noChangeShapeType="1"/>
            </p:cNvSpPr>
            <p:nvPr/>
          </p:nvSpPr>
          <p:spPr bwMode="auto">
            <a:xfrm>
              <a:off x="1713" y="1165"/>
              <a:ext cx="0" cy="953"/>
            </a:xfrm>
            <a:prstGeom prst="line">
              <a:avLst/>
            </a:prstGeom>
            <a:noFill/>
            <a:ln w="9525">
              <a:solidFill>
                <a:schemeClr val="tx1"/>
              </a:solidFill>
              <a:round/>
              <a:headEnd type="stealth" w="lg" len="lg"/>
              <a:tailEnd type="stealth" w="lg" len="lg"/>
            </a:ln>
          </p:spPr>
          <p:txBody>
            <a:bodyPr/>
            <a:lstStyle/>
            <a:p>
              <a:endParaRPr lang="en-AU"/>
            </a:p>
          </p:txBody>
        </p:sp>
        <p:sp>
          <p:nvSpPr>
            <p:cNvPr id="13323" name="Line 10"/>
            <p:cNvSpPr>
              <a:spLocks noChangeShapeType="1"/>
            </p:cNvSpPr>
            <p:nvPr/>
          </p:nvSpPr>
          <p:spPr bwMode="auto">
            <a:xfrm>
              <a:off x="1622" y="1165"/>
              <a:ext cx="227" cy="0"/>
            </a:xfrm>
            <a:prstGeom prst="line">
              <a:avLst/>
            </a:prstGeom>
            <a:noFill/>
            <a:ln w="9525">
              <a:solidFill>
                <a:schemeClr val="tx1"/>
              </a:solidFill>
              <a:round/>
              <a:headEnd/>
              <a:tailEnd/>
            </a:ln>
          </p:spPr>
          <p:txBody>
            <a:bodyPr/>
            <a:lstStyle/>
            <a:p>
              <a:endParaRPr lang="en-AU"/>
            </a:p>
          </p:txBody>
        </p:sp>
        <p:sp>
          <p:nvSpPr>
            <p:cNvPr id="13324" name="Line 11"/>
            <p:cNvSpPr>
              <a:spLocks noChangeShapeType="1"/>
            </p:cNvSpPr>
            <p:nvPr/>
          </p:nvSpPr>
          <p:spPr bwMode="auto">
            <a:xfrm>
              <a:off x="1622" y="2118"/>
              <a:ext cx="227" cy="0"/>
            </a:xfrm>
            <a:prstGeom prst="line">
              <a:avLst/>
            </a:prstGeom>
            <a:noFill/>
            <a:ln w="9525">
              <a:solidFill>
                <a:schemeClr val="tx1"/>
              </a:solidFill>
              <a:round/>
              <a:headEnd/>
              <a:tailEnd/>
            </a:ln>
          </p:spPr>
          <p:txBody>
            <a:bodyPr/>
            <a:lstStyle/>
            <a:p>
              <a:endParaRPr lang="en-AU"/>
            </a:p>
          </p:txBody>
        </p:sp>
        <p:sp>
          <p:nvSpPr>
            <p:cNvPr id="13325" name="Text Box 12"/>
            <p:cNvSpPr txBox="1">
              <a:spLocks noChangeArrowheads="1"/>
            </p:cNvSpPr>
            <p:nvPr/>
          </p:nvSpPr>
          <p:spPr bwMode="auto">
            <a:xfrm>
              <a:off x="1715" y="1710"/>
              <a:ext cx="406" cy="231"/>
            </a:xfrm>
            <a:prstGeom prst="rect">
              <a:avLst/>
            </a:prstGeom>
            <a:noFill/>
            <a:ln w="9525">
              <a:noFill/>
              <a:miter lim="800000"/>
              <a:headEnd/>
              <a:tailEnd/>
            </a:ln>
          </p:spPr>
          <p:txBody>
            <a:bodyPr wrap="none">
              <a:spAutoFit/>
            </a:bodyPr>
            <a:lstStyle/>
            <a:p>
              <a:r>
                <a:rPr lang="en-US"/>
                <a:t>R</a:t>
              </a:r>
              <a:r>
                <a:rPr lang="en-US" baseline="-25000"/>
                <a:t>LAH</a:t>
              </a:r>
              <a:endParaRPr lang="ru-RU" baseline="-25000"/>
            </a:p>
          </p:txBody>
        </p:sp>
        <p:sp>
          <p:nvSpPr>
            <p:cNvPr id="13326" name="Line 21"/>
            <p:cNvSpPr>
              <a:spLocks noChangeShapeType="1"/>
            </p:cNvSpPr>
            <p:nvPr/>
          </p:nvSpPr>
          <p:spPr bwMode="auto">
            <a:xfrm>
              <a:off x="3559" y="1093"/>
              <a:ext cx="35" cy="662"/>
            </a:xfrm>
            <a:prstGeom prst="line">
              <a:avLst/>
            </a:prstGeom>
            <a:noFill/>
            <a:ln w="9525">
              <a:solidFill>
                <a:schemeClr val="tx1"/>
              </a:solidFill>
              <a:round/>
              <a:headEnd type="stealth" w="lg" len="lg"/>
              <a:tailEnd type="stealth" w="lg" len="lg"/>
            </a:ln>
          </p:spPr>
          <p:txBody>
            <a:bodyPr/>
            <a:lstStyle/>
            <a:p>
              <a:endParaRPr lang="en-AU"/>
            </a:p>
          </p:txBody>
        </p:sp>
        <p:sp>
          <p:nvSpPr>
            <p:cNvPr id="13327" name="Line 22"/>
            <p:cNvSpPr>
              <a:spLocks noChangeShapeType="1"/>
            </p:cNvSpPr>
            <p:nvPr/>
          </p:nvSpPr>
          <p:spPr bwMode="auto">
            <a:xfrm>
              <a:off x="3437" y="1067"/>
              <a:ext cx="219" cy="8"/>
            </a:xfrm>
            <a:prstGeom prst="line">
              <a:avLst/>
            </a:prstGeom>
            <a:noFill/>
            <a:ln w="9525">
              <a:solidFill>
                <a:schemeClr val="tx1"/>
              </a:solidFill>
              <a:round/>
              <a:headEnd/>
              <a:tailEnd/>
            </a:ln>
          </p:spPr>
          <p:txBody>
            <a:bodyPr/>
            <a:lstStyle/>
            <a:p>
              <a:endParaRPr lang="en-AU"/>
            </a:p>
          </p:txBody>
        </p:sp>
        <p:sp>
          <p:nvSpPr>
            <p:cNvPr id="13328" name="Line 23"/>
            <p:cNvSpPr>
              <a:spLocks noChangeShapeType="1"/>
            </p:cNvSpPr>
            <p:nvPr/>
          </p:nvSpPr>
          <p:spPr bwMode="auto">
            <a:xfrm>
              <a:off x="3482" y="1755"/>
              <a:ext cx="227" cy="0"/>
            </a:xfrm>
            <a:prstGeom prst="line">
              <a:avLst/>
            </a:prstGeom>
            <a:noFill/>
            <a:ln w="9525">
              <a:solidFill>
                <a:schemeClr val="tx1"/>
              </a:solidFill>
              <a:round/>
              <a:headEnd/>
              <a:tailEnd/>
            </a:ln>
          </p:spPr>
          <p:txBody>
            <a:bodyPr/>
            <a:lstStyle/>
            <a:p>
              <a:endParaRPr lang="en-AU"/>
            </a:p>
          </p:txBody>
        </p:sp>
        <p:sp>
          <p:nvSpPr>
            <p:cNvPr id="13329" name="Text Box 24"/>
            <p:cNvSpPr txBox="1">
              <a:spLocks noChangeArrowheads="1"/>
            </p:cNvSpPr>
            <p:nvPr/>
          </p:nvSpPr>
          <p:spPr bwMode="auto">
            <a:xfrm>
              <a:off x="3618" y="1301"/>
              <a:ext cx="273" cy="231"/>
            </a:xfrm>
            <a:prstGeom prst="rect">
              <a:avLst/>
            </a:prstGeom>
            <a:noFill/>
            <a:ln w="9525">
              <a:noFill/>
              <a:miter lim="800000"/>
              <a:headEnd/>
              <a:tailEnd/>
            </a:ln>
          </p:spPr>
          <p:txBody>
            <a:bodyPr wrap="none">
              <a:spAutoFit/>
            </a:bodyPr>
            <a:lstStyle/>
            <a:p>
              <a:r>
                <a:rPr lang="en-US"/>
                <a:t>R</a:t>
              </a:r>
              <a:r>
                <a:rPr lang="en-US" baseline="-25000"/>
                <a:t>L</a:t>
              </a:r>
              <a:endParaRPr lang="ru-RU" baseline="-25000"/>
            </a:p>
          </p:txBody>
        </p:sp>
        <p:sp>
          <p:nvSpPr>
            <p:cNvPr id="13330" name="Text Box 26"/>
            <p:cNvSpPr txBox="1">
              <a:spLocks noChangeArrowheads="1"/>
            </p:cNvSpPr>
            <p:nvPr/>
          </p:nvSpPr>
          <p:spPr bwMode="auto">
            <a:xfrm>
              <a:off x="1940" y="1982"/>
              <a:ext cx="1940" cy="231"/>
            </a:xfrm>
            <a:prstGeom prst="rect">
              <a:avLst/>
            </a:prstGeom>
            <a:noFill/>
            <a:ln w="9525">
              <a:noFill/>
              <a:miter lim="800000"/>
              <a:headEnd/>
              <a:tailEnd/>
            </a:ln>
          </p:spPr>
          <p:txBody>
            <a:bodyPr wrap="none">
              <a:spAutoFit/>
            </a:bodyPr>
            <a:lstStyle/>
            <a:p>
              <a:r>
                <a:rPr lang="en-US"/>
                <a:t>Link atom host  </a:t>
              </a:r>
              <a:r>
                <a:rPr lang="en-US">
                  <a:cs typeface="Arial" charset="0"/>
                </a:rPr>
                <a:t>→ Link atom</a:t>
              </a:r>
            </a:p>
          </p:txBody>
        </p:sp>
      </p:grpSp>
      <p:sp>
        <p:nvSpPr>
          <p:cNvPr id="13317" name="Text Box 25"/>
          <p:cNvSpPr txBox="1">
            <a:spLocks noChangeArrowheads="1"/>
          </p:cNvSpPr>
          <p:nvPr/>
        </p:nvSpPr>
        <p:spPr bwMode="auto">
          <a:xfrm>
            <a:off x="395288" y="4749800"/>
            <a:ext cx="8497887" cy="1917700"/>
          </a:xfrm>
          <a:prstGeom prst="rect">
            <a:avLst/>
          </a:prstGeom>
          <a:noFill/>
          <a:ln w="9525">
            <a:noFill/>
            <a:miter lim="800000"/>
            <a:headEnd/>
            <a:tailEnd/>
          </a:ln>
        </p:spPr>
        <p:txBody>
          <a:bodyPr>
            <a:spAutoFit/>
          </a:bodyPr>
          <a:lstStyle/>
          <a:p>
            <a:pPr marL="182563" indent="-182563">
              <a:buFontTx/>
              <a:buChar char="•"/>
            </a:pPr>
            <a:r>
              <a:rPr lang="en-US" sz="2400"/>
              <a:t>Equivalent atoms have the same coordinates</a:t>
            </a:r>
          </a:p>
          <a:p>
            <a:pPr marL="182563" indent="-182563">
              <a:buFontTx/>
              <a:buChar char="•"/>
            </a:pPr>
            <a:r>
              <a:rPr lang="en-US" sz="2400"/>
              <a:t>The link atom substitutes the link atom host</a:t>
            </a:r>
          </a:p>
          <a:p>
            <a:pPr marL="182563" indent="-182563">
              <a:buFontTx/>
              <a:buChar char="•"/>
            </a:pPr>
            <a:r>
              <a:rPr lang="en-US" sz="2400"/>
              <a:t>The bond length for the link atom is scaled, R</a:t>
            </a:r>
            <a:r>
              <a:rPr lang="en-US" sz="2400" baseline="-25000"/>
              <a:t>L</a:t>
            </a:r>
            <a:r>
              <a:rPr lang="en-US" sz="2400"/>
              <a:t> = g x R</a:t>
            </a:r>
            <a:r>
              <a:rPr lang="en-US" sz="2400" baseline="-25000"/>
              <a:t>LAH</a:t>
            </a:r>
          </a:p>
          <a:p>
            <a:pPr marL="182563" indent="-182563">
              <a:buFontTx/>
              <a:buChar char="•"/>
            </a:pPr>
            <a:endParaRPr lang="en-US" sz="2400" b="1"/>
          </a:p>
          <a:p>
            <a:pPr marL="182563" indent="-182563">
              <a:buFontTx/>
              <a:buChar char="•"/>
            </a:pPr>
            <a:r>
              <a:rPr lang="en-US" sz="2400" b="1"/>
              <a:t>Rule:</a:t>
            </a:r>
            <a:r>
              <a:rPr lang="en-US" sz="2400"/>
              <a:t> Double bonds should not be broken!</a:t>
            </a:r>
            <a:endParaRPr lang="ru-RU" sz="2400"/>
          </a:p>
        </p:txBody>
      </p:sp>
    </p:spTree>
  </p:cSld>
  <p:clrMapOvr>
    <a:masterClrMapping/>
  </p:clrMapOvr>
  <p:transition>
    <p:random/>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3297</TotalTime>
  <Words>2496</Words>
  <Application>Microsoft PowerPoint</Application>
  <PresentationFormat>On-screen Show (4:3)</PresentationFormat>
  <Paragraphs>429</Paragraphs>
  <Slides>30</Slides>
  <Notes>25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41" baseType="lpstr">
      <vt:lpstr>Arial</vt:lpstr>
      <vt:lpstr>Franklin Gothic Medium</vt:lpstr>
      <vt:lpstr>Franklin Gothic Book</vt:lpstr>
      <vt:lpstr>Wingdings 2</vt:lpstr>
      <vt:lpstr>Times New Roman</vt:lpstr>
      <vt:lpstr>SimSun</vt:lpstr>
      <vt:lpstr>Courier New</vt:lpstr>
      <vt:lpstr>Symbol</vt:lpstr>
      <vt:lpstr>Trek</vt:lpstr>
      <vt:lpstr>Equation</vt:lpstr>
      <vt:lpstr>CS ChemDraw Drawing</vt:lpstr>
      <vt:lpstr>The ONIOM Method  in Gaussian 03</vt:lpstr>
      <vt:lpstr>Outline</vt:lpstr>
      <vt:lpstr>Hierarchy of Theoretical Methods for Molecular Structure and Energy Calculations</vt:lpstr>
      <vt:lpstr>The Road to Hybrid Methods</vt:lpstr>
      <vt:lpstr>Hybrid Methods Classification  Basing on Partition of the System</vt:lpstr>
      <vt:lpstr>The ONIOM History</vt:lpstr>
      <vt:lpstr>The ONIOM Method (Own N-layered Integrated Molecular Orbital and Molecular Mechanics)</vt:lpstr>
      <vt:lpstr>The ONIOM extrapolation scheme for a system partitioned  into two and three layers</vt:lpstr>
      <vt:lpstr>Link Atoms</vt:lpstr>
      <vt:lpstr>Potential Energy Surface</vt:lpstr>
      <vt:lpstr>MM in Gaussian 03</vt:lpstr>
      <vt:lpstr>ONIOM QM/MM Geometry Optimization with Microiterations</vt:lpstr>
      <vt:lpstr>ONIOM QM/MM Geometry Optimization with QuadMacro</vt:lpstr>
      <vt:lpstr>Electronic Embedding Scheme  of ONIOM QM/MM</vt:lpstr>
      <vt:lpstr>QM/MM Geometry Optimization, Electronic Embedding</vt:lpstr>
      <vt:lpstr>Examples of ONIOM keywords</vt:lpstr>
      <vt:lpstr>2-Layer ONIOM Input</vt:lpstr>
      <vt:lpstr>2-Layer Output</vt:lpstr>
      <vt:lpstr>GaussView 3.x-4.X and ONIOM</vt:lpstr>
      <vt:lpstr>3-Layer Input</vt:lpstr>
      <vt:lpstr>Test case: DHFR enzyme</vt:lpstr>
      <vt:lpstr>Motivation</vt:lpstr>
      <vt:lpstr>The Active Site Map</vt:lpstr>
      <vt:lpstr>Computational Details</vt:lpstr>
      <vt:lpstr>Computational details</vt:lpstr>
      <vt:lpstr>Protocol of calculations</vt:lpstr>
      <vt:lpstr>Results</vt:lpstr>
      <vt:lpstr>Slide 28</vt:lpstr>
      <vt:lpstr>Recommendations</vt:lpstr>
      <vt:lpstr>References</vt:lpstr>
    </vt:vector>
  </TitlesOfParts>
  <Company>Australian National University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Continuum Solvation Models in Gaussian 03</dc:title>
  <dc:creator>user </dc:creator>
  <cp:lastModifiedBy>ivr900</cp:lastModifiedBy>
  <cp:revision>155</cp:revision>
  <dcterms:created xsi:type="dcterms:W3CDTF">2006-06-21T01:45:36Z</dcterms:created>
  <dcterms:modified xsi:type="dcterms:W3CDTF">2008-12-02T00:46:06Z</dcterms:modified>
</cp:coreProperties>
</file>