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257" r:id="rId3"/>
    <p:sldId id="258" r:id="rId4"/>
    <p:sldId id="276" r:id="rId5"/>
    <p:sldId id="259" r:id="rId6"/>
    <p:sldId id="270" r:id="rId7"/>
    <p:sldId id="271" r:id="rId8"/>
    <p:sldId id="261" r:id="rId9"/>
    <p:sldId id="283" r:id="rId10"/>
    <p:sldId id="262" r:id="rId11"/>
    <p:sldId id="284" r:id="rId12"/>
    <p:sldId id="263" r:id="rId13"/>
    <p:sldId id="273" r:id="rId14"/>
    <p:sldId id="265" r:id="rId15"/>
    <p:sldId id="264" r:id="rId16"/>
    <p:sldId id="272" r:id="rId17"/>
    <p:sldId id="268" r:id="rId18"/>
    <p:sldId id="274" r:id="rId19"/>
    <p:sldId id="281" r:id="rId20"/>
    <p:sldId id="282" r:id="rId21"/>
    <p:sldId id="269" r:id="rId22"/>
    <p:sldId id="275" r:id="rId23"/>
    <p:sldId id="266" r:id="rId24"/>
    <p:sldId id="260" r:id="rId25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755E3-D51B-4C65-A98F-F35FC14655FA}" type="datetimeFigureOut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2B26-CEEF-4C9A-A6EB-13DAE05311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Their</a:t>
            </a:r>
            <a:r>
              <a:rPr lang="en-US" altLang="zh-CN" baseline="0" dirty="0" smtClean="0"/>
              <a:t> group published three </a:t>
            </a:r>
            <a:r>
              <a:rPr lang="en-US" altLang="zh-CN" baseline="0" dirty="0" smtClean="0"/>
              <a:t>main articles </a:t>
            </a:r>
            <a:r>
              <a:rPr lang="en-US" altLang="zh-CN" baseline="0" dirty="0" smtClean="0"/>
              <a:t>on this topic.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2B26-CEEF-4C9A-A6EB-13DAE05311B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emerging drug </a:t>
            </a:r>
            <a:r>
              <a:rPr lang="en-US" altLang="zh-CN" dirty="0" err="1" smtClean="0"/>
              <a:t>polypharmacology</a:t>
            </a:r>
            <a:r>
              <a:rPr lang="en-US" altLang="zh-CN" dirty="0" smtClean="0"/>
              <a:t> focus on the recognition of off-targets and their affinity to the drug.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2B26-CEEF-4C9A-A6EB-13DAE05311B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2B26-CEEF-4C9A-A6EB-13DAE05311B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22B26-CEEF-4C9A-A6EB-13DAE05311B6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03002-AA22-3E41-991A-32066BAA0F2B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6522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Plots and fits for (a) mean, (b) standard deviation, and (c) z-score distribution of the random background statistical model calculated from the filtered MDDR database. </a:t>
            </a:r>
            <a:r>
              <a:rPr lang="en-US" altLang="zh-CN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1,421 for all plots.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03002-AA22-3E41-991A-32066BAA0F2B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5953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1EC6-D301-4671-9EB1-EAFFCF6F0A01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4F7C5-9878-4A6F-B404-D2676FA4756D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1588E-6476-4586-9DAC-E6EA43E854C8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53E5-F89F-461A-B34B-44C85C135324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7AD0-3E0D-49F1-87EE-9930AB3CBF88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4336-B3F4-499E-83F9-A34205056F9D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2943-B9A6-4CB0-BAED-243C87855FFA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388D-EC17-420D-9CA1-99550B03DA0D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72409-770A-4B76-8500-C5AB4124C184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79EE-A93C-4BBF-A938-198C36FA5848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9869-D0A7-4511-B9ED-3B222F32A96A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330B6-76E5-43C1-8902-98E42B0151CC}" type="datetime1">
              <a:rPr lang="zh-CN" altLang="en-US" smtClean="0"/>
              <a:pPr/>
              <a:t>2012/10/7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eda/section3/eda366g.htm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l.nist.gov/div898/handbook/eda/section3/eda366g.ht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Large-scale prediction and testing of drug activity on side-effect targets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786" y="2643182"/>
            <a:ext cx="6670366" cy="1752600"/>
          </a:xfrm>
        </p:spPr>
        <p:txBody>
          <a:bodyPr/>
          <a:lstStyle/>
          <a:p>
            <a:r>
              <a:rPr lang="en-US" altLang="zh-CN" dirty="0" smtClean="0">
                <a:latin typeface="+mj-lt"/>
              </a:rPr>
              <a:t>Brian K. </a:t>
            </a:r>
            <a:r>
              <a:rPr lang="en-US" altLang="zh-CN" dirty="0" err="1" smtClean="0">
                <a:latin typeface="+mj-lt"/>
              </a:rPr>
              <a:t>Shoichet</a:t>
            </a:r>
            <a:r>
              <a:rPr lang="en-US" altLang="zh-CN" dirty="0" smtClean="0">
                <a:latin typeface="+mj-lt"/>
              </a:rPr>
              <a:t> ‘s lab, Novartis Institute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00826" y="357166"/>
            <a:ext cx="235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Nature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2012</a:t>
            </a:r>
            <a:r>
              <a:rPr lang="en-US" altLang="zh-CN" dirty="0" smtClean="0"/>
              <a:t>,361-368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357166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Journal Club</a:t>
            </a:r>
            <a:endParaRPr lang="zh-CN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1802" y="285728"/>
            <a:ext cx="2115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+mj-lt"/>
              </a:rPr>
              <a:t>Reporter: </a:t>
            </a:r>
            <a:r>
              <a:rPr lang="en-US" altLang="zh-CN" sz="1400" dirty="0" err="1" smtClean="0">
                <a:latin typeface="+mj-lt"/>
              </a:rPr>
              <a:t>Zhixiong</a:t>
            </a:r>
            <a:r>
              <a:rPr lang="en-US" altLang="zh-CN" sz="1400" dirty="0" smtClean="0">
                <a:latin typeface="+mj-lt"/>
              </a:rPr>
              <a:t> Zhao</a:t>
            </a:r>
          </a:p>
          <a:p>
            <a:pPr algn="ctr"/>
            <a:r>
              <a:rPr lang="en-US" altLang="zh-CN" sz="1400" dirty="0" smtClean="0">
                <a:latin typeface="+mj-lt"/>
              </a:rPr>
              <a:t>2012.10.8</a:t>
            </a:r>
            <a:endParaRPr lang="zh-CN" altLang="en-US" sz="14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214686"/>
            <a:ext cx="5210204" cy="346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Fit for expect raw score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4643446"/>
            <a:ext cx="757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00" dirty="0" smtClean="0">
                <a:latin typeface="+mj-lt"/>
              </a:rPr>
              <a:t>Different size </a:t>
            </a:r>
            <a:r>
              <a:rPr lang="en-US" altLang="zh-CN" sz="1600" dirty="0" err="1" smtClean="0">
                <a:latin typeface="+mj-lt"/>
              </a:rPr>
              <a:t>ligand</a:t>
            </a:r>
            <a:r>
              <a:rPr lang="en-US" altLang="zh-CN" sz="1600" dirty="0" smtClean="0">
                <a:latin typeface="+mj-lt"/>
              </a:rPr>
              <a:t> sets was extracted from the same database randomly. The similarities via </a:t>
            </a:r>
            <a:r>
              <a:rPr lang="en-US" altLang="zh-CN" sz="1600" dirty="0" err="1" smtClean="0">
                <a:latin typeface="+mj-lt"/>
              </a:rPr>
              <a:t>Tc</a:t>
            </a:r>
            <a:r>
              <a:rPr lang="en-US" altLang="zh-CN" sz="1600" dirty="0" smtClean="0">
                <a:latin typeface="+mj-lt"/>
              </a:rPr>
              <a:t> were calculated and different threshold </a:t>
            </a:r>
            <a:r>
              <a:rPr lang="en-US" altLang="zh-CN" sz="1600" dirty="0" err="1" smtClean="0">
                <a:latin typeface="+mj-lt"/>
              </a:rPr>
              <a:t>Tc</a:t>
            </a:r>
            <a:r>
              <a:rPr lang="en-US" altLang="zh-CN" sz="1600" dirty="0" smtClean="0">
                <a:latin typeface="+mj-lt"/>
              </a:rPr>
              <a:t> (0~1,0.01 step)was used to calculate the raw score. </a:t>
            </a:r>
            <a:r>
              <a:rPr lang="en-US" altLang="zh-CN" sz="1600" dirty="0" smtClean="0">
                <a:latin typeface="+mj-lt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Nonlinear fitter </a:t>
            </a:r>
            <a:r>
              <a:rPr lang="en-US" altLang="zh-CN" sz="1600" dirty="0" smtClean="0">
                <a:latin typeface="+mj-lt"/>
              </a:rPr>
              <a:t>was used for the expected raw score mean and standard deviation via 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least-square.</a:t>
            </a:r>
            <a:endParaRPr lang="en-US" altLang="zh-CN" sz="1600" dirty="0" smtClean="0">
              <a:solidFill>
                <a:srgbClr val="FF0000"/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>
                <a:latin typeface="+mj-lt"/>
              </a:rPr>
              <a:t>It’s </a:t>
            </a:r>
            <a:r>
              <a:rPr lang="en-US" altLang="zh-CN" sz="1600" dirty="0" smtClean="0">
                <a:latin typeface="+mj-lt"/>
              </a:rPr>
              <a:t>easy to understand the 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linear relation </a:t>
            </a:r>
            <a:r>
              <a:rPr lang="en-US" altLang="zh-CN" sz="1600" dirty="0" smtClean="0">
                <a:latin typeface="+mj-lt"/>
              </a:rPr>
              <a:t>between the 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raw score </a:t>
            </a:r>
            <a:r>
              <a:rPr lang="en-US" altLang="zh-CN" sz="1600" dirty="0" smtClean="0">
                <a:latin typeface="+mj-lt"/>
              </a:rPr>
              <a:t>and the </a:t>
            </a:r>
            <a:r>
              <a:rPr lang="en-US" altLang="zh-CN" sz="1600" dirty="0" smtClean="0">
                <a:latin typeface="+mj-lt"/>
              </a:rPr>
              <a:t>product of set size</a:t>
            </a:r>
            <a:r>
              <a:rPr lang="en-US" altLang="zh-CN" sz="1600" dirty="0" smtClean="0">
                <a:latin typeface="+mj-lt"/>
              </a:rPr>
              <a:t>. </a:t>
            </a:r>
          </a:p>
          <a:p>
            <a:endParaRPr lang="en-US" altLang="zh-CN" sz="1600" dirty="0" smtClean="0">
              <a:latin typeface="+mj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348" y="1214422"/>
            <a:ext cx="4394195" cy="3286148"/>
            <a:chOff x="714348" y="1142985"/>
            <a:chExt cx="4394195" cy="328614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4349" y="1142985"/>
              <a:ext cx="4394194" cy="3286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714348" y="4071942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Set sizes=set A * set B</a:t>
              </a:r>
              <a:endParaRPr lang="zh-CN" altLang="en-US" sz="14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000628" y="1357298"/>
            <a:ext cx="3884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Raw </a:t>
            </a:r>
            <a:r>
              <a:rPr lang="en-US" altLang="zh-CN" dirty="0" smtClean="0"/>
              <a:t>score mean </a:t>
            </a:r>
            <a:r>
              <a:rPr lang="en-US" altLang="zh-CN" i="1" dirty="0" err="1" smtClean="0"/>
              <a:t>vs</a:t>
            </a:r>
            <a:r>
              <a:rPr lang="en-US" altLang="zh-CN" dirty="0" smtClean="0"/>
              <a:t> Product of set size</a:t>
            </a:r>
          </a:p>
          <a:p>
            <a:pPr algn="ctr"/>
            <a:r>
              <a:rPr lang="en-US" altLang="zh-CN" dirty="0" smtClean="0"/>
              <a:t>From random set from the same DB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Background </a:t>
            </a:r>
            <a:r>
              <a:rPr lang="en-US" altLang="zh-CN" dirty="0" smtClean="0">
                <a:solidFill>
                  <a:srgbClr val="FF0000"/>
                </a:solidFill>
              </a:rPr>
              <a:t>sets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857496"/>
            <a:ext cx="2000264" cy="55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3857628"/>
            <a:ext cx="23241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下箭头 10"/>
          <p:cNvSpPr/>
          <p:nvPr/>
        </p:nvSpPr>
        <p:spPr>
          <a:xfrm>
            <a:off x="6500826" y="3429000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29256" y="4214818"/>
            <a:ext cx="2814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μ(x):expected </a:t>
            </a:r>
            <a:r>
              <a:rPr lang="en-US" altLang="zh-CN" sz="1600" dirty="0" smtClean="0"/>
              <a:t>raw score mean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Fit for </a:t>
            </a:r>
            <a:r>
              <a:rPr lang="en-US" altLang="zh-CN" dirty="0" smtClean="0"/>
              <a:t>standard deviation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4123075" cy="2900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2714620"/>
            <a:ext cx="1571636" cy="47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14876" y="2214554"/>
            <a:ext cx="263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S.D. </a:t>
            </a:r>
            <a:r>
              <a:rPr lang="en-US" altLang="zh-CN" i="1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smtClean="0"/>
              <a:t>Product of set </a:t>
            </a:r>
            <a:r>
              <a:rPr lang="en-US" altLang="zh-CN" dirty="0" smtClean="0"/>
              <a:t>size</a:t>
            </a:r>
            <a:endParaRPr lang="en-US" altLang="zh-CN" dirty="0" smtClean="0"/>
          </a:p>
        </p:txBody>
      </p:sp>
      <p:sp>
        <p:nvSpPr>
          <p:cNvPr id="8" name="下箭头 7"/>
          <p:cNvSpPr/>
          <p:nvPr/>
        </p:nvSpPr>
        <p:spPr>
          <a:xfrm>
            <a:off x="5857884" y="3214686"/>
            <a:ext cx="14287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3571876"/>
            <a:ext cx="246461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5000636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Bin the data by the x-axis values(&gt;=5 points) and then calculate the standard deviation of each bin with </a:t>
            </a:r>
            <a:r>
              <a:rPr lang="en-US" altLang="zh-CN" dirty="0" err="1" smtClean="0">
                <a:latin typeface="+mj-lt"/>
              </a:rPr>
              <a:t>Laplacian</a:t>
            </a:r>
            <a:r>
              <a:rPr lang="en-US" altLang="zh-CN" dirty="0" smtClean="0">
                <a:latin typeface="+mj-lt"/>
              </a:rPr>
              <a:t> correction. </a:t>
            </a:r>
            <a:r>
              <a:rPr lang="en-US" altLang="zh-CN" dirty="0" err="1" smtClean="0">
                <a:latin typeface="+mj-lt"/>
              </a:rPr>
              <a:t>Finially</a:t>
            </a:r>
            <a:r>
              <a:rPr lang="en-US" altLang="zh-CN" dirty="0" smtClean="0">
                <a:latin typeface="+mj-lt"/>
              </a:rPr>
              <a:t>, fit the S.D. </a:t>
            </a:r>
            <a:r>
              <a:rPr lang="en-US" altLang="zh-CN" dirty="0" err="1" smtClean="0">
                <a:latin typeface="+mj-lt"/>
              </a:rPr>
              <a:t>vs</a:t>
            </a:r>
            <a:r>
              <a:rPr lang="en-US" altLang="zh-CN" dirty="0" smtClean="0">
                <a:latin typeface="+mj-lt"/>
              </a:rPr>
              <a:t> product of set size.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Z-score and E-value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4429156" cy="315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8596" y="4857760"/>
            <a:ext cx="835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j-lt"/>
              </a:rPr>
              <a:t>Then </a:t>
            </a:r>
            <a:r>
              <a:rPr lang="en-US" altLang="zh-CN" sz="1600" dirty="0" smtClean="0">
                <a:latin typeface="+mj-lt"/>
              </a:rPr>
              <a:t>the set comparison 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Z-scores</a:t>
            </a:r>
            <a:r>
              <a:rPr lang="en-US" altLang="zh-CN" sz="1600" dirty="0" smtClean="0">
                <a:latin typeface="+mj-lt"/>
              </a:rPr>
              <a:t> were calculated as a function of the 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set raw scores</a:t>
            </a:r>
            <a:r>
              <a:rPr lang="en-US" altLang="zh-CN" sz="1600" dirty="0" smtClean="0">
                <a:latin typeface="+mj-lt"/>
              </a:rPr>
              <a:t>, 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expected raw scores </a:t>
            </a:r>
            <a:r>
              <a:rPr lang="en-US" altLang="zh-CN" sz="1600" dirty="0" smtClean="0">
                <a:latin typeface="+mj-lt"/>
              </a:rPr>
              <a:t>and </a:t>
            </a:r>
            <a:r>
              <a:rPr lang="en-US" altLang="zh-CN" sz="1600" dirty="0" err="1" smtClean="0">
                <a:solidFill>
                  <a:srgbClr val="FF0000"/>
                </a:solidFill>
                <a:latin typeface="+mj-lt"/>
              </a:rPr>
              <a:t>s.d</a:t>
            </a:r>
            <a:r>
              <a:rPr lang="en-US" altLang="zh-CN" sz="1600" dirty="0" smtClean="0">
                <a:latin typeface="+mj-lt"/>
              </a:rPr>
              <a:t>. The histogram of Z-scores (right) of the random sets conformed to an 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  <a:hlinkClick r:id="rId3"/>
              </a:rPr>
              <a:t>extreme value distribution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which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underlied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BLAST comparisons of protein and DNA sequences. Finally, the probability of the score being achieved by random chance alone, given the Z-score, was converted to an expectation value 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E-value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). 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The threshold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Tc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was obtained from the best chi-square to fit the extreme value distribution, here 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threshold </a:t>
            </a:r>
            <a:r>
              <a:rPr lang="en-US" altLang="zh-CN" sz="1600" dirty="0" err="1" smtClean="0">
                <a:solidFill>
                  <a:srgbClr val="FF0000"/>
                </a:solidFill>
                <a:latin typeface="+mj-lt"/>
              </a:rPr>
              <a:t>Tc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=0.57</a:t>
            </a:r>
            <a:endParaRPr lang="zh-CN" altLang="en-US" sz="16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500174"/>
            <a:ext cx="3733808" cy="536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214942" y="1857364"/>
            <a:ext cx="3198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rs</a:t>
            </a:r>
            <a:r>
              <a:rPr lang="en-US" altLang="zh-CN" sz="1600" dirty="0" smtClean="0"/>
              <a:t>(S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,S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) =raw score of set S1 </a:t>
            </a:r>
            <a:r>
              <a:rPr lang="en-US" altLang="zh-CN" sz="1600" dirty="0" err="1" smtClean="0"/>
              <a:t>vs</a:t>
            </a:r>
            <a:r>
              <a:rPr lang="en-US" altLang="zh-CN" sz="1600" dirty="0" smtClean="0"/>
              <a:t> S2</a:t>
            </a:r>
            <a:endParaRPr lang="zh-CN" alt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2643182"/>
            <a:ext cx="3286148" cy="56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 testing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38885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472" y="5750004"/>
            <a:ext cx="8286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23 </a:t>
            </a:r>
            <a:r>
              <a:rPr lang="en-US" altLang="zh-CN" sz="1600" dirty="0" err="1" smtClean="0"/>
              <a:t>ligand</a:t>
            </a:r>
            <a:r>
              <a:rPr lang="en-US" altLang="zh-CN" sz="1600" dirty="0" smtClean="0"/>
              <a:t> sets from </a:t>
            </a:r>
            <a:r>
              <a:rPr lang="en-US" altLang="zh-CN" sz="1600" dirty="0" err="1" smtClean="0"/>
              <a:t>PubChem</a:t>
            </a:r>
            <a:r>
              <a:rPr lang="en-US" altLang="zh-CN" sz="1600" dirty="0" smtClean="0"/>
              <a:t> (1421 compounds, not in MDDR) were tested by SEA, and 17 found a matching activity class as the top-ranked hit (average rank 1.4). But in mean pair-wise similarity (MPS) method, only 9 found a matching top-ranked hit (average rank 8.2</a:t>
            </a:r>
            <a:r>
              <a:rPr lang="en-US" altLang="zh-CN" sz="1600" dirty="0" smtClean="0"/>
              <a:t>).</a:t>
            </a:r>
          </a:p>
          <a:p>
            <a:r>
              <a:rPr lang="en-US" sz="1600" dirty="0" smtClean="0"/>
              <a:t>This result show that SEA was effective for </a:t>
            </a:r>
            <a:r>
              <a:rPr lang="en-US" sz="1600" dirty="0" err="1" smtClean="0"/>
              <a:t>ligand</a:t>
            </a:r>
            <a:r>
              <a:rPr lang="en-US" sz="1600" dirty="0" smtClean="0"/>
              <a:t> classification.</a:t>
            </a:r>
            <a:endParaRPr lang="zh-CN" altLang="en-US" sz="1600" dirty="0"/>
          </a:p>
        </p:txBody>
      </p:sp>
      <p:sp>
        <p:nvSpPr>
          <p:cNvPr id="8" name="闪电形 7"/>
          <p:cNvSpPr/>
          <p:nvPr/>
        </p:nvSpPr>
        <p:spPr>
          <a:xfrm>
            <a:off x="1142976" y="5357826"/>
            <a:ext cx="142876" cy="14287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闪电形 8"/>
          <p:cNvSpPr/>
          <p:nvPr/>
        </p:nvSpPr>
        <p:spPr>
          <a:xfrm>
            <a:off x="1142976" y="5214950"/>
            <a:ext cx="142876" cy="14287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闪电形 9"/>
          <p:cNvSpPr/>
          <p:nvPr/>
        </p:nvSpPr>
        <p:spPr>
          <a:xfrm>
            <a:off x="1214414" y="3857628"/>
            <a:ext cx="142876" cy="14287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闪电形 10"/>
          <p:cNvSpPr/>
          <p:nvPr/>
        </p:nvSpPr>
        <p:spPr>
          <a:xfrm>
            <a:off x="1214414" y="4000504"/>
            <a:ext cx="142876" cy="14287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闪电形 11"/>
          <p:cNvSpPr/>
          <p:nvPr/>
        </p:nvSpPr>
        <p:spPr>
          <a:xfrm>
            <a:off x="1214414" y="2500306"/>
            <a:ext cx="142876" cy="14287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闪电形 12"/>
          <p:cNvSpPr/>
          <p:nvPr/>
        </p:nvSpPr>
        <p:spPr>
          <a:xfrm>
            <a:off x="1214414" y="3357562"/>
            <a:ext cx="142876" cy="14287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Off-target prediction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85860"/>
            <a:ext cx="6786610" cy="388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14348" y="5143512"/>
            <a:ext cx="82153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Methadone with its analogs as a set, targeting 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</a:rPr>
              <a:t>NMDA and μ-</a:t>
            </a:r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</a:rPr>
              <a:t>opioid</a:t>
            </a:r>
            <a:r>
              <a:rPr lang="en-US" altLang="zh-CN" dirty="0" smtClean="0"/>
              <a:t>, has been predicted to </a:t>
            </a:r>
            <a:r>
              <a:rPr lang="en-US" altLang="zh-CN" dirty="0" err="1" smtClean="0">
                <a:solidFill>
                  <a:srgbClr val="FF0000"/>
                </a:solidFill>
              </a:rPr>
              <a:t>muscarinic</a:t>
            </a:r>
            <a:r>
              <a:rPr lang="en-US" altLang="zh-CN" dirty="0" smtClean="0">
                <a:solidFill>
                  <a:srgbClr val="FF0000"/>
                </a:solidFill>
              </a:rPr>
              <a:t> M3 </a:t>
            </a:r>
            <a:r>
              <a:rPr lang="en-US" altLang="zh-CN" dirty="0" smtClean="0">
                <a:solidFill>
                  <a:srgbClr val="FF0000"/>
                </a:solidFill>
              </a:rPr>
              <a:t>antagonist </a:t>
            </a:r>
            <a:r>
              <a:rPr lang="en-US" altLang="zh-CN" dirty="0" smtClean="0"/>
              <a:t>by SEA. </a:t>
            </a:r>
            <a:r>
              <a:rPr lang="en-US" altLang="zh-CN" dirty="0" smtClean="0"/>
              <a:t>Further test show </a:t>
            </a:r>
            <a:r>
              <a:rPr lang="en-US" altLang="zh-CN" dirty="0" err="1" smtClean="0"/>
              <a:t>Ki</a:t>
            </a:r>
            <a:r>
              <a:rPr lang="en-US" altLang="zh-CN" dirty="0" smtClean="0"/>
              <a:t>=1.0 </a:t>
            </a:r>
            <a:r>
              <a:rPr lang="en-US" altLang="zh-CN" dirty="0" err="1" smtClean="0"/>
              <a:t>uM</a:t>
            </a:r>
            <a:r>
              <a:rPr lang="en-US" altLang="zh-CN" dirty="0" smtClean="0"/>
              <a:t>. Similar </a:t>
            </a:r>
            <a:r>
              <a:rPr lang="en-US" altLang="zh-CN" dirty="0" smtClean="0"/>
              <a:t>result is for </a:t>
            </a:r>
            <a:r>
              <a:rPr lang="en-US" altLang="zh-CN" dirty="0" smtClean="0"/>
              <a:t>emetine. </a:t>
            </a:r>
            <a:endParaRPr lang="en-US" altLang="zh-CN" dirty="0" smtClean="0"/>
          </a:p>
          <a:p>
            <a:r>
              <a:rPr lang="en-US" altLang="zh-CN" sz="1400" dirty="0" smtClean="0"/>
              <a:t>PS: More </a:t>
            </a:r>
            <a:r>
              <a:rPr lang="en-US" altLang="zh-CN" sz="1400" dirty="0" smtClean="0"/>
              <a:t>information could refer to another paper focusing on off-target prediction</a:t>
            </a:r>
            <a:r>
              <a:rPr lang="en-US" altLang="zh-CN" sz="1400" dirty="0" smtClean="0"/>
              <a:t>.(Nature </a:t>
            </a:r>
            <a:r>
              <a:rPr lang="en-US" altLang="zh-CN" sz="1400" b="1" dirty="0" smtClean="0"/>
              <a:t>2009</a:t>
            </a:r>
            <a:r>
              <a:rPr lang="en-US" altLang="zh-CN" sz="1400" dirty="0" smtClean="0"/>
              <a:t>,175)</a:t>
            </a:r>
            <a:endParaRPr lang="en-US" altLang="zh-CN" sz="1400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500430" y="1928802"/>
            <a:ext cx="350046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00430" y="2500306"/>
            <a:ext cx="350046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Finding relationship between </a:t>
            </a:r>
            <a:r>
              <a:rPr lang="en-US" altLang="zh-CN" sz="3600" dirty="0" smtClean="0"/>
              <a:t>proteins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57158" y="1571612"/>
            <a:ext cx="4572000" cy="4513865"/>
            <a:chOff x="357158" y="1500174"/>
            <a:chExt cx="4572000" cy="4513865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500174"/>
              <a:ext cx="4429932" cy="4000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矩形 5"/>
            <p:cNvSpPr/>
            <p:nvPr/>
          </p:nvSpPr>
          <p:spPr>
            <a:xfrm>
              <a:off x="357158" y="5429264"/>
              <a:ext cx="4572000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CN" sz="1600" dirty="0" smtClean="0"/>
                <a:t> Similarity maps for 246 enzymes and </a:t>
              </a:r>
              <a:r>
                <a:rPr lang="en-US" altLang="zh-CN" sz="1600" dirty="0" smtClean="0"/>
                <a:t>receptors</a:t>
              </a:r>
            </a:p>
            <a:p>
              <a:pPr algn="ctr"/>
              <a:r>
                <a:rPr lang="en-US" altLang="zh-CN" sz="1600" dirty="0" smtClean="0"/>
                <a:t>based on the E-values</a:t>
              </a:r>
              <a:endParaRPr lang="zh-CN" altLang="en-US" sz="16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00628" y="1857364"/>
            <a:ext cx="39290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After comparison of 246 </a:t>
            </a:r>
            <a:r>
              <a:rPr lang="en-US" altLang="zh-CN" dirty="0" err="1" smtClean="0">
                <a:latin typeface="+mj-lt"/>
              </a:rPr>
              <a:t>ligand</a:t>
            </a:r>
            <a:r>
              <a:rPr lang="en-US" altLang="zh-CN" dirty="0" smtClean="0">
                <a:latin typeface="+mj-lt"/>
              </a:rPr>
              <a:t> sets with each other, the E-value between them could be obtained and could be used to plot the relationship tree between the 246 targets via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minimal spanning tree</a:t>
            </a:r>
            <a:r>
              <a:rPr lang="en-US" altLang="zh-CN" dirty="0" smtClean="0">
                <a:latin typeface="+mj-lt"/>
              </a:rPr>
              <a:t>. </a:t>
            </a:r>
          </a:p>
          <a:p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Clusters of biologically related targets may be observed as an emergent property, as no explicit biological </a:t>
            </a:r>
          </a:p>
          <a:p>
            <a:r>
              <a:rPr lang="en-US" altLang="zh-CN" dirty="0" smtClean="0">
                <a:latin typeface="+mj-lt"/>
              </a:rPr>
              <a:t>information, only </a:t>
            </a:r>
            <a:r>
              <a:rPr lang="en-US" altLang="zh-CN" dirty="0" err="1" smtClean="0">
                <a:latin typeface="+mj-lt"/>
              </a:rPr>
              <a:t>ligand</a:t>
            </a:r>
            <a:r>
              <a:rPr lang="en-US" altLang="zh-CN" dirty="0" smtClean="0">
                <a:latin typeface="+mj-lt"/>
              </a:rPr>
              <a:t> information, is used to calculate the cross-target similarity.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large-scale prediction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001024" cy="30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5000636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656 marketed drugs were screened by SEA for their likelihood to bind to 73 targets potentially related to ADR. The </a:t>
            </a:r>
            <a:r>
              <a:rPr lang="en-US" altLang="zh-CN" dirty="0" err="1" smtClean="0">
                <a:latin typeface="+mj-lt"/>
              </a:rPr>
              <a:t>ligand</a:t>
            </a:r>
            <a:r>
              <a:rPr lang="en-US" altLang="zh-CN" dirty="0" smtClean="0">
                <a:latin typeface="+mj-lt"/>
              </a:rPr>
              <a:t> sets for these targets were from </a:t>
            </a:r>
            <a:r>
              <a:rPr lang="en-US" altLang="zh-CN" dirty="0" err="1" smtClean="0">
                <a:latin typeface="+mj-lt"/>
              </a:rPr>
              <a:t>ChEMBL</a:t>
            </a:r>
            <a:r>
              <a:rPr lang="en-US" altLang="zh-CN" dirty="0" smtClean="0">
                <a:latin typeface="+mj-lt"/>
              </a:rPr>
              <a:t>. Totally, 151 new drug-target association were confirmed by in vitro test(IC50&lt;=30uM).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0694" y="6357958"/>
            <a:ext cx="235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Nature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2012</a:t>
            </a:r>
            <a:r>
              <a:rPr lang="en-US" altLang="zh-CN" dirty="0" smtClean="0"/>
              <a:t>,361-368</a:t>
            </a:r>
            <a:endParaRPr lang="zh-CN" altLang="en-US" dirty="0" smtClean="0"/>
          </a:p>
        </p:txBody>
      </p:sp>
      <p:sp>
        <p:nvSpPr>
          <p:cNvPr id="8" name="笑脸 7">
            <a:hlinkClick r:id="rId3" action="ppaction://hlinksldjump"/>
          </p:cNvPr>
          <p:cNvSpPr/>
          <p:nvPr/>
        </p:nvSpPr>
        <p:spPr>
          <a:xfrm>
            <a:off x="142844" y="6286520"/>
            <a:ext cx="428628" cy="428628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Validation for prediction 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3278494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143372" y="1928802"/>
            <a:ext cx="4500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Only 1,644 of the more than 47,000 possible drug–target pairs had significant E values. Of these, 403 were already known</a:t>
            </a:r>
          </a:p>
          <a:p>
            <a:r>
              <a:rPr lang="en-US" altLang="zh-CN" dirty="0" smtClean="0"/>
              <a:t>in </a:t>
            </a:r>
            <a:r>
              <a:rPr lang="en-US" altLang="zh-CN" dirty="0" err="1" smtClean="0"/>
              <a:t>ChEMBL</a:t>
            </a:r>
            <a:r>
              <a:rPr lang="en-US" altLang="zh-CN" dirty="0" smtClean="0"/>
              <a:t> and so were trivially confirmed. </a:t>
            </a:r>
            <a:r>
              <a:rPr lang="en-US" altLang="zh-CN" dirty="0" smtClean="0"/>
              <a:t>In the </a:t>
            </a:r>
            <a:r>
              <a:rPr lang="en-US" altLang="zh-CN" dirty="0" smtClean="0"/>
              <a:t>remaining 1,241 predictions, 348 (28%) were unknown to </a:t>
            </a:r>
            <a:r>
              <a:rPr lang="en-US" altLang="zh-CN" dirty="0" err="1" smtClean="0"/>
              <a:t>ChEMBL</a:t>
            </a:r>
            <a:r>
              <a:rPr lang="en-US" altLang="zh-CN" dirty="0" smtClean="0"/>
              <a:t>, but could be found in proprietary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–target databases that were unavailable to SEA. The others were tested for their </a:t>
            </a:r>
            <a:r>
              <a:rPr lang="en-US" altLang="zh-CN" dirty="0" err="1" smtClean="0"/>
              <a:t>bioacitivities</a:t>
            </a:r>
            <a:r>
              <a:rPr lang="en-US" altLang="zh-CN" dirty="0" smtClean="0"/>
              <a:t>. </a:t>
            </a:r>
            <a:r>
              <a:rPr lang="en-US" altLang="zh-CN" dirty="0" smtClean="0"/>
              <a:t>151 have IC50 &lt;=30uM.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5000636"/>
            <a:ext cx="7513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summary, of the 1,042 predictions that were tested (694 by assay, 348 by databases), </a:t>
            </a:r>
            <a:r>
              <a:rPr lang="en-US" altLang="zh-CN" dirty="0" smtClean="0">
                <a:solidFill>
                  <a:srgbClr val="FF0000"/>
                </a:solidFill>
              </a:rPr>
              <a:t>48% </a:t>
            </a:r>
            <a:r>
              <a:rPr lang="en-US" altLang="zh-CN" dirty="0" smtClean="0"/>
              <a:t>were </a:t>
            </a:r>
            <a:r>
              <a:rPr lang="en-US" altLang="zh-CN" dirty="0" smtClean="0">
                <a:solidFill>
                  <a:srgbClr val="FF0000"/>
                </a:solidFill>
              </a:rPr>
              <a:t>confirmed </a:t>
            </a:r>
            <a:r>
              <a:rPr lang="en-US" altLang="zh-CN" dirty="0" smtClean="0"/>
              <a:t>either in proprietary databases or in Novartis assays in full concentration responses, and just under </a:t>
            </a:r>
            <a:r>
              <a:rPr lang="en-US" altLang="zh-CN" dirty="0" smtClean="0">
                <a:solidFill>
                  <a:srgbClr val="FF0000"/>
                </a:solidFill>
              </a:rPr>
              <a:t>46%</a:t>
            </a:r>
            <a:r>
              <a:rPr lang="en-US" altLang="zh-CN" dirty="0" smtClean="0"/>
              <a:t> were </a:t>
            </a:r>
            <a:r>
              <a:rPr lang="en-US" altLang="zh-CN" dirty="0" smtClean="0">
                <a:solidFill>
                  <a:srgbClr val="FF0000"/>
                </a:solidFill>
              </a:rPr>
              <a:t>disproved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 </a:t>
            </a:r>
            <a:r>
              <a:rPr lang="en-US" altLang="zh-CN" dirty="0" smtClean="0"/>
              <a:t>to sequence similarity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57364"/>
            <a:ext cx="4557574" cy="351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笑脸 4">
            <a:hlinkClick r:id="rId3" action="ppaction://hlinksldjump"/>
          </p:cNvPr>
          <p:cNvSpPr/>
          <p:nvPr/>
        </p:nvSpPr>
        <p:spPr>
          <a:xfrm>
            <a:off x="142844" y="6286520"/>
            <a:ext cx="428628" cy="428628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30845" y="2000240"/>
            <a:ext cx="4113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The </a:t>
            </a:r>
            <a:r>
              <a:rPr lang="en-US" altLang="zh-CN" sz="1600" dirty="0" smtClean="0"/>
              <a:t>BLAST sequence similarity of predicted targets to any </a:t>
            </a:r>
            <a:r>
              <a:rPr lang="en-US" altLang="zh-CN" sz="1600" dirty="0" smtClean="0"/>
              <a:t>known target </a:t>
            </a:r>
            <a:r>
              <a:rPr lang="en-US" altLang="zh-CN" sz="1600" dirty="0" smtClean="0"/>
              <a:t>of a </a:t>
            </a:r>
            <a:r>
              <a:rPr lang="en-US" altLang="zh-CN" sz="1600" dirty="0" smtClean="0"/>
              <a:t>drug was calculated to identify the similar known targets.</a:t>
            </a:r>
          </a:p>
          <a:p>
            <a:endParaRPr lang="en-US" altLang="zh-CN" sz="16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1600" dirty="0" smtClean="0"/>
              <a:t>It could be found that 39 in 151(26%) have BLAST E-value&gt;10e-5</a:t>
            </a:r>
            <a:r>
              <a:rPr lang="en-US" altLang="zh-CN" sz="1600" dirty="0" smtClean="0"/>
              <a:t>, suggesting the previously known targets shared </a:t>
            </a:r>
            <a:r>
              <a:rPr lang="en-US" altLang="zh-CN" sz="1600" dirty="0" smtClean="0"/>
              <a:t>no sequence </a:t>
            </a:r>
            <a:r>
              <a:rPr lang="en-US" altLang="zh-CN" sz="1600" dirty="0" smtClean="0"/>
              <a:t>similarity with the new </a:t>
            </a:r>
            <a:r>
              <a:rPr lang="en-US" altLang="zh-CN" sz="1600" dirty="0" smtClean="0"/>
              <a:t>off-targets.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2976" y="5715016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This result indicated that many off-targets are hard to be predicted by </a:t>
            </a:r>
            <a:r>
              <a:rPr lang="en-US" altLang="zh-CN" dirty="0" smtClean="0"/>
              <a:t>the methods based on sequence </a:t>
            </a:r>
            <a:r>
              <a:rPr lang="en-US" altLang="zh-CN" dirty="0" smtClean="0"/>
              <a:t>similarity.</a:t>
            </a:r>
            <a:endParaRPr lang="zh-CN" altLang="en-US" dirty="0" smtClean="0"/>
          </a:p>
          <a:p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1393009" y="1750207"/>
            <a:ext cx="285752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Association of target with ADR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214818"/>
            <a:ext cx="25336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5000636"/>
            <a:ext cx="807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p</a:t>
            </a:r>
            <a:r>
              <a:rPr lang="en-US" altLang="zh-CN" sz="1600" dirty="0" smtClean="0"/>
              <a:t> is the co-occurrence of target X and ADR </a:t>
            </a:r>
            <a:r>
              <a:rPr lang="en-US" altLang="zh-CN" sz="1600" dirty="0" smtClean="0"/>
              <a:t>Y on a drug, </a:t>
            </a:r>
            <a:r>
              <a:rPr lang="en-US" altLang="zh-CN" sz="1600" dirty="0" smtClean="0">
                <a:solidFill>
                  <a:srgbClr val="FF0000"/>
                </a:solidFill>
              </a:rPr>
              <a:t>A</a:t>
            </a:r>
            <a:r>
              <a:rPr lang="en-US" altLang="zh-CN" sz="1600" dirty="0" smtClean="0"/>
              <a:t> is the number of </a:t>
            </a:r>
            <a:r>
              <a:rPr lang="en-US" altLang="zh-CN" sz="1600" dirty="0" smtClean="0"/>
              <a:t>times ADR </a:t>
            </a:r>
            <a:r>
              <a:rPr lang="en-US" altLang="zh-CN" sz="1600" dirty="0" smtClean="0"/>
              <a:t>Y was linked to any drug–target pair, </a:t>
            </a:r>
            <a:r>
              <a:rPr lang="en-US" altLang="zh-CN" sz="1600" dirty="0" smtClean="0">
                <a:solidFill>
                  <a:srgbClr val="FF0000"/>
                </a:solidFill>
              </a:rPr>
              <a:t>T</a:t>
            </a:r>
            <a:r>
              <a:rPr lang="en-US" altLang="zh-CN" sz="1600" dirty="0" smtClean="0"/>
              <a:t> is the number of times target X </a:t>
            </a:r>
            <a:r>
              <a:rPr lang="en-US" altLang="zh-CN" sz="1600" dirty="0" smtClean="0"/>
              <a:t>was linked </a:t>
            </a:r>
            <a:r>
              <a:rPr lang="en-US" altLang="zh-CN" sz="1600" dirty="0" smtClean="0"/>
              <a:t>with any drug–ADR pair, and </a:t>
            </a:r>
            <a:r>
              <a:rPr lang="en-US" altLang="zh-CN" sz="1600" dirty="0" smtClean="0">
                <a:solidFill>
                  <a:srgbClr val="FF0000"/>
                </a:solidFill>
              </a:rPr>
              <a:t>P</a:t>
            </a:r>
            <a:r>
              <a:rPr lang="en-US" altLang="zh-CN" sz="1600" dirty="0" smtClean="0"/>
              <a:t> is the total number of target–ADR </a:t>
            </a:r>
            <a:r>
              <a:rPr lang="en-US" altLang="zh-CN" sz="1600" dirty="0" smtClean="0"/>
              <a:t>pairs (681797 total).</a:t>
            </a:r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The normal p-value and P-value for chi-squared test were calculated to control the result.</a:t>
            </a:r>
          </a:p>
          <a:p>
            <a:r>
              <a:rPr lang="en-US" altLang="zh-CN" sz="1600" dirty="0" smtClean="0"/>
              <a:t>Finally 3257 associations with p-value&lt;0.05 were retained.</a:t>
            </a:r>
            <a:endParaRPr lang="en-US" altLang="zh-CN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57158" y="3143248"/>
            <a:ext cx="821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To evaluate the relation between targets and ADRs, the author found all the Targets-drugs and Drugs-ADRs relations and enumerated(</a:t>
            </a:r>
            <a:r>
              <a:rPr lang="zh-CN" altLang="en-US" sz="1600" dirty="0" smtClean="0"/>
              <a:t>枚举</a:t>
            </a:r>
            <a:r>
              <a:rPr lang="en-US" altLang="zh-CN" sz="1600" dirty="0" smtClean="0"/>
              <a:t>) all the possible Targets-ADRs relations. Then, an enrichment score (</a:t>
            </a:r>
            <a:r>
              <a:rPr lang="en-US" altLang="zh-CN" sz="1600" dirty="0" smtClean="0">
                <a:solidFill>
                  <a:srgbClr val="FF0000"/>
                </a:solidFill>
              </a:rPr>
              <a:t>EF</a:t>
            </a:r>
            <a:r>
              <a:rPr lang="en-US" altLang="zh-CN" sz="1600" dirty="0" smtClean="0"/>
              <a:t>) based on </a:t>
            </a:r>
            <a:r>
              <a:rPr lang="en-US" altLang="zh-CN" sz="1600" dirty="0" smtClean="0">
                <a:solidFill>
                  <a:srgbClr val="00B050"/>
                </a:solidFill>
              </a:rPr>
              <a:t>guilt-by-association metric</a:t>
            </a:r>
            <a:r>
              <a:rPr lang="en-US" altLang="zh-CN" sz="1600" dirty="0" smtClean="0"/>
              <a:t>(“</a:t>
            </a:r>
            <a:r>
              <a:rPr lang="zh-CN" altLang="en-US" sz="1600" dirty="0" smtClean="0"/>
              <a:t>连坐</a:t>
            </a:r>
            <a:r>
              <a:rPr lang="en-US" altLang="zh-CN" sz="1600" dirty="0" smtClean="0"/>
              <a:t>”) was calculated as follow: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286512" y="1857364"/>
            <a:ext cx="1895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(terms from </a:t>
            </a:r>
            <a:r>
              <a:rPr lang="en-US" altLang="zh-CN" sz="1400" dirty="0" err="1" smtClean="0"/>
              <a:t>MedDRA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57158" y="1357298"/>
            <a:ext cx="8119126" cy="1726654"/>
            <a:chOff x="285720" y="1357298"/>
            <a:chExt cx="8119126" cy="1726654"/>
          </a:xfrm>
        </p:grpSpPr>
        <p:grpSp>
          <p:nvGrpSpPr>
            <p:cNvPr id="17" name="组合 16"/>
            <p:cNvGrpSpPr/>
            <p:nvPr/>
          </p:nvGrpSpPr>
          <p:grpSpPr>
            <a:xfrm>
              <a:off x="1214414" y="1357298"/>
              <a:ext cx="6929486" cy="1192496"/>
              <a:chOff x="1571604" y="1319952"/>
              <a:chExt cx="6929486" cy="1192496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4214810" y="1500174"/>
                <a:ext cx="571504" cy="57150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饼形 9"/>
              <p:cNvSpPr/>
              <p:nvPr/>
            </p:nvSpPr>
            <p:spPr>
              <a:xfrm rot="2849787">
                <a:off x="1677134" y="1319952"/>
                <a:ext cx="857256" cy="857256"/>
              </a:xfrm>
              <a:prstGeom prst="pi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6643702" y="1428736"/>
                <a:ext cx="1857388" cy="714380"/>
                <a:chOff x="6643702" y="1500174"/>
                <a:chExt cx="1857388" cy="714380"/>
              </a:xfrm>
            </p:grpSpPr>
            <p:sp>
              <p:nvSpPr>
                <p:cNvPr id="8" name="圆角矩形 7"/>
                <p:cNvSpPr/>
                <p:nvPr/>
              </p:nvSpPr>
              <p:spPr>
                <a:xfrm>
                  <a:off x="6643702" y="1500174"/>
                  <a:ext cx="1857388" cy="714380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7215206" y="1605704"/>
                  <a:ext cx="7210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ADRs</a:t>
                  </a:r>
                  <a:endParaRPr lang="zh-CN" altLang="en-US" dirty="0"/>
                </a:p>
              </p:txBody>
            </p:sp>
          </p:grpSp>
          <p:sp>
            <p:nvSpPr>
              <p:cNvPr id="13" name="右箭头 12"/>
              <p:cNvSpPr/>
              <p:nvPr/>
            </p:nvSpPr>
            <p:spPr>
              <a:xfrm>
                <a:off x="5214942" y="1571612"/>
                <a:ext cx="1000132" cy="3571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 flipH="1">
                <a:off x="2786050" y="1571612"/>
                <a:ext cx="1000132" cy="35719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1604" y="2143116"/>
                <a:ext cx="913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Targets</a:t>
                </a:r>
                <a:endParaRPr lang="zh-CN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071934" y="2105770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CN" dirty="0" smtClean="0"/>
                  <a:t> Drugs</a:t>
                </a:r>
                <a:endParaRPr lang="zh-CN" altLang="en-US" dirty="0"/>
              </a:p>
            </p:txBody>
          </p:sp>
        </p:grpSp>
        <p:cxnSp>
          <p:nvCxnSpPr>
            <p:cNvPr id="24" name="直接箭头连接符 23"/>
            <p:cNvCxnSpPr/>
            <p:nvPr/>
          </p:nvCxnSpPr>
          <p:spPr>
            <a:xfrm rot="5400000" flipH="1" flipV="1">
              <a:off x="5572132" y="2071678"/>
              <a:ext cx="357190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43504" y="2500306"/>
              <a:ext cx="3261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All target-drug related (total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A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5720" y="2500306"/>
              <a:ext cx="3102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All ADR-drug related (total 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T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>
              <a:off x="2357422" y="2143116"/>
              <a:ext cx="428628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500430" y="2786058"/>
              <a:ext cx="142876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86182" y="2714620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00B050"/>
                  </a:solidFill>
                </a:rPr>
                <a:t>punish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Author Introduction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643050"/>
            <a:ext cx="400099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571612"/>
            <a:ext cx="46434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The corresponding author Brian K. </a:t>
            </a:r>
            <a:r>
              <a:rPr lang="en-US" altLang="zh-CN" dirty="0" err="1" smtClean="0">
                <a:latin typeface="+mj-lt"/>
              </a:rPr>
              <a:t>Shoichet</a:t>
            </a:r>
            <a:r>
              <a:rPr lang="en-US" altLang="zh-CN" dirty="0" smtClean="0">
                <a:latin typeface="+mj-lt"/>
              </a:rPr>
              <a:t> is a professor in UCSF. He received his </a:t>
            </a:r>
            <a:r>
              <a:rPr lang="en-US" altLang="zh-CN" dirty="0" err="1" smtClean="0">
                <a:latin typeface="+mj-lt"/>
              </a:rPr>
              <a:t>Ph.D</a:t>
            </a:r>
            <a:r>
              <a:rPr lang="en-US" altLang="zh-CN" dirty="0" smtClean="0">
                <a:latin typeface="+mj-lt"/>
              </a:rPr>
              <a:t> for work with Tack Kuntz in UCSF. His team is one of the team to maintain and develop the famous DOCK program. And the ZINC database is also developed in </a:t>
            </a:r>
            <a:r>
              <a:rPr lang="en-US" altLang="zh-CN" dirty="0" err="1" smtClean="0">
                <a:latin typeface="+mj-lt"/>
              </a:rPr>
              <a:t>Shoichet’s</a:t>
            </a:r>
            <a:r>
              <a:rPr lang="en-US" altLang="zh-CN" dirty="0" smtClean="0">
                <a:latin typeface="+mj-lt"/>
              </a:rPr>
              <a:t> lab. </a:t>
            </a:r>
          </a:p>
          <a:p>
            <a:endParaRPr lang="en-US" altLang="zh-CN" dirty="0" smtClean="0">
              <a:latin typeface="+mj-lt"/>
            </a:endParaRPr>
          </a:p>
          <a:p>
            <a:r>
              <a:rPr lang="en-US" altLang="zh-CN" dirty="0" err="1" smtClean="0">
                <a:latin typeface="+mj-lt"/>
              </a:rPr>
              <a:t>Shoichet’s</a:t>
            </a:r>
            <a:r>
              <a:rPr lang="en-US" altLang="zh-CN" dirty="0" smtClean="0">
                <a:latin typeface="+mj-lt"/>
              </a:rPr>
              <a:t> lab focus on the research of docking, protein-</a:t>
            </a:r>
            <a:r>
              <a:rPr lang="en-US" altLang="zh-CN" dirty="0" err="1" smtClean="0">
                <a:latin typeface="+mj-lt"/>
              </a:rPr>
              <a:t>ligand</a:t>
            </a:r>
            <a:r>
              <a:rPr lang="en-US" altLang="zh-CN" dirty="0" smtClean="0">
                <a:latin typeface="+mj-lt"/>
              </a:rPr>
              <a:t> interaction. “</a:t>
            </a:r>
            <a:r>
              <a:rPr lang="en-US" dirty="0" smtClean="0">
                <a:latin typeface="+mj-lt"/>
              </a:rPr>
              <a:t>Two crazy goals for the next five years are predicting one </a:t>
            </a:r>
            <a:r>
              <a:rPr lang="en-US" dirty="0" err="1" smtClean="0">
                <a:latin typeface="+mj-lt"/>
              </a:rPr>
              <a:t>ligand</a:t>
            </a:r>
            <a:r>
              <a:rPr lang="en-US" dirty="0" smtClean="0">
                <a:latin typeface="+mj-lt"/>
              </a:rPr>
              <a:t> for every accessible protein target, and for every drug predicting one new target to which it binds.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“</a:t>
            </a:r>
          </a:p>
          <a:p>
            <a:endParaRPr lang="en-US" altLang="zh-CN" dirty="0" smtClean="0">
              <a:latin typeface="+mj-lt"/>
            </a:endParaRPr>
          </a:p>
          <a:p>
            <a:r>
              <a:rPr lang="en-US" altLang="zh-CN" dirty="0" smtClean="0">
                <a:latin typeface="+mj-lt"/>
              </a:rPr>
              <a:t>Here, I will introduce their work on </a:t>
            </a:r>
            <a:r>
              <a:rPr lang="en-US" altLang="zh-CN" b="1" dirty="0" smtClean="0">
                <a:solidFill>
                  <a:srgbClr val="FF0000"/>
                </a:solidFill>
                <a:latin typeface="+mj-lt"/>
              </a:rPr>
              <a:t>SEA</a:t>
            </a:r>
            <a:r>
              <a:rPr lang="en-US" altLang="zh-CN" dirty="0" smtClean="0">
                <a:latin typeface="+mj-lt"/>
              </a:rPr>
              <a:t>.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Drug-Target-ADR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00174"/>
            <a:ext cx="8229600" cy="2233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4000504"/>
            <a:ext cx="7858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 all 151 new confirmed drug-target association(IC50&lt;=</a:t>
            </a:r>
            <a:r>
              <a:rPr lang="en-US" altLang="zh-CN" dirty="0" smtClean="0"/>
              <a:t>30uM), 82 were </a:t>
            </a:r>
            <a:r>
              <a:rPr lang="en-US" altLang="zh-CN" dirty="0" smtClean="0"/>
              <a:t>significantly </a:t>
            </a:r>
            <a:r>
              <a:rPr lang="en-US" altLang="zh-CN" dirty="0" smtClean="0"/>
              <a:t>associated with one </a:t>
            </a:r>
            <a:r>
              <a:rPr lang="en-US" altLang="zh-CN" dirty="0" smtClean="0"/>
              <a:t>or more </a:t>
            </a:r>
            <a:r>
              <a:rPr lang="en-US" altLang="zh-CN" dirty="0" smtClean="0"/>
              <a:t>ADR, resulting in a total of 247</a:t>
            </a:r>
          </a:p>
          <a:p>
            <a:r>
              <a:rPr lang="en-US" altLang="zh-CN" dirty="0" smtClean="0"/>
              <a:t>drug–target–ADR links. In 116 cases, the </a:t>
            </a:r>
            <a:r>
              <a:rPr lang="en-US" altLang="zh-CN" dirty="0" smtClean="0"/>
              <a:t>EF of the </a:t>
            </a:r>
            <a:r>
              <a:rPr lang="en-US" altLang="zh-CN" dirty="0" smtClean="0"/>
              <a:t>new drug–target–ADR link was stronger than that for any </a:t>
            </a:r>
            <a:r>
              <a:rPr lang="en-US" altLang="zh-CN" dirty="0" smtClean="0"/>
              <a:t>previously </a:t>
            </a:r>
            <a:r>
              <a:rPr lang="en-US" altLang="zh-CN" dirty="0" smtClean="0"/>
              <a:t>known </a:t>
            </a:r>
            <a:r>
              <a:rPr lang="en-US" altLang="zh-CN" dirty="0" smtClean="0"/>
              <a:t>target (</a:t>
            </a:r>
            <a:r>
              <a:rPr lang="en-US" altLang="zh-CN" i="1" u="sng" dirty="0" smtClean="0"/>
              <a:t>Alternative target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in the table).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author found that many comparable drugs(in table) with similar activity, </a:t>
            </a:r>
            <a:r>
              <a:rPr lang="en-US" altLang="zh-CN" dirty="0" err="1" smtClean="0"/>
              <a:t>pharmacodynamics</a:t>
            </a:r>
            <a:r>
              <a:rPr lang="en-US" altLang="zh-CN" dirty="0" smtClean="0"/>
              <a:t> and pharmacokinetics share the same ADR and could be further used to confirm the drug-target-ADR relationship.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Drug-Target-ADR 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36"/>
            <a:ext cx="3714776" cy="333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0034" y="4929198"/>
            <a:ext cx="81439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The visual network could help to find the shared ADR between different targets and even new ADR of the drug. Example as </a:t>
            </a:r>
            <a:r>
              <a:rPr lang="en-US" altLang="zh-CN" sz="1600" dirty="0" err="1" smtClean="0"/>
              <a:t>chlorotrianisene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氯烯雌</a:t>
            </a:r>
            <a:r>
              <a:rPr lang="zh-CN" altLang="en-US" sz="1600" dirty="0" smtClean="0"/>
              <a:t>醚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非甾体激素</a:t>
            </a:r>
            <a:r>
              <a:rPr lang="en-US" altLang="zh-CN" sz="1600" dirty="0" smtClean="0"/>
              <a:t>), which could target COX-1 causing abdominal pain upper(</a:t>
            </a:r>
            <a:r>
              <a:rPr lang="en-US" altLang="zh-CN" sz="1600" dirty="0" err="1" smtClean="0"/>
              <a:t>epigastralgia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胃脘</a:t>
            </a:r>
            <a:r>
              <a:rPr lang="zh-CN" altLang="en-US" sz="1600" dirty="0" smtClean="0"/>
              <a:t>痛</a:t>
            </a:r>
            <a:r>
              <a:rPr lang="en-US" altLang="zh-CN" sz="1600" dirty="0" smtClean="0"/>
              <a:t>), similar to NSAIDs(</a:t>
            </a:r>
            <a:r>
              <a:rPr lang="zh-CN" altLang="en-US" sz="1600" dirty="0" smtClean="0"/>
              <a:t>非甾体抗炎药</a:t>
            </a:r>
            <a:r>
              <a:rPr lang="en-US" altLang="zh-CN" sz="1600" dirty="0" smtClean="0"/>
              <a:t>). Generally, synthetic </a:t>
            </a:r>
            <a:r>
              <a:rPr lang="en-US" altLang="zh-CN" sz="1600" dirty="0" err="1" smtClean="0"/>
              <a:t>oestrogen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雌激素</a:t>
            </a:r>
            <a:r>
              <a:rPr lang="en-US" altLang="zh-CN" sz="1600" dirty="0" smtClean="0"/>
              <a:t>) may promote  platelet aggregation(</a:t>
            </a:r>
            <a:r>
              <a:rPr lang="zh-CN" altLang="en-US" sz="1600" dirty="0" smtClean="0"/>
              <a:t>血小板聚集</a:t>
            </a:r>
            <a:r>
              <a:rPr lang="en-US" altLang="zh-CN" sz="1600" dirty="0" smtClean="0"/>
              <a:t>); however, NSAIDs inhibit </a:t>
            </a:r>
            <a:r>
              <a:rPr lang="en-US" altLang="zh-CN" sz="1600" dirty="0" smtClean="0"/>
              <a:t>platelet </a:t>
            </a:r>
            <a:r>
              <a:rPr lang="en-US" altLang="zh-CN" sz="1600" dirty="0" smtClean="0"/>
              <a:t>aggregation via inhibition of COX-1.  The </a:t>
            </a:r>
            <a:r>
              <a:rPr lang="en-US" altLang="zh-CN" sz="1600" i="1" dirty="0" smtClean="0"/>
              <a:t>ex vivo </a:t>
            </a:r>
            <a:r>
              <a:rPr lang="en-US" altLang="zh-CN" sz="1600" dirty="0" smtClean="0"/>
              <a:t>test confirmed the </a:t>
            </a:r>
            <a:r>
              <a:rPr lang="en-US" altLang="zh-CN" sz="1600" dirty="0" smtClean="0"/>
              <a:t>speculation: </a:t>
            </a:r>
            <a:r>
              <a:rPr lang="en-US" altLang="zh-CN" sz="1600" dirty="0" err="1" smtClean="0"/>
              <a:t>chlorotrianisene</a:t>
            </a:r>
            <a:r>
              <a:rPr lang="en-US" altLang="zh-CN" sz="1600" dirty="0" smtClean="0"/>
              <a:t> could promote </a:t>
            </a:r>
            <a:r>
              <a:rPr lang="en-US" altLang="zh-CN" sz="1600" dirty="0" smtClean="0"/>
              <a:t>platelet </a:t>
            </a:r>
            <a:r>
              <a:rPr lang="en-US" altLang="zh-CN" sz="1600" dirty="0" smtClean="0"/>
              <a:t>aggregation as NSAIDs, not as </a:t>
            </a:r>
            <a:r>
              <a:rPr lang="en-US" altLang="zh-CN" sz="1600" dirty="0" smtClean="0"/>
              <a:t>synthetic </a:t>
            </a:r>
            <a:r>
              <a:rPr lang="en-US" altLang="zh-CN" sz="1600" dirty="0" err="1" smtClean="0"/>
              <a:t>oestrogen</a:t>
            </a:r>
            <a:r>
              <a:rPr lang="en-US" altLang="zh-CN" sz="1600" dirty="0" smtClean="0"/>
              <a:t>.</a:t>
            </a:r>
            <a:endParaRPr lang="zh-CN" altLang="en-US" sz="1600" i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857752" y="1928802"/>
            <a:ext cx="3089953" cy="2586549"/>
            <a:chOff x="4143372" y="1785926"/>
            <a:chExt cx="3089953" cy="258654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43372" y="1785926"/>
              <a:ext cx="3000396" cy="2586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5857884" y="2428868"/>
              <a:ext cx="1375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smtClean="0"/>
                <a:t>Positive control</a:t>
              </a:r>
              <a:endParaRPr lang="zh-CN" altLang="en-US" sz="1400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>
              <a:off x="6143636" y="2786058"/>
              <a:ext cx="214314" cy="714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72066" y="4429132"/>
            <a:ext cx="2882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/>
              <a:t>ex vivo </a:t>
            </a:r>
            <a:r>
              <a:rPr lang="en-US" altLang="zh-CN" sz="1400" dirty="0" smtClean="0"/>
              <a:t>test for </a:t>
            </a:r>
            <a:r>
              <a:rPr lang="en-US" altLang="zh-CN" sz="1400" dirty="0" smtClean="0"/>
              <a:t>platelet aggregation</a:t>
            </a:r>
            <a:r>
              <a:rPr lang="en-US" altLang="zh-CN" sz="1400" dirty="0" smtClean="0"/>
              <a:t> 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571604" y="4643446"/>
            <a:ext cx="161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Off-target network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2143108" y="1500174"/>
            <a:ext cx="1285884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Target and drug promiscuity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4643439" cy="341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2844" y="4929198"/>
            <a:ext cx="8361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hit rate </a:t>
            </a:r>
            <a:r>
              <a:rPr lang="en-US" altLang="zh-CN" dirty="0" smtClean="0"/>
              <a:t>for the targets and drugs may reflect their </a:t>
            </a:r>
            <a:r>
              <a:rPr lang="en-US" altLang="zh-CN" dirty="0" smtClean="0">
                <a:solidFill>
                  <a:srgbClr val="FF0000"/>
                </a:solidFill>
              </a:rPr>
              <a:t>promiscuity</a:t>
            </a:r>
            <a:r>
              <a:rPr lang="en-US" altLang="zh-CN" dirty="0" smtClean="0"/>
              <a:t>(</a:t>
            </a:r>
            <a:r>
              <a:rPr lang="zh-CN" altLang="en-US" dirty="0" smtClean="0"/>
              <a:t>杂泛性</a:t>
            </a:r>
            <a:r>
              <a:rPr lang="en-US" altLang="zh-CN" dirty="0" smtClean="0"/>
              <a:t>). The larger hit rate for target means that the target may be affected by more drugs.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The right picture show the target promiscuity, showing that GPCR for small molecules were most promiscuity and reversely for peptides.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/>
              <a:t>The left picture show the drug promiscuity, showing that the </a:t>
            </a:r>
            <a:r>
              <a:rPr lang="en-US" altLang="zh-CN" dirty="0" smtClean="0">
                <a:solidFill>
                  <a:srgbClr val="FF0000"/>
                </a:solidFill>
              </a:rPr>
              <a:t>positive hydrophobic </a:t>
            </a:r>
            <a:r>
              <a:rPr lang="en-US" altLang="zh-CN" dirty="0" smtClean="0"/>
              <a:t>drugs may be more promiscuity, thus they may have more ADRs.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5984" y="1285860"/>
            <a:ext cx="4839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Hit rate=tested hit drugs(targets)/total tested drugs(targets)</a:t>
            </a:r>
            <a:endParaRPr lang="zh-CN" altLang="en-US" sz="1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4714876" y="1500174"/>
            <a:ext cx="4339226" cy="3500462"/>
            <a:chOff x="4572000" y="1428736"/>
            <a:chExt cx="4339226" cy="3500462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1571612"/>
              <a:ext cx="4339226" cy="3357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椭圆 7"/>
            <p:cNvSpPr/>
            <p:nvPr/>
          </p:nvSpPr>
          <p:spPr>
            <a:xfrm>
              <a:off x="6500826" y="1428736"/>
              <a:ext cx="2286016" cy="21431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SEA is a method for predicting the </a:t>
            </a:r>
            <a:r>
              <a:rPr lang="en-US" altLang="zh-CN" dirty="0" smtClean="0"/>
              <a:t>relation between query </a:t>
            </a:r>
            <a:r>
              <a:rPr lang="en-US" altLang="zh-CN" dirty="0" err="1" smtClean="0"/>
              <a:t>ligands</a:t>
            </a:r>
            <a:r>
              <a:rPr lang="en-US" altLang="zh-CN" dirty="0" smtClean="0"/>
              <a:t> with target based </a:t>
            </a:r>
            <a:r>
              <a:rPr lang="en-US" altLang="zh-CN" dirty="0" smtClean="0"/>
              <a:t>on chemical similarity </a:t>
            </a:r>
            <a:r>
              <a:rPr lang="en-US" altLang="zh-CN" dirty="0" smtClean="0"/>
              <a:t>(query </a:t>
            </a:r>
            <a:r>
              <a:rPr lang="en-US" altLang="zh-CN" dirty="0" err="1" smtClean="0"/>
              <a:t>ligands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vs</a:t>
            </a:r>
            <a:r>
              <a:rPr lang="en-US" altLang="zh-CN" dirty="0" smtClean="0"/>
              <a:t> target </a:t>
            </a:r>
            <a:r>
              <a:rPr lang="en-US" altLang="zh-CN" dirty="0" err="1" smtClean="0"/>
              <a:t>ligands</a:t>
            </a:r>
            <a:r>
              <a:rPr lang="en-US" altLang="zh-CN" dirty="0" smtClean="0"/>
              <a:t>) and statistical </a:t>
            </a:r>
            <a:r>
              <a:rPr lang="en-US" altLang="zh-CN" dirty="0" smtClean="0"/>
              <a:t>method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Using SEA to study the off-target and ADR could help to improve the understanding of the nature of the drug and to optimize the drug design procedure. Many off-target activities might be found before pre-clinical.  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64318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pple Symbols"/>
                <a:cs typeface="Apple Symbols"/>
              </a:rPr>
              <a:t>How does SEA </a:t>
            </a:r>
            <a:r>
              <a:rPr lang="en-US" altLang="zh-CN" dirty="0" smtClean="0">
                <a:latin typeface="Apple Symbols"/>
                <a:cs typeface="Apple Symbols"/>
              </a:rPr>
              <a:t>work ? </a:t>
            </a:r>
            <a:endParaRPr kumimoji="1" lang="zh-CN" altLang="en-US" dirty="0">
              <a:latin typeface="Apple Symbols"/>
              <a:cs typeface="Apple Symbols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l="-1300" r="-208"/>
          <a:stretch/>
        </p:blipFill>
        <p:spPr>
          <a:xfrm>
            <a:off x="214282" y="1643050"/>
            <a:ext cx="3900071" cy="3102924"/>
          </a:xfrm>
        </p:spPr>
      </p:pic>
      <p:sp>
        <p:nvSpPr>
          <p:cNvPr id="5" name="文本框 4"/>
          <p:cNvSpPr txBox="1"/>
          <p:nvPr/>
        </p:nvSpPr>
        <p:spPr>
          <a:xfrm>
            <a:off x="8614780" y="38097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24270" y="1822052"/>
            <a:ext cx="236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041194" y="1593753"/>
            <a:ext cx="492640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dirty="0" smtClean="0">
                <a:latin typeface="Apple Symbols"/>
                <a:cs typeface="Apple Symbols"/>
              </a:rPr>
              <a:t>Database</a:t>
            </a:r>
            <a:r>
              <a:rPr kumimoji="1" lang="zh-CN" altLang="en-US" dirty="0" smtClean="0">
                <a:latin typeface="Apple Symbols"/>
                <a:cs typeface="Apple Symbols"/>
              </a:rPr>
              <a:t>：</a:t>
            </a:r>
            <a:r>
              <a:rPr kumimoji="1" lang="en-US" altLang="zh-CN" dirty="0" smtClean="0">
                <a:latin typeface="Apple Symbols"/>
                <a:cs typeface="Apple Symbols"/>
              </a:rPr>
              <a:t>10W </a:t>
            </a:r>
            <a:r>
              <a:rPr kumimoji="1" lang="zh-CN" altLang="en-US" dirty="0" smtClean="0">
                <a:latin typeface="Apple Symbols"/>
                <a:cs typeface="Apple Symbols"/>
              </a:rPr>
              <a:t>分子</a:t>
            </a:r>
            <a:endParaRPr kumimoji="1" lang="en-US" altLang="zh-CN" dirty="0" smtClean="0">
              <a:latin typeface="Apple Symbols"/>
              <a:cs typeface="Apple Symbols"/>
            </a:endParaRPr>
          </a:p>
          <a:p>
            <a:r>
              <a:rPr kumimoji="1" lang="zh-CN" altLang="en-US" sz="1600" dirty="0">
                <a:latin typeface="Apple Symbols"/>
                <a:cs typeface="Apple Symbols"/>
              </a:rPr>
              <a:t>（</a:t>
            </a:r>
            <a:r>
              <a:rPr kumimoji="1" lang="en-US" altLang="zh-CN" sz="1600" dirty="0" smtClean="0">
                <a:latin typeface="Apple Symbols"/>
                <a:cs typeface="Apple Symbols"/>
              </a:rPr>
              <a:t>Ligand Set size</a:t>
            </a:r>
            <a:r>
              <a:rPr kumimoji="1" lang="zh-CN" altLang="en-US" sz="1600" dirty="0" smtClean="0">
                <a:latin typeface="Apple Symbols"/>
                <a:cs typeface="Apple Symbols"/>
              </a:rPr>
              <a:t>：</a:t>
            </a:r>
            <a:r>
              <a:rPr kumimoji="1" lang="en-US" altLang="zh-CN" sz="1600" dirty="0" smtClean="0">
                <a:latin typeface="Apple Symbols"/>
                <a:cs typeface="Apple Symbols"/>
              </a:rPr>
              <a:t> </a:t>
            </a:r>
            <a:r>
              <a:rPr kumimoji="1" lang="en-US" altLang="zh-CN" sz="1600" dirty="0" err="1" smtClean="0">
                <a:latin typeface="Apple Symbols"/>
                <a:cs typeface="Apple Symbols"/>
              </a:rPr>
              <a:t>S</a:t>
            </a:r>
            <a:r>
              <a:rPr kumimoji="1" lang="en-US" altLang="zh-CN" sz="1600" baseline="-25000" dirty="0" err="1" smtClean="0">
                <a:latin typeface="Apple Symbols"/>
                <a:cs typeface="Apple Symbols"/>
              </a:rPr>
              <a:t>min</a:t>
            </a:r>
            <a:r>
              <a:rPr kumimoji="1" lang="en-US" altLang="zh-CN" sz="1600" dirty="0" smtClean="0">
                <a:latin typeface="Apple Symbols"/>
                <a:cs typeface="Apple Symbols"/>
              </a:rPr>
              <a:t>=10</a:t>
            </a:r>
            <a:r>
              <a:rPr kumimoji="1" lang="zh-CN" altLang="en-US" sz="1600" dirty="0" smtClean="0">
                <a:latin typeface="Apple Symbols"/>
                <a:cs typeface="Apple Symbols"/>
              </a:rPr>
              <a:t>，</a:t>
            </a:r>
            <a:r>
              <a:rPr kumimoji="1" lang="en-US" altLang="zh-CN" sz="1600" dirty="0" err="1" smtClean="0">
                <a:latin typeface="Apple Symbols"/>
                <a:cs typeface="Apple Symbols"/>
              </a:rPr>
              <a:t>S</a:t>
            </a:r>
            <a:r>
              <a:rPr kumimoji="1" lang="en-US" altLang="zh-CN" sz="1600" baseline="-25000" dirty="0" err="1" smtClean="0">
                <a:latin typeface="Apple Symbols"/>
                <a:cs typeface="Apple Symbols"/>
              </a:rPr>
              <a:t>max</a:t>
            </a:r>
            <a:r>
              <a:rPr kumimoji="1" lang="en-US" altLang="zh-CN" sz="1600" dirty="0" smtClean="0">
                <a:latin typeface="Apple Symbols"/>
                <a:cs typeface="Apple Symbols"/>
              </a:rPr>
              <a:t> =300</a:t>
            </a:r>
            <a:r>
              <a:rPr kumimoji="1" lang="zh-CN" altLang="en-US" sz="1600" dirty="0" smtClean="0">
                <a:latin typeface="Apple Symbols"/>
                <a:cs typeface="Apple Symbols"/>
              </a:rPr>
              <a:t>）</a:t>
            </a:r>
            <a:endParaRPr kumimoji="1" lang="en-US" altLang="zh-CN" sz="1600" dirty="0" smtClean="0">
              <a:latin typeface="Apple Symbols"/>
              <a:cs typeface="Apple Symbols"/>
            </a:endParaRPr>
          </a:p>
          <a:p>
            <a:endParaRPr kumimoji="1" lang="en-US" altLang="zh-CN" dirty="0">
              <a:latin typeface="Apple Symbols"/>
              <a:cs typeface="Apple Symbols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Apple Symbols"/>
                <a:cs typeface="Apple Symbols"/>
              </a:rPr>
              <a:t>抽取</a:t>
            </a:r>
            <a:r>
              <a:rPr kumimoji="1" lang="en-US" altLang="zh-CN" dirty="0" smtClean="0">
                <a:latin typeface="Apple Symbols"/>
                <a:cs typeface="Apple Symbols"/>
              </a:rPr>
              <a:t>1000</a:t>
            </a:r>
            <a:r>
              <a:rPr kumimoji="1" lang="zh-CN" altLang="en-US" dirty="0" smtClean="0">
                <a:latin typeface="Apple Symbols"/>
                <a:cs typeface="Apple Symbols"/>
              </a:rPr>
              <a:t>个整数</a:t>
            </a:r>
            <a:r>
              <a:rPr kumimoji="1" lang="en-US" altLang="zh-CN" dirty="0" smtClean="0">
                <a:latin typeface="Apple Symbols"/>
                <a:cs typeface="Apple Symbols"/>
              </a:rPr>
              <a:t>S</a:t>
            </a:r>
            <a:r>
              <a:rPr kumimoji="1" lang="en-US" altLang="zh-CN" baseline="-25000" dirty="0" smtClean="0">
                <a:latin typeface="Apple Symbols"/>
                <a:cs typeface="Apple Symbols"/>
              </a:rPr>
              <a:t>i</a:t>
            </a:r>
            <a:r>
              <a:rPr kumimoji="1" lang="en-US" altLang="zh-CN" dirty="0">
                <a:latin typeface="Apple Symbols"/>
                <a:cs typeface="Apple Symbols"/>
              </a:rPr>
              <a:t> </a:t>
            </a:r>
            <a:r>
              <a:rPr kumimoji="1" lang="zh-CN" altLang="en-US" dirty="0" smtClean="0">
                <a:latin typeface="Apple Symbols"/>
                <a:cs typeface="Apple Symbols"/>
              </a:rPr>
              <a:t>，范围在</a:t>
            </a:r>
            <a:r>
              <a:rPr kumimoji="1" lang="en-US" altLang="zh-CN" dirty="0" err="1" smtClean="0">
                <a:latin typeface="Apple Symbols"/>
                <a:cs typeface="Apple Symbols"/>
              </a:rPr>
              <a:t>S</a:t>
            </a:r>
            <a:r>
              <a:rPr kumimoji="1" lang="en-US" altLang="zh-CN" baseline="-25000" dirty="0" err="1" smtClean="0">
                <a:latin typeface="Apple Symbols"/>
                <a:cs typeface="Apple Symbols"/>
              </a:rPr>
              <a:t>min</a:t>
            </a:r>
            <a:r>
              <a:rPr kumimoji="1" lang="en-US" altLang="zh-CN" dirty="0">
                <a:latin typeface="Apple Symbols"/>
                <a:cs typeface="Apple Symbols"/>
              </a:rPr>
              <a:t>*</a:t>
            </a:r>
            <a:r>
              <a:rPr kumimoji="1" lang="en-US" altLang="zh-CN" dirty="0" err="1">
                <a:latin typeface="Apple Symbols"/>
                <a:cs typeface="Apple Symbols"/>
              </a:rPr>
              <a:t>S</a:t>
            </a:r>
            <a:r>
              <a:rPr kumimoji="1" lang="en-US" altLang="zh-CN" baseline="-25000" dirty="0" err="1">
                <a:latin typeface="Apple Symbols"/>
                <a:cs typeface="Apple Symbols"/>
              </a:rPr>
              <a:t>min</a:t>
            </a:r>
            <a:r>
              <a:rPr kumimoji="1" lang="en-US" altLang="zh-CN" dirty="0" err="1">
                <a:latin typeface="Apple Symbols"/>
                <a:cs typeface="Apple Symbols"/>
              </a:rPr>
              <a:t>~S</a:t>
            </a:r>
            <a:r>
              <a:rPr kumimoji="1" lang="en-US" altLang="zh-CN" baseline="-25000" dirty="0" err="1">
                <a:latin typeface="Apple Symbols"/>
                <a:cs typeface="Apple Symbols"/>
              </a:rPr>
              <a:t>max</a:t>
            </a:r>
            <a:r>
              <a:rPr kumimoji="1" lang="en-US" altLang="zh-CN" dirty="0">
                <a:latin typeface="Apple Symbols"/>
                <a:cs typeface="Apple Symbols"/>
              </a:rPr>
              <a:t>*</a:t>
            </a:r>
            <a:r>
              <a:rPr kumimoji="1" lang="en-US" altLang="zh-CN" dirty="0" err="1" smtClean="0">
                <a:latin typeface="Apple Symbols"/>
                <a:cs typeface="Apple Symbols"/>
              </a:rPr>
              <a:t>S</a:t>
            </a:r>
            <a:r>
              <a:rPr kumimoji="1" lang="en-US" altLang="zh-CN" baseline="-25000" dirty="0" err="1" smtClean="0">
                <a:latin typeface="Apple Symbols"/>
                <a:cs typeface="Apple Symbols"/>
              </a:rPr>
              <a:t>max</a:t>
            </a:r>
            <a:endParaRPr kumimoji="1" lang="en-US" altLang="zh-CN" baseline="-25000" dirty="0" smtClean="0">
              <a:latin typeface="Apple Symbols"/>
              <a:cs typeface="Apple Symbols"/>
            </a:endParaRPr>
          </a:p>
          <a:p>
            <a:endParaRPr kumimoji="1" lang="en-US" altLang="zh-CN" baseline="-25000" dirty="0">
              <a:latin typeface="Apple Symbols"/>
              <a:cs typeface="Apple Symbols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Apple Symbols"/>
                <a:cs typeface="Apple Symbols"/>
              </a:rPr>
              <a:t>对于每个</a:t>
            </a:r>
            <a:r>
              <a:rPr kumimoji="1" lang="en-US" altLang="zh-CN" dirty="0" smtClean="0">
                <a:latin typeface="Apple Symbols"/>
                <a:cs typeface="Apple Symbols"/>
              </a:rPr>
              <a:t>S</a:t>
            </a:r>
            <a:r>
              <a:rPr kumimoji="1" lang="en-US" altLang="zh-CN" baseline="-25000" dirty="0" smtClean="0">
                <a:latin typeface="Apple Symbols"/>
                <a:cs typeface="Apple Symbols"/>
              </a:rPr>
              <a:t>i</a:t>
            </a:r>
            <a:r>
              <a:rPr kumimoji="1" lang="en-US" altLang="zh-CN" baseline="-25000" dirty="0">
                <a:latin typeface="Apple Symbols"/>
                <a:cs typeface="Apple Symbols"/>
              </a:rPr>
              <a:t> </a:t>
            </a:r>
            <a:r>
              <a:rPr kumimoji="1" lang="zh-CN" altLang="en-US" baseline="-25000" dirty="0" smtClean="0">
                <a:latin typeface="Apple Symbols"/>
                <a:cs typeface="Apple Symbols"/>
              </a:rPr>
              <a:t>，</a:t>
            </a:r>
            <a:r>
              <a:rPr kumimoji="1" lang="zh-CN" altLang="en-US" dirty="0" smtClean="0">
                <a:latin typeface="Apple Symbols"/>
                <a:cs typeface="Apple Symbols"/>
              </a:rPr>
              <a:t>抽取</a:t>
            </a:r>
            <a:r>
              <a:rPr kumimoji="1" lang="en-US" altLang="zh-CN" dirty="0" smtClean="0">
                <a:latin typeface="Apple Symbols"/>
                <a:cs typeface="Apple Symbols"/>
              </a:rPr>
              <a:t>30</a:t>
            </a:r>
            <a:r>
              <a:rPr kumimoji="1" lang="zh-CN" altLang="en-US" dirty="0" smtClean="0">
                <a:latin typeface="Apple Symbols"/>
                <a:cs typeface="Apple Symbols"/>
              </a:rPr>
              <a:t>个整数因子</a:t>
            </a:r>
            <a:r>
              <a:rPr kumimoji="1" lang="en-US" altLang="zh-CN" dirty="0" smtClean="0">
                <a:latin typeface="Apple Symbols"/>
                <a:cs typeface="Apple Symbols"/>
              </a:rPr>
              <a:t>f</a:t>
            </a:r>
            <a:r>
              <a:rPr kumimoji="1" lang="en-US" altLang="zh-CN" baseline="-25000" dirty="0" smtClean="0">
                <a:latin typeface="Apple Symbols"/>
                <a:cs typeface="Apple Symbols"/>
              </a:rPr>
              <a:t>i</a:t>
            </a:r>
            <a:r>
              <a:rPr kumimoji="1" lang="en-US" altLang="zh-CN" dirty="0" smtClean="0">
                <a:latin typeface="Apple Symbols"/>
                <a:cs typeface="Apple Symbols"/>
              </a:rPr>
              <a:t> </a:t>
            </a:r>
            <a:r>
              <a:rPr kumimoji="1" lang="zh-CN" altLang="en-US" dirty="0" smtClean="0">
                <a:latin typeface="Apple Symbols"/>
                <a:cs typeface="Apple Symbols"/>
              </a:rPr>
              <a:t>，建立</a:t>
            </a:r>
            <a:r>
              <a:rPr kumimoji="1" lang="en-US" altLang="zh-CN" dirty="0" smtClean="0">
                <a:latin typeface="Apple Symbols"/>
                <a:cs typeface="Apple Symbols"/>
              </a:rPr>
              <a:t>set a</a:t>
            </a:r>
            <a:r>
              <a:rPr kumimoji="1" lang="zh-CN" altLang="en-US" dirty="0" smtClean="0">
                <a:latin typeface="Apple Symbols"/>
                <a:cs typeface="Apple Symbols"/>
              </a:rPr>
              <a:t>，</a:t>
            </a:r>
            <a:r>
              <a:rPr kumimoji="1" lang="en-US" altLang="zh-CN" dirty="0" smtClean="0">
                <a:latin typeface="Apple Symbols"/>
                <a:cs typeface="Apple Symbols"/>
              </a:rPr>
              <a:t>set b </a:t>
            </a:r>
            <a:r>
              <a:rPr kumimoji="1" lang="zh-CN" altLang="en-US" dirty="0" smtClean="0">
                <a:latin typeface="Apple Symbols"/>
                <a:cs typeface="Apple Symbols"/>
              </a:rPr>
              <a:t>含有</a:t>
            </a:r>
            <a:r>
              <a:rPr kumimoji="1" lang="en-US" altLang="zh-CN" dirty="0" smtClean="0">
                <a:latin typeface="Apple Symbols"/>
                <a:cs typeface="Apple Symbols"/>
              </a:rPr>
              <a:t>f</a:t>
            </a:r>
            <a:r>
              <a:rPr kumimoji="1" lang="en-US" altLang="zh-CN" baseline="-25000" dirty="0" smtClean="0">
                <a:latin typeface="Apple Symbols"/>
                <a:cs typeface="Apple Symbols"/>
              </a:rPr>
              <a:t>i</a:t>
            </a:r>
            <a:r>
              <a:rPr kumimoji="1" lang="en-US" altLang="zh-CN" dirty="0" smtClean="0">
                <a:latin typeface="Apple Symbols"/>
                <a:cs typeface="Apple Symbols"/>
              </a:rPr>
              <a:t> </a:t>
            </a:r>
            <a:r>
              <a:rPr kumimoji="1" lang="zh-CN" altLang="en-US" dirty="0" smtClean="0">
                <a:latin typeface="Apple Symbols"/>
                <a:cs typeface="Apple Symbols"/>
              </a:rPr>
              <a:t>，</a:t>
            </a:r>
            <a:r>
              <a:rPr kumimoji="1" lang="en-US" altLang="zh-CN" dirty="0" smtClean="0">
                <a:latin typeface="Apple Symbols"/>
                <a:cs typeface="Apple Symbols"/>
              </a:rPr>
              <a:t>S</a:t>
            </a:r>
            <a:r>
              <a:rPr kumimoji="1" lang="en-US" altLang="zh-CN" baseline="-25000" dirty="0" smtClean="0">
                <a:latin typeface="Apple Symbols"/>
                <a:cs typeface="Apple Symbols"/>
              </a:rPr>
              <a:t>i</a:t>
            </a:r>
            <a:r>
              <a:rPr kumimoji="1" lang="en-US" altLang="zh-CN" dirty="0" smtClean="0">
                <a:latin typeface="Apple Symbols"/>
                <a:cs typeface="Apple Symbols"/>
              </a:rPr>
              <a:t>/f</a:t>
            </a:r>
            <a:r>
              <a:rPr kumimoji="1" lang="en-US" altLang="zh-CN" baseline="-25000" dirty="0" smtClean="0">
                <a:latin typeface="Apple Symbols"/>
                <a:cs typeface="Apple Symbols"/>
              </a:rPr>
              <a:t>i</a:t>
            </a:r>
            <a:r>
              <a:rPr kumimoji="1" lang="zh-CN" altLang="en-US" dirty="0" smtClean="0">
                <a:latin typeface="Apple Symbols"/>
                <a:cs typeface="Apple Symbols"/>
              </a:rPr>
              <a:t>个分子</a:t>
            </a:r>
            <a:endParaRPr kumimoji="1" lang="en-US" altLang="zh-CN" dirty="0" smtClean="0">
              <a:latin typeface="Apple Symbols"/>
              <a:cs typeface="Apple Symbol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dirty="0" smtClean="0">
              <a:latin typeface="Apple Symbols"/>
              <a:cs typeface="Apple Symbols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Apple Symbols"/>
                <a:cs typeface="Apple Symbols"/>
              </a:rPr>
              <a:t>计算</a:t>
            </a:r>
            <a:r>
              <a:rPr kumimoji="1" lang="en-US" altLang="zh-CN" dirty="0" smtClean="0">
                <a:latin typeface="Apple Symbols"/>
                <a:cs typeface="Apple Symbols"/>
              </a:rPr>
              <a:t>set a</a:t>
            </a:r>
            <a:r>
              <a:rPr kumimoji="1" lang="zh-CN" altLang="en-US" dirty="0" smtClean="0">
                <a:latin typeface="Apple Symbols"/>
                <a:cs typeface="Apple Symbols"/>
              </a:rPr>
              <a:t>，</a:t>
            </a:r>
            <a:r>
              <a:rPr kumimoji="1" lang="en-US" altLang="zh-CN" dirty="0" smtClean="0">
                <a:latin typeface="Apple Symbols"/>
                <a:cs typeface="Apple Symbols"/>
              </a:rPr>
              <a:t>set b</a:t>
            </a:r>
            <a:r>
              <a:rPr kumimoji="1" lang="zh-CN" altLang="en-US" dirty="0" smtClean="0">
                <a:latin typeface="Apple Symbols"/>
                <a:cs typeface="Apple Symbols"/>
              </a:rPr>
              <a:t>的相似性</a:t>
            </a:r>
            <a:r>
              <a:rPr kumimoji="1" lang="en-US" altLang="zh-CN" dirty="0" smtClean="0">
                <a:latin typeface="Apple Symbols"/>
                <a:cs typeface="Apple Symbols"/>
              </a:rPr>
              <a:t>(FP,TC)</a:t>
            </a:r>
            <a:r>
              <a:rPr kumimoji="1" lang="zh-CN" altLang="en-US" dirty="0" smtClean="0">
                <a:latin typeface="Apple Symbols"/>
                <a:cs typeface="Apple Symbols"/>
              </a:rPr>
              <a:t>：</a:t>
            </a:r>
            <a:r>
              <a:rPr kumimoji="1" lang="en-US" altLang="zh-CN" dirty="0" err="1" smtClean="0">
                <a:latin typeface="Apple Symbols"/>
                <a:cs typeface="Apple Symbols"/>
              </a:rPr>
              <a:t>C</a:t>
            </a:r>
            <a:r>
              <a:rPr kumimoji="1" lang="en-US" altLang="zh-CN" baseline="-25000" dirty="0" err="1" smtClean="0">
                <a:latin typeface="Apple Symbols"/>
                <a:cs typeface="Apple Symbols"/>
              </a:rPr>
              <a:t>a</a:t>
            </a:r>
            <a:r>
              <a:rPr kumimoji="1" lang="en-US" altLang="zh-CN" baseline="-25000" dirty="0" err="1">
                <a:latin typeface="Apple Symbols"/>
                <a:cs typeface="Apple Symbols"/>
              </a:rPr>
              <a:t>,</a:t>
            </a:r>
            <a:r>
              <a:rPr kumimoji="1" lang="en-US" altLang="zh-CN" baseline="-25000" dirty="0" err="1" smtClean="0">
                <a:latin typeface="Apple Symbols"/>
                <a:cs typeface="Apple Symbols"/>
              </a:rPr>
              <a:t>b</a:t>
            </a:r>
            <a:endParaRPr kumimoji="1" lang="en-US" altLang="zh-CN" baseline="-25000" dirty="0" smtClean="0">
              <a:latin typeface="Apple Symbols"/>
              <a:cs typeface="Apple Symbol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baseline="-25000" dirty="0">
              <a:latin typeface="Apple Symbols"/>
              <a:cs typeface="Apple Symbols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en-US" dirty="0" smtClean="0">
                <a:latin typeface="Apple Symbols"/>
                <a:cs typeface="Apple Symbols"/>
              </a:rPr>
              <a:t>相似性阈值</a:t>
            </a:r>
            <a:r>
              <a:rPr kumimoji="1" lang="en-US" altLang="zh-CN" dirty="0" err="1" smtClean="0">
                <a:latin typeface="Apple Symbols"/>
                <a:cs typeface="Apple Symbols"/>
              </a:rPr>
              <a:t>t</a:t>
            </a:r>
            <a:r>
              <a:rPr kumimoji="1" lang="en-US" altLang="zh-CN" baseline="-25000" dirty="0" err="1" smtClean="0">
                <a:latin typeface="Apple Symbols"/>
                <a:cs typeface="Apple Symbols"/>
              </a:rPr>
              <a:t>i</a:t>
            </a:r>
            <a:r>
              <a:rPr kumimoji="1" lang="en-US" altLang="zh-CN" baseline="-25000" dirty="0" smtClean="0">
                <a:latin typeface="Apple Symbols"/>
                <a:cs typeface="Apple Symbols"/>
              </a:rPr>
              <a:t> </a:t>
            </a:r>
            <a:r>
              <a:rPr kumimoji="1" lang="en-US" altLang="zh-CN" dirty="0" smtClean="0">
                <a:latin typeface="Apple Symbols"/>
                <a:cs typeface="Apple Symbols"/>
              </a:rPr>
              <a:t>=0~1 (step: 0.01)</a:t>
            </a:r>
          </a:p>
          <a:p>
            <a:r>
              <a:rPr kumimoji="1" lang="en-US" altLang="zh-CN" dirty="0">
                <a:latin typeface="Apple Symbols"/>
                <a:cs typeface="Apple Symbols"/>
              </a:rPr>
              <a:t>	</a:t>
            </a:r>
            <a:r>
              <a:rPr kumimoji="1" lang="en-US" altLang="zh-CN" dirty="0" err="1" smtClean="0">
                <a:latin typeface="Apple Symbols"/>
                <a:cs typeface="Apple Symbols"/>
              </a:rPr>
              <a:t>r</a:t>
            </a:r>
            <a:r>
              <a:rPr kumimoji="1" lang="en-US" altLang="zh-CN" baseline="-25000" dirty="0" err="1" smtClean="0">
                <a:latin typeface="Apple Symbols"/>
                <a:cs typeface="Apple Symbols"/>
              </a:rPr>
              <a:t>a,b</a:t>
            </a:r>
            <a:r>
              <a:rPr kumimoji="1" lang="en-US" altLang="zh-CN" dirty="0" smtClean="0">
                <a:latin typeface="Apple Symbols"/>
                <a:cs typeface="Apple Symbols"/>
              </a:rPr>
              <a:t>(</a:t>
            </a:r>
            <a:r>
              <a:rPr kumimoji="1" lang="en-US" altLang="zh-CN" dirty="0" err="1" smtClean="0">
                <a:latin typeface="Apple Symbols"/>
                <a:cs typeface="Apple Symbols"/>
              </a:rPr>
              <a:t>t</a:t>
            </a:r>
            <a:r>
              <a:rPr kumimoji="1" lang="en-US" altLang="zh-CN" baseline="-25000" dirty="0" err="1" smtClean="0">
                <a:latin typeface="Apple Symbols"/>
                <a:cs typeface="Apple Symbols"/>
              </a:rPr>
              <a:t>i</a:t>
            </a:r>
            <a:r>
              <a:rPr kumimoji="1" lang="en-US" altLang="zh-CN" dirty="0" smtClean="0">
                <a:latin typeface="Apple Symbols"/>
                <a:cs typeface="Apple Symbols"/>
              </a:rPr>
              <a:t>) = ∑</a:t>
            </a:r>
            <a:r>
              <a:rPr kumimoji="1" lang="en-US" altLang="zh-CN" dirty="0" err="1">
                <a:latin typeface="Apple Symbols"/>
                <a:cs typeface="Apple Symbols"/>
              </a:rPr>
              <a:t>C</a:t>
            </a:r>
            <a:r>
              <a:rPr kumimoji="1" lang="en-US" altLang="zh-CN" baseline="-25000" dirty="0" err="1">
                <a:latin typeface="Apple Symbols"/>
                <a:cs typeface="Apple Symbols"/>
              </a:rPr>
              <a:t>a,</a:t>
            </a:r>
            <a:r>
              <a:rPr kumimoji="1" lang="en-US" altLang="zh-CN" baseline="-25000" dirty="0" err="1" smtClean="0">
                <a:latin typeface="Apple Symbols"/>
                <a:cs typeface="Apple Symbols"/>
              </a:rPr>
              <a:t>b</a:t>
            </a:r>
            <a:r>
              <a:rPr kumimoji="1" lang="en-US" altLang="zh-CN" baseline="-25000" dirty="0">
                <a:latin typeface="Apple Symbols"/>
                <a:cs typeface="Apple Symbols"/>
              </a:rPr>
              <a:t> </a:t>
            </a:r>
            <a:r>
              <a:rPr kumimoji="1" lang="en-US" altLang="zh-CN" baseline="-25000" dirty="0" smtClean="0">
                <a:latin typeface="Apple Symbols"/>
                <a:cs typeface="Apple Symbols"/>
              </a:rPr>
              <a:t>   </a:t>
            </a:r>
            <a:r>
              <a:rPr kumimoji="1" lang="en-US" altLang="zh-CN" dirty="0" smtClean="0">
                <a:latin typeface="Apple Symbols"/>
                <a:cs typeface="Apple Symbols"/>
              </a:rPr>
              <a:t>(</a:t>
            </a:r>
            <a:r>
              <a:rPr kumimoji="1" lang="en-US" altLang="zh-CN" dirty="0" err="1">
                <a:latin typeface="Apple Symbols"/>
                <a:cs typeface="Apple Symbols"/>
              </a:rPr>
              <a:t>C</a:t>
            </a:r>
            <a:r>
              <a:rPr kumimoji="1" lang="en-US" altLang="zh-CN" baseline="-25000" dirty="0" err="1">
                <a:latin typeface="Apple Symbols"/>
                <a:cs typeface="Apple Symbols"/>
              </a:rPr>
              <a:t>a,</a:t>
            </a:r>
            <a:r>
              <a:rPr kumimoji="1" lang="en-US" altLang="zh-CN" baseline="-25000" dirty="0" err="1" smtClean="0">
                <a:latin typeface="Apple Symbols"/>
                <a:cs typeface="Apple Symbols"/>
              </a:rPr>
              <a:t>b</a:t>
            </a:r>
            <a:r>
              <a:rPr kumimoji="1" lang="en-US" altLang="zh-CN" baseline="-25000" dirty="0" smtClean="0">
                <a:latin typeface="Apple Symbols"/>
                <a:cs typeface="Apple Symbols"/>
              </a:rPr>
              <a:t> </a:t>
            </a:r>
            <a:r>
              <a:rPr kumimoji="1" lang="en-US" altLang="zh-CN" dirty="0" smtClean="0">
                <a:latin typeface="Apple Symbols"/>
                <a:cs typeface="Apple Symbols"/>
              </a:rPr>
              <a:t>&gt; </a:t>
            </a:r>
            <a:r>
              <a:rPr kumimoji="1" lang="en-US" altLang="zh-CN" dirty="0" err="1" smtClean="0">
                <a:latin typeface="Apple Symbols"/>
                <a:cs typeface="Apple Symbols"/>
              </a:rPr>
              <a:t>t</a:t>
            </a:r>
            <a:r>
              <a:rPr kumimoji="1" lang="en-US" altLang="zh-CN" baseline="-25000" dirty="0" err="1" smtClean="0">
                <a:latin typeface="Apple Symbols"/>
                <a:cs typeface="Apple Symbols"/>
              </a:rPr>
              <a:t>i</a:t>
            </a:r>
            <a:r>
              <a:rPr kumimoji="1" lang="en-US" altLang="zh-CN" dirty="0" smtClean="0">
                <a:latin typeface="Apple Symbols"/>
                <a:cs typeface="Apple Symbols"/>
              </a:rPr>
              <a:t>)</a:t>
            </a:r>
          </a:p>
          <a:p>
            <a:endParaRPr kumimoji="1" lang="en-US" altLang="zh-CN" dirty="0">
              <a:latin typeface="Apple Symbols"/>
              <a:cs typeface="Apple Symbols"/>
            </a:endParaRPr>
          </a:p>
          <a:p>
            <a:pPr marL="285750" indent="-285750">
              <a:buFont typeface="Arial"/>
              <a:buChar char="•"/>
            </a:pPr>
            <a:endParaRPr kumimoji="1" lang="en-US" altLang="zh-CN" baseline="-25000" dirty="0" smtClean="0"/>
          </a:p>
          <a:p>
            <a:pPr marL="285750" indent="-285750">
              <a:buFont typeface="Arial"/>
              <a:buChar char="•"/>
            </a:pPr>
            <a:endParaRPr kumimoji="1" lang="en-US" altLang="zh-CN" baseline="-25000" dirty="0"/>
          </a:p>
          <a:p>
            <a:pPr marL="285750" indent="-285750">
              <a:buFont typeface="Arial"/>
              <a:buChar char="•"/>
            </a:pPr>
            <a:endParaRPr kumimoji="1" lang="en-US" altLang="zh-CN" baseline="-25000" dirty="0" smtClean="0"/>
          </a:p>
          <a:p>
            <a:endParaRPr kumimoji="1" lang="en-US" altLang="zh-CN" baseline="-25000" dirty="0"/>
          </a:p>
          <a:p>
            <a:endParaRPr kumimoji="1" lang="en-US" altLang="zh-CN" baseline="-25000" dirty="0" smtClean="0"/>
          </a:p>
          <a:p>
            <a:endParaRPr kumimoji="1" lang="en-US" altLang="zh-CN" baseline="-25000" dirty="0"/>
          </a:p>
          <a:p>
            <a:endParaRPr kumimoji="1" lang="zh-CN" alt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5042118"/>
            <a:ext cx="835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 </a:t>
            </a:r>
            <a:r>
              <a:rPr lang="en-US" altLang="zh-CN" sz="1600" dirty="0" err="1" smtClean="0"/>
              <a:t>breif</a:t>
            </a:r>
            <a:r>
              <a:rPr lang="en-US" altLang="zh-CN" sz="1600" dirty="0" smtClean="0"/>
              <a:t>, the apparent raw score from the query comparison need to find the mean raw score and raw score standard deviation. Then the set comparison </a:t>
            </a:r>
            <a:r>
              <a:rPr lang="en-US" altLang="zh-CN" sz="1600" dirty="0" smtClean="0">
                <a:solidFill>
                  <a:srgbClr val="FF0000"/>
                </a:solidFill>
              </a:rPr>
              <a:t>Z-scores</a:t>
            </a:r>
            <a:r>
              <a:rPr lang="en-US" altLang="zh-CN" sz="1600" dirty="0" smtClean="0"/>
              <a:t> were calculated as a function of the </a:t>
            </a:r>
            <a:r>
              <a:rPr lang="en-US" altLang="zh-CN" sz="1600" dirty="0" smtClean="0">
                <a:solidFill>
                  <a:srgbClr val="FF0000"/>
                </a:solidFill>
              </a:rPr>
              <a:t>set raw scores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FF0000"/>
                </a:solidFill>
              </a:rPr>
              <a:t>expected raw scores </a:t>
            </a:r>
            <a:r>
              <a:rPr lang="en-US" altLang="zh-CN" sz="1600" dirty="0" smtClean="0"/>
              <a:t>and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s.d</a:t>
            </a:r>
            <a:r>
              <a:rPr lang="en-US" altLang="zh-CN" sz="1600" dirty="0" smtClean="0"/>
              <a:t>. The histogram of Z-scores (right) of the random sets conformed to an </a:t>
            </a:r>
            <a:r>
              <a:rPr lang="en-US" altLang="zh-CN" sz="1600" dirty="0" smtClean="0">
                <a:solidFill>
                  <a:srgbClr val="FF0000"/>
                </a:solidFill>
                <a:hlinkClick r:id="rId4"/>
              </a:rPr>
              <a:t>extreme value distribution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which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underlied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BLAST comparisons of protein and DNA sequences. Finally, the probability of the score being achieved by random chance alone, given the Z-score, was converted to an expectation value </a:t>
            </a:r>
          </a:p>
          <a:p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(E-value). 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82" y="228600"/>
            <a:ext cx="8794255" cy="99060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1. Calculating the parameters of the reference database(1)</a:t>
            </a:r>
            <a:endParaRPr kumimoji="1" lang="zh-CN" altLang="en-US" sz="28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"/>
          </p:nvPr>
        </p:nvPicPr>
        <p:blipFill rotWithShape="1">
          <a:blip r:embed="rId3"/>
          <a:srcRect t="731" b="-753"/>
          <a:stretch/>
        </p:blipFill>
        <p:spPr>
          <a:xfrm>
            <a:off x="252335" y="1310362"/>
            <a:ext cx="3942808" cy="2792441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68" y="4015565"/>
            <a:ext cx="4079875" cy="2842435"/>
          </a:xfrm>
          <a:prstGeom prst="rect">
            <a:avLst/>
          </a:prstGeom>
        </p:spPr>
      </p:pic>
      <p:grpSp>
        <p:nvGrpSpPr>
          <p:cNvPr id="3" name="组 15"/>
          <p:cNvGrpSpPr/>
          <p:nvPr/>
        </p:nvGrpSpPr>
        <p:grpSpPr>
          <a:xfrm>
            <a:off x="2580410" y="2435024"/>
            <a:ext cx="329777" cy="1189168"/>
            <a:chOff x="3927474" y="2518032"/>
            <a:chExt cx="485084" cy="1666067"/>
          </a:xfrm>
        </p:grpSpPr>
        <p:sp>
          <p:nvSpPr>
            <p:cNvPr id="12" name="矩形 11"/>
            <p:cNvSpPr/>
            <p:nvPr/>
          </p:nvSpPr>
          <p:spPr>
            <a:xfrm flipH="1">
              <a:off x="3927474" y="2670432"/>
              <a:ext cx="152399" cy="1513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 flipH="1">
              <a:off x="4257251" y="2518032"/>
              <a:ext cx="155307" cy="1666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 flipH="1">
              <a:off x="4079873" y="2644010"/>
              <a:ext cx="155307" cy="1540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733969" y="4102803"/>
            <a:ext cx="3797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沿着图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的横坐标取很多个</a:t>
            </a:r>
            <a:r>
              <a:rPr kumimoji="1" lang="en-US" altLang="zh-CN" dirty="0" smtClean="0"/>
              <a:t>bin</a:t>
            </a:r>
            <a:r>
              <a:rPr kumimoji="1" lang="zh-CN" altLang="en-US" dirty="0" smtClean="0"/>
              <a:t>，每个</a:t>
            </a:r>
            <a:r>
              <a:rPr kumimoji="1" lang="en-US" altLang="zh-CN" dirty="0" smtClean="0"/>
              <a:t>bin</a:t>
            </a:r>
            <a:r>
              <a:rPr kumimoji="1" lang="zh-CN" altLang="en-US" dirty="0" smtClean="0"/>
              <a:t>不少于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个点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根据均值计算标准差</a:t>
            </a:r>
            <a:endParaRPr kumimoji="1" lang="en-US" altLang="zh-CN" dirty="0" smtClean="0"/>
          </a:p>
          <a:p>
            <a:r>
              <a:rPr kumimoji="1" lang="zh-CN" altLang="en-US" dirty="0" smtClean="0"/>
              <a:t>拟合出标准差方程</a:t>
            </a:r>
            <a:endParaRPr kumimoji="1" lang="zh-CN" altLang="en-US" dirty="0"/>
          </a:p>
        </p:txBody>
      </p:sp>
      <p:grpSp>
        <p:nvGrpSpPr>
          <p:cNvPr id="4" name="组 19"/>
          <p:cNvGrpSpPr/>
          <p:nvPr/>
        </p:nvGrpSpPr>
        <p:grpSpPr>
          <a:xfrm>
            <a:off x="4596327" y="1557860"/>
            <a:ext cx="4259289" cy="3139321"/>
            <a:chOff x="4596327" y="1557860"/>
            <a:chExt cx="4259289" cy="3139321"/>
          </a:xfrm>
        </p:grpSpPr>
        <p:sp>
          <p:nvSpPr>
            <p:cNvPr id="9" name="文本框 8"/>
            <p:cNvSpPr txBox="1"/>
            <p:nvPr/>
          </p:nvSpPr>
          <p:spPr>
            <a:xfrm>
              <a:off x="4596327" y="1557860"/>
              <a:ext cx="425928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latin typeface="Apple Symbols"/>
                  <a:cs typeface="Apple Symbols"/>
                </a:rPr>
                <a:t>对于每个</a:t>
              </a:r>
              <a:r>
                <a:rPr kumimoji="1" lang="en-US" altLang="zh-CN" dirty="0" err="1" smtClean="0">
                  <a:latin typeface="Apple Symbols"/>
                  <a:cs typeface="Apple Symbols"/>
                </a:rPr>
                <a:t>t</a:t>
              </a:r>
              <a:r>
                <a:rPr kumimoji="1" lang="en-US" altLang="zh-CN" baseline="-25000" dirty="0" err="1" smtClean="0">
                  <a:latin typeface="Apple Symbols"/>
                  <a:cs typeface="Apple Symbols"/>
                </a:rPr>
                <a:t>i</a:t>
              </a:r>
              <a:r>
                <a:rPr kumimoji="1" lang="zh-CN" altLang="en-US" dirty="0" smtClean="0">
                  <a:latin typeface="Apple Symbols"/>
                  <a:cs typeface="Apple Symbols"/>
                </a:rPr>
                <a:t>作图，共</a:t>
              </a:r>
              <a:r>
                <a:rPr kumimoji="1" lang="en-US" altLang="zh-CN" dirty="0" smtClean="0">
                  <a:latin typeface="Apple Symbols"/>
                  <a:cs typeface="Apple Symbols"/>
                </a:rPr>
                <a:t>100</a:t>
              </a:r>
              <a:r>
                <a:rPr kumimoji="1" lang="zh-CN" altLang="en-US" dirty="0" smtClean="0">
                  <a:latin typeface="Apple Symbols"/>
                  <a:cs typeface="Apple Symbols"/>
                </a:rPr>
                <a:t>次</a:t>
              </a:r>
              <a:endParaRPr kumimoji="1" lang="en-US" altLang="zh-CN" dirty="0" smtClean="0">
                <a:latin typeface="Apple Symbols"/>
                <a:cs typeface="Apple Symbols"/>
              </a:endParaRPr>
            </a:p>
            <a:p>
              <a:endParaRPr kumimoji="1" lang="en-US" altLang="zh-CN" dirty="0" smtClean="0">
                <a:latin typeface="Apple Symbols"/>
                <a:cs typeface="Apple Symbols"/>
              </a:endParaRPr>
            </a:p>
            <a:p>
              <a:r>
                <a:rPr kumimoji="1" lang="zh-CN" altLang="en-US" dirty="0" smtClean="0">
                  <a:latin typeface="Apple Symbols"/>
                  <a:cs typeface="Apple Symbols"/>
                </a:rPr>
                <a:t>横坐标：</a:t>
              </a:r>
              <a:r>
                <a:rPr kumimoji="1" lang="en-US" altLang="zh-CN" dirty="0" smtClean="0">
                  <a:latin typeface="Apple Symbols"/>
                  <a:cs typeface="Apple Symbols"/>
                </a:rPr>
                <a:t>|set a| * |set b| </a:t>
              </a:r>
            </a:p>
            <a:p>
              <a:r>
                <a:rPr kumimoji="1" lang="en-US" altLang="zh-CN" dirty="0">
                  <a:latin typeface="Apple Symbols"/>
                  <a:cs typeface="Apple Symbols"/>
                </a:rPr>
                <a:t>	</a:t>
              </a:r>
              <a:r>
                <a:rPr kumimoji="1" lang="en-US" altLang="zh-CN" dirty="0" smtClean="0">
                  <a:latin typeface="Apple Symbols"/>
                  <a:cs typeface="Apple Symbols"/>
                </a:rPr>
                <a:t>	set size: S</a:t>
              </a:r>
              <a:r>
                <a:rPr kumimoji="1" lang="en-US" altLang="zh-CN" baseline="-25000" dirty="0" smtClean="0">
                  <a:latin typeface="Apple Symbols"/>
                  <a:cs typeface="Apple Symbols"/>
                </a:rPr>
                <a:t>i </a:t>
              </a:r>
            </a:p>
            <a:p>
              <a:r>
                <a:rPr kumimoji="1" lang="zh-CN" altLang="en-US" dirty="0" smtClean="0">
                  <a:latin typeface="Apple Symbols"/>
                  <a:cs typeface="Apple Symbols"/>
                </a:rPr>
                <a:t>纵坐标：</a:t>
              </a:r>
              <a:r>
                <a:rPr kumimoji="1" lang="en-US" altLang="zh-CN" dirty="0" err="1" smtClean="0">
                  <a:latin typeface="Apple Symbols"/>
                  <a:cs typeface="Apple Symbols"/>
                </a:rPr>
                <a:t>r</a:t>
              </a:r>
              <a:r>
                <a:rPr kumimoji="1" lang="en-US" altLang="zh-CN" baseline="-25000" dirty="0" err="1" smtClean="0">
                  <a:latin typeface="Apple Symbols"/>
                  <a:cs typeface="Apple Symbols"/>
                </a:rPr>
                <a:t>a,b</a:t>
              </a:r>
              <a:r>
                <a:rPr kumimoji="1" lang="en-US" altLang="zh-CN" dirty="0" smtClean="0">
                  <a:latin typeface="Apple Symbols"/>
                  <a:cs typeface="Apple Symbols"/>
                </a:rPr>
                <a:t>(</a:t>
              </a:r>
              <a:r>
                <a:rPr kumimoji="1" lang="en-US" altLang="zh-CN" dirty="0" err="1" smtClean="0">
                  <a:latin typeface="Apple Symbols"/>
                  <a:cs typeface="Apple Symbols"/>
                </a:rPr>
                <a:t>t</a:t>
              </a:r>
              <a:r>
                <a:rPr kumimoji="1" lang="en-US" altLang="zh-CN" baseline="-25000" dirty="0" err="1" smtClean="0">
                  <a:latin typeface="Apple Symbols"/>
                  <a:cs typeface="Apple Symbols"/>
                </a:rPr>
                <a:t>i</a:t>
              </a:r>
              <a:r>
                <a:rPr kumimoji="1" lang="en-US" altLang="zh-CN" dirty="0" smtClean="0">
                  <a:latin typeface="Apple Symbols"/>
                  <a:cs typeface="Apple Symbols"/>
                </a:rPr>
                <a:t>) </a:t>
              </a:r>
            </a:p>
            <a:p>
              <a:endParaRPr kumimoji="1" lang="en-US" altLang="zh-CN" dirty="0" smtClean="0">
                <a:latin typeface="Apple Symbols"/>
                <a:cs typeface="Apple Symbols"/>
              </a:endParaRPr>
            </a:p>
            <a:p>
              <a:r>
                <a:rPr kumimoji="1" lang="zh-CN" altLang="en-US" dirty="0" smtClean="0">
                  <a:latin typeface="Apple Symbols"/>
                  <a:cs typeface="Apple Symbols"/>
                </a:rPr>
                <a:t>拟合出均值</a:t>
              </a:r>
              <a:endParaRPr kumimoji="1" lang="en-US" altLang="zh-CN" dirty="0" smtClean="0">
                <a:latin typeface="Apple Symbols"/>
                <a:cs typeface="Apple Symbols"/>
              </a:endParaRPr>
            </a:p>
            <a:p>
              <a:endParaRPr kumimoji="1" lang="en-US" altLang="zh-CN" dirty="0" smtClean="0">
                <a:latin typeface="Apple Symbols"/>
                <a:cs typeface="Apple Symbols"/>
              </a:endParaRPr>
            </a:p>
            <a:p>
              <a:endParaRPr kumimoji="1" lang="en-US" altLang="zh-CN" dirty="0" smtClean="0">
                <a:latin typeface="Apple Symbols"/>
                <a:cs typeface="Apple Symbols"/>
              </a:endParaRPr>
            </a:p>
            <a:p>
              <a:endParaRPr kumimoji="1" lang="en-US" altLang="zh-CN" dirty="0" smtClean="0">
                <a:latin typeface="Apple Symbols"/>
                <a:cs typeface="Apple Symbols"/>
              </a:endParaRPr>
            </a:p>
            <a:p>
              <a:endParaRPr kumimoji="1" lang="en-US" altLang="zh-CN" dirty="0">
                <a:latin typeface="Apple Symbols"/>
                <a:cs typeface="Apple Symbols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7901" y="3242894"/>
              <a:ext cx="1181100" cy="292100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578" y="5286388"/>
            <a:ext cx="1039431" cy="2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77" y="228600"/>
            <a:ext cx="8812662" cy="990600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1. Calculating the parameters of the reference </a:t>
            </a:r>
            <a:r>
              <a:rPr kumimoji="1" lang="en-US" altLang="zh-CN" sz="2800" dirty="0" smtClean="0"/>
              <a:t>database(2)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-2430" b="-3468"/>
          <a:stretch/>
        </p:blipFill>
        <p:spPr>
          <a:xfrm>
            <a:off x="184077" y="1619546"/>
            <a:ext cx="3828791" cy="2902434"/>
          </a:xfrm>
        </p:spPr>
      </p:pic>
      <p:grpSp>
        <p:nvGrpSpPr>
          <p:cNvPr id="3" name="组 15"/>
          <p:cNvGrpSpPr/>
          <p:nvPr/>
        </p:nvGrpSpPr>
        <p:grpSpPr>
          <a:xfrm>
            <a:off x="4231509" y="1898021"/>
            <a:ext cx="4193914" cy="889329"/>
            <a:chOff x="4231509" y="1785243"/>
            <a:chExt cx="4193914" cy="88932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1509" y="2154575"/>
              <a:ext cx="3867857" cy="51999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4231509" y="1785243"/>
              <a:ext cx="4193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Transformation of Raw scores to Z-scores </a:t>
              </a:r>
              <a:endParaRPr kumimoji="1"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339202" y="3070763"/>
            <a:ext cx="3760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对于每个阈值</a:t>
            </a:r>
            <a:r>
              <a:rPr kumimoji="1" lang="en-US" altLang="zh-CN" dirty="0" err="1" smtClean="0"/>
              <a:t>t</a:t>
            </a:r>
            <a:r>
              <a:rPr kumimoji="1" lang="en-US" altLang="zh-CN" baseline="-25000" dirty="0" err="1" smtClean="0"/>
              <a:t>i</a:t>
            </a:r>
            <a:r>
              <a:rPr kumimoji="1" lang="zh-CN" altLang="en-US" dirty="0" smtClean="0"/>
              <a:t>，做</a:t>
            </a:r>
            <a:r>
              <a:rPr kumimoji="1" lang="en-US" altLang="zh-CN" dirty="0" smtClean="0"/>
              <a:t>Z</a:t>
            </a:r>
            <a:r>
              <a:rPr kumimoji="1" lang="zh-CN" altLang="en-US" dirty="0" smtClean="0"/>
              <a:t>值的分布，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找出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个</a:t>
            </a:r>
            <a:r>
              <a:rPr kumimoji="1" lang="en-US" altLang="zh-CN" dirty="0" err="1" smtClean="0"/>
              <a:t>t</a:t>
            </a:r>
            <a:r>
              <a:rPr kumimoji="1" lang="en-US" altLang="zh-CN" baseline="-25000" dirty="0" err="1" smtClean="0"/>
              <a:t>i</a:t>
            </a:r>
            <a:r>
              <a:rPr kumimoji="1" lang="zh-CN" altLang="en-US" dirty="0" smtClean="0"/>
              <a:t>中最接近极值分布的</a:t>
            </a:r>
            <a:r>
              <a:rPr kumimoji="1" lang="en-US" altLang="zh-CN" dirty="0" err="1" smtClean="0"/>
              <a:t>t</a:t>
            </a:r>
            <a:r>
              <a:rPr kumimoji="1" lang="en-US" altLang="zh-CN" baseline="-25000" dirty="0" err="1" smtClean="0"/>
              <a:t>i</a:t>
            </a:r>
            <a:r>
              <a:rPr kumimoji="1" lang="zh-CN" altLang="en-US" dirty="0" smtClean="0"/>
              <a:t>值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89914" y="4521980"/>
            <a:ext cx="8079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c </a:t>
            </a:r>
            <a:r>
              <a:rPr kumimoji="1" lang="zh-CN" altLang="en-US" dirty="0"/>
              <a:t>代表了随机抽取分子的相似性得分分布（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的概率最高）。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FF"/>
                </a:solidFill>
              </a:rPr>
              <a:t>Z</a:t>
            </a:r>
            <a:r>
              <a:rPr kumimoji="1" lang="zh-CN" altLang="en-US" dirty="0">
                <a:solidFill>
                  <a:srgbClr val="0000FF"/>
                </a:solidFill>
              </a:rPr>
              <a:t>值越大，说明两个分子的相似性越大，随机产生的概率越小（越大越相似）</a:t>
            </a:r>
            <a:endParaRPr kumimoji="1"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4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077" y="228600"/>
            <a:ext cx="8812662" cy="990600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2. Calculating set-wise similarity ensemble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t="-2430" b="-3468"/>
          <a:stretch/>
        </p:blipFill>
        <p:spPr>
          <a:xfrm>
            <a:off x="184077" y="1487937"/>
            <a:ext cx="3828791" cy="2902434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46" y="3252530"/>
            <a:ext cx="3143460" cy="468848"/>
          </a:xfrm>
          <a:prstGeom prst="rect">
            <a:avLst/>
          </a:prstGeom>
        </p:spPr>
      </p:pic>
      <p:pic>
        <p:nvPicPr>
          <p:cNvPr id="12" name="图片 11" descr="974C96A0-3910-4615-AF0D-AA0637F5977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82513" y="3830831"/>
            <a:ext cx="1547894" cy="32761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4077" y="4380847"/>
            <a:ext cx="89967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图</a:t>
            </a:r>
            <a:r>
              <a:rPr kumimoji="1" lang="en-US" altLang="zh-CN" dirty="0" smtClean="0"/>
              <a:t>c </a:t>
            </a:r>
            <a:r>
              <a:rPr kumimoji="1" lang="zh-CN" altLang="en-US" dirty="0" smtClean="0"/>
              <a:t>代表了随机抽取分子的相似性得分分布（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的概率最高）。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Z</a:t>
            </a:r>
            <a:r>
              <a:rPr kumimoji="1" lang="zh-CN" altLang="en-US" dirty="0" smtClean="0">
                <a:solidFill>
                  <a:srgbClr val="0000FF"/>
                </a:solidFill>
              </a:rPr>
              <a:t>值越大，说明两个分子的相似性越大，随机产生的概率越小（越大越相似）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endParaRPr kumimoji="1" lang="en-US" altLang="zh-CN" dirty="0" smtClean="0">
              <a:solidFill>
                <a:srgbClr val="0000FF"/>
              </a:solidFill>
            </a:endParaRP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P</a:t>
            </a:r>
            <a:r>
              <a:rPr kumimoji="1" lang="zh-CN" altLang="en-US" dirty="0" smtClean="0">
                <a:solidFill>
                  <a:srgbClr val="0000FF"/>
                </a:solidFill>
              </a:rPr>
              <a:t>值的意义：数据库随机搜索条件下，得到大于或等于</a:t>
            </a:r>
            <a:r>
              <a:rPr kumimoji="1" lang="en-US" altLang="zh-CN" dirty="0" smtClean="0">
                <a:solidFill>
                  <a:srgbClr val="0000FF"/>
                </a:solidFill>
              </a:rPr>
              <a:t>Z</a:t>
            </a:r>
            <a:r>
              <a:rPr kumimoji="1" lang="zh-CN" altLang="en-US" dirty="0" smtClean="0">
                <a:solidFill>
                  <a:srgbClr val="0000FF"/>
                </a:solidFill>
              </a:rPr>
              <a:t>值的概率</a:t>
            </a: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（越小，随机产生的概率越低）</a:t>
            </a:r>
            <a:endParaRPr kumimoji="1" lang="en-US" altLang="zh-CN" dirty="0" smtClean="0">
              <a:solidFill>
                <a:srgbClr val="0000FF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15367" y="1634345"/>
            <a:ext cx="4410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对所有的</a:t>
            </a:r>
            <a:r>
              <a:rPr kumimoji="1" lang="en-US" altLang="zh-CN" dirty="0" smtClean="0"/>
              <a:t>target set</a:t>
            </a:r>
            <a:r>
              <a:rPr kumimoji="1" lang="zh-CN" altLang="en-US" dirty="0" smtClean="0"/>
              <a:t>中进行两两比较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用上一步确定的</a:t>
            </a:r>
            <a:r>
              <a:rPr kumimoji="1" lang="en-US" altLang="zh-CN" dirty="0" err="1" smtClean="0"/>
              <a:t>t</a:t>
            </a:r>
            <a:r>
              <a:rPr kumimoji="1" lang="en-US" altLang="zh-CN" baseline="-25000" dirty="0" err="1" smtClean="0"/>
              <a:t>i</a:t>
            </a:r>
            <a:r>
              <a:rPr kumimoji="1" lang="zh-CN" altLang="en-US" dirty="0" smtClean="0"/>
              <a:t>计算</a:t>
            </a:r>
            <a:r>
              <a:rPr kumimoji="1" lang="en-US" altLang="zh-CN" dirty="0" err="1">
                <a:latin typeface="Apple Symbols"/>
                <a:cs typeface="Apple Symbols"/>
              </a:rPr>
              <a:t>r</a:t>
            </a:r>
            <a:r>
              <a:rPr kumimoji="1" lang="en-US" altLang="zh-CN" baseline="-25000" dirty="0" err="1">
                <a:latin typeface="Apple Symbols"/>
                <a:cs typeface="Apple Symbols"/>
              </a:rPr>
              <a:t>a,b</a:t>
            </a:r>
            <a:r>
              <a:rPr kumimoji="1" lang="en-US" altLang="zh-CN" dirty="0">
                <a:latin typeface="Apple Symbols"/>
                <a:cs typeface="Apple Symbols"/>
              </a:rPr>
              <a:t>(</a:t>
            </a:r>
            <a:r>
              <a:rPr kumimoji="1" lang="en-US" altLang="zh-CN" dirty="0" err="1">
                <a:latin typeface="Apple Symbols"/>
                <a:cs typeface="Apple Symbols"/>
              </a:rPr>
              <a:t>t</a:t>
            </a:r>
            <a:r>
              <a:rPr kumimoji="1" lang="en-US" altLang="zh-CN" baseline="-25000" dirty="0" err="1">
                <a:latin typeface="Apple Symbols"/>
                <a:cs typeface="Apple Symbols"/>
              </a:rPr>
              <a:t>i</a:t>
            </a:r>
            <a:r>
              <a:rPr kumimoji="1" lang="en-US" altLang="zh-CN" dirty="0">
                <a:latin typeface="Apple Symbols"/>
                <a:cs typeface="Apple Symbols"/>
              </a:rPr>
              <a:t>) = ∑</a:t>
            </a:r>
            <a:r>
              <a:rPr kumimoji="1" lang="en-US" altLang="zh-CN" dirty="0" err="1">
                <a:latin typeface="Apple Symbols"/>
                <a:cs typeface="Apple Symbols"/>
              </a:rPr>
              <a:t>C</a:t>
            </a:r>
            <a:r>
              <a:rPr kumimoji="1" lang="en-US" altLang="zh-CN" baseline="-25000" dirty="0" err="1">
                <a:latin typeface="Apple Symbols"/>
                <a:cs typeface="Apple Symbols"/>
              </a:rPr>
              <a:t>a,b</a:t>
            </a:r>
            <a:r>
              <a:rPr kumimoji="1" lang="en-US" altLang="zh-CN" baseline="-25000" dirty="0">
                <a:latin typeface="Apple Symbols"/>
                <a:cs typeface="Apple Symbols"/>
              </a:rPr>
              <a:t>  </a:t>
            </a:r>
            <a:r>
              <a:rPr kumimoji="1" lang="en-US" altLang="zh-CN" dirty="0">
                <a:latin typeface="Apple Symbols"/>
                <a:cs typeface="Apple Symbols"/>
              </a:rPr>
              <a:t>(</a:t>
            </a:r>
            <a:r>
              <a:rPr kumimoji="1" lang="en-US" altLang="zh-CN" dirty="0" err="1">
                <a:latin typeface="Apple Symbols"/>
                <a:cs typeface="Apple Symbols"/>
              </a:rPr>
              <a:t>C</a:t>
            </a:r>
            <a:r>
              <a:rPr kumimoji="1" lang="en-US" altLang="zh-CN" baseline="-25000" dirty="0" err="1">
                <a:latin typeface="Apple Symbols"/>
                <a:cs typeface="Apple Symbols"/>
              </a:rPr>
              <a:t>a,b</a:t>
            </a:r>
            <a:r>
              <a:rPr kumimoji="1" lang="en-US" altLang="zh-CN" baseline="-25000" dirty="0">
                <a:latin typeface="Apple Symbols"/>
                <a:cs typeface="Apple Symbols"/>
              </a:rPr>
              <a:t> </a:t>
            </a:r>
            <a:r>
              <a:rPr kumimoji="1" lang="en-US" altLang="zh-CN" dirty="0">
                <a:latin typeface="Apple Symbols"/>
                <a:cs typeface="Apple Symbols"/>
              </a:rPr>
              <a:t>&gt; </a:t>
            </a:r>
            <a:r>
              <a:rPr kumimoji="1" lang="en-US" altLang="zh-CN" dirty="0" err="1">
                <a:latin typeface="Apple Symbols"/>
                <a:cs typeface="Apple Symbols"/>
              </a:rPr>
              <a:t>t</a:t>
            </a:r>
            <a:r>
              <a:rPr kumimoji="1" lang="en-US" altLang="zh-CN" baseline="-25000" dirty="0" err="1">
                <a:latin typeface="Apple Symbols"/>
                <a:cs typeface="Apple Symbols"/>
              </a:rPr>
              <a:t>i</a:t>
            </a:r>
            <a:r>
              <a:rPr kumimoji="1" lang="en-US" altLang="zh-CN" dirty="0">
                <a:latin typeface="Apple Symbols"/>
                <a:cs typeface="Apple Symbols"/>
              </a:rPr>
              <a:t>)</a:t>
            </a:r>
          </a:p>
        </p:txBody>
      </p:sp>
      <p:grpSp>
        <p:nvGrpSpPr>
          <p:cNvPr id="6" name="组 16"/>
          <p:cNvGrpSpPr/>
          <p:nvPr/>
        </p:nvGrpSpPr>
        <p:grpSpPr>
          <a:xfrm>
            <a:off x="3982634" y="2467467"/>
            <a:ext cx="5178784" cy="785063"/>
            <a:chOff x="3987210" y="1972034"/>
            <a:chExt cx="5178784" cy="78506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1822" y="2297410"/>
              <a:ext cx="3419260" cy="45968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987210" y="1972034"/>
              <a:ext cx="5178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 smtClean="0"/>
                <a:t>通过图</a:t>
              </a:r>
              <a:r>
                <a:rPr kumimoji="1" lang="en-US" altLang="zh-CN" dirty="0" smtClean="0"/>
                <a:t>a</a:t>
              </a:r>
              <a:r>
                <a:rPr kumimoji="1" lang="zh-CN" altLang="en-US" dirty="0" smtClean="0"/>
                <a:t>，</a:t>
              </a:r>
              <a:r>
                <a:rPr kumimoji="1" lang="en-US" altLang="zh-CN" dirty="0" smtClean="0"/>
                <a:t>b </a:t>
              </a:r>
              <a:r>
                <a:rPr kumimoji="1" lang="zh-CN" altLang="en-US" dirty="0" smtClean="0"/>
                <a:t>对应</a:t>
              </a:r>
              <a:r>
                <a:rPr kumimoji="1" lang="en-US" altLang="zh-CN" dirty="0" smtClean="0"/>
                <a:t>size</a:t>
              </a:r>
              <a:r>
                <a:rPr kumimoji="1" lang="zh-CN" altLang="en-US" dirty="0" smtClean="0"/>
                <a:t>的均值和方差，转化为</a:t>
              </a:r>
              <a:r>
                <a:rPr kumimoji="1" lang="en-US" altLang="zh-CN" dirty="0" smtClean="0"/>
                <a:t>Z-score</a:t>
              </a:r>
              <a:endParaRPr kumimoji="1"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19200"/>
            <a:ext cx="4054022" cy="31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40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873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First is focus on the basic method called </a:t>
            </a:r>
            <a:r>
              <a:rPr lang="en-US" altLang="zh-CN" b="1" dirty="0" smtClean="0">
                <a:solidFill>
                  <a:srgbClr val="FF0000"/>
                </a:solidFill>
              </a:rPr>
              <a:t>SEA</a:t>
            </a:r>
            <a:r>
              <a:rPr lang="en-US" altLang="zh-CN" dirty="0" smtClean="0"/>
              <a:t>, which use the chemical similarity for grouping the proteins from their </a:t>
            </a:r>
            <a:r>
              <a:rPr lang="en-US" altLang="zh-CN" dirty="0" err="1" smtClean="0"/>
              <a:t>ligands</a:t>
            </a:r>
            <a:r>
              <a:rPr lang="en-US" altLang="zh-CN" dirty="0" smtClean="0"/>
              <a:t>.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Nature Biotechnology </a:t>
            </a:r>
            <a:r>
              <a:rPr lang="en-US" altLang="zh-CN" b="1" i="1" dirty="0" smtClean="0"/>
              <a:t>2007</a:t>
            </a:r>
            <a:r>
              <a:rPr lang="en-US" altLang="zh-CN" i="1" dirty="0" smtClean="0"/>
              <a:t>,197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Second is applying </a:t>
            </a:r>
            <a:r>
              <a:rPr lang="en-US" altLang="zh-CN" dirty="0" smtClean="0">
                <a:solidFill>
                  <a:srgbClr val="FF0000"/>
                </a:solidFill>
              </a:rPr>
              <a:t>SEA</a:t>
            </a:r>
            <a:r>
              <a:rPr lang="en-US" altLang="zh-CN" dirty="0" smtClean="0"/>
              <a:t> for off-target prediction. (</a:t>
            </a:r>
            <a:r>
              <a:rPr lang="en-US" altLang="zh-CN" i="1" dirty="0" smtClean="0"/>
              <a:t>Nature </a:t>
            </a:r>
            <a:r>
              <a:rPr lang="en-US" altLang="zh-CN" b="1" i="1" dirty="0" smtClean="0"/>
              <a:t>2009</a:t>
            </a:r>
            <a:r>
              <a:rPr lang="en-US" altLang="zh-CN" i="1" dirty="0" smtClean="0"/>
              <a:t>,175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This paper focus on the application of </a:t>
            </a:r>
            <a:r>
              <a:rPr lang="en-US" altLang="zh-CN" dirty="0" smtClean="0">
                <a:solidFill>
                  <a:srgbClr val="FF0000"/>
                </a:solidFill>
              </a:rPr>
              <a:t>SEA</a:t>
            </a:r>
            <a:r>
              <a:rPr lang="en-US" altLang="zh-CN" dirty="0" smtClean="0"/>
              <a:t> for large-scale testing the activities of off-targets and relating the adverse drug reaction(ADR) to the off-target. (</a:t>
            </a:r>
            <a:r>
              <a:rPr lang="en-US" altLang="zh-CN" i="1" dirty="0" smtClean="0"/>
              <a:t>Nature </a:t>
            </a:r>
            <a:r>
              <a:rPr lang="en-US" altLang="zh-CN" b="1" i="1" dirty="0" smtClean="0"/>
              <a:t>2012</a:t>
            </a:r>
            <a:r>
              <a:rPr lang="en-US" altLang="zh-CN" i="1" dirty="0" smtClean="0"/>
              <a:t>,361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714356"/>
            <a:ext cx="5298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j-lt"/>
              </a:rPr>
              <a:t>Three </a:t>
            </a:r>
            <a:r>
              <a:rPr lang="en-US" altLang="zh-CN" sz="2800" b="1" dirty="0" smtClean="0">
                <a:latin typeface="+mj-lt"/>
              </a:rPr>
              <a:t>main articles </a:t>
            </a:r>
            <a:r>
              <a:rPr lang="en-US" altLang="zh-CN" sz="2800" b="1" dirty="0" smtClean="0">
                <a:latin typeface="+mj-lt"/>
              </a:rPr>
              <a:t>on this topic: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Drug, Multi Targets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1670" y="1285860"/>
            <a:ext cx="4987741" cy="3829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71472" y="5143512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j-lt"/>
              </a:rPr>
              <a:t>Adverse drug reactions(ADR), often caused by off-target interaction, limits the use of effective drug and may cause </a:t>
            </a:r>
            <a:r>
              <a:rPr lang="en-US" sz="1600" dirty="0" smtClean="0">
                <a:latin typeface="+mj-lt"/>
              </a:rPr>
              <a:t>disastrous </a:t>
            </a:r>
            <a:r>
              <a:rPr lang="en-US" sz="1600" dirty="0" smtClean="0">
                <a:latin typeface="+mj-lt"/>
              </a:rPr>
              <a:t>events. Prediction of unknown off-target drug interaction might prevent the disastrous and allow safer molecules to be prioritized for pre-clinical development. However, sometimes the off-target protein have no significant sequence or structural similarity to the expected target. </a:t>
            </a:r>
            <a:r>
              <a:rPr lang="en-US" sz="1600" dirty="0" err="1" smtClean="0">
                <a:latin typeface="+mj-lt"/>
              </a:rPr>
              <a:t>Chemoinformatics</a:t>
            </a:r>
            <a:r>
              <a:rPr lang="en-US" sz="1600" dirty="0" smtClean="0">
                <a:latin typeface="+mj-lt"/>
              </a:rPr>
              <a:t> methods on the </a:t>
            </a:r>
            <a:r>
              <a:rPr lang="en-US" sz="1600" dirty="0" err="1" smtClean="0">
                <a:latin typeface="+mj-lt"/>
              </a:rPr>
              <a:t>ligands</a:t>
            </a:r>
            <a:r>
              <a:rPr lang="en-US" sz="1600" dirty="0" smtClean="0">
                <a:latin typeface="+mj-lt"/>
              </a:rPr>
              <a:t> may offer more opportunity.</a:t>
            </a:r>
            <a:endParaRPr lang="zh-CN" alt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SEA (Similarity Ensemble Approach)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饼形 6"/>
          <p:cNvSpPr/>
          <p:nvPr/>
        </p:nvSpPr>
        <p:spPr>
          <a:xfrm rot="12661516">
            <a:off x="6373159" y="1588413"/>
            <a:ext cx="1239508" cy="1234672"/>
          </a:xfrm>
          <a:prstGeom prst="pie">
            <a:avLst>
              <a:gd name="adj1" fmla="val 0"/>
              <a:gd name="adj2" fmla="val 17555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4027603">
            <a:off x="6236388" y="3322989"/>
            <a:ext cx="1475598" cy="1332545"/>
          </a:xfrm>
          <a:custGeom>
            <a:avLst/>
            <a:gdLst>
              <a:gd name="connsiteX0" fmla="*/ 1357322 w 1357322"/>
              <a:gd name="connsiteY0" fmla="*/ 642942 h 1285884"/>
              <a:gd name="connsiteX1" fmla="*/ 926572 w 1357322"/>
              <a:gd name="connsiteY1" fmla="*/ 1241452 h 1285884"/>
              <a:gd name="connsiteX2" fmla="*/ 211916 w 1357322"/>
              <a:gd name="connsiteY2" fmla="*/ 1109687 h 1285884"/>
              <a:gd name="connsiteX3" fmla="*/ 56839 w 1357322"/>
              <a:gd name="connsiteY3" fmla="*/ 385374 h 1285884"/>
              <a:gd name="connsiteX4" fmla="*/ 678662 w 1357322"/>
              <a:gd name="connsiteY4" fmla="*/ 0 h 1285884"/>
              <a:gd name="connsiteX5" fmla="*/ 678661 w 1357322"/>
              <a:gd name="connsiteY5" fmla="*/ 642942 h 1285884"/>
              <a:gd name="connsiteX6" fmla="*/ 1357322 w 1357322"/>
              <a:gd name="connsiteY6" fmla="*/ 642942 h 1285884"/>
              <a:gd name="connsiteX0" fmla="*/ 1415066 w 1415066"/>
              <a:gd name="connsiteY0" fmla="*/ 642942 h 1332545"/>
              <a:gd name="connsiteX1" fmla="*/ 984316 w 1415066"/>
              <a:gd name="connsiteY1" fmla="*/ 1241452 h 1332545"/>
              <a:gd name="connsiteX2" fmla="*/ 269660 w 1415066"/>
              <a:gd name="connsiteY2" fmla="*/ 1109687 h 1332545"/>
              <a:gd name="connsiteX3" fmla="*/ 114583 w 1415066"/>
              <a:gd name="connsiteY3" fmla="*/ 385374 h 1332545"/>
              <a:gd name="connsiteX4" fmla="*/ 736406 w 1415066"/>
              <a:gd name="connsiteY4" fmla="*/ 0 h 1332545"/>
              <a:gd name="connsiteX5" fmla="*/ 736405 w 1415066"/>
              <a:gd name="connsiteY5" fmla="*/ 428604 h 1332545"/>
              <a:gd name="connsiteX6" fmla="*/ 1415066 w 1415066"/>
              <a:gd name="connsiteY6" fmla="*/ 642942 h 1332545"/>
              <a:gd name="connsiteX0" fmla="*/ 1415066 w 1415066"/>
              <a:gd name="connsiteY0" fmla="*/ 642942 h 1332545"/>
              <a:gd name="connsiteX1" fmla="*/ 984316 w 1415066"/>
              <a:gd name="connsiteY1" fmla="*/ 1241452 h 1332545"/>
              <a:gd name="connsiteX2" fmla="*/ 269660 w 1415066"/>
              <a:gd name="connsiteY2" fmla="*/ 1109687 h 1332545"/>
              <a:gd name="connsiteX3" fmla="*/ 114583 w 1415066"/>
              <a:gd name="connsiteY3" fmla="*/ 385374 h 1332545"/>
              <a:gd name="connsiteX4" fmla="*/ 736406 w 1415066"/>
              <a:gd name="connsiteY4" fmla="*/ 0 h 1332545"/>
              <a:gd name="connsiteX5" fmla="*/ 736405 w 1415066"/>
              <a:gd name="connsiteY5" fmla="*/ 428604 h 1332545"/>
              <a:gd name="connsiteX6" fmla="*/ 1415066 w 1415066"/>
              <a:gd name="connsiteY6" fmla="*/ 642942 h 1332545"/>
              <a:gd name="connsiteX0" fmla="*/ 1415066 w 1415066"/>
              <a:gd name="connsiteY0" fmla="*/ 642942 h 1332545"/>
              <a:gd name="connsiteX1" fmla="*/ 984316 w 1415066"/>
              <a:gd name="connsiteY1" fmla="*/ 1241452 h 1332545"/>
              <a:gd name="connsiteX2" fmla="*/ 269660 w 1415066"/>
              <a:gd name="connsiteY2" fmla="*/ 1109687 h 1332545"/>
              <a:gd name="connsiteX3" fmla="*/ 114583 w 1415066"/>
              <a:gd name="connsiteY3" fmla="*/ 385374 h 1332545"/>
              <a:gd name="connsiteX4" fmla="*/ 736406 w 1415066"/>
              <a:gd name="connsiteY4" fmla="*/ 0 h 1332545"/>
              <a:gd name="connsiteX5" fmla="*/ 736405 w 1415066"/>
              <a:gd name="connsiteY5" fmla="*/ 428604 h 1332545"/>
              <a:gd name="connsiteX6" fmla="*/ 1041860 w 1415066"/>
              <a:gd name="connsiteY6" fmla="*/ 720638 h 1332545"/>
              <a:gd name="connsiteX7" fmla="*/ 1415066 w 1415066"/>
              <a:gd name="connsiteY7" fmla="*/ 642942 h 1332545"/>
              <a:gd name="connsiteX0" fmla="*/ 1415066 w 1415066"/>
              <a:gd name="connsiteY0" fmla="*/ 642942 h 1332545"/>
              <a:gd name="connsiteX1" fmla="*/ 984316 w 1415066"/>
              <a:gd name="connsiteY1" fmla="*/ 1241452 h 1332545"/>
              <a:gd name="connsiteX2" fmla="*/ 269660 w 1415066"/>
              <a:gd name="connsiteY2" fmla="*/ 1109687 h 1332545"/>
              <a:gd name="connsiteX3" fmla="*/ 114583 w 1415066"/>
              <a:gd name="connsiteY3" fmla="*/ 385374 h 1332545"/>
              <a:gd name="connsiteX4" fmla="*/ 736406 w 1415066"/>
              <a:gd name="connsiteY4" fmla="*/ 0 h 1332545"/>
              <a:gd name="connsiteX5" fmla="*/ 593497 w 1415066"/>
              <a:gd name="connsiteY5" fmla="*/ 428604 h 1332545"/>
              <a:gd name="connsiteX6" fmla="*/ 1041860 w 1415066"/>
              <a:gd name="connsiteY6" fmla="*/ 720638 h 1332545"/>
              <a:gd name="connsiteX7" fmla="*/ 1415066 w 1415066"/>
              <a:gd name="connsiteY7" fmla="*/ 642942 h 1332545"/>
              <a:gd name="connsiteX0" fmla="*/ 1415066 w 1415066"/>
              <a:gd name="connsiteY0" fmla="*/ 642942 h 1332545"/>
              <a:gd name="connsiteX1" fmla="*/ 984316 w 1415066"/>
              <a:gd name="connsiteY1" fmla="*/ 1241452 h 1332545"/>
              <a:gd name="connsiteX2" fmla="*/ 269660 w 1415066"/>
              <a:gd name="connsiteY2" fmla="*/ 1109687 h 1332545"/>
              <a:gd name="connsiteX3" fmla="*/ 114583 w 1415066"/>
              <a:gd name="connsiteY3" fmla="*/ 385374 h 1332545"/>
              <a:gd name="connsiteX4" fmla="*/ 736406 w 1415066"/>
              <a:gd name="connsiteY4" fmla="*/ 0 h 1332545"/>
              <a:gd name="connsiteX5" fmla="*/ 593497 w 1415066"/>
              <a:gd name="connsiteY5" fmla="*/ 428604 h 1332545"/>
              <a:gd name="connsiteX6" fmla="*/ 1041860 w 1415066"/>
              <a:gd name="connsiteY6" fmla="*/ 720638 h 1332545"/>
              <a:gd name="connsiteX7" fmla="*/ 1415066 w 1415066"/>
              <a:gd name="connsiteY7" fmla="*/ 642942 h 1332545"/>
              <a:gd name="connsiteX0" fmla="*/ 1415066 w 1415066"/>
              <a:gd name="connsiteY0" fmla="*/ 500042 h 1332545"/>
              <a:gd name="connsiteX1" fmla="*/ 984316 w 1415066"/>
              <a:gd name="connsiteY1" fmla="*/ 1241452 h 1332545"/>
              <a:gd name="connsiteX2" fmla="*/ 269660 w 1415066"/>
              <a:gd name="connsiteY2" fmla="*/ 1109687 h 1332545"/>
              <a:gd name="connsiteX3" fmla="*/ 114583 w 1415066"/>
              <a:gd name="connsiteY3" fmla="*/ 385374 h 1332545"/>
              <a:gd name="connsiteX4" fmla="*/ 736406 w 1415066"/>
              <a:gd name="connsiteY4" fmla="*/ 0 h 1332545"/>
              <a:gd name="connsiteX5" fmla="*/ 593497 w 1415066"/>
              <a:gd name="connsiteY5" fmla="*/ 428604 h 1332545"/>
              <a:gd name="connsiteX6" fmla="*/ 1041860 w 1415066"/>
              <a:gd name="connsiteY6" fmla="*/ 720638 h 1332545"/>
              <a:gd name="connsiteX7" fmla="*/ 1415066 w 1415066"/>
              <a:gd name="connsiteY7" fmla="*/ 500042 h 1332545"/>
              <a:gd name="connsiteX0" fmla="*/ 1272158 w 1272158"/>
              <a:gd name="connsiteY0" fmla="*/ 357142 h 1332545"/>
              <a:gd name="connsiteX1" fmla="*/ 984316 w 1272158"/>
              <a:gd name="connsiteY1" fmla="*/ 1241452 h 1332545"/>
              <a:gd name="connsiteX2" fmla="*/ 269660 w 1272158"/>
              <a:gd name="connsiteY2" fmla="*/ 1109687 h 1332545"/>
              <a:gd name="connsiteX3" fmla="*/ 114583 w 1272158"/>
              <a:gd name="connsiteY3" fmla="*/ 385374 h 1332545"/>
              <a:gd name="connsiteX4" fmla="*/ 736406 w 1272158"/>
              <a:gd name="connsiteY4" fmla="*/ 0 h 1332545"/>
              <a:gd name="connsiteX5" fmla="*/ 593497 w 1272158"/>
              <a:gd name="connsiteY5" fmla="*/ 428604 h 1332545"/>
              <a:gd name="connsiteX6" fmla="*/ 1041860 w 1272158"/>
              <a:gd name="connsiteY6" fmla="*/ 720638 h 1332545"/>
              <a:gd name="connsiteX7" fmla="*/ 1272158 w 1272158"/>
              <a:gd name="connsiteY7" fmla="*/ 357142 h 1332545"/>
              <a:gd name="connsiteX0" fmla="*/ 1272158 w 1475598"/>
              <a:gd name="connsiteY0" fmla="*/ 357142 h 1332545"/>
              <a:gd name="connsiteX1" fmla="*/ 984316 w 1475598"/>
              <a:gd name="connsiteY1" fmla="*/ 1241452 h 1332545"/>
              <a:gd name="connsiteX2" fmla="*/ 269660 w 1475598"/>
              <a:gd name="connsiteY2" fmla="*/ 1109687 h 1332545"/>
              <a:gd name="connsiteX3" fmla="*/ 114583 w 1475598"/>
              <a:gd name="connsiteY3" fmla="*/ 385374 h 1332545"/>
              <a:gd name="connsiteX4" fmla="*/ 736406 w 1475598"/>
              <a:gd name="connsiteY4" fmla="*/ 0 h 1332545"/>
              <a:gd name="connsiteX5" fmla="*/ 593497 w 1475598"/>
              <a:gd name="connsiteY5" fmla="*/ 428604 h 1332545"/>
              <a:gd name="connsiteX6" fmla="*/ 1041860 w 1475598"/>
              <a:gd name="connsiteY6" fmla="*/ 720638 h 1332545"/>
              <a:gd name="connsiteX7" fmla="*/ 1272158 w 1475598"/>
              <a:gd name="connsiteY7" fmla="*/ 357142 h 1332545"/>
              <a:gd name="connsiteX0" fmla="*/ 1272158 w 1475598"/>
              <a:gd name="connsiteY0" fmla="*/ 357142 h 1332545"/>
              <a:gd name="connsiteX1" fmla="*/ 984316 w 1475598"/>
              <a:gd name="connsiteY1" fmla="*/ 1241452 h 1332545"/>
              <a:gd name="connsiteX2" fmla="*/ 269660 w 1475598"/>
              <a:gd name="connsiteY2" fmla="*/ 1109687 h 1332545"/>
              <a:gd name="connsiteX3" fmla="*/ 114583 w 1475598"/>
              <a:gd name="connsiteY3" fmla="*/ 385374 h 1332545"/>
              <a:gd name="connsiteX4" fmla="*/ 736406 w 1475598"/>
              <a:gd name="connsiteY4" fmla="*/ 0 h 1332545"/>
              <a:gd name="connsiteX5" fmla="*/ 593497 w 1475598"/>
              <a:gd name="connsiteY5" fmla="*/ 428604 h 1332545"/>
              <a:gd name="connsiteX6" fmla="*/ 898952 w 1475598"/>
              <a:gd name="connsiteY6" fmla="*/ 720638 h 1332545"/>
              <a:gd name="connsiteX7" fmla="*/ 1272158 w 1475598"/>
              <a:gd name="connsiteY7" fmla="*/ 357142 h 133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5598" h="1332545">
                <a:moveTo>
                  <a:pt x="1272158" y="357142"/>
                </a:moveTo>
                <a:cubicBezTo>
                  <a:pt x="1475598" y="594142"/>
                  <a:pt x="1244157" y="1144853"/>
                  <a:pt x="984316" y="1241452"/>
                </a:cubicBezTo>
                <a:cubicBezTo>
                  <a:pt x="739282" y="1332545"/>
                  <a:pt x="460748" y="1281191"/>
                  <a:pt x="269660" y="1109687"/>
                </a:cubicBezTo>
                <a:cubicBezTo>
                  <a:pt x="62022" y="923330"/>
                  <a:pt x="0" y="633648"/>
                  <a:pt x="114583" y="385374"/>
                </a:cubicBezTo>
                <a:cubicBezTo>
                  <a:pt x="222622" y="151278"/>
                  <a:pt x="466719" y="0"/>
                  <a:pt x="736406" y="0"/>
                </a:cubicBezTo>
                <a:cubicBezTo>
                  <a:pt x="736406" y="214314"/>
                  <a:pt x="593497" y="214290"/>
                  <a:pt x="593497" y="428604"/>
                </a:cubicBezTo>
                <a:cubicBezTo>
                  <a:pt x="596786" y="501089"/>
                  <a:pt x="785842" y="732548"/>
                  <a:pt x="898952" y="720638"/>
                </a:cubicBezTo>
                <a:cubicBezTo>
                  <a:pt x="1012062" y="708728"/>
                  <a:pt x="1234129" y="222718"/>
                  <a:pt x="1272158" y="357142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357818" y="2000240"/>
            <a:ext cx="7143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357818" y="3857628"/>
            <a:ext cx="714380" cy="357190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57752" y="292893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Binding to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8148" y="2000240"/>
            <a:ext cx="100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Target 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148" y="3857628"/>
            <a:ext cx="100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Target B</a:t>
            </a:r>
            <a:endParaRPr lang="zh-CN" altLang="en-US" dirty="0">
              <a:solidFill>
                <a:srgbClr val="00B050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357554" y="1428736"/>
            <a:ext cx="1500198" cy="1500198"/>
            <a:chOff x="3357554" y="1428736"/>
            <a:chExt cx="1500198" cy="1500198"/>
          </a:xfrm>
        </p:grpSpPr>
        <p:sp>
          <p:nvSpPr>
            <p:cNvPr id="5" name="椭圆 4"/>
            <p:cNvSpPr/>
            <p:nvPr/>
          </p:nvSpPr>
          <p:spPr>
            <a:xfrm>
              <a:off x="3357554" y="1428736"/>
              <a:ext cx="1500198" cy="15001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Ligands</a:t>
              </a:r>
              <a:r>
                <a:rPr lang="en-US" altLang="zh-CN" dirty="0" smtClean="0"/>
                <a:t> Set A</a:t>
              </a:r>
              <a:endParaRPr lang="zh-CN" altLang="en-US" dirty="0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3857620" y="1571612"/>
              <a:ext cx="500066" cy="214314"/>
            </a:xfrm>
            <a:prstGeom prst="triangle">
              <a:avLst>
                <a:gd name="adj" fmla="val 46343"/>
              </a:avLst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3857620" y="2500306"/>
              <a:ext cx="357190" cy="285752"/>
            </a:xfrm>
            <a:prstGeom prst="triangl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4357686" y="2071678"/>
              <a:ext cx="357190" cy="500066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57554" y="3214686"/>
            <a:ext cx="1500198" cy="1500198"/>
            <a:chOff x="3428992" y="3214686"/>
            <a:chExt cx="1500198" cy="1500198"/>
          </a:xfrm>
        </p:grpSpPr>
        <p:sp>
          <p:nvSpPr>
            <p:cNvPr id="6" name="椭圆 5"/>
            <p:cNvSpPr/>
            <p:nvPr/>
          </p:nvSpPr>
          <p:spPr>
            <a:xfrm>
              <a:off x="3428992" y="3214686"/>
              <a:ext cx="1500198" cy="1500198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Ligands</a:t>
              </a:r>
              <a:r>
                <a:rPr lang="en-US" altLang="zh-CN" dirty="0" smtClean="0"/>
                <a:t> Set B</a:t>
              </a:r>
              <a:endParaRPr lang="zh-CN" altLang="en-US" dirty="0" smtClean="0"/>
            </a:p>
          </p:txBody>
        </p:sp>
        <p:sp>
          <p:nvSpPr>
            <p:cNvPr id="18" name="剪去同侧角的矩形 17"/>
            <p:cNvSpPr/>
            <p:nvPr/>
          </p:nvSpPr>
          <p:spPr>
            <a:xfrm>
              <a:off x="4000496" y="3429000"/>
              <a:ext cx="357190" cy="214314"/>
            </a:xfrm>
            <a:prstGeom prst="snip2Same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286248" y="4286256"/>
              <a:ext cx="35719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714744" y="4286256"/>
              <a:ext cx="357190" cy="2857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任意多边形 25"/>
          <p:cNvSpPr/>
          <p:nvPr/>
        </p:nvSpPr>
        <p:spPr>
          <a:xfrm>
            <a:off x="1142976" y="2571744"/>
            <a:ext cx="571504" cy="642942"/>
          </a:xfrm>
          <a:custGeom>
            <a:avLst/>
            <a:gdLst>
              <a:gd name="connsiteX0" fmla="*/ 0 w 785818"/>
              <a:gd name="connsiteY0" fmla="*/ 785818 h 785818"/>
              <a:gd name="connsiteX1" fmla="*/ 392909 w 785818"/>
              <a:gd name="connsiteY1" fmla="*/ 0 h 785818"/>
              <a:gd name="connsiteX2" fmla="*/ 785818 w 785818"/>
              <a:gd name="connsiteY2" fmla="*/ 785818 h 785818"/>
              <a:gd name="connsiteX3" fmla="*/ 0 w 785818"/>
              <a:gd name="connsiteY3" fmla="*/ 785818 h 785818"/>
              <a:gd name="connsiteX0" fmla="*/ 0 w 785818"/>
              <a:gd name="connsiteY0" fmla="*/ 928670 h 928670"/>
              <a:gd name="connsiteX1" fmla="*/ 392909 w 785818"/>
              <a:gd name="connsiteY1" fmla="*/ 0 h 928670"/>
              <a:gd name="connsiteX2" fmla="*/ 785818 w 785818"/>
              <a:gd name="connsiteY2" fmla="*/ 785818 h 928670"/>
              <a:gd name="connsiteX3" fmla="*/ 0 w 785818"/>
              <a:gd name="connsiteY3" fmla="*/ 928670 h 928670"/>
              <a:gd name="connsiteX0" fmla="*/ 0 w 785818"/>
              <a:gd name="connsiteY0" fmla="*/ 928670 h 928670"/>
              <a:gd name="connsiteX1" fmla="*/ 392909 w 785818"/>
              <a:gd name="connsiteY1" fmla="*/ 0 h 928670"/>
              <a:gd name="connsiteX2" fmla="*/ 785818 w 785818"/>
              <a:gd name="connsiteY2" fmla="*/ 785818 h 928670"/>
              <a:gd name="connsiteX3" fmla="*/ 741836 w 785818"/>
              <a:gd name="connsiteY3" fmla="*/ 928670 h 928670"/>
              <a:gd name="connsiteX4" fmla="*/ 0 w 785818"/>
              <a:gd name="connsiteY4" fmla="*/ 928670 h 928670"/>
              <a:gd name="connsiteX0" fmla="*/ 0 w 785818"/>
              <a:gd name="connsiteY0" fmla="*/ 928670 h 928670"/>
              <a:gd name="connsiteX1" fmla="*/ 392909 w 785818"/>
              <a:gd name="connsiteY1" fmla="*/ 0 h 928670"/>
              <a:gd name="connsiteX2" fmla="*/ 785818 w 785818"/>
              <a:gd name="connsiteY2" fmla="*/ 785818 h 928670"/>
              <a:gd name="connsiteX3" fmla="*/ 741836 w 785818"/>
              <a:gd name="connsiteY3" fmla="*/ 928670 h 928670"/>
              <a:gd name="connsiteX4" fmla="*/ 0 w 785818"/>
              <a:gd name="connsiteY4" fmla="*/ 928670 h 928670"/>
              <a:gd name="connsiteX0" fmla="*/ 1008 w 786826"/>
              <a:gd name="connsiteY0" fmla="*/ 928670 h 928670"/>
              <a:gd name="connsiteX1" fmla="*/ 393917 w 786826"/>
              <a:gd name="connsiteY1" fmla="*/ 0 h 928670"/>
              <a:gd name="connsiteX2" fmla="*/ 786826 w 786826"/>
              <a:gd name="connsiteY2" fmla="*/ 785818 h 928670"/>
              <a:gd name="connsiteX3" fmla="*/ 742844 w 786826"/>
              <a:gd name="connsiteY3" fmla="*/ 928670 h 928670"/>
              <a:gd name="connsiteX4" fmla="*/ 1008 w 786826"/>
              <a:gd name="connsiteY4" fmla="*/ 928670 h 928670"/>
              <a:gd name="connsiteX0" fmla="*/ 1008 w 786826"/>
              <a:gd name="connsiteY0" fmla="*/ 928670 h 928670"/>
              <a:gd name="connsiteX1" fmla="*/ 393917 w 786826"/>
              <a:gd name="connsiteY1" fmla="*/ 0 h 928670"/>
              <a:gd name="connsiteX2" fmla="*/ 545617 w 786826"/>
              <a:gd name="connsiteY2" fmla="*/ 268532 h 928670"/>
              <a:gd name="connsiteX3" fmla="*/ 786826 w 786826"/>
              <a:gd name="connsiteY3" fmla="*/ 785818 h 928670"/>
              <a:gd name="connsiteX4" fmla="*/ 742844 w 786826"/>
              <a:gd name="connsiteY4" fmla="*/ 928670 h 928670"/>
              <a:gd name="connsiteX5" fmla="*/ 1008 w 786826"/>
              <a:gd name="connsiteY5" fmla="*/ 928670 h 92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6826" h="928670">
                <a:moveTo>
                  <a:pt x="1008" y="928670"/>
                </a:moveTo>
                <a:cubicBezTo>
                  <a:pt x="0" y="614879"/>
                  <a:pt x="262947" y="309557"/>
                  <a:pt x="393917" y="0"/>
                </a:cubicBezTo>
                <a:lnTo>
                  <a:pt x="545617" y="268532"/>
                </a:lnTo>
                <a:lnTo>
                  <a:pt x="786826" y="785818"/>
                </a:lnTo>
                <a:lnTo>
                  <a:pt x="742844" y="928670"/>
                </a:lnTo>
                <a:lnTo>
                  <a:pt x="1008" y="92867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14348" y="3500438"/>
            <a:ext cx="1578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Query </a:t>
            </a:r>
            <a:r>
              <a:rPr lang="en-US" altLang="zh-CN" dirty="0" err="1" smtClean="0"/>
              <a:t>Ligand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(or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set)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285984" y="3357562"/>
            <a:ext cx="642942" cy="50006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71670" y="2786058"/>
            <a:ext cx="132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Compare to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2910" y="5143512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key idea of SEA is using the known </a:t>
            </a:r>
            <a:r>
              <a:rPr lang="en-US" altLang="zh-CN" dirty="0" smtClean="0"/>
              <a:t>binding </a:t>
            </a:r>
            <a:r>
              <a:rPr lang="en-US" altLang="zh-CN" dirty="0" err="1" smtClean="0"/>
              <a:t>ligands</a:t>
            </a:r>
            <a:r>
              <a:rPr lang="en-US" altLang="zh-CN" dirty="0" smtClean="0"/>
              <a:t> </a:t>
            </a:r>
            <a:r>
              <a:rPr lang="en-US" altLang="zh-CN" dirty="0" smtClean="0"/>
              <a:t>as a set for representing the target protein, then the query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set could be compared to the target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set by chemical similarity to identify the potential target. Its unique feature is utilizing a statistical method similar to the  BLAST.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 rot="20157353">
            <a:off x="2151480" y="2294160"/>
            <a:ext cx="785818" cy="208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Preparation of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14348" y="1643050"/>
            <a:ext cx="7500990" cy="2583910"/>
            <a:chOff x="714348" y="1643050"/>
            <a:chExt cx="7500990" cy="2583910"/>
          </a:xfrm>
        </p:grpSpPr>
        <p:sp>
          <p:nvSpPr>
            <p:cNvPr id="5" name="圆柱形 4"/>
            <p:cNvSpPr/>
            <p:nvPr/>
          </p:nvSpPr>
          <p:spPr>
            <a:xfrm>
              <a:off x="928662" y="1714488"/>
              <a:ext cx="1785950" cy="171451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4348" y="3571876"/>
              <a:ext cx="22317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latin typeface="+mj-lt"/>
                </a:rPr>
                <a:t>Annotated Database</a:t>
              </a:r>
            </a:p>
            <a:p>
              <a:pPr algn="ctr"/>
              <a:r>
                <a:rPr lang="en-US" altLang="zh-CN" dirty="0" smtClean="0">
                  <a:latin typeface="+mj-lt"/>
                </a:rPr>
                <a:t>(</a:t>
              </a:r>
              <a:r>
                <a:rPr lang="en-US" altLang="zh-CN" dirty="0" err="1" smtClean="0">
                  <a:latin typeface="+mj-lt"/>
                </a:rPr>
                <a:t>eg</a:t>
              </a:r>
              <a:r>
                <a:rPr lang="en-US" altLang="zh-CN" dirty="0" smtClean="0">
                  <a:latin typeface="+mj-lt"/>
                </a:rPr>
                <a:t>: MDDR)</a:t>
              </a:r>
              <a:endParaRPr lang="zh-CN" altLang="en-US" dirty="0">
                <a:latin typeface="+mj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929322" y="1643050"/>
              <a:ext cx="2286016" cy="2071702"/>
              <a:chOff x="5143504" y="1857364"/>
              <a:chExt cx="2286016" cy="2071702"/>
            </a:xfrm>
          </p:grpSpPr>
          <p:sp>
            <p:nvSpPr>
              <p:cNvPr id="7" name="等腰三角形 6"/>
              <p:cNvSpPr/>
              <p:nvPr/>
            </p:nvSpPr>
            <p:spPr>
              <a:xfrm>
                <a:off x="5143504" y="1857364"/>
                <a:ext cx="1000132" cy="928694"/>
              </a:xfrm>
              <a:prstGeom prst="triangl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6500826" y="1928802"/>
                <a:ext cx="928694" cy="642942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5643570" y="3071810"/>
                <a:ext cx="1143008" cy="8572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右箭头 9"/>
            <p:cNvSpPr/>
            <p:nvPr/>
          </p:nvSpPr>
          <p:spPr>
            <a:xfrm>
              <a:off x="3500430" y="2500306"/>
              <a:ext cx="1785950" cy="21431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4678" y="1928802"/>
              <a:ext cx="2662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+mj-lt"/>
                </a:rPr>
                <a:t>Descriptor Generation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14744" y="2857496"/>
              <a:ext cx="1343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Classifying</a:t>
              </a:r>
              <a:endParaRPr lang="en-US" altLang="zh-CN" sz="2000" dirty="0" smtClean="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57950" y="3857628"/>
              <a:ext cx="1308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+mj-lt"/>
                </a:rPr>
                <a:t>Ligand</a:t>
              </a:r>
              <a:r>
                <a:rPr lang="en-US" altLang="zh-CN" dirty="0" smtClean="0">
                  <a:latin typeface="+mj-lt"/>
                </a:rPr>
                <a:t> Sets</a:t>
              </a:r>
              <a:endParaRPr lang="zh-CN" altLang="en-US" dirty="0">
                <a:latin typeface="+mj-lt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71538" y="4857760"/>
            <a:ext cx="704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65,241 </a:t>
            </a:r>
            <a:r>
              <a:rPr lang="en-US" altLang="zh-CN" dirty="0" err="1" smtClean="0">
                <a:latin typeface="+mj-lt"/>
              </a:rPr>
              <a:t>ligands</a:t>
            </a:r>
            <a:r>
              <a:rPr lang="en-US" altLang="zh-CN" dirty="0" smtClean="0">
                <a:latin typeface="+mj-lt"/>
              </a:rPr>
              <a:t> in MDL Drug Data Report (MDDR) were used. Their annotation on the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modulated 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targets </a:t>
            </a:r>
            <a:r>
              <a:rPr lang="en-US" altLang="zh-CN" dirty="0" smtClean="0">
                <a:latin typeface="+mj-lt"/>
              </a:rPr>
              <a:t>were extracted and used for the classification. Only sets containing five or more </a:t>
            </a:r>
            <a:r>
              <a:rPr lang="en-US" altLang="zh-CN" dirty="0" err="1" smtClean="0">
                <a:latin typeface="+mj-lt"/>
              </a:rPr>
              <a:t>ligands</a:t>
            </a:r>
            <a:r>
              <a:rPr lang="en-US" altLang="zh-CN" dirty="0" smtClean="0">
                <a:latin typeface="+mj-lt"/>
              </a:rPr>
              <a:t> were used. Finally, they were classified to 246-receptor </a:t>
            </a:r>
            <a:r>
              <a:rPr lang="en-US" altLang="zh-CN" dirty="0" smtClean="0">
                <a:latin typeface="+mj-lt"/>
              </a:rPr>
              <a:t>subsets. </a:t>
            </a:r>
            <a:endParaRPr lang="zh-CN" altLang="en-US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2976" y="6143644"/>
            <a:ext cx="692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*The classification depends on the kind of database and the chose annotation.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Comparison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929058" y="2000240"/>
            <a:ext cx="1000132" cy="1714512"/>
          </a:xfrm>
          <a:custGeom>
            <a:avLst/>
            <a:gdLst>
              <a:gd name="connsiteX0" fmla="*/ 0 w 785818"/>
              <a:gd name="connsiteY0" fmla="*/ 785818 h 785818"/>
              <a:gd name="connsiteX1" fmla="*/ 392909 w 785818"/>
              <a:gd name="connsiteY1" fmla="*/ 0 h 785818"/>
              <a:gd name="connsiteX2" fmla="*/ 785818 w 785818"/>
              <a:gd name="connsiteY2" fmla="*/ 785818 h 785818"/>
              <a:gd name="connsiteX3" fmla="*/ 0 w 785818"/>
              <a:gd name="connsiteY3" fmla="*/ 785818 h 785818"/>
              <a:gd name="connsiteX0" fmla="*/ 0 w 785818"/>
              <a:gd name="connsiteY0" fmla="*/ 928670 h 928670"/>
              <a:gd name="connsiteX1" fmla="*/ 392909 w 785818"/>
              <a:gd name="connsiteY1" fmla="*/ 0 h 928670"/>
              <a:gd name="connsiteX2" fmla="*/ 785818 w 785818"/>
              <a:gd name="connsiteY2" fmla="*/ 785818 h 928670"/>
              <a:gd name="connsiteX3" fmla="*/ 0 w 785818"/>
              <a:gd name="connsiteY3" fmla="*/ 928670 h 928670"/>
              <a:gd name="connsiteX0" fmla="*/ 0 w 785818"/>
              <a:gd name="connsiteY0" fmla="*/ 928670 h 928670"/>
              <a:gd name="connsiteX1" fmla="*/ 392909 w 785818"/>
              <a:gd name="connsiteY1" fmla="*/ 0 h 928670"/>
              <a:gd name="connsiteX2" fmla="*/ 785818 w 785818"/>
              <a:gd name="connsiteY2" fmla="*/ 785818 h 928670"/>
              <a:gd name="connsiteX3" fmla="*/ 741836 w 785818"/>
              <a:gd name="connsiteY3" fmla="*/ 928670 h 928670"/>
              <a:gd name="connsiteX4" fmla="*/ 0 w 785818"/>
              <a:gd name="connsiteY4" fmla="*/ 928670 h 928670"/>
              <a:gd name="connsiteX0" fmla="*/ 0 w 785818"/>
              <a:gd name="connsiteY0" fmla="*/ 928670 h 928670"/>
              <a:gd name="connsiteX1" fmla="*/ 392909 w 785818"/>
              <a:gd name="connsiteY1" fmla="*/ 0 h 928670"/>
              <a:gd name="connsiteX2" fmla="*/ 785818 w 785818"/>
              <a:gd name="connsiteY2" fmla="*/ 785818 h 928670"/>
              <a:gd name="connsiteX3" fmla="*/ 741836 w 785818"/>
              <a:gd name="connsiteY3" fmla="*/ 928670 h 928670"/>
              <a:gd name="connsiteX4" fmla="*/ 0 w 785818"/>
              <a:gd name="connsiteY4" fmla="*/ 928670 h 928670"/>
              <a:gd name="connsiteX0" fmla="*/ 1008 w 786826"/>
              <a:gd name="connsiteY0" fmla="*/ 928670 h 928670"/>
              <a:gd name="connsiteX1" fmla="*/ 393917 w 786826"/>
              <a:gd name="connsiteY1" fmla="*/ 0 h 928670"/>
              <a:gd name="connsiteX2" fmla="*/ 786826 w 786826"/>
              <a:gd name="connsiteY2" fmla="*/ 785818 h 928670"/>
              <a:gd name="connsiteX3" fmla="*/ 742844 w 786826"/>
              <a:gd name="connsiteY3" fmla="*/ 928670 h 928670"/>
              <a:gd name="connsiteX4" fmla="*/ 1008 w 786826"/>
              <a:gd name="connsiteY4" fmla="*/ 928670 h 928670"/>
              <a:gd name="connsiteX0" fmla="*/ 1008 w 786826"/>
              <a:gd name="connsiteY0" fmla="*/ 928670 h 928670"/>
              <a:gd name="connsiteX1" fmla="*/ 393917 w 786826"/>
              <a:gd name="connsiteY1" fmla="*/ 0 h 928670"/>
              <a:gd name="connsiteX2" fmla="*/ 545617 w 786826"/>
              <a:gd name="connsiteY2" fmla="*/ 268532 h 928670"/>
              <a:gd name="connsiteX3" fmla="*/ 786826 w 786826"/>
              <a:gd name="connsiteY3" fmla="*/ 785818 h 928670"/>
              <a:gd name="connsiteX4" fmla="*/ 742844 w 786826"/>
              <a:gd name="connsiteY4" fmla="*/ 928670 h 928670"/>
              <a:gd name="connsiteX5" fmla="*/ 1008 w 786826"/>
              <a:gd name="connsiteY5" fmla="*/ 928670 h 92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6826" h="928670">
                <a:moveTo>
                  <a:pt x="1008" y="928670"/>
                </a:moveTo>
                <a:cubicBezTo>
                  <a:pt x="0" y="614879"/>
                  <a:pt x="262947" y="309557"/>
                  <a:pt x="393917" y="0"/>
                </a:cubicBezTo>
                <a:lnTo>
                  <a:pt x="545617" y="268532"/>
                </a:lnTo>
                <a:lnTo>
                  <a:pt x="786826" y="785818"/>
                </a:lnTo>
                <a:lnTo>
                  <a:pt x="742844" y="928670"/>
                </a:lnTo>
                <a:lnTo>
                  <a:pt x="1008" y="92867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6643702" y="1928802"/>
            <a:ext cx="1285884" cy="1785950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71538" y="1928802"/>
            <a:ext cx="928694" cy="18573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29058" y="4143380"/>
            <a:ext cx="11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Query Set</a:t>
            </a:r>
            <a:endParaRPr lang="zh-CN" altLang="en-US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48" y="414338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+mj-lt"/>
              </a:rPr>
              <a:t>Ligand</a:t>
            </a:r>
            <a:r>
              <a:rPr lang="en-US" altLang="zh-CN" dirty="0" smtClean="0">
                <a:latin typeface="+mj-lt"/>
              </a:rPr>
              <a:t> Set A</a:t>
            </a:r>
            <a:endParaRPr lang="zh-CN" alt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72264" y="4143380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+mj-lt"/>
              </a:rPr>
              <a:t>Ligand</a:t>
            </a:r>
            <a:r>
              <a:rPr lang="en-US" altLang="zh-CN" dirty="0" smtClean="0">
                <a:latin typeface="+mj-lt"/>
              </a:rPr>
              <a:t> Set B</a:t>
            </a:r>
            <a:endParaRPr lang="zh-CN" altLang="en-US" dirty="0">
              <a:latin typeface="+mj-lt"/>
            </a:endParaRPr>
          </a:p>
        </p:txBody>
      </p:sp>
      <p:sp>
        <p:nvSpPr>
          <p:cNvPr id="14" name="笑脸 13"/>
          <p:cNvSpPr/>
          <p:nvPr/>
        </p:nvSpPr>
        <p:spPr>
          <a:xfrm>
            <a:off x="1428728" y="2214554"/>
            <a:ext cx="142876" cy="142876"/>
          </a:xfrm>
          <a:prstGeom prst="smileyFac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笑脸 14"/>
          <p:cNvSpPr/>
          <p:nvPr/>
        </p:nvSpPr>
        <p:spPr>
          <a:xfrm>
            <a:off x="1428728" y="2714620"/>
            <a:ext cx="142876" cy="142876"/>
          </a:xfrm>
          <a:prstGeom prst="smileyFac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笑脸 15"/>
          <p:cNvSpPr/>
          <p:nvPr/>
        </p:nvSpPr>
        <p:spPr>
          <a:xfrm>
            <a:off x="1428728" y="3214686"/>
            <a:ext cx="142876" cy="142876"/>
          </a:xfrm>
          <a:prstGeom prst="smileyFac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笑脸 16"/>
          <p:cNvSpPr/>
          <p:nvPr/>
        </p:nvSpPr>
        <p:spPr>
          <a:xfrm>
            <a:off x="4357686" y="2428868"/>
            <a:ext cx="142876" cy="142876"/>
          </a:xfrm>
          <a:prstGeom prst="smileyFac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笑脸 17"/>
          <p:cNvSpPr/>
          <p:nvPr/>
        </p:nvSpPr>
        <p:spPr>
          <a:xfrm>
            <a:off x="4357686" y="2928934"/>
            <a:ext cx="142876" cy="142876"/>
          </a:xfrm>
          <a:prstGeom prst="smileyFac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笑脸 18"/>
          <p:cNvSpPr/>
          <p:nvPr/>
        </p:nvSpPr>
        <p:spPr>
          <a:xfrm>
            <a:off x="4357686" y="3429000"/>
            <a:ext cx="142876" cy="142876"/>
          </a:xfrm>
          <a:prstGeom prst="smileyFac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笑脸 19"/>
          <p:cNvSpPr/>
          <p:nvPr/>
        </p:nvSpPr>
        <p:spPr>
          <a:xfrm>
            <a:off x="7215206" y="2500306"/>
            <a:ext cx="142876" cy="142876"/>
          </a:xfrm>
          <a:prstGeom prst="smileyFac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笑脸 20"/>
          <p:cNvSpPr/>
          <p:nvPr/>
        </p:nvSpPr>
        <p:spPr>
          <a:xfrm>
            <a:off x="7215206" y="2928934"/>
            <a:ext cx="142876" cy="142876"/>
          </a:xfrm>
          <a:prstGeom prst="smileyFac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笑脸 21"/>
          <p:cNvSpPr/>
          <p:nvPr/>
        </p:nvSpPr>
        <p:spPr>
          <a:xfrm>
            <a:off x="7215206" y="3357562"/>
            <a:ext cx="142876" cy="142876"/>
          </a:xfrm>
          <a:prstGeom prst="smileyFac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14" idx="6"/>
          </p:cNvCxnSpPr>
          <p:nvPr/>
        </p:nvCxnSpPr>
        <p:spPr>
          <a:xfrm>
            <a:off x="1571604" y="2285992"/>
            <a:ext cx="278608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4" idx="5"/>
          </p:cNvCxnSpPr>
          <p:nvPr/>
        </p:nvCxnSpPr>
        <p:spPr>
          <a:xfrm rot="16200000" flipH="1">
            <a:off x="2586531" y="1300655"/>
            <a:ext cx="663866" cy="273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571604" y="2357430"/>
            <a:ext cx="2714644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5" idx="6"/>
            <a:endCxn id="17" idx="2"/>
          </p:cNvCxnSpPr>
          <p:nvPr/>
        </p:nvCxnSpPr>
        <p:spPr>
          <a:xfrm flipV="1">
            <a:off x="1571604" y="2500306"/>
            <a:ext cx="2786082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5" idx="6"/>
          </p:cNvCxnSpPr>
          <p:nvPr/>
        </p:nvCxnSpPr>
        <p:spPr>
          <a:xfrm>
            <a:off x="1571604" y="2786058"/>
            <a:ext cx="2714644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6"/>
          </p:cNvCxnSpPr>
          <p:nvPr/>
        </p:nvCxnSpPr>
        <p:spPr>
          <a:xfrm>
            <a:off x="1571604" y="2786058"/>
            <a:ext cx="2714644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643042" y="2500306"/>
            <a:ext cx="2714644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643042" y="3000372"/>
            <a:ext cx="2643206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643042" y="3286124"/>
            <a:ext cx="2643206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2"/>
          </p:cNvCxnSpPr>
          <p:nvPr/>
        </p:nvCxnSpPr>
        <p:spPr>
          <a:xfrm>
            <a:off x="4622590" y="2496004"/>
            <a:ext cx="2521178" cy="7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2"/>
          </p:cNvCxnSpPr>
          <p:nvPr/>
        </p:nvCxnSpPr>
        <p:spPr>
          <a:xfrm>
            <a:off x="4622590" y="2496004"/>
            <a:ext cx="2521178" cy="50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5" idx="2"/>
          </p:cNvCxnSpPr>
          <p:nvPr/>
        </p:nvCxnSpPr>
        <p:spPr>
          <a:xfrm>
            <a:off x="4622590" y="2496004"/>
            <a:ext cx="2521178" cy="932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572000" y="2571744"/>
            <a:ext cx="2571768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4572000" y="3000372"/>
            <a:ext cx="25717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4572000" y="3000372"/>
            <a:ext cx="2571768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4643438" y="2571744"/>
            <a:ext cx="2500330" cy="92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4643438" y="3000372"/>
            <a:ext cx="2500330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4643438" y="3429000"/>
            <a:ext cx="250033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42911" y="4929198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Then each </a:t>
            </a:r>
            <a:r>
              <a:rPr lang="en-US" altLang="zh-CN" dirty="0" err="1" smtClean="0">
                <a:latin typeface="+mj-lt"/>
              </a:rPr>
              <a:t>ligand</a:t>
            </a:r>
            <a:r>
              <a:rPr lang="en-US" altLang="zh-CN" dirty="0" smtClean="0">
                <a:latin typeface="+mj-lt"/>
              </a:rPr>
              <a:t> in the query set was compared to the each </a:t>
            </a:r>
            <a:r>
              <a:rPr lang="en-US" altLang="zh-CN" dirty="0" err="1" smtClean="0">
                <a:latin typeface="+mj-lt"/>
              </a:rPr>
              <a:t>ligand</a:t>
            </a:r>
            <a:r>
              <a:rPr lang="en-US" altLang="zh-CN" dirty="0" smtClean="0">
                <a:latin typeface="+mj-lt"/>
              </a:rPr>
              <a:t> in all target </a:t>
            </a:r>
            <a:r>
              <a:rPr lang="en-US" altLang="zh-CN" dirty="0" err="1" smtClean="0">
                <a:latin typeface="+mj-lt"/>
              </a:rPr>
              <a:t>ligand</a:t>
            </a:r>
            <a:r>
              <a:rPr lang="en-US" altLang="zh-CN" dirty="0" smtClean="0">
                <a:latin typeface="+mj-lt"/>
              </a:rPr>
              <a:t> sets, and the 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Tanimoto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coeffcients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 (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Tc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)</a:t>
            </a:r>
            <a:r>
              <a:rPr lang="en-US" altLang="zh-CN" dirty="0" smtClean="0">
                <a:latin typeface="+mj-lt"/>
              </a:rPr>
              <a:t> for chemical similarity were calculated via 2-dimensional fingerprints by Daylight or ECFP_4. (</a:t>
            </a:r>
            <a:r>
              <a:rPr lang="en-US" altLang="zh-CN" dirty="0" err="1" smtClean="0">
                <a:latin typeface="+mj-lt"/>
              </a:rPr>
              <a:t>Tc</a:t>
            </a:r>
            <a:r>
              <a:rPr lang="en-US" altLang="zh-CN" dirty="0" smtClean="0">
                <a:latin typeface="+mj-lt"/>
              </a:rPr>
              <a:t>=0~1)</a:t>
            </a:r>
            <a:endParaRPr lang="zh-CN" altLang="en-US" dirty="0">
              <a:latin typeface="+mj-lt"/>
            </a:endParaRPr>
          </a:p>
        </p:txBody>
      </p:sp>
      <p:sp>
        <p:nvSpPr>
          <p:cNvPr id="60" name="圆角右箭头 59"/>
          <p:cNvSpPr/>
          <p:nvPr/>
        </p:nvSpPr>
        <p:spPr>
          <a:xfrm>
            <a:off x="2928926" y="1643050"/>
            <a:ext cx="500066" cy="5715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圆角右箭头 62"/>
          <p:cNvSpPr/>
          <p:nvPr/>
        </p:nvSpPr>
        <p:spPr>
          <a:xfrm flipH="1">
            <a:off x="5643570" y="1643050"/>
            <a:ext cx="500066" cy="5715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28992" y="1571612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+mj-lt"/>
              </a:rPr>
              <a:t>Tanimoto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coeffcients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85786" y="285728"/>
            <a:ext cx="749808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Similarity distribution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214422"/>
            <a:ext cx="5372691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5008" y="1285860"/>
            <a:ext cx="3000396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+mj-lt"/>
              </a:rPr>
              <a:t>DHFR</a:t>
            </a:r>
            <a:r>
              <a:rPr lang="en-US" altLang="zh-CN" sz="1600" dirty="0" smtClean="0">
                <a:latin typeface="+mj-lt"/>
              </a:rPr>
              <a:t>: </a:t>
            </a:r>
            <a:r>
              <a:rPr lang="en-US" altLang="zh-CN" sz="1600" dirty="0" err="1" smtClean="0">
                <a:latin typeface="+mj-lt"/>
              </a:rPr>
              <a:t>antifolate</a:t>
            </a:r>
            <a:r>
              <a:rPr lang="en-US" altLang="zh-CN" sz="1600" dirty="0" smtClean="0">
                <a:latin typeface="+mj-lt"/>
              </a:rPr>
              <a:t> enzyme, </a:t>
            </a:r>
          </a:p>
          <a:p>
            <a:r>
              <a:rPr lang="en-US" altLang="zh-CN" sz="1600" dirty="0" smtClean="0">
                <a:latin typeface="+mj-lt"/>
              </a:rPr>
              <a:t>           216 </a:t>
            </a:r>
            <a:r>
              <a:rPr lang="en-US" altLang="zh-CN" sz="1600" dirty="0" err="1" smtClean="0">
                <a:latin typeface="+mj-lt"/>
              </a:rPr>
              <a:t>ligands</a:t>
            </a:r>
            <a:endParaRPr lang="en-US" altLang="zh-CN" sz="1600" dirty="0" smtClean="0">
              <a:latin typeface="+mj-lt"/>
            </a:endParaRPr>
          </a:p>
          <a:p>
            <a:r>
              <a:rPr lang="en-US" altLang="zh-CN" sz="1600" dirty="0" smtClean="0">
                <a:solidFill>
                  <a:srgbClr val="00B050"/>
                </a:solidFill>
                <a:latin typeface="+mj-lt"/>
              </a:rPr>
              <a:t>TS</a:t>
            </a:r>
            <a:r>
              <a:rPr lang="en-US" altLang="zh-CN" sz="1600" dirty="0" smtClean="0">
                <a:latin typeface="+mj-lt"/>
              </a:rPr>
              <a:t>: </a:t>
            </a:r>
            <a:r>
              <a:rPr lang="en-US" altLang="zh-CN" sz="1600" dirty="0" err="1" smtClean="0">
                <a:latin typeface="+mj-lt"/>
              </a:rPr>
              <a:t>thymidylate</a:t>
            </a:r>
            <a:r>
              <a:rPr lang="en-US" altLang="zh-CN" sz="1600" dirty="0" smtClean="0">
                <a:latin typeface="+mj-lt"/>
              </a:rPr>
              <a:t> </a:t>
            </a:r>
            <a:r>
              <a:rPr lang="en-US" altLang="zh-CN" sz="1600" dirty="0" err="1" smtClean="0">
                <a:latin typeface="+mj-lt"/>
              </a:rPr>
              <a:t>synthase</a:t>
            </a:r>
            <a:r>
              <a:rPr lang="en-US" altLang="zh-CN" sz="1600" dirty="0" smtClean="0">
                <a:latin typeface="+mj-lt"/>
              </a:rPr>
              <a:t>, related protein, 253 </a:t>
            </a:r>
            <a:r>
              <a:rPr lang="en-US" altLang="zh-CN" sz="1600" dirty="0" err="1" smtClean="0">
                <a:latin typeface="+mj-lt"/>
              </a:rPr>
              <a:t>ligands</a:t>
            </a:r>
            <a:endParaRPr lang="en-US" altLang="zh-CN" sz="1600" dirty="0" smtClean="0">
              <a:latin typeface="+mj-lt"/>
            </a:endParaRPr>
          </a:p>
          <a:p>
            <a:r>
              <a:rPr lang="en-US" altLang="zh-CN" sz="1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Thrombin</a:t>
            </a:r>
            <a:r>
              <a:rPr lang="en-US" altLang="zh-CN" sz="1600" dirty="0" smtClean="0">
                <a:latin typeface="+mj-lt"/>
              </a:rPr>
              <a:t>: unrelated protein, </a:t>
            </a:r>
          </a:p>
          <a:p>
            <a:r>
              <a:rPr lang="en-US" altLang="zh-CN" sz="1600" dirty="0" smtClean="0">
                <a:latin typeface="+mj-lt"/>
              </a:rPr>
              <a:t>                1226 </a:t>
            </a:r>
            <a:r>
              <a:rPr lang="en-US" altLang="zh-CN" sz="1600" dirty="0" err="1" smtClean="0">
                <a:latin typeface="+mj-lt"/>
              </a:rPr>
              <a:t>ligands</a:t>
            </a:r>
            <a:endParaRPr lang="zh-CN" altLang="en-US" sz="16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86446" y="3214686"/>
            <a:ext cx="28575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j-lt"/>
              </a:rPr>
              <a:t>When comparing the 216 </a:t>
            </a:r>
            <a:r>
              <a:rPr lang="en-US" altLang="zh-CN" sz="1600" dirty="0" err="1" smtClean="0">
                <a:latin typeface="+mj-lt"/>
              </a:rPr>
              <a:t>ligands</a:t>
            </a:r>
            <a:r>
              <a:rPr lang="en-US" altLang="zh-CN" sz="1600" dirty="0" smtClean="0">
                <a:latin typeface="+mj-lt"/>
              </a:rPr>
              <a:t> of the </a:t>
            </a:r>
            <a:r>
              <a:rPr lang="en-US" altLang="zh-CN" sz="1600" dirty="0" err="1" smtClean="0">
                <a:latin typeface="+mj-lt"/>
              </a:rPr>
              <a:t>antifolate</a:t>
            </a:r>
            <a:r>
              <a:rPr lang="en-US" altLang="zh-CN" sz="1600" dirty="0" smtClean="0">
                <a:latin typeface="+mj-lt"/>
              </a:rPr>
              <a:t> enzyme DHFR to themselves, 80.4% of the pairs had a </a:t>
            </a:r>
            <a:r>
              <a:rPr lang="en-US" altLang="zh-CN" sz="1600" dirty="0" err="1" smtClean="0">
                <a:latin typeface="+mj-lt"/>
              </a:rPr>
              <a:t>Tc</a:t>
            </a:r>
            <a:r>
              <a:rPr lang="en-US" altLang="zh-CN" sz="1600" dirty="0" smtClean="0">
                <a:latin typeface="+mj-lt"/>
              </a:rPr>
              <a:t> in the 0.1 to 0.4 range, with only </a:t>
            </a:r>
            <a:r>
              <a:rPr lang="en-US" altLang="zh-CN" sz="1600" dirty="0" smtClean="0">
                <a:latin typeface="+mj-lt"/>
              </a:rPr>
              <a:t>5.2% </a:t>
            </a:r>
            <a:r>
              <a:rPr lang="en-US" altLang="zh-CN" sz="1600" dirty="0" smtClean="0">
                <a:latin typeface="+mj-lt"/>
              </a:rPr>
              <a:t>having more substantial scores in the 0.6–1.0 </a:t>
            </a:r>
            <a:r>
              <a:rPr lang="en-US" altLang="zh-CN" sz="1600" dirty="0" smtClean="0">
                <a:latin typeface="+mj-lt"/>
              </a:rPr>
              <a:t>range</a:t>
            </a:r>
            <a:endParaRPr lang="zh-CN" altLang="en-US" sz="16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5657671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When the 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is low, the </a:t>
            </a:r>
            <a:r>
              <a:rPr lang="en-US" altLang="zh-CN" dirty="0" err="1" smtClean="0"/>
              <a:t>ligands</a:t>
            </a:r>
            <a:r>
              <a:rPr lang="en-US" altLang="zh-CN" dirty="0" smtClean="0"/>
              <a:t> </a:t>
            </a:r>
            <a:r>
              <a:rPr lang="en-US" altLang="zh-CN" dirty="0" smtClean="0"/>
              <a:t>compared were </a:t>
            </a:r>
            <a:r>
              <a:rPr lang="en-US" altLang="zh-CN" dirty="0" smtClean="0"/>
              <a:t>considered insubstantial similarity. Thus, the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pair with </a:t>
            </a:r>
            <a:r>
              <a:rPr lang="en-US" altLang="zh-CN" dirty="0" err="1" smtClean="0">
                <a:solidFill>
                  <a:srgbClr val="FF0000"/>
                </a:solidFill>
              </a:rPr>
              <a:t>Tc</a:t>
            </a:r>
            <a:r>
              <a:rPr lang="en-US" altLang="zh-CN" dirty="0" smtClean="0">
                <a:solidFill>
                  <a:srgbClr val="FF0000"/>
                </a:solidFill>
              </a:rPr>
              <a:t>&gt;=0.57 </a:t>
            </a:r>
            <a:r>
              <a:rPr lang="en-US" altLang="zh-CN" dirty="0" smtClean="0"/>
              <a:t>were used and </a:t>
            </a:r>
            <a:r>
              <a:rPr lang="en-US" altLang="zh-CN" dirty="0" smtClean="0">
                <a:solidFill>
                  <a:srgbClr val="FF0000"/>
                </a:solidFill>
              </a:rPr>
              <a:t>raw similarity score</a:t>
            </a:r>
            <a:r>
              <a:rPr lang="en-US" altLang="zh-CN" dirty="0" smtClean="0"/>
              <a:t> between sets could be sum up the 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 of the similar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pairs. Most pairs of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sets have no raw similarity score(raw score=0, 70.8%).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Necessity for “random” similarity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Though the raw similarity score could help to  identify the relationship between query set and target, the size and chemical composition bias could not be ignored.</a:t>
            </a:r>
            <a:r>
              <a:rPr lang="en-US" altLang="zh-CN" sz="2400" dirty="0" smtClean="0"/>
              <a:t> Thus, it’s improper to use the raw score directly to evaluate the similarity between different sets.</a:t>
            </a:r>
            <a:endParaRPr lang="en-US" altLang="zh-CN" sz="2400" dirty="0" smtClean="0"/>
          </a:p>
          <a:p>
            <a:r>
              <a:rPr lang="en-US" altLang="zh-CN" sz="2400" dirty="0" smtClean="0"/>
              <a:t>To </a:t>
            </a:r>
            <a:r>
              <a:rPr lang="en-US" altLang="zh-CN" sz="2400" dirty="0" smtClean="0"/>
              <a:t>compare the significance of the set similarity raw scores across sets of different sizes, they developed a statistical model of the similarity they would </a:t>
            </a:r>
            <a:r>
              <a:rPr lang="en-US" altLang="zh-CN" sz="2400" dirty="0" smtClean="0">
                <a:solidFill>
                  <a:srgbClr val="FF0000"/>
                </a:solidFill>
              </a:rPr>
              <a:t>expect at random for sets drawn from the same large</a:t>
            </a:r>
            <a:r>
              <a:rPr lang="en-US" altLang="zh-CN" sz="2400" dirty="0" smtClean="0"/>
              <a:t> but finite database of </a:t>
            </a:r>
            <a:r>
              <a:rPr lang="en-US" altLang="zh-CN" sz="2400" dirty="0" err="1" smtClean="0"/>
              <a:t>ligands</a:t>
            </a:r>
            <a:r>
              <a:rPr lang="en-US" altLang="zh-CN" sz="2400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3648</TotalTime>
  <Words>2486</Words>
  <PresentationFormat>全屏显示(4:3)</PresentationFormat>
  <Paragraphs>212</Paragraphs>
  <Slides>28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龙腾四海</vt:lpstr>
      <vt:lpstr>Large-scale prediction and testing of drug activity on side-effect targets</vt:lpstr>
      <vt:lpstr>Author Introduction</vt:lpstr>
      <vt:lpstr>幻灯片 3</vt:lpstr>
      <vt:lpstr>One Drug, Multi Targets</vt:lpstr>
      <vt:lpstr>SEA (Similarity Ensemble Approach)</vt:lpstr>
      <vt:lpstr>Preparation of ligand set</vt:lpstr>
      <vt:lpstr>Set Comparison</vt:lpstr>
      <vt:lpstr>幻灯片 8</vt:lpstr>
      <vt:lpstr>Necessity for “random” similarity</vt:lpstr>
      <vt:lpstr>Fit for expect raw score</vt:lpstr>
      <vt:lpstr>Fit for standard deviation</vt:lpstr>
      <vt:lpstr>Z-score and E-value</vt:lpstr>
      <vt:lpstr>Method testing</vt:lpstr>
      <vt:lpstr>Off-target prediction</vt:lpstr>
      <vt:lpstr>Finding relationship between proteins</vt:lpstr>
      <vt:lpstr>New large-scale prediction</vt:lpstr>
      <vt:lpstr>Validation for prediction result</vt:lpstr>
      <vt:lpstr>Compare to sequence similarity</vt:lpstr>
      <vt:lpstr>Association of target with ADR</vt:lpstr>
      <vt:lpstr>Drug-Target-ADR</vt:lpstr>
      <vt:lpstr>Drug-Target-ADR Net</vt:lpstr>
      <vt:lpstr>Target and drug promiscuity</vt:lpstr>
      <vt:lpstr>Summary</vt:lpstr>
      <vt:lpstr>Thank you!</vt:lpstr>
      <vt:lpstr>How does SEA work ? </vt:lpstr>
      <vt:lpstr>1. Calculating the parameters of the reference database(1)</vt:lpstr>
      <vt:lpstr>1. Calculating the parameters of the reference database(2)</vt:lpstr>
      <vt:lpstr>2. Calculating set-wise similarity ensemble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Hom</cp:lastModifiedBy>
  <cp:revision>354</cp:revision>
  <dcterms:modified xsi:type="dcterms:W3CDTF">2012-10-08T00:04:54Z</dcterms:modified>
</cp:coreProperties>
</file>