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3" r:id="rId4"/>
    <p:sldId id="258" r:id="rId5"/>
    <p:sldId id="259" r:id="rId6"/>
    <p:sldId id="270" r:id="rId7"/>
    <p:sldId id="264" r:id="rId8"/>
    <p:sldId id="265" r:id="rId9"/>
    <p:sldId id="282" r:id="rId10"/>
    <p:sldId id="281" r:id="rId11"/>
    <p:sldId id="271" r:id="rId12"/>
    <p:sldId id="273" r:id="rId13"/>
    <p:sldId id="267" r:id="rId14"/>
    <p:sldId id="274" r:id="rId15"/>
    <p:sldId id="276" r:id="rId16"/>
    <p:sldId id="275" r:id="rId17"/>
    <p:sldId id="280" r:id="rId18"/>
    <p:sldId id="266" r:id="rId19"/>
    <p:sldId id="269" r:id="rId20"/>
    <p:sldId id="268" r:id="rId21"/>
    <p:sldId id="279" r:id="rId22"/>
    <p:sldId id="262" r:id="rId23"/>
    <p:sldId id="263" r:id="rId24"/>
    <p:sldId id="261" r:id="rId25"/>
    <p:sldId id="278" r:id="rId26"/>
    <p:sldId id="277" r:id="rId2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74A4-B305-4658-99C1-36077BBE7DCD}" type="datetimeFigureOut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1C110-C3DC-40D6-ADDA-46FDE4DC06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C110-C3DC-40D6-ADDA-46FDE4DC06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C110-C3DC-40D6-ADDA-46FDE4DC06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C110-C3DC-40D6-ADDA-46FDE4DC064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996-3119-455E-9956-C959B5A95D2A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ADF-6AB7-4A1C-A08A-219844629991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2732-C7AA-4956-838E-4E222DC71C79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4EE4-992D-4620-B54E-2AEC121334BC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01B-8D6B-485D-ADF7-F17C55E04B2B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489A-DD7C-45F3-AE4A-97BA30748CE6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10BD-CE7E-4C19-9465-58425E1952EB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B052-4C16-4406-B2B7-3D5AB572BC98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9C1-0D08-4232-B34F-9A6F0D39D57D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0E21-C445-4487-9675-9CAE84E089E3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ECDA-926D-4888-80F6-2EFABC2A5050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A6BA-D654-47E2-A778-95BE47C00FFC}" type="datetime1">
              <a:rPr lang="zh-CN" altLang="en-US" smtClean="0"/>
              <a:pPr/>
              <a:t>2012/3/8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CrystalDock</a:t>
            </a:r>
            <a:r>
              <a:rPr lang="en-US" altLang="zh-CN" dirty="0" smtClean="0"/>
              <a:t>: A Novel Approach to Fragment-Based Drug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UCSD: Jacob D. </a:t>
            </a:r>
            <a:r>
              <a:rPr lang="en-US" altLang="zh-CN" sz="2400" dirty="0" err="1" smtClean="0"/>
              <a:t>Durrant</a:t>
            </a:r>
            <a:r>
              <a:rPr lang="en-US" altLang="zh-CN" sz="2400" dirty="0" smtClean="0"/>
              <a:t>*, J. Andrew </a:t>
            </a:r>
            <a:r>
              <a:rPr lang="en-US" altLang="zh-CN" sz="2400" dirty="0" err="1" smtClean="0"/>
              <a:t>McCammon</a:t>
            </a:r>
            <a:endParaRPr lang="en-US" altLang="zh-CN" sz="2400" dirty="0" smtClean="0"/>
          </a:p>
          <a:p>
            <a:r>
              <a:rPr lang="sv-SE" sz="2400" i="1" dirty="0" smtClean="0"/>
              <a:t>J. Chem. Inf. Model.</a:t>
            </a:r>
            <a:r>
              <a:rPr lang="sv-SE" sz="2400" dirty="0" smtClean="0"/>
              <a:t> </a:t>
            </a:r>
            <a:r>
              <a:rPr lang="sv-SE" sz="2400" b="1" dirty="0" smtClean="0"/>
              <a:t>2011</a:t>
            </a:r>
            <a:r>
              <a:rPr lang="sv-SE" sz="2400" dirty="0" smtClean="0"/>
              <a:t>, </a:t>
            </a:r>
            <a:r>
              <a:rPr lang="sv-SE" sz="2400" i="1" dirty="0" smtClean="0"/>
              <a:t>51</a:t>
            </a:r>
            <a:r>
              <a:rPr lang="sv-SE" sz="2400" dirty="0" smtClean="0"/>
              <a:t> 2573–2580</a:t>
            </a:r>
            <a:endParaRPr lang="en-US" altLang="zh-CN" sz="2400" dirty="0" smtClean="0"/>
          </a:p>
          <a:p>
            <a:r>
              <a:rPr lang="en-US" altLang="zh-CN" sz="2400" dirty="0" smtClean="0"/>
              <a:t>2012.3.9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00892" y="2857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Journal Club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6215082"/>
            <a:ext cx="2928958" cy="35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1500174"/>
            <a:ext cx="480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Find potential fragments from crystal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Identify the microenvironment of active-site of assigned protein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residues could be manually assigned or be found by offering a point(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Geometric rays were also used to identify microenvironment receptor residues (default radius 5 Å)</a:t>
            </a:r>
          </a:p>
          <a:p>
            <a:r>
              <a:rPr lang="en-US" altLang="zh-CN" sz="2400" dirty="0" smtClean="0"/>
              <a:t>Get all combinations of active-site residues to build microenvironment containing 3,4,5 residues</a:t>
            </a:r>
          </a:p>
          <a:p>
            <a:pPr>
              <a:buNone/>
            </a:pPr>
            <a:r>
              <a:rPr lang="en-US" altLang="zh-CN" sz="2400" dirty="0" smtClean="0"/>
              <a:t>                              (such as: </a:t>
            </a:r>
            <a:r>
              <a:rPr lang="en-US" altLang="zh-CN" sz="2400" dirty="0" err="1" smtClean="0"/>
              <a:t>abc,abd,acd,bcd</a:t>
            </a:r>
            <a:r>
              <a:rPr lang="en-US" altLang="zh-CN" sz="2400" dirty="0" smtClean="0"/>
              <a:t>; C</a:t>
            </a:r>
            <a:r>
              <a:rPr lang="en-US" altLang="zh-CN" sz="2400" baseline="-25000" dirty="0" smtClean="0"/>
              <a:t>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00570"/>
            <a:ext cx="861374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14348" y="6286520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6215082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Identified residues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Screening the crystal microenvironments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28662" y="1643050"/>
            <a:ext cx="7102823" cy="2987040"/>
            <a:chOff x="642911" y="1785926"/>
            <a:chExt cx="7102823" cy="298704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1" y="1785927"/>
              <a:ext cx="4247198" cy="296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066" y="1785926"/>
              <a:ext cx="2673668" cy="298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5357826"/>
            <a:ext cx="8678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each active-site microenvironment, the matched microenvironments in the crystal</a:t>
            </a:r>
          </a:p>
          <a:p>
            <a:r>
              <a:rPr lang="en-US" altLang="zh-CN" dirty="0" smtClean="0"/>
              <a:t>microenvironment library are found by screening.  After that, the corresponding fragments</a:t>
            </a:r>
          </a:p>
          <a:p>
            <a:r>
              <a:rPr lang="en-US" altLang="zh-CN" dirty="0" smtClean="0"/>
              <a:t>Of the matched microenvironment are deposited into the pocket.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Microenvironment screening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5572140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These six steps for filtering the microenvironments </a:t>
            </a:r>
          </a:p>
          <a:p>
            <a:pPr algn="ctr"/>
            <a:r>
              <a:rPr lang="en-US" altLang="zh-CN" sz="2400" dirty="0" smtClean="0"/>
              <a:t>are most crucial and time-consuming for the program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714488"/>
            <a:ext cx="30977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7286644" y="2285992"/>
            <a:ext cx="214314" cy="300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357430"/>
            <a:ext cx="8229600" cy="28575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Residue identification(same or similar)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Geometric similar(span and fingerprint)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RMSD alignment(Alpha carbon)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Side-chain 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RMSD alignment(heavy atoms)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Clash fragment exclusion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36" y="1785926"/>
            <a:ext cx="127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Six Filter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Residue identification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5072098" cy="390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86116" y="5286388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Residue chemical similarity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5643578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Only the microenvironments containing the identical or chemically similar residues </a:t>
            </a:r>
            <a:r>
              <a:rPr lang="en-US" altLang="zh-CN" dirty="0" smtClean="0"/>
              <a:t>to the target are </a:t>
            </a:r>
            <a:r>
              <a:rPr lang="en-US" altLang="zh-CN" dirty="0" smtClean="0"/>
              <a:t>used for further study. The similarity matrix above is based on BLOSUM62.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Geometric similar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</a:t>
            </a:r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rgbClr val="FF0000"/>
                </a:solidFill>
              </a:rPr>
              <a:t>maximum distance </a:t>
            </a:r>
            <a:r>
              <a:rPr lang="en-US" sz="2000" dirty="0" smtClean="0"/>
              <a:t>between any two atoms(the </a:t>
            </a:r>
            <a:r>
              <a:rPr lang="en-US" sz="2000" dirty="0" smtClean="0">
                <a:solidFill>
                  <a:srgbClr val="FF0000"/>
                </a:solidFill>
              </a:rPr>
              <a:t>span</a:t>
            </a:r>
            <a:r>
              <a:rPr lang="en-US" sz="2000" dirty="0" smtClean="0"/>
              <a:t> of the microenvironment) in the </a:t>
            </a:r>
            <a:r>
              <a:rPr lang="en-US" sz="2000" dirty="0" smtClean="0"/>
              <a:t>active-site </a:t>
            </a:r>
            <a:r>
              <a:rPr lang="en-US" sz="2000" dirty="0" smtClean="0"/>
              <a:t>microenvironments. The difference of maximum distance between target and database structures should less than 2Å </a:t>
            </a:r>
            <a:endParaRPr lang="en-US" sz="2000" dirty="0" smtClean="0"/>
          </a:p>
          <a:p>
            <a:r>
              <a:rPr lang="en-US" altLang="zh-CN" sz="2000" dirty="0" smtClean="0"/>
              <a:t>Difference </a:t>
            </a:r>
            <a:r>
              <a:rPr lang="en-US" altLang="zh-CN" sz="2000" dirty="0" smtClean="0"/>
              <a:t>of the distance in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sorted</a:t>
            </a:r>
            <a:r>
              <a:rPr lang="en-US" altLang="zh-CN" sz="2000" dirty="0" smtClean="0"/>
              <a:t> list of all the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pairwise</a:t>
            </a:r>
            <a:r>
              <a:rPr lang="en-US" altLang="zh-CN" sz="2000" dirty="0" smtClean="0">
                <a:solidFill>
                  <a:srgbClr val="FF0000"/>
                </a:solidFill>
              </a:rPr>
              <a:t> distances among all the alpha carbons</a:t>
            </a:r>
            <a:r>
              <a:rPr lang="en-US" altLang="zh-CN" sz="2000" dirty="0" smtClean="0"/>
              <a:t>  between active-site and database microenvironments should less than 2Å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91468"/>
            <a:ext cx="6929486" cy="326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00166" y="364331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Cα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51435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Cα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550070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Cα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51435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Cα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332229" y="5572141"/>
            <a:ext cx="252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Geometric similar judgment could reduce computational intensive. </a:t>
            </a:r>
            <a:endParaRPr lang="zh-CN" altLang="en-US" sz="16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Side-chain orientation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After RMSD </a:t>
            </a:r>
            <a:r>
              <a:rPr lang="en-US" altLang="zh-CN" sz="2400" dirty="0" smtClean="0"/>
              <a:t>alignment of </a:t>
            </a:r>
            <a:r>
              <a:rPr lang="en-US" altLang="zh-CN" sz="2400" dirty="0" err="1" smtClean="0"/>
              <a:t>Cα</a:t>
            </a:r>
            <a:r>
              <a:rPr lang="en-US" altLang="zh-CN" sz="2400" dirty="0" smtClean="0"/>
              <a:t>, those RMSD larger than 2.5Å were discarded. </a:t>
            </a:r>
            <a:endParaRPr lang="en-US" altLang="zh-CN" sz="2400" dirty="0" smtClean="0"/>
          </a:p>
          <a:p>
            <a:r>
              <a:rPr lang="en-US" altLang="zh-CN" sz="2400" dirty="0" smtClean="0"/>
              <a:t>The side chain orientation were </a:t>
            </a:r>
            <a:r>
              <a:rPr lang="en-US" altLang="zh-CN" sz="2400" dirty="0" smtClean="0"/>
              <a:t>compared between two MEs. </a:t>
            </a:r>
            <a:r>
              <a:rPr lang="en-US" altLang="zh-CN" sz="2400" dirty="0" smtClean="0"/>
              <a:t>Angle </a:t>
            </a:r>
            <a:r>
              <a:rPr lang="en-US" altLang="zh-CN" sz="2400" dirty="0" smtClean="0"/>
              <a:t>of (</a:t>
            </a:r>
            <a:r>
              <a:rPr lang="en-US" altLang="zh-CN" sz="2400" dirty="0" err="1" smtClean="0"/>
              <a:t>sidechainA</a:t>
            </a:r>
            <a:r>
              <a:rPr lang="en-US" altLang="zh-CN" sz="2400" dirty="0" smtClean="0"/>
              <a:t> -- middle point of </a:t>
            </a:r>
            <a:r>
              <a:rPr lang="en-US" altLang="zh-CN" sz="2400" dirty="0" err="1" smtClean="0"/>
              <a:t>Cα</a:t>
            </a:r>
            <a:r>
              <a:rPr lang="en-US" altLang="zh-CN" sz="2400" dirty="0" smtClean="0"/>
              <a:t> -- </a:t>
            </a:r>
            <a:r>
              <a:rPr lang="en-US" altLang="zh-CN" sz="2400" dirty="0" err="1" smtClean="0"/>
              <a:t>sidechainB</a:t>
            </a:r>
            <a:r>
              <a:rPr lang="en-US" altLang="zh-CN" sz="2400" dirty="0" smtClean="0"/>
              <a:t>) larger than 100° was discarded.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2609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39503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6211669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Selected </a:t>
            </a:r>
            <a:r>
              <a:rPr lang="en-US" altLang="zh-CN" dirty="0" err="1" smtClean="0"/>
              <a:t>sidechain</a:t>
            </a:r>
            <a:r>
              <a:rPr lang="en-US" altLang="zh-CN" dirty="0" smtClean="0"/>
              <a:t> point to determine the orientation of protein side chains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6215082"/>
            <a:ext cx="275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Side-chain orientation filter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cxnSp>
        <p:nvCxnSpPr>
          <p:cNvPr id="10" name="曲线连接符 9"/>
          <p:cNvCxnSpPr/>
          <p:nvPr/>
        </p:nvCxnSpPr>
        <p:spPr>
          <a:xfrm rot="10800000">
            <a:off x="2428860" y="4143380"/>
            <a:ext cx="2000264" cy="571504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RMSD alignment of heavy atoms(without </a:t>
            </a:r>
            <a:r>
              <a:rPr lang="en-US" altLang="zh-CN" sz="2400" dirty="0" smtClean="0"/>
              <a:t>those different </a:t>
            </a:r>
            <a:r>
              <a:rPr lang="en-US" altLang="zh-CN" sz="2400" dirty="0" smtClean="0"/>
              <a:t>atoms in similar residue)&lt;1.5Å</a:t>
            </a:r>
          </a:p>
          <a:p>
            <a:r>
              <a:rPr lang="en-US" altLang="zh-CN" sz="2400" dirty="0" smtClean="0"/>
              <a:t>Discard the fragments that within the distance &lt;2Å to the active-side to avoid </a:t>
            </a:r>
            <a:r>
              <a:rPr lang="en-US" altLang="zh-CN" sz="2400" dirty="0" err="1" smtClean="0"/>
              <a:t>steric</a:t>
            </a:r>
            <a:r>
              <a:rPr lang="en-US" altLang="zh-CN" sz="2400" dirty="0" smtClean="0"/>
              <a:t> clash.</a:t>
            </a:r>
          </a:p>
          <a:p>
            <a:r>
              <a:rPr lang="en-US" altLang="zh-CN" sz="2400" dirty="0" smtClean="0"/>
              <a:t>Identify and keep the non-redundant results(RMSD&gt;=0.5 Å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Crude ranking based </a:t>
            </a:r>
            <a:r>
              <a:rPr lang="en-US" altLang="zh-CN" sz="2400" dirty="0" smtClean="0"/>
              <a:t>on three principles: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1.same residues &gt;similar residues; </a:t>
            </a:r>
          </a:p>
          <a:p>
            <a:pPr>
              <a:buNone/>
            </a:pPr>
            <a:r>
              <a:rPr lang="en-US" altLang="zh-CN" sz="2400" dirty="0" smtClean="0"/>
              <a:t>     2.Residues of microenvironment:5&gt;4&gt;3;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3.RMSD, the smaller, the better.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 and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Inﬂuenza</a:t>
            </a:r>
            <a:r>
              <a:rPr lang="en-US" altLang="zh-CN" dirty="0" smtClean="0"/>
              <a:t> neuraminidase(</a:t>
            </a:r>
            <a:r>
              <a:rPr lang="zh-CN" altLang="en-US" dirty="0" smtClean="0"/>
              <a:t>神经氨酸酶</a:t>
            </a:r>
            <a:r>
              <a:rPr lang="en-US" altLang="zh-CN" dirty="0" smtClean="0"/>
              <a:t>), a target with abundant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-bound structures (222 structures with ∼70 unique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in PDB)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Trypanosoma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brucei</a:t>
            </a:r>
            <a:r>
              <a:rPr lang="en-US" altLang="zh-CN" dirty="0" smtClean="0"/>
              <a:t> RNA editing </a:t>
            </a:r>
            <a:r>
              <a:rPr lang="en-US" altLang="zh-CN" dirty="0" err="1" smtClean="0"/>
              <a:t>ligase</a:t>
            </a:r>
            <a:r>
              <a:rPr lang="en-US" altLang="zh-CN" dirty="0" smtClean="0"/>
              <a:t> 1 (TbREL1),a protein with only one PDB-deposited crystal structure bound to a single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(ATP)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of </a:t>
            </a:r>
            <a:r>
              <a:rPr lang="en-US" altLang="zh-CN" dirty="0" err="1" smtClean="0"/>
              <a:t>inﬂuenza</a:t>
            </a:r>
            <a:r>
              <a:rPr lang="en-US" altLang="zh-CN" dirty="0" smtClean="0"/>
              <a:t> neuraminidase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14414" y="1428736"/>
            <a:ext cx="5786478" cy="2714644"/>
            <a:chOff x="1357290" y="1785926"/>
            <a:chExt cx="7472405" cy="339964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57290" y="1785926"/>
              <a:ext cx="6429420" cy="3399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7358082" y="2214554"/>
            <a:ext cx="1471613" cy="1190625"/>
          </p:xfrm>
          <a:graphic>
            <a:graphicData uri="http://schemas.openxmlformats.org/presentationml/2006/ole">
              <p:oleObj spid="_x0000_s1026" name="CS ChemDraw Drawing" r:id="rId4" imgW="1471723" imgH="1191384" progId="ChemDraw.Document.6.0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40344" y="2143783"/>
              <a:ext cx="1856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Oseltamivir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达菲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6" name="下箭头 5"/>
            <p:cNvSpPr/>
            <p:nvPr/>
          </p:nvSpPr>
          <p:spPr>
            <a:xfrm rot="16661032">
              <a:off x="5767586" y="2496736"/>
              <a:ext cx="285752" cy="500066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 rot="4364022">
              <a:off x="3995917" y="2532362"/>
              <a:ext cx="285752" cy="500066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7158" y="4500570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b="1" dirty="0" smtClean="0"/>
              <a:t>A</a:t>
            </a:r>
            <a:r>
              <a:rPr lang="fr-FR" altLang="zh-CN" dirty="0" smtClean="0"/>
              <a:t> shows 95 distinct PDB structures representing 39 unique ligands.</a:t>
            </a:r>
            <a:r>
              <a:rPr lang="en-US" altLang="zh-CN" dirty="0" smtClean="0"/>
              <a:t> As expected, most of the </a:t>
            </a:r>
            <a:r>
              <a:rPr lang="en-US" altLang="zh-CN" dirty="0" err="1" smtClean="0"/>
              <a:t>identiﬁed</a:t>
            </a:r>
            <a:r>
              <a:rPr lang="en-US" altLang="zh-CN" dirty="0" smtClean="0"/>
              <a:t> ringed fragments were derived from known neuraminidase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and other experimental inhibitors. A single fragment was also obtained from </a:t>
            </a:r>
            <a:r>
              <a:rPr lang="en-US" altLang="zh-CN" dirty="0" err="1" smtClean="0"/>
              <a:t>pentaethylene</a:t>
            </a:r>
            <a:r>
              <a:rPr lang="en-US" altLang="zh-CN" dirty="0" smtClean="0"/>
              <a:t> glycol bound to D-lactate </a:t>
            </a:r>
            <a:r>
              <a:rPr lang="en-US" altLang="zh-CN" dirty="0" err="1" smtClean="0"/>
              <a:t>dehydrogenase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conﬁrming</a:t>
            </a:r>
            <a:r>
              <a:rPr lang="en-US" altLang="zh-CN" dirty="0" smtClean="0"/>
              <a:t> that </a:t>
            </a:r>
            <a:r>
              <a:rPr lang="en-US" altLang="zh-CN" dirty="0" err="1" smtClean="0"/>
              <a:t>CrystalDock</a:t>
            </a:r>
            <a:r>
              <a:rPr lang="en-US" altLang="zh-CN" dirty="0" smtClean="0"/>
              <a:t> is able to identify binding fragments from even distantly related proteins. Interestingly, </a:t>
            </a:r>
            <a:r>
              <a:rPr lang="en-US" altLang="zh-CN" dirty="0" err="1" smtClean="0"/>
              <a:t>CrystalDock</a:t>
            </a:r>
            <a:r>
              <a:rPr lang="en-US" altLang="zh-CN" dirty="0" smtClean="0"/>
              <a:t> placed a sulfate ion near the location of the charged </a:t>
            </a:r>
            <a:r>
              <a:rPr lang="en-US" altLang="zh-CN" dirty="0" err="1" smtClean="0"/>
              <a:t>oseltamivir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carboxylate</a:t>
            </a:r>
            <a:r>
              <a:rPr lang="en-US" altLang="zh-CN" dirty="0" smtClean="0"/>
              <a:t> group (Figure B),implying the potential structural modification method.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7950" y="292893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 with only selected positioned fragments shown for the sake of simplicity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57950" y="2928934"/>
            <a:ext cx="221457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Suggested Modifications of a TbREL1</a:t>
            </a:r>
            <a:br>
              <a:rPr lang="en-US" altLang="zh-CN" dirty="0" smtClean="0"/>
            </a:br>
            <a:r>
              <a:rPr lang="en-US" altLang="zh-CN" dirty="0" smtClean="0"/>
              <a:t>Naphthalene-Based Inhibitor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14488"/>
            <a:ext cx="260278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29" y="1785926"/>
            <a:ext cx="2571103" cy="27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785926"/>
            <a:ext cx="2286016" cy="267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3" y="4826675"/>
            <a:ext cx="8715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CrystalDock</a:t>
            </a:r>
            <a:r>
              <a:rPr lang="en-US" altLang="zh-CN" dirty="0" smtClean="0"/>
              <a:t>-positioned fragments can be generally clustered into three groups. The third group, which is represented by several mostly hydrophobic fragments, does not correspond to any </a:t>
            </a:r>
            <a:r>
              <a:rPr lang="en-US" altLang="zh-CN" b="1" dirty="0" smtClean="0"/>
              <a:t>V2</a:t>
            </a:r>
            <a:r>
              <a:rPr lang="en-US" altLang="zh-CN" dirty="0" smtClean="0"/>
              <a:t> substructure (lead compound), suggesting a possible route for improving potency. </a:t>
            </a:r>
            <a:r>
              <a:rPr lang="en-US" altLang="zh-CN" dirty="0" smtClean="0">
                <a:solidFill>
                  <a:srgbClr val="FF0000"/>
                </a:solidFill>
              </a:rPr>
              <a:t>Toluene</a:t>
            </a:r>
            <a:r>
              <a:rPr lang="en-US" altLang="zh-CN" dirty="0" smtClean="0"/>
              <a:t> fragments derived from two unique inhibitors of P38 </a:t>
            </a:r>
            <a:r>
              <a:rPr lang="en-US" altLang="zh-CN" dirty="0" err="1" smtClean="0"/>
              <a:t>mitogen</a:t>
            </a:r>
            <a:r>
              <a:rPr lang="en-US" altLang="zh-CN" dirty="0" smtClean="0"/>
              <a:t>-activated protein </a:t>
            </a:r>
            <a:r>
              <a:rPr lang="en-US" altLang="zh-CN" dirty="0" err="1" smtClean="0"/>
              <a:t>kinases</a:t>
            </a:r>
            <a:r>
              <a:rPr lang="en-US" altLang="zh-CN" dirty="0" smtClean="0"/>
              <a:t> may be ideal for </a:t>
            </a:r>
            <a:r>
              <a:rPr lang="en-US" altLang="zh-CN" dirty="0" smtClean="0"/>
              <a:t>modification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388" y="36433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V2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1571612"/>
            <a:ext cx="19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Docked pose of </a:t>
            </a:r>
            <a:r>
              <a:rPr lang="en-US" altLang="zh-CN" b="1" dirty="0" smtClean="0"/>
              <a:t>V2</a:t>
            </a:r>
            <a:endParaRPr lang="zh-CN" altLang="en-US" b="1" dirty="0"/>
          </a:p>
        </p:txBody>
      </p:sp>
      <p:sp>
        <p:nvSpPr>
          <p:cNvPr id="10" name="下箭头 9"/>
          <p:cNvSpPr/>
          <p:nvPr/>
        </p:nvSpPr>
        <p:spPr>
          <a:xfrm flipH="1">
            <a:off x="1785918" y="1928802"/>
            <a:ext cx="285752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2000" y="3857628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authors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Jacob D. </a:t>
            </a:r>
            <a:r>
              <a:rPr lang="en-US" altLang="zh-CN" sz="2400" dirty="0" err="1" smtClean="0"/>
              <a:t>Durrant</a:t>
            </a:r>
            <a:r>
              <a:rPr lang="en-US" altLang="zh-CN" sz="2400" dirty="0" smtClean="0"/>
              <a:t> is doing CADD research on </a:t>
            </a:r>
            <a:r>
              <a:rPr lang="en-US" sz="2400" dirty="0" smtClean="0"/>
              <a:t>infectious disease and inflammation in humans. He designs many algorithms and programs on </a:t>
            </a:r>
            <a:r>
              <a:rPr lang="en-US" sz="2400" dirty="0" err="1" smtClean="0"/>
              <a:t>ligand</a:t>
            </a:r>
            <a:r>
              <a:rPr lang="en-US" sz="2400" dirty="0" smtClean="0"/>
              <a:t>-protein interaction and MD, such as </a:t>
            </a:r>
            <a:r>
              <a:rPr lang="en-US" sz="2400" dirty="0" err="1" smtClean="0"/>
              <a:t>NNScore</a:t>
            </a:r>
            <a:r>
              <a:rPr lang="en-US" sz="2400" dirty="0" smtClean="0"/>
              <a:t>(Neural-Network-Based), </a:t>
            </a:r>
            <a:r>
              <a:rPr lang="en-US" sz="2400" dirty="0" err="1" smtClean="0"/>
              <a:t>Hbonanza</a:t>
            </a:r>
            <a:r>
              <a:rPr lang="en-US" sz="2400" dirty="0" smtClean="0"/>
              <a:t>(MD H-bond analysis) and so on(&gt;20 papers during PhD).</a:t>
            </a:r>
          </a:p>
          <a:p>
            <a:endParaRPr lang="en-US" sz="2400" dirty="0" smtClean="0"/>
          </a:p>
          <a:p>
            <a:r>
              <a:rPr lang="en-US" sz="2400" dirty="0" smtClean="0"/>
              <a:t>J. Andrew </a:t>
            </a:r>
            <a:r>
              <a:rPr lang="en-US" sz="2400" dirty="0" err="1" smtClean="0"/>
              <a:t>McCammon</a:t>
            </a:r>
            <a:r>
              <a:rPr lang="en-US" sz="2400" dirty="0" smtClean="0"/>
              <a:t> is a professor in UCSD and was elected to the NAS in 2011. He is the pioneer in MD study and published the first MD simulation of protein with M. </a:t>
            </a:r>
            <a:r>
              <a:rPr lang="en-US" sz="2400" dirty="0" err="1" smtClean="0"/>
              <a:t>Karplus</a:t>
            </a:r>
            <a:r>
              <a:rPr lang="en-US" sz="2400" dirty="0" smtClean="0"/>
              <a:t> in 1977 and also as one of the author of the book “Dynamics of Proteins and Nucleic Acids”(1987).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6215082"/>
            <a:ext cx="873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McCammon</a:t>
            </a:r>
            <a:r>
              <a:rPr lang="en-US" sz="1600" dirty="0" smtClean="0"/>
              <a:t>, J. A.; </a:t>
            </a:r>
            <a:r>
              <a:rPr lang="en-US" sz="1600" dirty="0" err="1" smtClean="0"/>
              <a:t>Gelin</a:t>
            </a:r>
            <a:r>
              <a:rPr lang="en-US" sz="1600" dirty="0" smtClean="0"/>
              <a:t>, B. R.; </a:t>
            </a:r>
            <a:r>
              <a:rPr lang="en-US" sz="1600" dirty="0" err="1" smtClean="0"/>
              <a:t>Karplus</a:t>
            </a:r>
            <a:r>
              <a:rPr lang="en-US" sz="1600" dirty="0" smtClean="0"/>
              <a:t>, M. (1977). "Dynamics of folded proteins". </a:t>
            </a:r>
            <a:r>
              <a:rPr lang="en-US" sz="1600" i="1" dirty="0" smtClean="0"/>
              <a:t>Nature</a:t>
            </a:r>
            <a:r>
              <a:rPr lang="en-US" sz="1600" dirty="0" smtClean="0"/>
              <a:t> </a:t>
            </a:r>
            <a:r>
              <a:rPr lang="en-US" sz="1600" b="1" dirty="0" smtClean="0"/>
              <a:t>267 </a:t>
            </a:r>
            <a:r>
              <a:rPr lang="en-US" sz="1600" dirty="0" smtClean="0"/>
              <a:t>585–590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0"/>
            <a:ext cx="1411874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0"/>
            <a:ext cx="2093841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evaluation by IT-TI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000924" cy="2643206"/>
            <a:chOff x="428596" y="2071678"/>
            <a:chExt cx="7923985" cy="2843231"/>
          </a:xfrm>
        </p:grpSpPr>
        <p:grpSp>
          <p:nvGrpSpPr>
            <p:cNvPr id="11" name="组合 10"/>
            <p:cNvGrpSpPr/>
            <p:nvPr/>
          </p:nvGrpSpPr>
          <p:grpSpPr>
            <a:xfrm>
              <a:off x="428596" y="2071678"/>
              <a:ext cx="7923985" cy="2452704"/>
              <a:chOff x="428596" y="2071678"/>
              <a:chExt cx="7923985" cy="2452704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714876" y="2071678"/>
                <a:ext cx="3637705" cy="228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8596" y="2071678"/>
                <a:ext cx="3581400" cy="227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143504" y="4357694"/>
                <a:ext cx="3148013" cy="166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80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857224" y="4357694"/>
                <a:ext cx="3148013" cy="166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14678" y="4643446"/>
              <a:ext cx="2462213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285720" y="4143380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binding energies were predicted by Independent-trajectories thermodynamic integration (IT-TI).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Six TI runs were executed for each system: three in which the protein-bound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was annihilated, and three in which the solvated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was annihilated. From these six TI runs, nine binding-energy estimates were calculated. The predicted binding </a:t>
            </a:r>
            <a:r>
              <a:rPr lang="en-US" altLang="zh-CN" dirty="0" err="1" smtClean="0"/>
              <a:t>aﬃnity</a:t>
            </a:r>
            <a:r>
              <a:rPr lang="en-US" altLang="zh-CN" dirty="0" smtClean="0"/>
              <a:t> of </a:t>
            </a:r>
            <a:r>
              <a:rPr lang="en-US" altLang="zh-CN" b="1" dirty="0" smtClean="0"/>
              <a:t>V2</a:t>
            </a:r>
            <a:r>
              <a:rPr lang="en-US" altLang="zh-CN" dirty="0" smtClean="0"/>
              <a:t> was </a:t>
            </a:r>
            <a:r>
              <a:rPr lang="en-US" altLang="zh-CN" dirty="0" smtClean="0">
                <a:solidFill>
                  <a:srgbClr val="FF0000"/>
                </a:solidFill>
              </a:rPr>
              <a:t>-8.4 </a:t>
            </a:r>
            <a:r>
              <a:rPr lang="en-US" altLang="zh-CN" u="sng" dirty="0" smtClean="0"/>
              <a:t>+</a:t>
            </a:r>
            <a:r>
              <a:rPr lang="en-US" altLang="zh-CN" dirty="0" smtClean="0"/>
              <a:t> 0.5 kcal/mol, which correlates well with the experimentally measured IC50 value of 1.53 </a:t>
            </a:r>
            <a:r>
              <a:rPr lang="en-US" altLang="zh-CN" dirty="0" err="1" smtClean="0"/>
              <a:t>μM</a:t>
            </a:r>
            <a:r>
              <a:rPr lang="en-US" altLang="zh-C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predicted binding energy of the new composite compound was </a:t>
            </a:r>
            <a:r>
              <a:rPr lang="en-US" altLang="zh-CN" dirty="0" smtClean="0">
                <a:solidFill>
                  <a:srgbClr val="FF0000"/>
                </a:solidFill>
              </a:rPr>
              <a:t>-10.7 </a:t>
            </a:r>
            <a:r>
              <a:rPr lang="en-US" altLang="zh-CN" u="sng" dirty="0" smtClean="0"/>
              <a:t>+</a:t>
            </a:r>
            <a:r>
              <a:rPr lang="en-US" altLang="zh-CN" dirty="0" smtClean="0"/>
              <a:t> 0.9 kcal/mol,</a:t>
            </a:r>
          </a:p>
          <a:p>
            <a:r>
              <a:rPr lang="en-US" altLang="zh-CN" dirty="0" smtClean="0"/>
              <a:t>representing </a:t>
            </a:r>
            <a:r>
              <a:rPr lang="en-US" altLang="zh-CN" dirty="0" smtClean="0">
                <a:solidFill>
                  <a:srgbClr val="FF0000"/>
                </a:solidFill>
              </a:rPr>
              <a:t>a 2.3 kcal/mol improvement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43174" y="17144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V2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6446" y="171448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Modified V2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28662" y="1214422"/>
            <a:ext cx="3143272" cy="5429288"/>
            <a:chOff x="428596" y="1857364"/>
            <a:chExt cx="2739235" cy="4846364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857364"/>
              <a:ext cx="2739235" cy="35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5429264"/>
              <a:ext cx="2571768" cy="1274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4357686" y="2285992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 the previous study by the author, the compound V1, also containing the hydrophobic fragment and with better score in </a:t>
            </a:r>
            <a:r>
              <a:rPr lang="en-US" altLang="zh-CN" sz="2400" dirty="0" err="1" smtClean="0"/>
              <a:t>Autodock</a:t>
            </a:r>
            <a:r>
              <a:rPr lang="en-US" altLang="zh-CN" sz="2400" dirty="0" smtClean="0"/>
              <a:t>, shows worse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0562" y="5429264"/>
            <a:ext cx="367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 </a:t>
            </a:r>
            <a:r>
              <a:rPr lang="en-US" altLang="zh-CN" dirty="0" err="1" smtClean="0"/>
              <a:t>PLoS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Negl</a:t>
            </a:r>
            <a:r>
              <a:rPr lang="en-US" altLang="zh-CN" dirty="0" smtClean="0"/>
              <a:t>. Trop. Dis. 2010 4(8): e803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Shortcoming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Neglect the long-distance electrostatic interaction.</a:t>
            </a:r>
          </a:p>
          <a:p>
            <a:r>
              <a:rPr lang="en-US" altLang="zh-CN" sz="2400" dirty="0" smtClean="0"/>
              <a:t>Only offer the possible fragments but not the contact molecules.</a:t>
            </a:r>
          </a:p>
          <a:p>
            <a:r>
              <a:rPr lang="en-US" altLang="zh-CN" sz="2400" dirty="0" smtClean="0"/>
              <a:t>Though called as “dock”, it is Not suitable for high-throughput screening.</a:t>
            </a:r>
          </a:p>
          <a:p>
            <a:r>
              <a:rPr lang="en-US" altLang="zh-CN" sz="2400" dirty="0" smtClean="0"/>
              <a:t>Lack of efficient scoring function.</a:t>
            </a:r>
          </a:p>
          <a:p>
            <a:r>
              <a:rPr lang="en-US" altLang="zh-CN" sz="2400" dirty="0" smtClean="0"/>
              <a:t>Novel fragments which don’t exist in similar microenvironment but are valuable </a:t>
            </a:r>
            <a:r>
              <a:rPr lang="en-US" altLang="zh-CN" sz="2400" dirty="0" smtClean="0"/>
              <a:t>may be neglected.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CrystalDock</a:t>
            </a:r>
            <a:r>
              <a:rPr lang="en-US" altLang="zh-CN" dirty="0" smtClean="0"/>
              <a:t> is a new algorithm for fragment-based drug design based on the fragment-</a:t>
            </a:r>
            <a:r>
              <a:rPr lang="en-US" dirty="0" smtClean="0"/>
              <a:t> microenvironment</a:t>
            </a:r>
            <a:r>
              <a:rPr lang="en-US" altLang="zh-CN" dirty="0" smtClean="0"/>
              <a:t> information from known crystal complex structures from PDB. </a:t>
            </a:r>
          </a:p>
          <a:p>
            <a:r>
              <a:rPr lang="en-US" altLang="zh-CN" dirty="0" smtClean="0"/>
              <a:t>It could be used for identification of the potential binding fragments, even further optimization of lead compounds.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6050" y="2857496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Carboxylate</a:t>
            </a:r>
            <a:r>
              <a:rPr lang="en-US" altLang="zh-CN" dirty="0" smtClean="0"/>
              <a:t> group in </a:t>
            </a:r>
            <a:r>
              <a:rPr lang="en-US" altLang="zh-CN" dirty="0" err="1" smtClean="0"/>
              <a:t>Oseltamivir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22" name="Picture 2" descr="D:\Documents and Settings\zhaozx\Desktop\dafe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57363"/>
            <a:ext cx="5429288" cy="4071967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28926" y="3071810"/>
            <a:ext cx="500066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Fragment-Microenvironment database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153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1" y="5357826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3.5h in p380 when docking 2838 microenvironments for 13 residues in active-site(just consider the 3 residues microenvironments).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Core in CADD: </a:t>
            </a:r>
            <a:r>
              <a:rPr lang="en-US" altLang="zh-CN" sz="3200" dirty="0" smtClean="0"/>
              <a:t>Discover </a:t>
            </a:r>
            <a:r>
              <a:rPr lang="en-US" altLang="zh-CN" sz="3200" dirty="0" smtClean="0"/>
              <a:t>and Optimize Lead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42844" y="1785926"/>
            <a:ext cx="8715436" cy="4298422"/>
            <a:chOff x="142844" y="2000240"/>
            <a:chExt cx="8715436" cy="4298422"/>
          </a:xfrm>
        </p:grpSpPr>
        <p:sp>
          <p:nvSpPr>
            <p:cNvPr id="7" name="椭圆 6"/>
            <p:cNvSpPr/>
            <p:nvPr/>
          </p:nvSpPr>
          <p:spPr>
            <a:xfrm>
              <a:off x="500034" y="221455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9190" y="2214554"/>
              <a:ext cx="1928826" cy="18573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2857496"/>
              <a:ext cx="1835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Discovery</a:t>
              </a:r>
              <a:endParaRPr lang="zh-CN" altLang="en-US" sz="3200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643174" y="2857496"/>
              <a:ext cx="428628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4678" y="2857496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Lead</a:t>
              </a:r>
              <a:endParaRPr lang="zh-CN" altLang="en-US" sz="2400" b="1" dirty="0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143372" y="2857496"/>
              <a:ext cx="428628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2066" y="2857496"/>
              <a:ext cx="17207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/>
                <a:t>Optimize</a:t>
              </a:r>
              <a:endParaRPr lang="zh-CN" altLang="en-US" sz="3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844" y="4214818"/>
              <a:ext cx="2857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Virtual screening</a:t>
              </a:r>
            </a:p>
            <a:p>
              <a:pPr algn="ctr"/>
              <a:r>
                <a:rPr lang="en-US" altLang="zh-CN" dirty="0" smtClean="0"/>
                <a:t>(Docking, </a:t>
              </a:r>
              <a:r>
                <a:rPr lang="en-US" altLang="zh-CN" dirty="0" err="1" smtClean="0"/>
                <a:t>Pharmacophore</a:t>
              </a:r>
              <a:r>
                <a:rPr lang="en-US" altLang="zh-CN" dirty="0" smtClean="0"/>
                <a:t>)</a:t>
              </a:r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De novo design</a:t>
              </a:r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7215206" y="2928934"/>
              <a:ext cx="428628" cy="428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715272" y="2857496"/>
              <a:ext cx="1143008" cy="571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Potential Drug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9124" y="4286256"/>
              <a:ext cx="28575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Human experience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Fragment-based design</a:t>
              </a:r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De novo design</a:t>
              </a:r>
              <a:endParaRPr lang="zh-CN" altLang="en-US" dirty="0"/>
            </a:p>
          </p:txBody>
        </p:sp>
        <p:cxnSp>
          <p:nvCxnSpPr>
            <p:cNvPr id="22" name="曲线连接符 21"/>
            <p:cNvCxnSpPr/>
            <p:nvPr/>
          </p:nvCxnSpPr>
          <p:spPr>
            <a:xfrm>
              <a:off x="3714744" y="2428868"/>
              <a:ext cx="500066" cy="357190"/>
            </a:xfrm>
            <a:prstGeom prst="curved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2000240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MD</a:t>
              </a:r>
              <a:endParaRPr lang="zh-CN" alt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00298" y="5929330"/>
              <a:ext cx="337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Reliable known crystal structures?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43438" y="4786322"/>
              <a:ext cx="2357454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曲线连接符 28"/>
            <p:cNvCxnSpPr/>
            <p:nvPr/>
          </p:nvCxnSpPr>
          <p:spPr>
            <a:xfrm rot="16200000" flipH="1">
              <a:off x="4250529" y="4321975"/>
              <a:ext cx="428628" cy="357190"/>
            </a:xfrm>
            <a:prstGeom prst="curved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00298" y="3786190"/>
              <a:ext cx="269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Docking results (Auto T&amp;T)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2" name="圆柱形 31"/>
            <p:cNvSpPr/>
            <p:nvPr/>
          </p:nvSpPr>
          <p:spPr>
            <a:xfrm>
              <a:off x="2857488" y="4714884"/>
              <a:ext cx="1214446" cy="92869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28926" y="4929198"/>
              <a:ext cx="1081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Fragment</a:t>
              </a:r>
            </a:p>
            <a:p>
              <a:r>
                <a:rPr lang="en-US" altLang="zh-CN" dirty="0" smtClean="0">
                  <a:solidFill>
                    <a:schemeClr val="accent2"/>
                  </a:solidFill>
                </a:rPr>
                <a:t>Database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曲线连接符 35"/>
            <p:cNvCxnSpPr/>
            <p:nvPr/>
          </p:nvCxnSpPr>
          <p:spPr>
            <a:xfrm>
              <a:off x="4214810" y="5072074"/>
              <a:ext cx="357190" cy="1588"/>
            </a:xfrm>
            <a:prstGeom prst="curved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500298" y="5929330"/>
              <a:ext cx="3286148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曲线连接符 38"/>
            <p:cNvCxnSpPr/>
            <p:nvPr/>
          </p:nvCxnSpPr>
          <p:spPr>
            <a:xfrm rot="5400000" flipH="1" flipV="1">
              <a:off x="4251323" y="5392751"/>
              <a:ext cx="498478" cy="285752"/>
            </a:xfrm>
            <a:prstGeom prst="curved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57950" y="5929330"/>
              <a:ext cx="1282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C00000"/>
                  </a:solidFill>
                </a:rPr>
                <a:t>CrystalDock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10800000">
              <a:off x="5929322" y="6072206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/>
          <a:srcRect r="12011"/>
          <a:stretch>
            <a:fillRect/>
          </a:stretch>
        </p:blipFill>
        <p:spPr bwMode="auto">
          <a:xfrm>
            <a:off x="5786446" y="1500174"/>
            <a:ext cx="3000396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Aim of </a:t>
            </a:r>
            <a:r>
              <a:rPr lang="en-US" altLang="zh-CN" dirty="0" err="1" smtClean="0"/>
              <a:t>CrystalDock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6211669"/>
            <a:ext cx="847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 </a:t>
            </a:r>
            <a:r>
              <a:rPr lang="en-US" altLang="zh-CN" dirty="0" err="1" smtClean="0"/>
              <a:t>CrystalDock</a:t>
            </a:r>
            <a:r>
              <a:rPr lang="en-US" altLang="zh-CN" dirty="0" smtClean="0"/>
              <a:t> is not a traditional docking program, but a tools for identify potential </a:t>
            </a:r>
          </a:p>
          <a:p>
            <a:r>
              <a:rPr lang="en-US" altLang="zh-CN" dirty="0" smtClean="0"/>
              <a:t>           binding fragments (used for fragment-based drug design).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0100" y="5357826"/>
            <a:ext cx="740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Use of the known crystal structures information of the P-L interaction</a:t>
            </a:r>
          </a:p>
          <a:p>
            <a:r>
              <a:rPr lang="en-US" altLang="zh-CN" sz="2000" dirty="0" smtClean="0"/>
              <a:t>To </a:t>
            </a:r>
            <a:r>
              <a:rPr lang="en-US" altLang="zh-CN" sz="2000" dirty="0" smtClean="0">
                <a:solidFill>
                  <a:srgbClr val="FF0000"/>
                </a:solidFill>
              </a:rPr>
              <a:t>predict the potential binding fragments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optimize the lead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>
          <a:xfrm>
            <a:off x="4929190" y="3286124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357694"/>
            <a:ext cx="781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357694"/>
            <a:ext cx="733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5"/>
          <a:srcRect l="9259"/>
          <a:stretch>
            <a:fillRect/>
          </a:stretch>
        </p:blipFill>
        <p:spPr bwMode="auto">
          <a:xfrm>
            <a:off x="3571868" y="4357694"/>
            <a:ext cx="7000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组合 33"/>
          <p:cNvGrpSpPr/>
          <p:nvPr/>
        </p:nvGrpSpPr>
        <p:grpSpPr>
          <a:xfrm>
            <a:off x="214282" y="1428736"/>
            <a:ext cx="4790162" cy="2205042"/>
            <a:chOff x="214282" y="1428736"/>
            <a:chExt cx="4790162" cy="220504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4282" y="1428736"/>
              <a:ext cx="1714512" cy="59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90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20" y="2071678"/>
              <a:ext cx="4457700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928794" y="1428736"/>
              <a:ext cx="307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Known crystal structures of </a:t>
              </a:r>
            </a:p>
            <a:p>
              <a:r>
                <a:rPr lang="en-US" altLang="zh-CN" sz="2000" dirty="0" smtClean="0"/>
                <a:t>Protein-</a:t>
              </a:r>
              <a:r>
                <a:rPr lang="en-US" altLang="zh-CN" sz="2000" dirty="0" err="1" smtClean="0"/>
                <a:t>Ligand</a:t>
              </a:r>
              <a:r>
                <a:rPr lang="en-US" altLang="zh-CN" sz="2000" dirty="0" smtClean="0"/>
                <a:t> interaction</a:t>
              </a:r>
              <a:endParaRPr lang="zh-CN" altLang="en-US" sz="2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4282" y="3857628"/>
            <a:ext cx="4936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Extract the </a:t>
            </a:r>
            <a:r>
              <a:rPr lang="en-US" sz="2000" dirty="0" smtClean="0"/>
              <a:t>microenvironment and fragments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9322" y="3571876"/>
            <a:ext cx="281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Fragment-Based method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60" y="1714488"/>
            <a:ext cx="2571768" cy="14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29322" y="1643050"/>
            <a:ext cx="272610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46" y="1500174"/>
            <a:ext cx="3105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57884" y="1571612"/>
            <a:ext cx="289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500694" y="407194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Microenvironment: the adjacent 3~5 residues near the  fragment.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(For green fragment, the green box means to microenvironment)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4286248" y="4429132"/>
            <a:ext cx="114300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Building the fragment-</a:t>
            </a:r>
            <a:r>
              <a:rPr lang="en-US" dirty="0" smtClean="0"/>
              <a:t>microenvironment database</a:t>
            </a:r>
          </a:p>
          <a:p>
            <a:endParaRPr lang="en-US" dirty="0" smtClean="0"/>
          </a:p>
          <a:p>
            <a:r>
              <a:rPr lang="en-US" altLang="zh-CN" dirty="0" smtClean="0"/>
              <a:t>Procedure of Crystal-dock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 and 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6072206"/>
            <a:ext cx="747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program is written in python, and could be used in Windows, Linux, Mac.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 crystal database building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42844" y="3000372"/>
            <a:ext cx="2357454" cy="250033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Complexes from PDB:</a:t>
            </a:r>
          </a:p>
          <a:p>
            <a:pPr algn="ctr"/>
            <a:r>
              <a:rPr lang="en-US" altLang="zh-CN" dirty="0" smtClean="0"/>
              <a:t>50424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500826" y="3000372"/>
            <a:ext cx="2357454" cy="228601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43327 complexes</a:t>
            </a:r>
          </a:p>
          <a:p>
            <a:pPr algn="ctr"/>
            <a:r>
              <a:rPr lang="en-US" altLang="zh-CN" dirty="0" smtClean="0"/>
              <a:t>containing 202584 </a:t>
            </a:r>
            <a:r>
              <a:rPr lang="en-US" altLang="zh-CN" dirty="0" err="1" smtClean="0"/>
              <a:t>ligands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714612" y="2357430"/>
            <a:ext cx="3143272" cy="17859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857488" y="4500570"/>
            <a:ext cx="335758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8992" y="4929198"/>
            <a:ext cx="176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Filter </a:t>
            </a:r>
            <a:r>
              <a:rPr lang="en-US" altLang="zh-CN" sz="2400" dirty="0" err="1" smtClean="0"/>
              <a:t>ligands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14612" y="2500306"/>
            <a:ext cx="3293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Multiple </a:t>
            </a:r>
            <a:r>
              <a:rPr lang="en-US" altLang="zh-CN" sz="2400" dirty="0" err="1" smtClean="0"/>
              <a:t>rotamers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DNA, RNA, amino acid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Not sufficiently close to </a:t>
            </a:r>
          </a:p>
          <a:p>
            <a:r>
              <a:rPr lang="en-US" altLang="zh-CN" sz="2400" dirty="0" smtClean="0"/>
              <a:t>  potential receptor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18573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Exclude </a:t>
            </a:r>
            <a:r>
              <a:rPr lang="en-US" altLang="zh-CN" sz="2800" b="1" dirty="0" err="1" smtClean="0"/>
              <a:t>ligands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1736" y="6000768"/>
            <a:ext cx="425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include the additives in crystal !</a:t>
            </a:r>
          </a:p>
          <a:p>
            <a:pPr algn="ctr"/>
            <a:r>
              <a:rPr lang="en-US" altLang="zh-CN" dirty="0" smtClean="0"/>
              <a:t>Indeed, some ions are also included…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molecule to fragments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74"/>
            <a:ext cx="7286676" cy="397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5786454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All bonds between heavy atoms not belonging to the same ring were cut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Any fragment with fewer than </a:t>
            </a:r>
            <a:r>
              <a:rPr lang="en-US" altLang="zh-CN" dirty="0" smtClean="0">
                <a:solidFill>
                  <a:srgbClr val="FF0000"/>
                </a:solidFill>
              </a:rPr>
              <a:t>three heavy atoms </a:t>
            </a:r>
            <a:r>
              <a:rPr lang="en-US" altLang="zh-CN" dirty="0" smtClean="0"/>
              <a:t>was merged with the </a:t>
            </a:r>
          </a:p>
          <a:p>
            <a:r>
              <a:rPr lang="en-US" altLang="zh-CN" dirty="0" smtClean="0"/>
              <a:t>  neighboring fragment that had the fewest atoms.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Find residues to build microenvironment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285860"/>
            <a:ext cx="517661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4572008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Geometric rays, separated by 10</a:t>
            </a:r>
            <a:r>
              <a:rPr lang="en-US" altLang="zh-CN" baseline="30000" dirty="0" smtClean="0"/>
              <a:t>o</a:t>
            </a:r>
            <a:r>
              <a:rPr lang="en-US" altLang="zh-CN" dirty="0" smtClean="0"/>
              <a:t> in all directions, were extended from each fragment</a:t>
            </a:r>
          </a:p>
          <a:p>
            <a:r>
              <a:rPr lang="en-US" altLang="zh-CN" dirty="0" smtClean="0"/>
              <a:t>  atom out into space(0 to 4 Å, 0.5 Å per step). When the ray find any atoms, record the</a:t>
            </a:r>
          </a:p>
          <a:p>
            <a:r>
              <a:rPr lang="en-US" altLang="zh-CN" dirty="0" smtClean="0"/>
              <a:t>  residue and end the ray.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distance cutoff </a:t>
            </a:r>
            <a:r>
              <a:rPr lang="en-US" altLang="zh-CN" dirty="0" smtClean="0"/>
              <a:t>was </a:t>
            </a:r>
            <a:r>
              <a:rPr lang="en-US" altLang="zh-CN" dirty="0" smtClean="0"/>
              <a:t>g</a:t>
            </a:r>
            <a:r>
              <a:rPr lang="en-US" altLang="zh-CN" dirty="0" smtClean="0"/>
              <a:t>radually </a:t>
            </a:r>
            <a:r>
              <a:rPr lang="en-US" altLang="zh-CN" dirty="0" smtClean="0"/>
              <a:t>scaled back from 4 to 0 Å to build multiple </a:t>
            </a:r>
            <a:r>
              <a:rPr lang="en-US" altLang="zh-CN" dirty="0" smtClean="0"/>
              <a:t>fragment-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microenvironment for each </a:t>
            </a:r>
            <a:r>
              <a:rPr lang="en-US" altLang="zh-CN" dirty="0" smtClean="0"/>
              <a:t>fragment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Only those microenvironments with 3, 4, and 5 receptor residues (823,460 in total) were  </a:t>
            </a:r>
          </a:p>
          <a:p>
            <a:r>
              <a:rPr lang="en-US" altLang="zh-CN" dirty="0" smtClean="0"/>
              <a:t>  considered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main procedure of </a:t>
            </a:r>
            <a:r>
              <a:rPr lang="en-US" altLang="zh-CN" dirty="0" err="1" smtClean="0"/>
              <a:t>CrystalDock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1425</Words>
  <PresentationFormat>全屏显示(4:3)</PresentationFormat>
  <Paragraphs>184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CS ChemDraw Drawing</vt:lpstr>
      <vt:lpstr>CrystalDock: A Novel Approach to Fragment-Based Drug Design</vt:lpstr>
      <vt:lpstr>The authors</vt:lpstr>
      <vt:lpstr>Core in CADD: Discover and Optimize Lead</vt:lpstr>
      <vt:lpstr>Aim of CrystalDock</vt:lpstr>
      <vt:lpstr>Contents</vt:lpstr>
      <vt:lpstr>Complex crystal database building</vt:lpstr>
      <vt:lpstr>From molecule to fragments</vt:lpstr>
      <vt:lpstr>Find residues to build microenvironment</vt:lpstr>
      <vt:lpstr>The main procedure of CrystalDock</vt:lpstr>
      <vt:lpstr>Identify the microenvironment of active-site of assigned protein</vt:lpstr>
      <vt:lpstr>Screening the crystal microenvironments</vt:lpstr>
      <vt:lpstr>Microenvironment screening</vt:lpstr>
      <vt:lpstr>Residue identification</vt:lpstr>
      <vt:lpstr>Geometric similar</vt:lpstr>
      <vt:lpstr>Side-chain orientation filter</vt:lpstr>
      <vt:lpstr>Further steps</vt:lpstr>
      <vt:lpstr>Application and Evaluation</vt:lpstr>
      <vt:lpstr>Results of inﬂuenza neuraminidase</vt:lpstr>
      <vt:lpstr>Suggested Modifications of a TbREL1 Naphthalene-Based Inhibitor</vt:lpstr>
      <vt:lpstr>Further evaluation by IT-TI</vt:lpstr>
      <vt:lpstr>However…</vt:lpstr>
      <vt:lpstr>Shortcoming</vt:lpstr>
      <vt:lpstr>Conclusion</vt:lpstr>
      <vt:lpstr>幻灯片 24</vt:lpstr>
      <vt:lpstr>Carboxylate group in Oseltamivir </vt:lpstr>
      <vt:lpstr>Fragment-Microenvironment 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Hom</cp:lastModifiedBy>
  <cp:revision>427</cp:revision>
  <dcterms:modified xsi:type="dcterms:W3CDTF">2012-03-08T19:01:07Z</dcterms:modified>
</cp:coreProperties>
</file>