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0.png" ContentType="image/png"/>
  <Override PartName="/ppt/media/image39.png" ContentType="image/png"/>
  <Override PartName="/ppt/media/image9.png" ContentType="image/png"/>
  <Override PartName="/ppt/media/image86.png" ContentType="image/png"/>
  <Override PartName="/ppt/media/image13.png" ContentType="image/png"/>
  <Override PartName="/ppt/media/image1.png" ContentType="image/png"/>
  <Override PartName="/ppt/media/image38.png" ContentType="image/png"/>
  <Override PartName="/ppt/media/image8.png" ContentType="image/png"/>
  <Override PartName="/ppt/media/image85.png" ContentType="image/png"/>
  <Override PartName="/ppt/media/image49.png" ContentType="image/png"/>
  <Override PartName="/ppt/media/image100.png" ContentType="image/png"/>
  <Override PartName="/ppt/media/image12.png" ContentType="image/png"/>
  <Override PartName="/ppt/media/image109.png" ContentType="image/png"/>
  <Override PartName="/ppt/media/image37.png" ContentType="image/png"/>
  <Override PartName="/ppt/media/image7.png" ContentType="image/png"/>
  <Override PartName="/ppt/media/image19.png" ContentType="image/png"/>
  <Override PartName="/ppt/media/image84.png" ContentType="image/png"/>
  <Override PartName="/ppt/media/image48.png" ContentType="image/png"/>
  <Override PartName="/ppt/media/image11.png" ContentType="image/png"/>
  <Override PartName="/ppt/media/image108.png" ContentType="image/png"/>
  <Override PartName="/ppt/media/image36.png" ContentType="image/png"/>
  <Override PartName="/ppt/media/image6.png" ContentType="image/png"/>
  <Override PartName="/ppt/media/image18.png" ContentType="image/png"/>
  <Override PartName="/ppt/media/image83.png" ContentType="image/png"/>
  <Override PartName="/ppt/media/image29.png" ContentType="image/png"/>
  <Override PartName="/ppt/media/image94.png" ContentType="image/png"/>
  <Override PartName="/ppt/media/image47.png" ContentType="image/png"/>
  <Override PartName="/ppt/media/image10.png" ContentType="image/png"/>
  <Override PartName="/ppt/media/image107.png" ContentType="image/png"/>
  <Override PartName="/ppt/media/image35.png" ContentType="image/png"/>
  <Override PartName="/ppt/media/image5.png" ContentType="image/png"/>
  <Override PartName="/ppt/media/image17.png" ContentType="image/png"/>
  <Override PartName="/ppt/media/image82.png" ContentType="image/png"/>
  <Override PartName="/ppt/media/image28.png" ContentType="image/png"/>
  <Override PartName="/ppt/media/image93.png" ContentType="image/png"/>
  <Override PartName="/ppt/media/image34.png" ContentType="image/png"/>
  <Override PartName="/ppt/media/image65.png" ContentType="image/png"/>
  <Override PartName="/ppt/media/image66.png" ContentType="image/png"/>
  <Override PartName="/ppt/media/image67.png" ContentType="image/png"/>
  <Override PartName="/ppt/media/image68.png" ContentType="image/png"/>
  <Override PartName="/ppt/media/image31.png" ContentType="image/png"/>
  <Override PartName="/ppt/media/image70.png" ContentType="image/png"/>
  <Override PartName="/ppt/media/image69.png" ContentType="image/png"/>
  <Override PartName="/ppt/media/image32.png" ContentType="image/png"/>
  <Override PartName="/ppt/media/image71.png" ContentType="image/png"/>
  <Override PartName="/ppt/media/image72.png" ContentType="image/png"/>
  <Override PartName="/ppt/media/image73.png" ContentType="image/png"/>
  <Override PartName="/ppt/media/image74.png" ContentType="image/png"/>
  <Override PartName="/ppt/media/image75.png" ContentType="image/png"/>
  <Override PartName="/ppt/media/image76.png" ContentType="image/png"/>
  <Override PartName="/ppt/media/image77.png" ContentType="image/png"/>
  <Override PartName="/ppt/media/image78.png" ContentType="image/png"/>
  <Override PartName="/ppt/media/image87.png" ContentType="image/png"/>
  <Override PartName="/ppt/media/image106.png" ContentType="image/png"/>
  <Override PartName="/ppt/media/image99.png" ContentType="image/png"/>
  <Override PartName="/ppt/media/image62.png" ContentType="image/png"/>
  <Override PartName="/ppt/media/image105.png" ContentType="image/png"/>
  <Override PartName="/ppt/media/image98.png" ContentType="image/png"/>
  <Override PartName="/ppt/media/image61.png" ContentType="image/png"/>
  <Override PartName="/ppt/media/image104.png" ContentType="image/png"/>
  <Override PartName="/ppt/media/image97.png" ContentType="image/png"/>
  <Override PartName="/ppt/media/image60.png" ContentType="image/png"/>
  <Override PartName="/ppt/media/image103.png" ContentType="image/png"/>
  <Override PartName="/ppt/media/image96.png" ContentType="image/png"/>
  <Override PartName="/ppt/media/image89.png" ContentType="image/png"/>
  <Override PartName="/ppt/media/image102.png" ContentType="image/png"/>
  <Override PartName="/ppt/media/image95.png" ContentType="image/png"/>
  <Override PartName="/ppt/media/image88.png" ContentType="image/png"/>
  <Override PartName="/ppt/media/image79.png" ContentType="image/png"/>
  <Override PartName="/ppt/media/image101.png" ContentType="image/png"/>
  <Override PartName="/ppt/media/image64.png" ContentType="image/png"/>
  <Override PartName="/ppt/media/image63.png" ContentType="image/png"/>
  <Override PartName="/ppt/media/image23.png" ContentType="image/png"/>
  <Override PartName="/ppt/media/image22.png" ContentType="image/png"/>
  <Override PartName="/ppt/media/image59.png" ContentType="image/png"/>
  <Override PartName="/ppt/media/image110.png" ContentType="image/png"/>
  <Override PartName="/ppt/media/image24.png" ContentType="image/png"/>
  <Override PartName="/ppt/media/image21.png" ContentType="image/png"/>
  <Override PartName="/ppt/media/image58.png" ContentType="image/png"/>
  <Override PartName="/ppt/media/image20.png" ContentType="image/png"/>
  <Override PartName="/ppt/media/image57.png" ContentType="image/png"/>
  <Override PartName="/ppt/media/image90.png" ContentType="image/png"/>
  <Override PartName="/ppt/media/image25.png" ContentType="image/png"/>
  <Override PartName="/ppt/media/image2.png" ContentType="image/png"/>
  <Override PartName="/ppt/media/image14.png" ContentType="image/png"/>
  <Override PartName="/ppt/media/image91.png" ContentType="image/png"/>
  <Override PartName="/ppt/media/image26.png" ContentType="image/png"/>
  <Override PartName="/ppt/media/image15.png" ContentType="image/png"/>
  <Override PartName="/ppt/media/image80.png" ContentType="image/png"/>
  <Override PartName="/ppt/media/image3.png" ContentType="image/png"/>
  <Override PartName="/ppt/media/image33.png" ContentType="image/png"/>
  <Override PartName="/ppt/media/image92.png" ContentType="image/png"/>
  <Override PartName="/ppt/media/image27.png" ContentType="image/png"/>
  <Override PartName="/ppt/media/image4.png" ContentType="image/png"/>
  <Override PartName="/ppt/media/image16.png" ContentType="image/png"/>
  <Override PartName="/ppt/media/image81.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4.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65.xml.rels" ContentType="application/vnd.openxmlformats-package.relationships+xml"/>
  <Override PartName="/ppt/slides/_rels/slide58.xml.rels" ContentType="application/vnd.openxmlformats-package.relationships+xml"/>
  <Override PartName="/ppt/slides/_rels/slide13.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14.xml.rels" ContentType="application/vnd.openxmlformats-package.relationships+xml"/>
  <Override PartName="/ppt/slides/_rels/slide45.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0.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66.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5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6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6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6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2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2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2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2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2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3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6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6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7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8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8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8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1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2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2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2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2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2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3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3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4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24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24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24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25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25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25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4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4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slideLayout" Target="../slideLayouts/slideLayout1.xml"/><Relationship Id="rId23" Type="http://schemas.openxmlformats.org/officeDocument/2006/relationships/slideLayout" Target="../slideLayouts/slideLayout2.xml"/><Relationship Id="rId24" Type="http://schemas.openxmlformats.org/officeDocument/2006/relationships/slideLayout" Target="../slideLayouts/slideLayout3.xml"/><Relationship Id="rId25" Type="http://schemas.openxmlformats.org/officeDocument/2006/relationships/slideLayout" Target="../slideLayouts/slideLayout4.xml"/><Relationship Id="rId26" Type="http://schemas.openxmlformats.org/officeDocument/2006/relationships/slideLayout" Target="../slideLayouts/slideLayout5.xml"/><Relationship Id="rId27" Type="http://schemas.openxmlformats.org/officeDocument/2006/relationships/slideLayout" Target="../slideLayouts/slideLayout6.xml"/><Relationship Id="rId28" Type="http://schemas.openxmlformats.org/officeDocument/2006/relationships/slideLayout" Target="../slideLayouts/slideLayout7.xml"/><Relationship Id="rId29" Type="http://schemas.openxmlformats.org/officeDocument/2006/relationships/slideLayout" Target="../slideLayouts/slideLayout8.xml"/><Relationship Id="rId30" Type="http://schemas.openxmlformats.org/officeDocument/2006/relationships/slideLayout" Target="../slideLayouts/slideLayout9.xml"/><Relationship Id="rId31" Type="http://schemas.openxmlformats.org/officeDocument/2006/relationships/slideLayout" Target="../slideLayouts/slideLayout10.xml"/><Relationship Id="rId32" Type="http://schemas.openxmlformats.org/officeDocument/2006/relationships/slideLayout" Target="../slideLayouts/slideLayout11.xml"/><Relationship Id="rId3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image" Target="../media/image29.png"/><Relationship Id="rId11" Type="http://schemas.openxmlformats.org/officeDocument/2006/relationships/image" Target="../media/image30.png"/><Relationship Id="rId12" Type="http://schemas.openxmlformats.org/officeDocument/2006/relationships/image" Target="../media/image31.png"/><Relationship Id="rId13" Type="http://schemas.openxmlformats.org/officeDocument/2006/relationships/image" Target="../media/image32.png"/><Relationship Id="rId14" Type="http://schemas.openxmlformats.org/officeDocument/2006/relationships/image" Target="../media/image33.png"/><Relationship Id="rId15" Type="http://schemas.openxmlformats.org/officeDocument/2006/relationships/image" Target="../media/image34.png"/><Relationship Id="rId16" Type="http://schemas.openxmlformats.org/officeDocument/2006/relationships/image" Target="../media/image35.png"/><Relationship Id="rId17" Type="http://schemas.openxmlformats.org/officeDocument/2006/relationships/image" Target="../media/image36.png"/><Relationship Id="rId18" Type="http://schemas.openxmlformats.org/officeDocument/2006/relationships/image" Target="../media/image37.png"/><Relationship Id="rId19" Type="http://schemas.openxmlformats.org/officeDocument/2006/relationships/image" Target="../media/image38.png"/><Relationship Id="rId20" Type="http://schemas.openxmlformats.org/officeDocument/2006/relationships/slideLayout" Target="../slideLayouts/slideLayout13.xml"/><Relationship Id="rId21" Type="http://schemas.openxmlformats.org/officeDocument/2006/relationships/slideLayout" Target="../slideLayouts/slideLayout14.xml"/><Relationship Id="rId22" Type="http://schemas.openxmlformats.org/officeDocument/2006/relationships/slideLayout" Target="../slideLayouts/slideLayout15.xml"/><Relationship Id="rId23" Type="http://schemas.openxmlformats.org/officeDocument/2006/relationships/slideLayout" Target="../slideLayouts/slideLayout16.xml"/><Relationship Id="rId24" Type="http://schemas.openxmlformats.org/officeDocument/2006/relationships/slideLayout" Target="../slideLayouts/slideLayout17.xml"/><Relationship Id="rId25" Type="http://schemas.openxmlformats.org/officeDocument/2006/relationships/slideLayout" Target="../slideLayouts/slideLayout18.xml"/><Relationship Id="rId26" Type="http://schemas.openxmlformats.org/officeDocument/2006/relationships/slideLayout" Target="../slideLayouts/slideLayout19.xml"/><Relationship Id="rId27" Type="http://schemas.openxmlformats.org/officeDocument/2006/relationships/slideLayout" Target="../slideLayouts/slideLayout20.xml"/><Relationship Id="rId28" Type="http://schemas.openxmlformats.org/officeDocument/2006/relationships/slideLayout" Target="../slideLayouts/slideLayout21.xml"/><Relationship Id="rId29" Type="http://schemas.openxmlformats.org/officeDocument/2006/relationships/slideLayout" Target="../slideLayouts/slideLayout22.xml"/><Relationship Id="rId30" Type="http://schemas.openxmlformats.org/officeDocument/2006/relationships/slideLayout" Target="../slideLayouts/slideLayout23.xml"/><Relationship Id="rId31"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 Id="rId9" Type="http://schemas.openxmlformats.org/officeDocument/2006/relationships/image" Target="../media/image46.png"/><Relationship Id="rId10" Type="http://schemas.openxmlformats.org/officeDocument/2006/relationships/image" Target="../media/image47.png"/><Relationship Id="rId11" Type="http://schemas.openxmlformats.org/officeDocument/2006/relationships/image" Target="../media/image48.png"/><Relationship Id="rId12" Type="http://schemas.openxmlformats.org/officeDocument/2006/relationships/image" Target="../media/image49.png"/><Relationship Id="rId13" Type="http://schemas.openxmlformats.org/officeDocument/2006/relationships/image" Target="../media/image50.png"/><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slideLayout" Target="../slideLayouts/slideLayout33.xml"/><Relationship Id="rId23" Type="http://schemas.openxmlformats.org/officeDocument/2006/relationships/slideLayout" Target="../slideLayouts/slideLayout34.xml"/><Relationship Id="rId24" Type="http://schemas.openxmlformats.org/officeDocument/2006/relationships/slideLayout" Target="../slideLayouts/slideLayout35.xml"/><Relationship Id="rId2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 Id="rId7" Type="http://schemas.openxmlformats.org/officeDocument/2006/relationships/image" Target="../media/image56.png"/><Relationship Id="rId8" Type="http://schemas.openxmlformats.org/officeDocument/2006/relationships/image" Target="../media/image57.png"/><Relationship Id="rId9" Type="http://schemas.openxmlformats.org/officeDocument/2006/relationships/image" Target="../media/image58.png"/><Relationship Id="rId10" Type="http://schemas.openxmlformats.org/officeDocument/2006/relationships/image" Target="../media/image59.png"/><Relationship Id="rId11" Type="http://schemas.openxmlformats.org/officeDocument/2006/relationships/image" Target="../media/image60.png"/><Relationship Id="rId12" Type="http://schemas.openxmlformats.org/officeDocument/2006/relationships/image" Target="../media/image61.png"/><Relationship Id="rId13" Type="http://schemas.openxmlformats.org/officeDocument/2006/relationships/image" Target="../media/image62.png"/><Relationship Id="rId14" Type="http://schemas.openxmlformats.org/officeDocument/2006/relationships/image" Target="../media/image63.png"/><Relationship Id="rId15" Type="http://schemas.openxmlformats.org/officeDocument/2006/relationships/image" Target="../media/image64.png"/><Relationship Id="rId16" Type="http://schemas.openxmlformats.org/officeDocument/2006/relationships/image" Target="../media/image65.png"/><Relationship Id="rId17" Type="http://schemas.openxmlformats.org/officeDocument/2006/relationships/image" Target="../media/image66.png"/><Relationship Id="rId18" Type="http://schemas.openxmlformats.org/officeDocument/2006/relationships/image" Target="../media/image67.png"/><Relationship Id="rId19" Type="http://schemas.openxmlformats.org/officeDocument/2006/relationships/image" Target="../media/image68.png"/><Relationship Id="rId20" Type="http://schemas.openxmlformats.org/officeDocument/2006/relationships/image" Target="../media/image69.png"/><Relationship Id="rId21" Type="http://schemas.openxmlformats.org/officeDocument/2006/relationships/image" Target="../media/image70.png"/><Relationship Id="rId22" Type="http://schemas.openxmlformats.org/officeDocument/2006/relationships/slideLayout" Target="../slideLayouts/slideLayout37.xml"/><Relationship Id="rId23" Type="http://schemas.openxmlformats.org/officeDocument/2006/relationships/slideLayout" Target="../slideLayouts/slideLayout38.xml"/><Relationship Id="rId24" Type="http://schemas.openxmlformats.org/officeDocument/2006/relationships/slideLayout" Target="../slideLayouts/slideLayout39.xml"/><Relationship Id="rId25" Type="http://schemas.openxmlformats.org/officeDocument/2006/relationships/slideLayout" Target="../slideLayouts/slideLayout40.xml"/><Relationship Id="rId26" Type="http://schemas.openxmlformats.org/officeDocument/2006/relationships/slideLayout" Target="../slideLayouts/slideLayout41.xml"/><Relationship Id="rId27" Type="http://schemas.openxmlformats.org/officeDocument/2006/relationships/slideLayout" Target="../slideLayouts/slideLayout42.xml"/><Relationship Id="rId28" Type="http://schemas.openxmlformats.org/officeDocument/2006/relationships/slideLayout" Target="../slideLayouts/slideLayout43.xml"/><Relationship Id="rId29" Type="http://schemas.openxmlformats.org/officeDocument/2006/relationships/slideLayout" Target="../slideLayouts/slideLayout44.xml"/><Relationship Id="rId30" Type="http://schemas.openxmlformats.org/officeDocument/2006/relationships/slideLayout" Target="../slideLayouts/slideLayout45.xml"/><Relationship Id="rId31" Type="http://schemas.openxmlformats.org/officeDocument/2006/relationships/slideLayout" Target="../slideLayouts/slideLayout46.xml"/><Relationship Id="rId32" Type="http://schemas.openxmlformats.org/officeDocument/2006/relationships/slideLayout" Target="../slideLayouts/slideLayout47.xml"/><Relationship Id="rId3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0d8e5"/>
            </a:gs>
          </a:gsLst>
          <a:path path="circle"/>
        </a:gradFill>
      </p:bgPr>
    </p:bg>
    <p:spTree>
      <p:nvGrpSpPr>
        <p:cNvPr id="1" name=""/>
        <p:cNvGrpSpPr/>
        <p:nvPr/>
      </p:nvGrpSpPr>
      <p:grpSpPr>
        <a:xfrm>
          <a:off x="0" y="0"/>
          <a:ext cx="0" cy="0"/>
          <a:chOff x="0" y="0"/>
          <a:chExt cx="0" cy="0"/>
        </a:xfrm>
      </p:grpSpPr>
      <p:grpSp>
        <p:nvGrpSpPr>
          <p:cNvPr id="0" name="Group 1"/>
          <p:cNvGrpSpPr/>
          <p:nvPr/>
        </p:nvGrpSpPr>
        <p:grpSpPr>
          <a:xfrm>
            <a:off x="913680" y="0"/>
            <a:ext cx="8230320" cy="4330440"/>
            <a:chOff x="913680" y="0"/>
            <a:chExt cx="8230320" cy="4330440"/>
          </a:xfrm>
        </p:grpSpPr>
        <p:pic>
          <p:nvPicPr>
            <p:cNvPr id="1" name="Google Shape;11;p2" descr=""/>
            <p:cNvPicPr/>
            <p:nvPr/>
          </p:nvPicPr>
          <p:blipFill>
            <a:blip r:embed="rId2"/>
            <a:stretch/>
          </p:blipFill>
          <p:spPr>
            <a:xfrm flipH="1">
              <a:off x="7087320" y="3434760"/>
              <a:ext cx="1370880" cy="895680"/>
            </a:xfrm>
            <a:prstGeom prst="rect">
              <a:avLst/>
            </a:prstGeom>
            <a:ln>
              <a:noFill/>
            </a:ln>
          </p:spPr>
        </p:pic>
        <p:grpSp>
          <p:nvGrpSpPr>
            <p:cNvPr id="2" name="Group 2"/>
            <p:cNvGrpSpPr/>
            <p:nvPr/>
          </p:nvGrpSpPr>
          <p:grpSpPr>
            <a:xfrm>
              <a:off x="5715360" y="2747160"/>
              <a:ext cx="3428640" cy="895680"/>
              <a:chOff x="5715360" y="2747160"/>
              <a:chExt cx="3428640" cy="895680"/>
            </a:xfrm>
          </p:grpSpPr>
          <p:pic>
            <p:nvPicPr>
              <p:cNvPr id="3" name="Google Shape;13;p2" descr=""/>
              <p:cNvPicPr/>
              <p:nvPr/>
            </p:nvPicPr>
            <p:blipFill>
              <a:blip r:embed="rId3"/>
              <a:stretch/>
            </p:blipFill>
            <p:spPr>
              <a:xfrm flipH="1">
                <a:off x="7773120" y="2747160"/>
                <a:ext cx="1370880" cy="895680"/>
              </a:xfrm>
              <a:prstGeom prst="rect">
                <a:avLst/>
              </a:prstGeom>
              <a:ln>
                <a:noFill/>
              </a:ln>
            </p:spPr>
          </p:pic>
          <p:pic>
            <p:nvPicPr>
              <p:cNvPr id="4" name="Google Shape;14;p2" descr=""/>
              <p:cNvPicPr/>
              <p:nvPr/>
            </p:nvPicPr>
            <p:blipFill>
              <a:blip r:embed="rId4"/>
              <a:stretch/>
            </p:blipFill>
            <p:spPr>
              <a:xfrm flipH="1">
                <a:off x="5715360" y="2747160"/>
                <a:ext cx="1370880" cy="895680"/>
              </a:xfrm>
              <a:prstGeom prst="rect">
                <a:avLst/>
              </a:prstGeom>
              <a:ln>
                <a:noFill/>
              </a:ln>
            </p:spPr>
          </p:pic>
        </p:grpSp>
        <p:grpSp>
          <p:nvGrpSpPr>
            <p:cNvPr id="5" name="Group 3"/>
            <p:cNvGrpSpPr/>
            <p:nvPr/>
          </p:nvGrpSpPr>
          <p:grpSpPr>
            <a:xfrm>
              <a:off x="5029200" y="2061360"/>
              <a:ext cx="3429000" cy="895680"/>
              <a:chOff x="5029200" y="2061360"/>
              <a:chExt cx="3429000" cy="895680"/>
            </a:xfrm>
          </p:grpSpPr>
          <p:pic>
            <p:nvPicPr>
              <p:cNvPr id="6" name="Google Shape;16;p2" descr=""/>
              <p:cNvPicPr/>
              <p:nvPr/>
            </p:nvPicPr>
            <p:blipFill>
              <a:blip r:embed="rId5"/>
              <a:stretch/>
            </p:blipFill>
            <p:spPr>
              <a:xfrm flipH="1">
                <a:off x="7087320" y="2061360"/>
                <a:ext cx="1370880" cy="895680"/>
              </a:xfrm>
              <a:prstGeom prst="rect">
                <a:avLst/>
              </a:prstGeom>
              <a:ln>
                <a:noFill/>
              </a:ln>
            </p:spPr>
          </p:pic>
          <p:pic>
            <p:nvPicPr>
              <p:cNvPr id="7" name="Google Shape;17;p2" descr=""/>
              <p:cNvPicPr/>
              <p:nvPr/>
            </p:nvPicPr>
            <p:blipFill>
              <a:blip r:embed="rId6"/>
              <a:stretch/>
            </p:blipFill>
            <p:spPr>
              <a:xfrm flipH="1">
                <a:off x="5029200" y="2061360"/>
                <a:ext cx="1370880" cy="895680"/>
              </a:xfrm>
              <a:prstGeom prst="rect">
                <a:avLst/>
              </a:prstGeom>
              <a:ln>
                <a:noFill/>
              </a:ln>
            </p:spPr>
          </p:pic>
        </p:grpSp>
        <p:grpSp>
          <p:nvGrpSpPr>
            <p:cNvPr id="8" name="Group 4"/>
            <p:cNvGrpSpPr/>
            <p:nvPr/>
          </p:nvGrpSpPr>
          <p:grpSpPr>
            <a:xfrm>
              <a:off x="5715360" y="1373760"/>
              <a:ext cx="3428640" cy="895680"/>
              <a:chOff x="5715360" y="1373760"/>
              <a:chExt cx="3428640" cy="895680"/>
            </a:xfrm>
          </p:grpSpPr>
          <p:pic>
            <p:nvPicPr>
              <p:cNvPr id="9" name="Google Shape;19;p2" descr=""/>
              <p:cNvPicPr/>
              <p:nvPr/>
            </p:nvPicPr>
            <p:blipFill>
              <a:blip r:embed="rId7"/>
              <a:stretch/>
            </p:blipFill>
            <p:spPr>
              <a:xfrm flipH="1">
                <a:off x="7773120" y="1373760"/>
                <a:ext cx="1370880" cy="895680"/>
              </a:xfrm>
              <a:prstGeom prst="rect">
                <a:avLst/>
              </a:prstGeom>
              <a:ln>
                <a:noFill/>
              </a:ln>
            </p:spPr>
          </p:pic>
          <p:pic>
            <p:nvPicPr>
              <p:cNvPr id="10" name="Google Shape;20;p2" descr=""/>
              <p:cNvPicPr/>
              <p:nvPr/>
            </p:nvPicPr>
            <p:blipFill>
              <a:blip r:embed="rId8"/>
              <a:stretch/>
            </p:blipFill>
            <p:spPr>
              <a:xfrm flipH="1">
                <a:off x="5715360" y="1373760"/>
                <a:ext cx="1370880" cy="895680"/>
              </a:xfrm>
              <a:prstGeom prst="rect">
                <a:avLst/>
              </a:prstGeom>
              <a:ln>
                <a:noFill/>
              </a:ln>
            </p:spPr>
          </p:pic>
        </p:grpSp>
        <p:grpSp>
          <p:nvGrpSpPr>
            <p:cNvPr id="11" name="Group 5"/>
            <p:cNvGrpSpPr/>
            <p:nvPr/>
          </p:nvGrpSpPr>
          <p:grpSpPr>
            <a:xfrm>
              <a:off x="913680" y="687600"/>
              <a:ext cx="7544520" cy="895680"/>
              <a:chOff x="913680" y="687600"/>
              <a:chExt cx="7544520" cy="895680"/>
            </a:xfrm>
          </p:grpSpPr>
          <p:pic>
            <p:nvPicPr>
              <p:cNvPr id="12" name="Google Shape;22;p2" descr=""/>
              <p:cNvPicPr/>
              <p:nvPr/>
            </p:nvPicPr>
            <p:blipFill>
              <a:blip r:embed="rId9"/>
              <a:stretch/>
            </p:blipFill>
            <p:spPr>
              <a:xfrm flipH="1">
                <a:off x="7087320" y="687600"/>
                <a:ext cx="1370880" cy="895680"/>
              </a:xfrm>
              <a:prstGeom prst="rect">
                <a:avLst/>
              </a:prstGeom>
              <a:ln>
                <a:noFill/>
              </a:ln>
            </p:spPr>
          </p:pic>
          <p:pic>
            <p:nvPicPr>
              <p:cNvPr id="13" name="Google Shape;23;p2" descr=""/>
              <p:cNvPicPr/>
              <p:nvPr/>
            </p:nvPicPr>
            <p:blipFill>
              <a:blip r:embed="rId10"/>
              <a:stretch/>
            </p:blipFill>
            <p:spPr>
              <a:xfrm flipH="1">
                <a:off x="5029200" y="687600"/>
                <a:ext cx="1370880" cy="895680"/>
              </a:xfrm>
              <a:prstGeom prst="rect">
                <a:avLst/>
              </a:prstGeom>
              <a:ln>
                <a:noFill/>
              </a:ln>
            </p:spPr>
          </p:pic>
          <p:pic>
            <p:nvPicPr>
              <p:cNvPr id="14" name="Google Shape;24;p2" descr=""/>
              <p:cNvPicPr/>
              <p:nvPr/>
            </p:nvPicPr>
            <p:blipFill>
              <a:blip r:embed="rId11"/>
              <a:stretch/>
            </p:blipFill>
            <p:spPr>
              <a:xfrm flipH="1">
                <a:off x="2971440" y="687600"/>
                <a:ext cx="1370880" cy="895680"/>
              </a:xfrm>
              <a:prstGeom prst="rect">
                <a:avLst/>
              </a:prstGeom>
              <a:ln>
                <a:noFill/>
              </a:ln>
            </p:spPr>
          </p:pic>
          <p:pic>
            <p:nvPicPr>
              <p:cNvPr id="15" name="Google Shape;25;p2" descr=""/>
              <p:cNvPicPr/>
              <p:nvPr/>
            </p:nvPicPr>
            <p:blipFill>
              <a:blip r:embed="rId12"/>
              <a:stretch/>
            </p:blipFill>
            <p:spPr>
              <a:xfrm flipH="1">
                <a:off x="913680" y="687600"/>
                <a:ext cx="1370880" cy="895680"/>
              </a:xfrm>
              <a:prstGeom prst="rect">
                <a:avLst/>
              </a:prstGeom>
              <a:ln>
                <a:noFill/>
              </a:ln>
            </p:spPr>
          </p:pic>
        </p:grpSp>
        <p:grpSp>
          <p:nvGrpSpPr>
            <p:cNvPr id="16" name="Group 6"/>
            <p:cNvGrpSpPr/>
            <p:nvPr/>
          </p:nvGrpSpPr>
          <p:grpSpPr>
            <a:xfrm>
              <a:off x="1599840" y="0"/>
              <a:ext cx="7544160" cy="895680"/>
              <a:chOff x="1599840" y="0"/>
              <a:chExt cx="7544160" cy="895680"/>
            </a:xfrm>
          </p:grpSpPr>
          <p:pic>
            <p:nvPicPr>
              <p:cNvPr id="17" name="Google Shape;27;p2" descr=""/>
              <p:cNvPicPr/>
              <p:nvPr/>
            </p:nvPicPr>
            <p:blipFill>
              <a:blip r:embed="rId13"/>
              <a:stretch/>
            </p:blipFill>
            <p:spPr>
              <a:xfrm flipH="1">
                <a:off x="7773120" y="0"/>
                <a:ext cx="1370880" cy="895680"/>
              </a:xfrm>
              <a:prstGeom prst="rect">
                <a:avLst/>
              </a:prstGeom>
              <a:ln>
                <a:noFill/>
              </a:ln>
            </p:spPr>
          </p:pic>
          <p:pic>
            <p:nvPicPr>
              <p:cNvPr id="18" name="Google Shape;28;p2" descr=""/>
              <p:cNvPicPr/>
              <p:nvPr/>
            </p:nvPicPr>
            <p:blipFill>
              <a:blip r:embed="rId14"/>
              <a:stretch/>
            </p:blipFill>
            <p:spPr>
              <a:xfrm flipH="1">
                <a:off x="5715360" y="0"/>
                <a:ext cx="1370880" cy="895680"/>
              </a:xfrm>
              <a:prstGeom prst="rect">
                <a:avLst/>
              </a:prstGeom>
              <a:ln>
                <a:noFill/>
              </a:ln>
            </p:spPr>
          </p:pic>
          <p:pic>
            <p:nvPicPr>
              <p:cNvPr id="19" name="Google Shape;29;p2" descr=""/>
              <p:cNvPicPr/>
              <p:nvPr/>
            </p:nvPicPr>
            <p:blipFill>
              <a:blip r:embed="rId15"/>
              <a:stretch/>
            </p:blipFill>
            <p:spPr>
              <a:xfrm flipH="1">
                <a:off x="3657600" y="0"/>
                <a:ext cx="1370880" cy="895680"/>
              </a:xfrm>
              <a:prstGeom prst="rect">
                <a:avLst/>
              </a:prstGeom>
              <a:ln>
                <a:noFill/>
              </a:ln>
            </p:spPr>
          </p:pic>
          <p:pic>
            <p:nvPicPr>
              <p:cNvPr id="20" name="Google Shape;30;p2" descr=""/>
              <p:cNvPicPr/>
              <p:nvPr/>
            </p:nvPicPr>
            <p:blipFill>
              <a:blip r:embed="rId16"/>
              <a:stretch/>
            </p:blipFill>
            <p:spPr>
              <a:xfrm flipH="1">
                <a:off x="1599840" y="0"/>
                <a:ext cx="1370880" cy="895680"/>
              </a:xfrm>
              <a:prstGeom prst="rect">
                <a:avLst/>
              </a:prstGeom>
              <a:ln>
                <a:noFill/>
              </a:ln>
            </p:spPr>
          </p:pic>
        </p:grpSp>
      </p:grpSp>
      <p:grpSp>
        <p:nvGrpSpPr>
          <p:cNvPr id="21" name="Group 7"/>
          <p:cNvGrpSpPr/>
          <p:nvPr/>
        </p:nvGrpSpPr>
        <p:grpSpPr>
          <a:xfrm>
            <a:off x="1080" y="3088080"/>
            <a:ext cx="4114800" cy="2269440"/>
            <a:chOff x="1080" y="3088080"/>
            <a:chExt cx="4114800" cy="2269440"/>
          </a:xfrm>
        </p:grpSpPr>
        <p:grpSp>
          <p:nvGrpSpPr>
            <p:cNvPr id="22" name="Group 8"/>
            <p:cNvGrpSpPr/>
            <p:nvPr/>
          </p:nvGrpSpPr>
          <p:grpSpPr>
            <a:xfrm>
              <a:off x="1080" y="4461840"/>
              <a:ext cx="3428640" cy="895680"/>
              <a:chOff x="1080" y="4461840"/>
              <a:chExt cx="3428640" cy="895680"/>
            </a:xfrm>
          </p:grpSpPr>
          <p:pic>
            <p:nvPicPr>
              <p:cNvPr id="23" name="Google Shape;34;p2" descr=""/>
              <p:cNvPicPr/>
              <p:nvPr/>
            </p:nvPicPr>
            <p:blipFill>
              <a:blip r:embed="rId17"/>
              <a:stretch/>
            </p:blipFill>
            <p:spPr>
              <a:xfrm flipH="1">
                <a:off x="2058840" y="4461840"/>
                <a:ext cx="1370880" cy="895680"/>
              </a:xfrm>
              <a:prstGeom prst="rect">
                <a:avLst/>
              </a:prstGeom>
              <a:ln>
                <a:noFill/>
              </a:ln>
            </p:spPr>
          </p:pic>
          <p:pic>
            <p:nvPicPr>
              <p:cNvPr id="24" name="Google Shape;35;p2" descr=""/>
              <p:cNvPicPr/>
              <p:nvPr/>
            </p:nvPicPr>
            <p:blipFill>
              <a:blip r:embed="rId18"/>
              <a:stretch/>
            </p:blipFill>
            <p:spPr>
              <a:xfrm flipH="1">
                <a:off x="1080" y="4461840"/>
                <a:ext cx="1370880" cy="895680"/>
              </a:xfrm>
              <a:prstGeom prst="rect">
                <a:avLst/>
              </a:prstGeom>
              <a:ln>
                <a:noFill/>
              </a:ln>
            </p:spPr>
          </p:pic>
        </p:grpSp>
        <p:grpSp>
          <p:nvGrpSpPr>
            <p:cNvPr id="25" name="Group 9"/>
            <p:cNvGrpSpPr/>
            <p:nvPr/>
          </p:nvGrpSpPr>
          <p:grpSpPr>
            <a:xfrm>
              <a:off x="687240" y="3774240"/>
              <a:ext cx="3428640" cy="895680"/>
              <a:chOff x="687240" y="3774240"/>
              <a:chExt cx="3428640" cy="895680"/>
            </a:xfrm>
          </p:grpSpPr>
          <p:pic>
            <p:nvPicPr>
              <p:cNvPr id="26" name="Google Shape;37;p2" descr=""/>
              <p:cNvPicPr/>
              <p:nvPr/>
            </p:nvPicPr>
            <p:blipFill>
              <a:blip r:embed="rId19"/>
              <a:stretch/>
            </p:blipFill>
            <p:spPr>
              <a:xfrm flipH="1">
                <a:off x="2745000" y="3774240"/>
                <a:ext cx="1370880" cy="895680"/>
              </a:xfrm>
              <a:prstGeom prst="rect">
                <a:avLst/>
              </a:prstGeom>
              <a:ln>
                <a:noFill/>
              </a:ln>
            </p:spPr>
          </p:pic>
          <p:pic>
            <p:nvPicPr>
              <p:cNvPr id="27" name="Google Shape;38;p2" descr=""/>
              <p:cNvPicPr/>
              <p:nvPr/>
            </p:nvPicPr>
            <p:blipFill>
              <a:blip r:embed="rId20"/>
              <a:stretch/>
            </p:blipFill>
            <p:spPr>
              <a:xfrm flipH="1">
                <a:off x="687240" y="3774240"/>
                <a:ext cx="1370880" cy="895680"/>
              </a:xfrm>
              <a:prstGeom prst="rect">
                <a:avLst/>
              </a:prstGeom>
              <a:ln>
                <a:noFill/>
              </a:ln>
            </p:spPr>
          </p:pic>
        </p:grpSp>
        <p:pic>
          <p:nvPicPr>
            <p:cNvPr id="28" name="Google Shape;39;p2" descr=""/>
            <p:cNvPicPr/>
            <p:nvPr/>
          </p:nvPicPr>
          <p:blipFill>
            <a:blip r:embed="rId21"/>
            <a:stretch/>
          </p:blipFill>
          <p:spPr>
            <a:xfrm flipH="1">
              <a:off x="1080" y="3088080"/>
              <a:ext cx="1370880" cy="895680"/>
            </a:xfrm>
            <a:prstGeom prst="rect">
              <a:avLst/>
            </a:prstGeom>
            <a:ln>
              <a:noFill/>
            </a:ln>
          </p:spPr>
        </p:pic>
      </p:grpSp>
      <p:sp>
        <p:nvSpPr>
          <p:cNvPr id="29" name="PlaceHolder 10"/>
          <p:cNvSpPr>
            <a:spLocks noGrp="1"/>
          </p:cNvSpPr>
          <p:nvPr>
            <p:ph type="title"/>
          </p:nvPr>
        </p:nvSpPr>
        <p:spPr>
          <a:xfrm>
            <a:off x="457200" y="205200"/>
            <a:ext cx="8228880" cy="8582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30" name="PlaceHolder 11"/>
          <p:cNvSpPr>
            <a:spLocks noGrp="1"/>
          </p:cNvSpPr>
          <p:nvPr>
            <p:ph type="body"/>
          </p:nvPr>
        </p:nvSpPr>
        <p:spPr>
          <a:xfrm>
            <a:off x="457200" y="1203480"/>
            <a:ext cx="8228880" cy="298260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2"/>
    <p:sldLayoutId id="2147483650" r:id="rId23"/>
    <p:sldLayoutId id="2147483651" r:id="rId24"/>
    <p:sldLayoutId id="2147483652" r:id="rId25"/>
    <p:sldLayoutId id="2147483653" r:id="rId26"/>
    <p:sldLayoutId id="2147483654" r:id="rId27"/>
    <p:sldLayoutId id="2147483655" r:id="rId28"/>
    <p:sldLayoutId id="2147483656" r:id="rId29"/>
    <p:sldLayoutId id="2147483657" r:id="rId30"/>
    <p:sldLayoutId id="2147483658" r:id="rId31"/>
    <p:sldLayoutId id="2147483659" r:id="rId32"/>
    <p:sldLayoutId id="2147483660" r:id="rId3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0d8e5"/>
            </a:gs>
          </a:gsLst>
          <a:path path="circle"/>
        </a:gradFill>
      </p:bgPr>
    </p:bg>
    <p:spTree>
      <p:nvGrpSpPr>
        <p:cNvPr id="1" name=""/>
        <p:cNvGrpSpPr/>
        <p:nvPr/>
      </p:nvGrpSpPr>
      <p:grpSpPr>
        <a:xfrm>
          <a:off x="0" y="0"/>
          <a:ext cx="0" cy="0"/>
          <a:chOff x="0" y="0"/>
          <a:chExt cx="0" cy="0"/>
        </a:xfrm>
      </p:grpSpPr>
      <p:grpSp>
        <p:nvGrpSpPr>
          <p:cNvPr id="67" name="Group 1"/>
          <p:cNvGrpSpPr/>
          <p:nvPr/>
        </p:nvGrpSpPr>
        <p:grpSpPr>
          <a:xfrm>
            <a:off x="4365000" y="-3240"/>
            <a:ext cx="4779000" cy="2115000"/>
            <a:chOff x="4365000" y="-3240"/>
            <a:chExt cx="4779000" cy="2115000"/>
          </a:xfrm>
        </p:grpSpPr>
        <p:pic>
          <p:nvPicPr>
            <p:cNvPr id="68" name="Google Shape;145;p6" descr=""/>
            <p:cNvPicPr/>
            <p:nvPr/>
          </p:nvPicPr>
          <p:blipFill>
            <a:blip r:embed="rId2"/>
            <a:stretch/>
          </p:blipFill>
          <p:spPr>
            <a:xfrm flipH="1">
              <a:off x="8348400" y="1592280"/>
              <a:ext cx="795600" cy="519480"/>
            </a:xfrm>
            <a:prstGeom prst="rect">
              <a:avLst/>
            </a:prstGeom>
            <a:ln>
              <a:noFill/>
            </a:ln>
          </p:spPr>
        </p:pic>
        <p:pic>
          <p:nvPicPr>
            <p:cNvPr id="69" name="Google Shape;146;p6" descr=""/>
            <p:cNvPicPr/>
            <p:nvPr/>
          </p:nvPicPr>
          <p:blipFill>
            <a:blip r:embed="rId3"/>
            <a:stretch/>
          </p:blipFill>
          <p:spPr>
            <a:xfrm flipH="1">
              <a:off x="7949880" y="1193760"/>
              <a:ext cx="795600" cy="519480"/>
            </a:xfrm>
            <a:prstGeom prst="rect">
              <a:avLst/>
            </a:prstGeom>
            <a:ln>
              <a:noFill/>
            </a:ln>
          </p:spPr>
        </p:pic>
        <p:grpSp>
          <p:nvGrpSpPr>
            <p:cNvPr id="70" name="Group 2"/>
            <p:cNvGrpSpPr/>
            <p:nvPr/>
          </p:nvGrpSpPr>
          <p:grpSpPr>
            <a:xfrm>
              <a:off x="5958360" y="794520"/>
              <a:ext cx="3185640" cy="519480"/>
              <a:chOff x="5958360" y="794520"/>
              <a:chExt cx="3185640" cy="519480"/>
            </a:xfrm>
          </p:grpSpPr>
          <p:pic>
            <p:nvPicPr>
              <p:cNvPr id="71" name="Google Shape;148;p6" descr=""/>
              <p:cNvPicPr/>
              <p:nvPr/>
            </p:nvPicPr>
            <p:blipFill>
              <a:blip r:embed="rId4"/>
              <a:stretch/>
            </p:blipFill>
            <p:spPr>
              <a:xfrm flipH="1">
                <a:off x="8348400" y="794520"/>
                <a:ext cx="795600" cy="519480"/>
              </a:xfrm>
              <a:prstGeom prst="rect">
                <a:avLst/>
              </a:prstGeom>
              <a:ln>
                <a:noFill/>
              </a:ln>
            </p:spPr>
          </p:pic>
          <p:pic>
            <p:nvPicPr>
              <p:cNvPr id="72" name="Google Shape;149;p6" descr=""/>
              <p:cNvPicPr/>
              <p:nvPr/>
            </p:nvPicPr>
            <p:blipFill>
              <a:blip r:embed="rId5"/>
              <a:stretch/>
            </p:blipFill>
            <p:spPr>
              <a:xfrm flipH="1">
                <a:off x="7153200" y="794520"/>
                <a:ext cx="795600" cy="519480"/>
              </a:xfrm>
              <a:prstGeom prst="rect">
                <a:avLst/>
              </a:prstGeom>
              <a:ln>
                <a:noFill/>
              </a:ln>
            </p:spPr>
          </p:pic>
          <p:pic>
            <p:nvPicPr>
              <p:cNvPr id="73" name="Google Shape;150;p6" descr=""/>
              <p:cNvPicPr/>
              <p:nvPr/>
            </p:nvPicPr>
            <p:blipFill>
              <a:blip r:embed="rId6"/>
              <a:stretch/>
            </p:blipFill>
            <p:spPr>
              <a:xfrm flipH="1">
                <a:off x="5958360" y="794520"/>
                <a:ext cx="795600" cy="519480"/>
              </a:xfrm>
              <a:prstGeom prst="rect">
                <a:avLst/>
              </a:prstGeom>
              <a:ln>
                <a:noFill/>
              </a:ln>
            </p:spPr>
          </p:pic>
        </p:grpSp>
        <p:grpSp>
          <p:nvGrpSpPr>
            <p:cNvPr id="74" name="Group 3"/>
            <p:cNvGrpSpPr/>
            <p:nvPr/>
          </p:nvGrpSpPr>
          <p:grpSpPr>
            <a:xfrm>
              <a:off x="4365000" y="396000"/>
              <a:ext cx="4380480" cy="519480"/>
              <a:chOff x="4365000" y="396000"/>
              <a:chExt cx="4380480" cy="519480"/>
            </a:xfrm>
          </p:grpSpPr>
          <p:pic>
            <p:nvPicPr>
              <p:cNvPr id="75" name="Google Shape;152;p6" descr=""/>
              <p:cNvPicPr/>
              <p:nvPr/>
            </p:nvPicPr>
            <p:blipFill>
              <a:blip r:embed="rId7"/>
              <a:stretch/>
            </p:blipFill>
            <p:spPr>
              <a:xfrm flipH="1">
                <a:off x="7949880" y="396000"/>
                <a:ext cx="795600" cy="519480"/>
              </a:xfrm>
              <a:prstGeom prst="rect">
                <a:avLst/>
              </a:prstGeom>
              <a:ln>
                <a:noFill/>
              </a:ln>
            </p:spPr>
          </p:pic>
          <p:pic>
            <p:nvPicPr>
              <p:cNvPr id="76" name="Google Shape;153;p6" descr=""/>
              <p:cNvPicPr/>
              <p:nvPr/>
            </p:nvPicPr>
            <p:blipFill>
              <a:blip r:embed="rId8"/>
              <a:stretch/>
            </p:blipFill>
            <p:spPr>
              <a:xfrm flipH="1">
                <a:off x="6755040" y="396000"/>
                <a:ext cx="795600" cy="519480"/>
              </a:xfrm>
              <a:prstGeom prst="rect">
                <a:avLst/>
              </a:prstGeom>
              <a:ln>
                <a:noFill/>
              </a:ln>
            </p:spPr>
          </p:pic>
          <p:pic>
            <p:nvPicPr>
              <p:cNvPr id="77" name="Google Shape;154;p6" descr=""/>
              <p:cNvPicPr/>
              <p:nvPr/>
            </p:nvPicPr>
            <p:blipFill>
              <a:blip r:embed="rId9"/>
              <a:stretch/>
            </p:blipFill>
            <p:spPr>
              <a:xfrm flipH="1">
                <a:off x="5559840" y="396000"/>
                <a:ext cx="795600" cy="519480"/>
              </a:xfrm>
              <a:prstGeom prst="rect">
                <a:avLst/>
              </a:prstGeom>
              <a:ln>
                <a:noFill/>
              </a:ln>
            </p:spPr>
          </p:pic>
          <p:pic>
            <p:nvPicPr>
              <p:cNvPr id="78" name="Google Shape;155;p6" descr=""/>
              <p:cNvPicPr/>
              <p:nvPr/>
            </p:nvPicPr>
            <p:blipFill>
              <a:blip r:embed="rId10"/>
              <a:stretch/>
            </p:blipFill>
            <p:spPr>
              <a:xfrm flipH="1">
                <a:off x="4365000" y="396000"/>
                <a:ext cx="795600" cy="519480"/>
              </a:xfrm>
              <a:prstGeom prst="rect">
                <a:avLst/>
              </a:prstGeom>
              <a:ln>
                <a:noFill/>
              </a:ln>
            </p:spPr>
          </p:pic>
        </p:grpSp>
        <p:grpSp>
          <p:nvGrpSpPr>
            <p:cNvPr id="79" name="Group 4"/>
            <p:cNvGrpSpPr/>
            <p:nvPr/>
          </p:nvGrpSpPr>
          <p:grpSpPr>
            <a:xfrm>
              <a:off x="4763160" y="-3240"/>
              <a:ext cx="4380840" cy="519480"/>
              <a:chOff x="4763160" y="-3240"/>
              <a:chExt cx="4380840" cy="519480"/>
            </a:xfrm>
          </p:grpSpPr>
          <p:pic>
            <p:nvPicPr>
              <p:cNvPr id="80" name="Google Shape;157;p6" descr=""/>
              <p:cNvPicPr/>
              <p:nvPr/>
            </p:nvPicPr>
            <p:blipFill>
              <a:blip r:embed="rId11"/>
              <a:stretch/>
            </p:blipFill>
            <p:spPr>
              <a:xfrm flipH="1">
                <a:off x="8348400" y="-3240"/>
                <a:ext cx="795600" cy="519480"/>
              </a:xfrm>
              <a:prstGeom prst="rect">
                <a:avLst/>
              </a:prstGeom>
              <a:ln>
                <a:noFill/>
              </a:ln>
            </p:spPr>
          </p:pic>
          <p:pic>
            <p:nvPicPr>
              <p:cNvPr id="81" name="Google Shape;158;p6" descr=""/>
              <p:cNvPicPr/>
              <p:nvPr/>
            </p:nvPicPr>
            <p:blipFill>
              <a:blip r:embed="rId12"/>
              <a:stretch/>
            </p:blipFill>
            <p:spPr>
              <a:xfrm flipH="1">
                <a:off x="7153200" y="-3240"/>
                <a:ext cx="795600" cy="519480"/>
              </a:xfrm>
              <a:prstGeom prst="rect">
                <a:avLst/>
              </a:prstGeom>
              <a:ln>
                <a:noFill/>
              </a:ln>
            </p:spPr>
          </p:pic>
          <p:pic>
            <p:nvPicPr>
              <p:cNvPr id="82" name="Google Shape;159;p6" descr=""/>
              <p:cNvPicPr/>
              <p:nvPr/>
            </p:nvPicPr>
            <p:blipFill>
              <a:blip r:embed="rId13"/>
              <a:stretch/>
            </p:blipFill>
            <p:spPr>
              <a:xfrm flipH="1">
                <a:off x="5958360" y="-3240"/>
                <a:ext cx="795600" cy="519480"/>
              </a:xfrm>
              <a:prstGeom prst="rect">
                <a:avLst/>
              </a:prstGeom>
              <a:ln>
                <a:noFill/>
              </a:ln>
            </p:spPr>
          </p:pic>
          <p:pic>
            <p:nvPicPr>
              <p:cNvPr id="83" name="Google Shape;160;p6" descr=""/>
              <p:cNvPicPr/>
              <p:nvPr/>
            </p:nvPicPr>
            <p:blipFill>
              <a:blip r:embed="rId14"/>
              <a:stretch/>
            </p:blipFill>
            <p:spPr>
              <a:xfrm flipH="1">
                <a:off x="4763160" y="-3240"/>
                <a:ext cx="795600" cy="519480"/>
              </a:xfrm>
              <a:prstGeom prst="rect">
                <a:avLst/>
              </a:prstGeom>
              <a:ln>
                <a:noFill/>
              </a:ln>
            </p:spPr>
          </p:pic>
        </p:grpSp>
      </p:grpSp>
      <p:grpSp>
        <p:nvGrpSpPr>
          <p:cNvPr id="84" name="Group 5"/>
          <p:cNvGrpSpPr/>
          <p:nvPr/>
        </p:nvGrpSpPr>
        <p:grpSpPr>
          <a:xfrm>
            <a:off x="1080" y="3953160"/>
            <a:ext cx="2388960" cy="1317240"/>
            <a:chOff x="1080" y="3953160"/>
            <a:chExt cx="2388960" cy="1317240"/>
          </a:xfrm>
        </p:grpSpPr>
        <p:grpSp>
          <p:nvGrpSpPr>
            <p:cNvPr id="85" name="Group 6"/>
            <p:cNvGrpSpPr/>
            <p:nvPr/>
          </p:nvGrpSpPr>
          <p:grpSpPr>
            <a:xfrm>
              <a:off x="399600" y="4750920"/>
              <a:ext cx="1990440" cy="519480"/>
              <a:chOff x="399600" y="4750920"/>
              <a:chExt cx="1990440" cy="519480"/>
            </a:xfrm>
          </p:grpSpPr>
          <p:pic>
            <p:nvPicPr>
              <p:cNvPr id="86" name="Google Shape;163;p6" descr=""/>
              <p:cNvPicPr/>
              <p:nvPr/>
            </p:nvPicPr>
            <p:blipFill>
              <a:blip r:embed="rId15"/>
              <a:stretch/>
            </p:blipFill>
            <p:spPr>
              <a:xfrm flipH="1">
                <a:off x="1594440" y="4750920"/>
                <a:ext cx="795600" cy="519480"/>
              </a:xfrm>
              <a:prstGeom prst="rect">
                <a:avLst/>
              </a:prstGeom>
              <a:ln>
                <a:noFill/>
              </a:ln>
            </p:spPr>
          </p:pic>
          <p:pic>
            <p:nvPicPr>
              <p:cNvPr id="87" name="Google Shape;164;p6" descr=""/>
              <p:cNvPicPr/>
              <p:nvPr/>
            </p:nvPicPr>
            <p:blipFill>
              <a:blip r:embed="rId16"/>
              <a:stretch/>
            </p:blipFill>
            <p:spPr>
              <a:xfrm flipH="1">
                <a:off x="399600" y="4750920"/>
                <a:ext cx="795600" cy="519480"/>
              </a:xfrm>
              <a:prstGeom prst="rect">
                <a:avLst/>
              </a:prstGeom>
              <a:ln>
                <a:noFill/>
              </a:ln>
            </p:spPr>
          </p:pic>
        </p:grpSp>
        <p:grpSp>
          <p:nvGrpSpPr>
            <p:cNvPr id="88" name="Group 7"/>
            <p:cNvGrpSpPr/>
            <p:nvPr/>
          </p:nvGrpSpPr>
          <p:grpSpPr>
            <a:xfrm>
              <a:off x="1080" y="4352400"/>
              <a:ext cx="1990800" cy="519480"/>
              <a:chOff x="1080" y="4352400"/>
              <a:chExt cx="1990800" cy="519480"/>
            </a:xfrm>
          </p:grpSpPr>
          <p:pic>
            <p:nvPicPr>
              <p:cNvPr id="89" name="Google Shape;166;p6" descr=""/>
              <p:cNvPicPr/>
              <p:nvPr/>
            </p:nvPicPr>
            <p:blipFill>
              <a:blip r:embed="rId17"/>
              <a:stretch/>
            </p:blipFill>
            <p:spPr>
              <a:xfrm flipH="1">
                <a:off x="1196280" y="4352400"/>
                <a:ext cx="795600" cy="519480"/>
              </a:xfrm>
              <a:prstGeom prst="rect">
                <a:avLst/>
              </a:prstGeom>
              <a:ln>
                <a:noFill/>
              </a:ln>
            </p:spPr>
          </p:pic>
          <p:pic>
            <p:nvPicPr>
              <p:cNvPr id="90" name="Google Shape;167;p6" descr=""/>
              <p:cNvPicPr/>
              <p:nvPr/>
            </p:nvPicPr>
            <p:blipFill>
              <a:blip r:embed="rId18"/>
              <a:stretch/>
            </p:blipFill>
            <p:spPr>
              <a:xfrm flipH="1">
                <a:off x="1080" y="4352400"/>
                <a:ext cx="795600" cy="519480"/>
              </a:xfrm>
              <a:prstGeom prst="rect">
                <a:avLst/>
              </a:prstGeom>
              <a:ln>
                <a:noFill/>
              </a:ln>
            </p:spPr>
          </p:pic>
        </p:grpSp>
        <p:pic>
          <p:nvPicPr>
            <p:cNvPr id="91" name="Google Shape;168;p6" descr=""/>
            <p:cNvPicPr/>
            <p:nvPr/>
          </p:nvPicPr>
          <p:blipFill>
            <a:blip r:embed="rId19"/>
            <a:stretch/>
          </p:blipFill>
          <p:spPr>
            <a:xfrm flipH="1">
              <a:off x="399600" y="3953160"/>
              <a:ext cx="795600" cy="519480"/>
            </a:xfrm>
            <a:prstGeom prst="rect">
              <a:avLst/>
            </a:prstGeom>
            <a:ln>
              <a:noFill/>
            </a:ln>
          </p:spPr>
        </p:pic>
      </p:grpSp>
      <p:sp>
        <p:nvSpPr>
          <p:cNvPr id="92" name="PlaceHolder 8"/>
          <p:cNvSpPr>
            <a:spLocks noGrp="1"/>
          </p:cNvSpPr>
          <p:nvPr>
            <p:ph type="title"/>
          </p:nvPr>
        </p:nvSpPr>
        <p:spPr>
          <a:xfrm>
            <a:off x="457200" y="205200"/>
            <a:ext cx="8228880" cy="8582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93" name="PlaceHolder 9"/>
          <p:cNvSpPr>
            <a:spLocks noGrp="1"/>
          </p:cNvSpPr>
          <p:nvPr>
            <p:ph type="body"/>
          </p:nvPr>
        </p:nvSpPr>
        <p:spPr>
          <a:xfrm>
            <a:off x="457200" y="1203480"/>
            <a:ext cx="4015440" cy="2982600"/>
          </a:xfrm>
          <a:prstGeom prst="rect">
            <a:avLst/>
          </a:prstGeom>
        </p:spPr>
        <p:txBody>
          <a:bodyPr lIns="0" rIns="0" tIns="0" bIns="0">
            <a:normAutofit fontScale="97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94" name="PlaceHolder 10"/>
          <p:cNvSpPr>
            <a:spLocks noGrp="1"/>
          </p:cNvSpPr>
          <p:nvPr>
            <p:ph type="body"/>
          </p:nvPr>
        </p:nvSpPr>
        <p:spPr>
          <a:xfrm>
            <a:off x="4674240" y="1203480"/>
            <a:ext cx="4015440" cy="2982600"/>
          </a:xfrm>
          <a:prstGeom prst="rect">
            <a:avLst/>
          </a:prstGeom>
        </p:spPr>
        <p:txBody>
          <a:bodyPr lIns="0" rIns="0" tIns="0" bIns="0">
            <a:normAutofit fontScale="97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0"/>
    <p:sldLayoutId id="2147483663" r:id="rId21"/>
    <p:sldLayoutId id="2147483664" r:id="rId22"/>
    <p:sldLayoutId id="2147483665" r:id="rId23"/>
    <p:sldLayoutId id="2147483666" r:id="rId24"/>
    <p:sldLayoutId id="2147483667" r:id="rId25"/>
    <p:sldLayoutId id="2147483668" r:id="rId26"/>
    <p:sldLayoutId id="2147483669" r:id="rId27"/>
    <p:sldLayoutId id="2147483670" r:id="rId28"/>
    <p:sldLayoutId id="2147483671" r:id="rId29"/>
    <p:sldLayoutId id="2147483672" r:id="rId30"/>
    <p:sldLayoutId id="2147483673" r:id="rId31"/>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0d8e5"/>
            </a:gs>
          </a:gsLst>
          <a:path path="circle"/>
        </a:gradFill>
      </p:bgPr>
    </p:bg>
    <p:spTree>
      <p:nvGrpSpPr>
        <p:cNvPr id="1" name=""/>
        <p:cNvGrpSpPr/>
        <p:nvPr/>
      </p:nvGrpSpPr>
      <p:grpSpPr>
        <a:xfrm>
          <a:off x="0" y="0"/>
          <a:ext cx="0" cy="0"/>
          <a:chOff x="0" y="0"/>
          <a:chExt cx="0" cy="0"/>
        </a:xfrm>
      </p:grpSpPr>
      <p:grpSp>
        <p:nvGrpSpPr>
          <p:cNvPr id="131" name="Group 1"/>
          <p:cNvGrpSpPr/>
          <p:nvPr/>
        </p:nvGrpSpPr>
        <p:grpSpPr>
          <a:xfrm>
            <a:off x="5715360" y="0"/>
            <a:ext cx="3428640" cy="3642840"/>
            <a:chOff x="5715360" y="0"/>
            <a:chExt cx="3428640" cy="3642840"/>
          </a:xfrm>
        </p:grpSpPr>
        <p:pic>
          <p:nvPicPr>
            <p:cNvPr id="132" name="Google Shape;263;p10" descr=""/>
            <p:cNvPicPr/>
            <p:nvPr/>
          </p:nvPicPr>
          <p:blipFill>
            <a:blip r:embed="rId2"/>
            <a:stretch/>
          </p:blipFill>
          <p:spPr>
            <a:xfrm flipH="1">
              <a:off x="7773120" y="2747160"/>
              <a:ext cx="1370880" cy="895680"/>
            </a:xfrm>
            <a:prstGeom prst="rect">
              <a:avLst/>
            </a:prstGeom>
            <a:ln>
              <a:noFill/>
            </a:ln>
          </p:spPr>
        </p:pic>
        <p:pic>
          <p:nvPicPr>
            <p:cNvPr id="133" name="Google Shape;264;p10" descr=""/>
            <p:cNvPicPr/>
            <p:nvPr/>
          </p:nvPicPr>
          <p:blipFill>
            <a:blip r:embed="rId3"/>
            <a:stretch/>
          </p:blipFill>
          <p:spPr>
            <a:xfrm flipH="1">
              <a:off x="7087320" y="2061360"/>
              <a:ext cx="1370880" cy="895680"/>
            </a:xfrm>
            <a:prstGeom prst="rect">
              <a:avLst/>
            </a:prstGeom>
            <a:ln>
              <a:noFill/>
            </a:ln>
          </p:spPr>
        </p:pic>
        <p:pic>
          <p:nvPicPr>
            <p:cNvPr id="134" name="Google Shape;265;p10" descr=""/>
            <p:cNvPicPr/>
            <p:nvPr/>
          </p:nvPicPr>
          <p:blipFill>
            <a:blip r:embed="rId4"/>
            <a:stretch/>
          </p:blipFill>
          <p:spPr>
            <a:xfrm flipH="1">
              <a:off x="7773120" y="1373760"/>
              <a:ext cx="1370880" cy="895680"/>
            </a:xfrm>
            <a:prstGeom prst="rect">
              <a:avLst/>
            </a:prstGeom>
            <a:ln>
              <a:noFill/>
            </a:ln>
          </p:spPr>
        </p:pic>
        <p:pic>
          <p:nvPicPr>
            <p:cNvPr id="135" name="Google Shape;266;p10" descr=""/>
            <p:cNvPicPr/>
            <p:nvPr/>
          </p:nvPicPr>
          <p:blipFill>
            <a:blip r:embed="rId5"/>
            <a:stretch/>
          </p:blipFill>
          <p:spPr>
            <a:xfrm flipH="1">
              <a:off x="7087320" y="687600"/>
              <a:ext cx="1370880" cy="895680"/>
            </a:xfrm>
            <a:prstGeom prst="rect">
              <a:avLst/>
            </a:prstGeom>
            <a:ln>
              <a:noFill/>
            </a:ln>
          </p:spPr>
        </p:pic>
        <p:grpSp>
          <p:nvGrpSpPr>
            <p:cNvPr id="136" name="Group 2"/>
            <p:cNvGrpSpPr/>
            <p:nvPr/>
          </p:nvGrpSpPr>
          <p:grpSpPr>
            <a:xfrm>
              <a:off x="5715360" y="0"/>
              <a:ext cx="3428640" cy="895680"/>
              <a:chOff x="5715360" y="0"/>
              <a:chExt cx="3428640" cy="895680"/>
            </a:xfrm>
          </p:grpSpPr>
          <p:pic>
            <p:nvPicPr>
              <p:cNvPr id="137" name="Google Shape;268;p10" descr=""/>
              <p:cNvPicPr/>
              <p:nvPr/>
            </p:nvPicPr>
            <p:blipFill>
              <a:blip r:embed="rId6"/>
              <a:stretch/>
            </p:blipFill>
            <p:spPr>
              <a:xfrm flipH="1">
                <a:off x="7773120" y="0"/>
                <a:ext cx="1370880" cy="895680"/>
              </a:xfrm>
              <a:prstGeom prst="rect">
                <a:avLst/>
              </a:prstGeom>
              <a:ln>
                <a:noFill/>
              </a:ln>
            </p:spPr>
          </p:pic>
          <p:pic>
            <p:nvPicPr>
              <p:cNvPr id="138" name="Google Shape;269;p10" descr=""/>
              <p:cNvPicPr/>
              <p:nvPr/>
            </p:nvPicPr>
            <p:blipFill>
              <a:blip r:embed="rId7"/>
              <a:stretch/>
            </p:blipFill>
            <p:spPr>
              <a:xfrm flipH="1">
                <a:off x="5715360" y="0"/>
                <a:ext cx="1370880" cy="895680"/>
              </a:xfrm>
              <a:prstGeom prst="rect">
                <a:avLst/>
              </a:prstGeom>
              <a:ln>
                <a:noFill/>
              </a:ln>
            </p:spPr>
          </p:pic>
        </p:grpSp>
      </p:grpSp>
      <p:grpSp>
        <p:nvGrpSpPr>
          <p:cNvPr id="139" name="Group 3"/>
          <p:cNvGrpSpPr/>
          <p:nvPr/>
        </p:nvGrpSpPr>
        <p:grpSpPr>
          <a:xfrm>
            <a:off x="1080" y="3095280"/>
            <a:ext cx="5486400" cy="2269440"/>
            <a:chOff x="1080" y="3095280"/>
            <a:chExt cx="5486400" cy="2269440"/>
          </a:xfrm>
        </p:grpSpPr>
        <p:grpSp>
          <p:nvGrpSpPr>
            <p:cNvPr id="140" name="Group 4"/>
            <p:cNvGrpSpPr/>
            <p:nvPr/>
          </p:nvGrpSpPr>
          <p:grpSpPr>
            <a:xfrm>
              <a:off x="1080" y="4469040"/>
              <a:ext cx="5486400" cy="895680"/>
              <a:chOff x="1080" y="4469040"/>
              <a:chExt cx="5486400" cy="895680"/>
            </a:xfrm>
          </p:grpSpPr>
          <p:pic>
            <p:nvPicPr>
              <p:cNvPr id="141" name="Google Shape;272;p10" descr=""/>
              <p:cNvPicPr/>
              <p:nvPr/>
            </p:nvPicPr>
            <p:blipFill>
              <a:blip r:embed="rId8"/>
              <a:stretch/>
            </p:blipFill>
            <p:spPr>
              <a:xfrm flipH="1">
                <a:off x="4116600" y="4469040"/>
                <a:ext cx="1370880" cy="895680"/>
              </a:xfrm>
              <a:prstGeom prst="rect">
                <a:avLst/>
              </a:prstGeom>
              <a:ln>
                <a:noFill/>
              </a:ln>
            </p:spPr>
          </p:pic>
          <p:pic>
            <p:nvPicPr>
              <p:cNvPr id="142" name="Google Shape;273;p10" descr=""/>
              <p:cNvPicPr/>
              <p:nvPr/>
            </p:nvPicPr>
            <p:blipFill>
              <a:blip r:embed="rId9"/>
              <a:stretch/>
            </p:blipFill>
            <p:spPr>
              <a:xfrm flipH="1">
                <a:off x="2058840" y="4469040"/>
                <a:ext cx="1370880" cy="895680"/>
              </a:xfrm>
              <a:prstGeom prst="rect">
                <a:avLst/>
              </a:prstGeom>
              <a:ln>
                <a:noFill/>
              </a:ln>
            </p:spPr>
          </p:pic>
          <p:pic>
            <p:nvPicPr>
              <p:cNvPr id="143" name="Google Shape;274;p10" descr=""/>
              <p:cNvPicPr/>
              <p:nvPr/>
            </p:nvPicPr>
            <p:blipFill>
              <a:blip r:embed="rId10"/>
              <a:stretch/>
            </p:blipFill>
            <p:spPr>
              <a:xfrm flipH="1">
                <a:off x="1080" y="4469040"/>
                <a:ext cx="1370880" cy="895680"/>
              </a:xfrm>
              <a:prstGeom prst="rect">
                <a:avLst/>
              </a:prstGeom>
              <a:ln>
                <a:noFill/>
              </a:ln>
            </p:spPr>
          </p:pic>
        </p:grpSp>
        <p:grpSp>
          <p:nvGrpSpPr>
            <p:cNvPr id="144" name="Group 5"/>
            <p:cNvGrpSpPr/>
            <p:nvPr/>
          </p:nvGrpSpPr>
          <p:grpSpPr>
            <a:xfrm>
              <a:off x="687240" y="3781440"/>
              <a:ext cx="3428640" cy="895680"/>
              <a:chOff x="687240" y="3781440"/>
              <a:chExt cx="3428640" cy="895680"/>
            </a:xfrm>
          </p:grpSpPr>
          <p:pic>
            <p:nvPicPr>
              <p:cNvPr id="145" name="Google Shape;276;p10" descr=""/>
              <p:cNvPicPr/>
              <p:nvPr/>
            </p:nvPicPr>
            <p:blipFill>
              <a:blip r:embed="rId11"/>
              <a:stretch/>
            </p:blipFill>
            <p:spPr>
              <a:xfrm flipH="1">
                <a:off x="2745000" y="3781440"/>
                <a:ext cx="1370880" cy="895680"/>
              </a:xfrm>
              <a:prstGeom prst="rect">
                <a:avLst/>
              </a:prstGeom>
              <a:ln>
                <a:noFill/>
              </a:ln>
            </p:spPr>
          </p:pic>
          <p:pic>
            <p:nvPicPr>
              <p:cNvPr id="146" name="Google Shape;277;p10" descr=""/>
              <p:cNvPicPr/>
              <p:nvPr/>
            </p:nvPicPr>
            <p:blipFill>
              <a:blip r:embed="rId12"/>
              <a:stretch/>
            </p:blipFill>
            <p:spPr>
              <a:xfrm flipH="1">
                <a:off x="687240" y="3781440"/>
                <a:ext cx="1370880" cy="895680"/>
              </a:xfrm>
              <a:prstGeom prst="rect">
                <a:avLst/>
              </a:prstGeom>
              <a:ln>
                <a:noFill/>
              </a:ln>
            </p:spPr>
          </p:pic>
        </p:grpSp>
        <p:pic>
          <p:nvPicPr>
            <p:cNvPr id="147" name="Google Shape;278;p10" descr=""/>
            <p:cNvPicPr/>
            <p:nvPr/>
          </p:nvPicPr>
          <p:blipFill>
            <a:blip r:embed="rId13"/>
            <a:stretch/>
          </p:blipFill>
          <p:spPr>
            <a:xfrm flipH="1">
              <a:off x="1080" y="3095280"/>
              <a:ext cx="1370880" cy="895680"/>
            </a:xfrm>
            <a:prstGeom prst="rect">
              <a:avLst/>
            </a:prstGeom>
            <a:ln>
              <a:noFill/>
            </a:ln>
          </p:spPr>
        </p:pic>
      </p:grpSp>
      <p:sp>
        <p:nvSpPr>
          <p:cNvPr id="148" name="PlaceHolder 6"/>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49"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0d8e5"/>
            </a:gs>
          </a:gsLst>
          <a:path path="circle"/>
        </a:gradFill>
      </p:bgPr>
    </p:bg>
    <p:spTree>
      <p:nvGrpSpPr>
        <p:cNvPr id="1" name=""/>
        <p:cNvGrpSpPr/>
        <p:nvPr/>
      </p:nvGrpSpPr>
      <p:grpSpPr>
        <a:xfrm>
          <a:off x="0" y="0"/>
          <a:ext cx="0" cy="0"/>
          <a:chOff x="0" y="0"/>
          <a:chExt cx="0" cy="0"/>
        </a:xfrm>
      </p:grpSpPr>
      <p:grpSp>
        <p:nvGrpSpPr>
          <p:cNvPr id="186" name="Group 1"/>
          <p:cNvGrpSpPr/>
          <p:nvPr/>
        </p:nvGrpSpPr>
        <p:grpSpPr>
          <a:xfrm>
            <a:off x="913680" y="0"/>
            <a:ext cx="8230320" cy="4330440"/>
            <a:chOff x="913680" y="0"/>
            <a:chExt cx="8230320" cy="4330440"/>
          </a:xfrm>
        </p:grpSpPr>
        <p:pic>
          <p:nvPicPr>
            <p:cNvPr id="187" name="Google Shape;42;p3" descr=""/>
            <p:cNvPicPr/>
            <p:nvPr/>
          </p:nvPicPr>
          <p:blipFill>
            <a:blip r:embed="rId2"/>
            <a:stretch/>
          </p:blipFill>
          <p:spPr>
            <a:xfrm flipH="1">
              <a:off x="7087320" y="3434760"/>
              <a:ext cx="1370880" cy="895680"/>
            </a:xfrm>
            <a:prstGeom prst="rect">
              <a:avLst/>
            </a:prstGeom>
            <a:ln>
              <a:noFill/>
            </a:ln>
          </p:spPr>
        </p:pic>
        <p:grpSp>
          <p:nvGrpSpPr>
            <p:cNvPr id="188" name="Group 2"/>
            <p:cNvGrpSpPr/>
            <p:nvPr/>
          </p:nvGrpSpPr>
          <p:grpSpPr>
            <a:xfrm>
              <a:off x="5715360" y="2747160"/>
              <a:ext cx="3428640" cy="895680"/>
              <a:chOff x="5715360" y="2747160"/>
              <a:chExt cx="3428640" cy="895680"/>
            </a:xfrm>
          </p:grpSpPr>
          <p:pic>
            <p:nvPicPr>
              <p:cNvPr id="189" name="Google Shape;44;p3" descr=""/>
              <p:cNvPicPr/>
              <p:nvPr/>
            </p:nvPicPr>
            <p:blipFill>
              <a:blip r:embed="rId3"/>
              <a:stretch/>
            </p:blipFill>
            <p:spPr>
              <a:xfrm flipH="1">
                <a:off x="7773120" y="2747160"/>
                <a:ext cx="1370880" cy="895680"/>
              </a:xfrm>
              <a:prstGeom prst="rect">
                <a:avLst/>
              </a:prstGeom>
              <a:ln>
                <a:noFill/>
              </a:ln>
            </p:spPr>
          </p:pic>
          <p:pic>
            <p:nvPicPr>
              <p:cNvPr id="190" name="Google Shape;45;p3" descr=""/>
              <p:cNvPicPr/>
              <p:nvPr/>
            </p:nvPicPr>
            <p:blipFill>
              <a:blip r:embed="rId4"/>
              <a:stretch/>
            </p:blipFill>
            <p:spPr>
              <a:xfrm flipH="1">
                <a:off x="5715360" y="2747160"/>
                <a:ext cx="1370880" cy="895680"/>
              </a:xfrm>
              <a:prstGeom prst="rect">
                <a:avLst/>
              </a:prstGeom>
              <a:ln>
                <a:noFill/>
              </a:ln>
            </p:spPr>
          </p:pic>
        </p:grpSp>
        <p:grpSp>
          <p:nvGrpSpPr>
            <p:cNvPr id="191" name="Group 3"/>
            <p:cNvGrpSpPr/>
            <p:nvPr/>
          </p:nvGrpSpPr>
          <p:grpSpPr>
            <a:xfrm>
              <a:off x="5029200" y="2061360"/>
              <a:ext cx="3429000" cy="895680"/>
              <a:chOff x="5029200" y="2061360"/>
              <a:chExt cx="3429000" cy="895680"/>
            </a:xfrm>
          </p:grpSpPr>
          <p:pic>
            <p:nvPicPr>
              <p:cNvPr id="192" name="Google Shape;47;p3" descr=""/>
              <p:cNvPicPr/>
              <p:nvPr/>
            </p:nvPicPr>
            <p:blipFill>
              <a:blip r:embed="rId5"/>
              <a:stretch/>
            </p:blipFill>
            <p:spPr>
              <a:xfrm flipH="1">
                <a:off x="7087320" y="2061360"/>
                <a:ext cx="1370880" cy="895680"/>
              </a:xfrm>
              <a:prstGeom prst="rect">
                <a:avLst/>
              </a:prstGeom>
              <a:ln>
                <a:noFill/>
              </a:ln>
            </p:spPr>
          </p:pic>
          <p:pic>
            <p:nvPicPr>
              <p:cNvPr id="193" name="Google Shape;48;p3" descr=""/>
              <p:cNvPicPr/>
              <p:nvPr/>
            </p:nvPicPr>
            <p:blipFill>
              <a:blip r:embed="rId6"/>
              <a:stretch/>
            </p:blipFill>
            <p:spPr>
              <a:xfrm flipH="1">
                <a:off x="5029200" y="2061360"/>
                <a:ext cx="1370880" cy="895680"/>
              </a:xfrm>
              <a:prstGeom prst="rect">
                <a:avLst/>
              </a:prstGeom>
              <a:ln>
                <a:noFill/>
              </a:ln>
            </p:spPr>
          </p:pic>
        </p:grpSp>
        <p:grpSp>
          <p:nvGrpSpPr>
            <p:cNvPr id="194" name="Group 4"/>
            <p:cNvGrpSpPr/>
            <p:nvPr/>
          </p:nvGrpSpPr>
          <p:grpSpPr>
            <a:xfrm>
              <a:off x="5715360" y="1373760"/>
              <a:ext cx="3428640" cy="895680"/>
              <a:chOff x="5715360" y="1373760"/>
              <a:chExt cx="3428640" cy="895680"/>
            </a:xfrm>
          </p:grpSpPr>
          <p:pic>
            <p:nvPicPr>
              <p:cNvPr id="195" name="Google Shape;50;p3" descr=""/>
              <p:cNvPicPr/>
              <p:nvPr/>
            </p:nvPicPr>
            <p:blipFill>
              <a:blip r:embed="rId7"/>
              <a:stretch/>
            </p:blipFill>
            <p:spPr>
              <a:xfrm flipH="1">
                <a:off x="7773120" y="1373760"/>
                <a:ext cx="1370880" cy="895680"/>
              </a:xfrm>
              <a:prstGeom prst="rect">
                <a:avLst/>
              </a:prstGeom>
              <a:ln>
                <a:noFill/>
              </a:ln>
            </p:spPr>
          </p:pic>
          <p:pic>
            <p:nvPicPr>
              <p:cNvPr id="196" name="Google Shape;51;p3" descr=""/>
              <p:cNvPicPr/>
              <p:nvPr/>
            </p:nvPicPr>
            <p:blipFill>
              <a:blip r:embed="rId8"/>
              <a:stretch/>
            </p:blipFill>
            <p:spPr>
              <a:xfrm flipH="1">
                <a:off x="5715360" y="1373760"/>
                <a:ext cx="1370880" cy="895680"/>
              </a:xfrm>
              <a:prstGeom prst="rect">
                <a:avLst/>
              </a:prstGeom>
              <a:ln>
                <a:noFill/>
              </a:ln>
            </p:spPr>
          </p:pic>
        </p:grpSp>
        <p:grpSp>
          <p:nvGrpSpPr>
            <p:cNvPr id="197" name="Group 5"/>
            <p:cNvGrpSpPr/>
            <p:nvPr/>
          </p:nvGrpSpPr>
          <p:grpSpPr>
            <a:xfrm>
              <a:off x="913680" y="687600"/>
              <a:ext cx="7544520" cy="895680"/>
              <a:chOff x="913680" y="687600"/>
              <a:chExt cx="7544520" cy="895680"/>
            </a:xfrm>
          </p:grpSpPr>
          <p:pic>
            <p:nvPicPr>
              <p:cNvPr id="198" name="Google Shape;53;p3" descr=""/>
              <p:cNvPicPr/>
              <p:nvPr/>
            </p:nvPicPr>
            <p:blipFill>
              <a:blip r:embed="rId9"/>
              <a:stretch/>
            </p:blipFill>
            <p:spPr>
              <a:xfrm flipH="1">
                <a:off x="7087320" y="687600"/>
                <a:ext cx="1370880" cy="895680"/>
              </a:xfrm>
              <a:prstGeom prst="rect">
                <a:avLst/>
              </a:prstGeom>
              <a:ln>
                <a:noFill/>
              </a:ln>
            </p:spPr>
          </p:pic>
          <p:pic>
            <p:nvPicPr>
              <p:cNvPr id="199" name="Google Shape;54;p3" descr=""/>
              <p:cNvPicPr/>
              <p:nvPr/>
            </p:nvPicPr>
            <p:blipFill>
              <a:blip r:embed="rId10"/>
              <a:stretch/>
            </p:blipFill>
            <p:spPr>
              <a:xfrm flipH="1">
                <a:off x="5029200" y="687600"/>
                <a:ext cx="1370880" cy="895680"/>
              </a:xfrm>
              <a:prstGeom prst="rect">
                <a:avLst/>
              </a:prstGeom>
              <a:ln>
                <a:noFill/>
              </a:ln>
            </p:spPr>
          </p:pic>
          <p:pic>
            <p:nvPicPr>
              <p:cNvPr id="200" name="Google Shape;55;p3" descr=""/>
              <p:cNvPicPr/>
              <p:nvPr/>
            </p:nvPicPr>
            <p:blipFill>
              <a:blip r:embed="rId11"/>
              <a:stretch/>
            </p:blipFill>
            <p:spPr>
              <a:xfrm flipH="1">
                <a:off x="2971440" y="687600"/>
                <a:ext cx="1370880" cy="895680"/>
              </a:xfrm>
              <a:prstGeom prst="rect">
                <a:avLst/>
              </a:prstGeom>
              <a:ln>
                <a:noFill/>
              </a:ln>
            </p:spPr>
          </p:pic>
          <p:pic>
            <p:nvPicPr>
              <p:cNvPr id="201" name="Google Shape;56;p3" descr=""/>
              <p:cNvPicPr/>
              <p:nvPr/>
            </p:nvPicPr>
            <p:blipFill>
              <a:blip r:embed="rId12"/>
              <a:stretch/>
            </p:blipFill>
            <p:spPr>
              <a:xfrm flipH="1">
                <a:off x="913680" y="687600"/>
                <a:ext cx="1370880" cy="895680"/>
              </a:xfrm>
              <a:prstGeom prst="rect">
                <a:avLst/>
              </a:prstGeom>
              <a:ln>
                <a:noFill/>
              </a:ln>
            </p:spPr>
          </p:pic>
        </p:grpSp>
        <p:grpSp>
          <p:nvGrpSpPr>
            <p:cNvPr id="202" name="Group 6"/>
            <p:cNvGrpSpPr/>
            <p:nvPr/>
          </p:nvGrpSpPr>
          <p:grpSpPr>
            <a:xfrm>
              <a:off x="1599840" y="0"/>
              <a:ext cx="7544160" cy="895680"/>
              <a:chOff x="1599840" y="0"/>
              <a:chExt cx="7544160" cy="895680"/>
            </a:xfrm>
          </p:grpSpPr>
          <p:pic>
            <p:nvPicPr>
              <p:cNvPr id="203" name="Google Shape;58;p3" descr=""/>
              <p:cNvPicPr/>
              <p:nvPr/>
            </p:nvPicPr>
            <p:blipFill>
              <a:blip r:embed="rId13"/>
              <a:stretch/>
            </p:blipFill>
            <p:spPr>
              <a:xfrm flipH="1">
                <a:off x="7773120" y="0"/>
                <a:ext cx="1370880" cy="895680"/>
              </a:xfrm>
              <a:prstGeom prst="rect">
                <a:avLst/>
              </a:prstGeom>
              <a:ln>
                <a:noFill/>
              </a:ln>
            </p:spPr>
          </p:pic>
          <p:pic>
            <p:nvPicPr>
              <p:cNvPr id="204" name="Google Shape;59;p3" descr=""/>
              <p:cNvPicPr/>
              <p:nvPr/>
            </p:nvPicPr>
            <p:blipFill>
              <a:blip r:embed="rId14"/>
              <a:stretch/>
            </p:blipFill>
            <p:spPr>
              <a:xfrm flipH="1">
                <a:off x="5715360" y="0"/>
                <a:ext cx="1370880" cy="895680"/>
              </a:xfrm>
              <a:prstGeom prst="rect">
                <a:avLst/>
              </a:prstGeom>
              <a:ln>
                <a:noFill/>
              </a:ln>
            </p:spPr>
          </p:pic>
          <p:pic>
            <p:nvPicPr>
              <p:cNvPr id="205" name="Google Shape;60;p3" descr=""/>
              <p:cNvPicPr/>
              <p:nvPr/>
            </p:nvPicPr>
            <p:blipFill>
              <a:blip r:embed="rId15"/>
              <a:stretch/>
            </p:blipFill>
            <p:spPr>
              <a:xfrm flipH="1">
                <a:off x="3657600" y="0"/>
                <a:ext cx="1370880" cy="895680"/>
              </a:xfrm>
              <a:prstGeom prst="rect">
                <a:avLst/>
              </a:prstGeom>
              <a:ln>
                <a:noFill/>
              </a:ln>
            </p:spPr>
          </p:pic>
          <p:pic>
            <p:nvPicPr>
              <p:cNvPr id="206" name="Google Shape;61;p3" descr=""/>
              <p:cNvPicPr/>
              <p:nvPr/>
            </p:nvPicPr>
            <p:blipFill>
              <a:blip r:embed="rId16"/>
              <a:stretch/>
            </p:blipFill>
            <p:spPr>
              <a:xfrm flipH="1">
                <a:off x="1599840" y="0"/>
                <a:ext cx="1370880" cy="895680"/>
              </a:xfrm>
              <a:prstGeom prst="rect">
                <a:avLst/>
              </a:prstGeom>
              <a:ln>
                <a:noFill/>
              </a:ln>
            </p:spPr>
          </p:pic>
        </p:grpSp>
      </p:grpSp>
      <p:grpSp>
        <p:nvGrpSpPr>
          <p:cNvPr id="207" name="Group 7"/>
          <p:cNvGrpSpPr/>
          <p:nvPr/>
        </p:nvGrpSpPr>
        <p:grpSpPr>
          <a:xfrm>
            <a:off x="1080" y="3088080"/>
            <a:ext cx="4114800" cy="2269440"/>
            <a:chOff x="1080" y="3088080"/>
            <a:chExt cx="4114800" cy="2269440"/>
          </a:xfrm>
        </p:grpSpPr>
        <p:grpSp>
          <p:nvGrpSpPr>
            <p:cNvPr id="208" name="Group 8"/>
            <p:cNvGrpSpPr/>
            <p:nvPr/>
          </p:nvGrpSpPr>
          <p:grpSpPr>
            <a:xfrm>
              <a:off x="1080" y="4461840"/>
              <a:ext cx="3428640" cy="895680"/>
              <a:chOff x="1080" y="4461840"/>
              <a:chExt cx="3428640" cy="895680"/>
            </a:xfrm>
          </p:grpSpPr>
          <p:pic>
            <p:nvPicPr>
              <p:cNvPr id="209" name="Google Shape;64;p3" descr=""/>
              <p:cNvPicPr/>
              <p:nvPr/>
            </p:nvPicPr>
            <p:blipFill>
              <a:blip r:embed="rId17"/>
              <a:stretch/>
            </p:blipFill>
            <p:spPr>
              <a:xfrm flipH="1">
                <a:off x="2058840" y="4461840"/>
                <a:ext cx="1370880" cy="895680"/>
              </a:xfrm>
              <a:prstGeom prst="rect">
                <a:avLst/>
              </a:prstGeom>
              <a:ln>
                <a:noFill/>
              </a:ln>
            </p:spPr>
          </p:pic>
          <p:pic>
            <p:nvPicPr>
              <p:cNvPr id="210" name="Google Shape;65;p3" descr=""/>
              <p:cNvPicPr/>
              <p:nvPr/>
            </p:nvPicPr>
            <p:blipFill>
              <a:blip r:embed="rId18"/>
              <a:stretch/>
            </p:blipFill>
            <p:spPr>
              <a:xfrm flipH="1">
                <a:off x="1080" y="4461840"/>
                <a:ext cx="1370880" cy="895680"/>
              </a:xfrm>
              <a:prstGeom prst="rect">
                <a:avLst/>
              </a:prstGeom>
              <a:ln>
                <a:noFill/>
              </a:ln>
            </p:spPr>
          </p:pic>
        </p:grpSp>
        <p:grpSp>
          <p:nvGrpSpPr>
            <p:cNvPr id="211" name="Group 9"/>
            <p:cNvGrpSpPr/>
            <p:nvPr/>
          </p:nvGrpSpPr>
          <p:grpSpPr>
            <a:xfrm>
              <a:off x="687240" y="3774240"/>
              <a:ext cx="3428640" cy="895680"/>
              <a:chOff x="687240" y="3774240"/>
              <a:chExt cx="3428640" cy="895680"/>
            </a:xfrm>
          </p:grpSpPr>
          <p:pic>
            <p:nvPicPr>
              <p:cNvPr id="212" name="Google Shape;67;p3" descr=""/>
              <p:cNvPicPr/>
              <p:nvPr/>
            </p:nvPicPr>
            <p:blipFill>
              <a:blip r:embed="rId19"/>
              <a:stretch/>
            </p:blipFill>
            <p:spPr>
              <a:xfrm flipH="1">
                <a:off x="2745000" y="3774240"/>
                <a:ext cx="1370880" cy="895680"/>
              </a:xfrm>
              <a:prstGeom prst="rect">
                <a:avLst/>
              </a:prstGeom>
              <a:ln>
                <a:noFill/>
              </a:ln>
            </p:spPr>
          </p:pic>
          <p:pic>
            <p:nvPicPr>
              <p:cNvPr id="213" name="Google Shape;68;p3" descr=""/>
              <p:cNvPicPr/>
              <p:nvPr/>
            </p:nvPicPr>
            <p:blipFill>
              <a:blip r:embed="rId20"/>
              <a:stretch/>
            </p:blipFill>
            <p:spPr>
              <a:xfrm flipH="1">
                <a:off x="687240" y="3774240"/>
                <a:ext cx="1370880" cy="895680"/>
              </a:xfrm>
              <a:prstGeom prst="rect">
                <a:avLst/>
              </a:prstGeom>
              <a:ln>
                <a:noFill/>
              </a:ln>
            </p:spPr>
          </p:pic>
        </p:grpSp>
        <p:pic>
          <p:nvPicPr>
            <p:cNvPr id="214" name="Google Shape;69;p3" descr=""/>
            <p:cNvPicPr/>
            <p:nvPr/>
          </p:nvPicPr>
          <p:blipFill>
            <a:blip r:embed="rId21"/>
            <a:stretch/>
          </p:blipFill>
          <p:spPr>
            <a:xfrm flipH="1">
              <a:off x="1080" y="3088080"/>
              <a:ext cx="1370880" cy="895680"/>
            </a:xfrm>
            <a:prstGeom prst="rect">
              <a:avLst/>
            </a:prstGeom>
            <a:ln>
              <a:noFill/>
            </a:ln>
          </p:spPr>
        </p:pic>
      </p:grpSp>
      <p:sp>
        <p:nvSpPr>
          <p:cNvPr id="215" name="PlaceHolder 10"/>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16" name="PlaceHolder 1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image" Target="../media/image75.png"/><Relationship Id="rId4"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image" Target="../media/image78.png"/><Relationship Id="rId3"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0.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0.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image" Target="../media/image90.png"/><Relationship Id="rId3"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image" Target="../media/image92.png"/><Relationship Id="rId2"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hyperlink" Target="https://github.com/dropbox/zxcvbn" TargetMode="External"/><Relationship Id="rId2"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image" Target="../media/image94.png"/><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0.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image" Target="../media/image96.png"/><Relationship Id="rId2"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image" Target="../media/image97.png"/><Relationship Id="rId2"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image" Target="../media/image102.png"/><Relationship Id="rId2"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7.xml.rels><?xml version="1.0" encoding="UTF-8"?>
<Relationships xmlns="http://schemas.openxmlformats.org/package/2006/relationships"><Relationship Id="rId1" Type="http://schemas.openxmlformats.org/officeDocument/2006/relationships/image" Target="../media/image103.png"/><Relationship Id="rId2" Type="http://schemas.openxmlformats.org/officeDocument/2006/relationships/slideLayout" Target="../slideLayouts/slideLayout3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9.xml.rels><?xml version="1.0" encoding="UTF-8"?>
<Relationships xmlns="http://schemas.openxmlformats.org/package/2006/relationships"><Relationship Id="rId1" Type="http://schemas.openxmlformats.org/officeDocument/2006/relationships/image" Target="../media/image104.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4.xml.rels><?xml version="1.0" encoding="UTF-8"?>
<Relationships xmlns="http://schemas.openxmlformats.org/package/2006/relationships"><Relationship Id="rId1" Type="http://schemas.openxmlformats.org/officeDocument/2006/relationships/image" Target="../media/image105.png"/><Relationship Id="rId2" Type="http://schemas.openxmlformats.org/officeDocument/2006/relationships/slideLayout" Target="../slideLayouts/slideLayout37.xml"/>
</Relationships>
</file>

<file path=ppt/slides/_rels/slide65.xml.rels><?xml version="1.0" encoding="UTF-8"?>
<Relationships xmlns="http://schemas.openxmlformats.org/package/2006/relationships"><Relationship Id="rId1" Type="http://schemas.openxmlformats.org/officeDocument/2006/relationships/image" Target="../media/image106.png"/><Relationship Id="rId2" Type="http://schemas.openxmlformats.org/officeDocument/2006/relationships/slideLayout" Target="../slideLayouts/slideLayout37.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7.xml.rels><?xml version="1.0" encoding="UTF-8"?>
<Relationships xmlns="http://schemas.openxmlformats.org/package/2006/relationships"><Relationship Id="rId1" Type="http://schemas.openxmlformats.org/officeDocument/2006/relationships/hyperlink" Target="https://owasp.org/www-community/attacks/csrf" TargetMode="External"/><Relationship Id="rId2" Type="http://schemas.openxmlformats.org/officeDocument/2006/relationships/slideLayout" Target="../slideLayouts/slideLayout37.xml"/>
</Relationships>
</file>

<file path=ppt/slides/_rels/slide68.xml.rels><?xml version="1.0" encoding="UTF-8"?>
<Relationships xmlns="http://schemas.openxmlformats.org/package/2006/relationships"><Relationship Id="rId1" Type="http://schemas.openxmlformats.org/officeDocument/2006/relationships/image" Target="../media/image107.png"/><Relationship Id="rId2" Type="http://schemas.openxmlformats.org/officeDocument/2006/relationships/slideLayout" Target="../slideLayouts/slideLayout37.xml"/>
</Relationships>
</file>

<file path=ppt/slides/_rels/slide69.xml.rels><?xml version="1.0" encoding="UTF-8"?>
<Relationships xmlns="http://schemas.openxmlformats.org/package/2006/relationships"><Relationship Id="rId1" Type="http://schemas.openxmlformats.org/officeDocument/2006/relationships/image" Target="../media/image108.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1.xml.rels><?xml version="1.0" encoding="UTF-8"?>
<Relationships xmlns="http://schemas.openxmlformats.org/package/2006/relationships"><Relationship Id="rId1" Type="http://schemas.openxmlformats.org/officeDocument/2006/relationships/image" Target="../media/image109.png"/><Relationship Id="rId2" Type="http://schemas.openxmlformats.org/officeDocument/2006/relationships/slideLayout" Target="../slideLayouts/slideLayout37.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3.xml.rels><?xml version="1.0" encoding="UTF-8"?>
<Relationships xmlns="http://schemas.openxmlformats.org/package/2006/relationships"><Relationship Id="rId1" Type="http://schemas.openxmlformats.org/officeDocument/2006/relationships/image" Target="../media/image110.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2027520" y="1953360"/>
            <a:ext cx="5658120" cy="1158840"/>
          </a:xfrm>
          <a:prstGeom prst="rect">
            <a:avLst/>
          </a:prstGeom>
          <a:noFill/>
          <a:ln>
            <a:noFill/>
          </a:ln>
        </p:spPr>
        <p:style>
          <a:lnRef idx="0"/>
          <a:fillRef idx="0"/>
          <a:effectRef idx="0"/>
          <a:fontRef idx="minor"/>
        </p:style>
        <p:txBody>
          <a:bodyPr lIns="0" rIns="0" tIns="0" bIns="0" anchor="ctr">
            <a:noAutofit/>
          </a:bodyPr>
          <a:p>
            <a:pPr>
              <a:lnSpc>
                <a:spcPct val="100000"/>
              </a:lnSpc>
            </a:pPr>
            <a:r>
              <a:rPr b="1" lang="en" sz="4800" spc="-1" strike="noStrike">
                <a:solidFill>
                  <a:srgbClr val="252831"/>
                </a:solidFill>
                <a:latin typeface="Poppins"/>
                <a:ea typeface="Poppins"/>
              </a:rPr>
              <a:t>SECURE WEB</a:t>
            </a:r>
            <a:br/>
            <a:r>
              <a:rPr b="1" lang="en" sz="4800" spc="-1" strike="noStrike">
                <a:solidFill>
                  <a:srgbClr val="252831"/>
                </a:solidFill>
                <a:latin typeface="Poppins"/>
                <a:ea typeface="Poppins"/>
              </a:rPr>
              <a:t>APPLICATION</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1391040" y="1616400"/>
            <a:ext cx="6106320" cy="1893600"/>
          </a:xfrm>
          <a:prstGeom prst="rect">
            <a:avLst/>
          </a:prstGeom>
          <a:noFill/>
          <a:ln>
            <a:noFill/>
          </a:ln>
        </p:spPr>
        <p:style>
          <a:lnRef idx="0"/>
          <a:fillRef idx="0"/>
          <a:effectRef idx="0"/>
          <a:fontRef idx="minor"/>
        </p:style>
        <p:txBody>
          <a:bodyPr lIns="0" rIns="0" tIns="0" bIns="0" anchor="b">
            <a:noAutofit/>
          </a:bodyPr>
          <a:p>
            <a:pPr>
              <a:lnSpc>
                <a:spcPct val="100000"/>
              </a:lnSpc>
            </a:pPr>
            <a:r>
              <a:rPr b="1" lang="en" sz="4000" spc="-1" strike="noStrike">
                <a:solidFill>
                  <a:srgbClr val="728cd8"/>
                </a:solidFill>
                <a:latin typeface="Poppins"/>
                <a:ea typeface="Poppins"/>
              </a:rPr>
              <a:t>SECURITY FEATURES IMPLEMENTED</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1554480" y="1920240"/>
            <a:ext cx="5851440" cy="867960"/>
          </a:xfrm>
          <a:prstGeom prst="rect">
            <a:avLst/>
          </a:prstGeom>
          <a:noFill/>
          <a:ln>
            <a:noFill/>
          </a:ln>
        </p:spPr>
        <p:style>
          <a:lnRef idx="0"/>
          <a:fillRef idx="0"/>
          <a:effectRef idx="0"/>
          <a:fontRef idx="minor"/>
        </p:style>
        <p:txBody>
          <a:bodyPr lIns="0" rIns="0" tIns="0" bIns="0" anchor="b">
            <a:noAutofit/>
          </a:bodyPr>
          <a:p>
            <a:pPr>
              <a:lnSpc>
                <a:spcPct val="100000"/>
              </a:lnSpc>
            </a:pPr>
            <a:r>
              <a:rPr b="1" lang="en" sz="4000" spc="-1" strike="noStrike">
                <a:solidFill>
                  <a:srgbClr val="728cd8"/>
                </a:solidFill>
                <a:latin typeface="Poppins"/>
                <a:ea typeface="Poppins"/>
              </a:rPr>
              <a:t>1. </a:t>
            </a:r>
            <a:br/>
            <a:r>
              <a:rPr b="1" lang="en" sz="4000" spc="-1" strike="noStrike">
                <a:solidFill>
                  <a:srgbClr val="252831"/>
                </a:solidFill>
                <a:latin typeface="Poppins"/>
                <a:ea typeface="Poppins"/>
              </a:rPr>
              <a:t>AUTHENTICATION</a:t>
            </a:r>
            <a:endParaRPr b="0" lang="en-US" sz="4000" spc="-1" strike="noStrike">
              <a:latin typeface="Arial"/>
            </a:endParaRPr>
          </a:p>
        </p:txBody>
      </p:sp>
      <p:sp>
        <p:nvSpPr>
          <p:cNvPr id="290" name="CustomShape 2"/>
          <p:cNvSpPr/>
          <p:nvPr/>
        </p:nvSpPr>
        <p:spPr>
          <a:xfrm>
            <a:off x="915480" y="3004560"/>
            <a:ext cx="7409160" cy="118584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1600" spc="-1" strike="noStrike">
                <a:solidFill>
                  <a:srgbClr val="000000"/>
                </a:solidFill>
                <a:latin typeface="Montserrat"/>
                <a:ea typeface="Montserrat"/>
              </a:rPr>
              <a:t>We have implemented a Form-Based Authentication since its the most common method used by the majority of the web services.</a:t>
            </a:r>
            <a:endParaRPr b="0" lang="en-US" sz="1600" spc="-1" strike="noStrike">
              <a:latin typeface="Arial"/>
            </a:endParaRPr>
          </a:p>
          <a:p>
            <a:pPr>
              <a:lnSpc>
                <a:spcPct val="12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1" name="Google Shape;382;p22" descr=""/>
          <p:cNvPicPr/>
          <p:nvPr/>
        </p:nvPicPr>
        <p:blipFill>
          <a:blip r:embed="rId1"/>
          <a:stretch/>
        </p:blipFill>
        <p:spPr>
          <a:xfrm>
            <a:off x="2208960" y="1138320"/>
            <a:ext cx="5243040" cy="3739680"/>
          </a:xfrm>
          <a:prstGeom prst="rect">
            <a:avLst/>
          </a:prstGeom>
          <a:ln>
            <a:noFill/>
          </a:ln>
        </p:spPr>
      </p:pic>
      <p:sp>
        <p:nvSpPr>
          <p:cNvPr id="292" name="CustomShape 1"/>
          <p:cNvSpPr/>
          <p:nvPr/>
        </p:nvSpPr>
        <p:spPr>
          <a:xfrm>
            <a:off x="2208960" y="1447920"/>
            <a:ext cx="5243400" cy="470520"/>
          </a:xfrm>
          <a:prstGeom prst="rect">
            <a:avLst/>
          </a:prstGeom>
          <a:noFill/>
          <a:ln>
            <a:noFill/>
          </a:ln>
        </p:spPr>
        <p:style>
          <a:lnRef idx="0"/>
          <a:fillRef idx="0"/>
          <a:effectRef idx="0"/>
          <a:fontRef idx="minor"/>
        </p:style>
        <p:txBody>
          <a:bodyPr lIns="0" rIns="0" tIns="0" bIns="0">
            <a:noAutofit/>
          </a:bodyPr>
          <a:p>
            <a:pPr marL="457200" indent="-354600" algn="ctr">
              <a:lnSpc>
                <a:spcPct val="120000"/>
              </a:lnSpc>
              <a:buClr>
                <a:srgbClr val="ffffff"/>
              </a:buClr>
              <a:buFont typeface="Montserrat"/>
              <a:buAutoNum type="arabicPeriod"/>
            </a:pPr>
            <a:r>
              <a:rPr b="1" lang="en" sz="2000" spc="-1" strike="noStrike">
                <a:solidFill>
                  <a:srgbClr val="ffffff"/>
                </a:solidFill>
                <a:latin typeface="Montserrat"/>
                <a:ea typeface="Montserrat"/>
              </a:rPr>
              <a:t>The template (login.html)</a:t>
            </a:r>
            <a:endParaRPr b="0" lang="en-US" sz="2000" spc="-1" strike="noStrike">
              <a:latin typeface="Arial"/>
            </a:endParaRPr>
          </a:p>
          <a:p>
            <a:pPr>
              <a:lnSpc>
                <a:spcPct val="120000"/>
              </a:lnSpc>
            </a:pPr>
            <a:endParaRPr b="0" lang="en-US" sz="2000" spc="-1" strike="noStrike">
              <a:latin typeface="Arial"/>
            </a:endParaRPr>
          </a:p>
        </p:txBody>
      </p:sp>
      <p:sp>
        <p:nvSpPr>
          <p:cNvPr id="293" name="CustomShape 2"/>
          <p:cNvSpPr/>
          <p:nvPr/>
        </p:nvSpPr>
        <p:spPr>
          <a:xfrm>
            <a:off x="2670120" y="587520"/>
            <a:ext cx="400428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LOGIN COMPONENTS</a:t>
            </a:r>
            <a:endParaRPr b="0" lang="en-US" sz="2000" spc="-1" strike="noStrike">
              <a:latin typeface="Arial"/>
            </a:endParaRPr>
          </a:p>
          <a:p>
            <a:pPr>
              <a:lnSpc>
                <a:spcPct val="120000"/>
              </a:lnSpc>
            </a:pPr>
            <a:endParaRPr b="0" lang="en-US" sz="2000" spc="-1" strike="noStrike">
              <a:latin typeface="Arial"/>
            </a:endParaRPr>
          </a:p>
        </p:txBody>
      </p:sp>
      <p:pic>
        <p:nvPicPr>
          <p:cNvPr id="294" name="Google Shape;385;p22" descr=""/>
          <p:cNvPicPr/>
          <p:nvPr/>
        </p:nvPicPr>
        <p:blipFill>
          <a:blip r:embed="rId2"/>
          <a:stretch/>
        </p:blipFill>
        <p:spPr>
          <a:xfrm>
            <a:off x="928800" y="1764720"/>
            <a:ext cx="7514280" cy="2637360"/>
          </a:xfrm>
          <a:prstGeom prst="rect">
            <a:avLst/>
          </a:prstGeom>
          <a:ln>
            <a:noFill/>
          </a:ln>
        </p:spPr>
      </p:pic>
      <p:sp>
        <p:nvSpPr>
          <p:cNvPr id="295" name="CustomShape 3"/>
          <p:cNvSpPr/>
          <p:nvPr/>
        </p:nvSpPr>
        <p:spPr>
          <a:xfrm>
            <a:off x="3199680" y="1919520"/>
            <a:ext cx="5243400" cy="470520"/>
          </a:xfrm>
          <a:prstGeom prst="rect">
            <a:avLst/>
          </a:prstGeom>
          <a:noFill/>
          <a:ln>
            <a:noFill/>
          </a:ln>
        </p:spPr>
        <p:style>
          <a:lnRef idx="0"/>
          <a:fillRef idx="0"/>
          <a:effectRef idx="0"/>
          <a:fontRef idx="minor"/>
        </p:style>
        <p:txBody>
          <a:bodyPr lIns="0" rIns="0" tIns="0" bIns="0">
            <a:noAutofit/>
          </a:bodyPr>
          <a:p>
            <a:pPr marL="457200" algn="ctr">
              <a:lnSpc>
                <a:spcPct val="120000"/>
              </a:lnSpc>
            </a:pPr>
            <a:r>
              <a:rPr b="1" lang="en" sz="2000" spc="-1" strike="noStrike">
                <a:solidFill>
                  <a:srgbClr val="ffffff"/>
                </a:solidFill>
                <a:latin typeface="Montserrat"/>
                <a:ea typeface="Montserrat"/>
              </a:rPr>
              <a:t>2.  The Controller (Root.class)</a:t>
            </a:r>
            <a:endParaRPr b="0" lang="en-US" sz="2000" spc="-1" strike="noStrike">
              <a:latin typeface="Arial"/>
            </a:endParaRPr>
          </a:p>
          <a:p>
            <a:pPr marL="457200">
              <a:lnSpc>
                <a:spcPct val="120000"/>
              </a:lnSpc>
            </a:pPr>
            <a:endParaRPr b="0" lang="en-US" sz="2000" spc="-1" strike="noStrike">
              <a:latin typeface="Arial"/>
            </a:endParaRPr>
          </a:p>
        </p:txBody>
      </p:sp>
      <p:pic>
        <p:nvPicPr>
          <p:cNvPr id="296" name="Google Shape;387;p22" descr=""/>
          <p:cNvPicPr/>
          <p:nvPr/>
        </p:nvPicPr>
        <p:blipFill>
          <a:blip r:embed="rId3"/>
          <a:stretch/>
        </p:blipFill>
        <p:spPr>
          <a:xfrm>
            <a:off x="873360" y="1309680"/>
            <a:ext cx="7914240" cy="3189960"/>
          </a:xfrm>
          <a:prstGeom prst="rect">
            <a:avLst/>
          </a:prstGeom>
          <a:ln>
            <a:noFill/>
          </a:ln>
        </p:spPr>
      </p:pic>
      <p:sp>
        <p:nvSpPr>
          <p:cNvPr id="297" name="CustomShape 4"/>
          <p:cNvSpPr/>
          <p:nvPr/>
        </p:nvSpPr>
        <p:spPr>
          <a:xfrm>
            <a:off x="3428280" y="1447920"/>
            <a:ext cx="5243400" cy="1042200"/>
          </a:xfrm>
          <a:prstGeom prst="rect">
            <a:avLst/>
          </a:prstGeom>
          <a:noFill/>
          <a:ln>
            <a:noFill/>
          </a:ln>
        </p:spPr>
        <p:style>
          <a:lnRef idx="0"/>
          <a:fillRef idx="0"/>
          <a:effectRef idx="0"/>
          <a:fontRef idx="minor"/>
        </p:style>
        <p:txBody>
          <a:bodyPr lIns="0" rIns="0" tIns="0" bIns="0">
            <a:noAutofit/>
          </a:bodyPr>
          <a:p>
            <a:pPr marL="457200" algn="ctr">
              <a:lnSpc>
                <a:spcPct val="120000"/>
              </a:lnSpc>
            </a:pPr>
            <a:r>
              <a:rPr b="1" lang="en" sz="2000" spc="-1" strike="noStrike">
                <a:solidFill>
                  <a:srgbClr val="ffffff"/>
                </a:solidFill>
                <a:latin typeface="Montserrat"/>
                <a:ea typeface="Montserrat"/>
              </a:rPr>
              <a:t>3.  The Config </a:t>
            </a:r>
            <a:endParaRPr b="0" lang="en-US" sz="2000" spc="-1" strike="noStrike">
              <a:latin typeface="Arial"/>
            </a:endParaRPr>
          </a:p>
          <a:p>
            <a:pPr marL="457200" algn="ctr">
              <a:lnSpc>
                <a:spcPct val="120000"/>
              </a:lnSpc>
            </a:pPr>
            <a:r>
              <a:rPr b="1" lang="en" sz="2000" spc="-1" strike="noStrike">
                <a:solidFill>
                  <a:srgbClr val="ffffff"/>
                </a:solidFill>
                <a:latin typeface="Montserrat"/>
                <a:ea typeface="Montserrat"/>
              </a:rPr>
              <a:t>(ApplicationSecurityConfig.class)</a:t>
            </a:r>
            <a:endParaRPr b="0" lang="en-US" sz="2000" spc="-1" strike="noStrike">
              <a:latin typeface="Arial"/>
            </a:endParaRPr>
          </a:p>
          <a:p>
            <a:pPr marL="457200">
              <a:lnSpc>
                <a:spcPct val="120000"/>
              </a:lnSpc>
            </a:pPr>
            <a:endParaRPr b="0" lang="en-US" sz="2000" spc="-1" strike="noStrike">
              <a:latin typeface="Arial"/>
            </a:endParaRPr>
          </a:p>
        </p:txBody>
      </p:sp>
      <p:sp>
        <p:nvSpPr>
          <p:cNvPr id="298" name="CustomShape 5"/>
          <p:cNvSpPr/>
          <p:nvPr/>
        </p:nvSpPr>
        <p:spPr>
          <a:xfrm>
            <a:off x="20232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292"/>
                                        </p:tgtEl>
                                        <p:attrNameLst>
                                          <p:attrName>style.visibility</p:attrName>
                                        </p:attrNameLst>
                                      </p:cBhvr>
                                      <p:to>
                                        <p:strVal val="visible"/>
                                      </p:to>
                                    </p:set>
                                    <p:animEffect filter="fade" transition="in">
                                      <p:cBhvr additive="repl">
                                        <p:cTn id="7" dur="1000"/>
                                        <p:tgtEl>
                                          <p:spTgt spid="292"/>
                                        </p:tgtEl>
                                      </p:cBhvr>
                                    </p:animEffect>
                                  </p:childTnLst>
                                </p:cTn>
                              </p:par>
                              <p:par>
                                <p:cTn id="8" nodeType="withEffect" fill="hold" presetClass="entr" presetID="10">
                                  <p:stCondLst>
                                    <p:cond delay="0"/>
                                  </p:stCondLst>
                                  <p:childTnLst>
                                    <p:set>
                                      <p:cBhvr>
                                        <p:cTn id="9" dur="1" fill="hold">
                                          <p:stCondLst>
                                            <p:cond delay="0"/>
                                          </p:stCondLst>
                                        </p:cTn>
                                        <p:tgtEl>
                                          <p:spTgt spid="291"/>
                                        </p:tgtEl>
                                        <p:attrNameLst>
                                          <p:attrName>style.visibility</p:attrName>
                                        </p:attrNameLst>
                                      </p:cBhvr>
                                      <p:to>
                                        <p:strVal val="visible"/>
                                      </p:to>
                                    </p:set>
                                    <p:animEffect filter="fade" transition="in">
                                      <p:cBhvr additive="repl">
                                        <p:cTn id="10" dur="1000"/>
                                        <p:tgtEl>
                                          <p:spTgt spid="291"/>
                                        </p:tgtEl>
                                      </p:cBhvr>
                                    </p:animEffect>
                                  </p:childTnLst>
                                </p:cTn>
                              </p:par>
                            </p:childTnLst>
                          </p:cTn>
                        </p:par>
                      </p:childTnLst>
                    </p:cTn>
                  </p:par>
                  <p:par>
                    <p:cTn id="11" fill="hold">
                      <p:stCondLst>
                        <p:cond delay="indefinite"/>
                      </p:stCondLst>
                      <p:childTnLst>
                        <p:par>
                          <p:cTn id="12" fill="hold">
                            <p:stCondLst>
                              <p:cond delay="0"/>
                            </p:stCondLst>
                            <p:childTnLst>
                              <p:par>
                                <p:cTn id="13" nodeType="clickEffect" fill="hold" presetClass="exit" presetID="1">
                                  <p:stCondLst>
                                    <p:cond delay="0"/>
                                  </p:stCondLst>
                                  <p:childTnLst>
                                    <p:set>
                                      <p:cBhvr>
                                        <p:cTn id="14" dur="1" fill="hold">
                                          <p:stCondLst>
                                            <p:cond delay="1000"/>
                                          </p:stCondLst>
                                        </p:cTn>
                                        <p:tgtEl>
                                          <p:spTgt spid="291"/>
                                        </p:tgtEl>
                                        <p:attrNameLst>
                                          <p:attrName>style.visibility</p:attrName>
                                        </p:attrNameLst>
                                      </p:cBhvr>
                                      <p:to>
                                        <p:strVal val="hidden"/>
                                      </p:to>
                                    </p:set>
                                  </p:childTnLst>
                                </p:cTn>
                              </p:par>
                              <p:par>
                                <p:cTn id="15" nodeType="withEffect" fill="hold" presetClass="exit" presetID="1">
                                  <p:stCondLst>
                                    <p:cond delay="0"/>
                                  </p:stCondLst>
                                  <p:childTnLst>
                                    <p:set>
                                      <p:cBhvr>
                                        <p:cTn id="16" dur="1" fill="hold">
                                          <p:stCondLst>
                                            <p:cond delay="1000"/>
                                          </p:stCondLst>
                                        </p:cTn>
                                        <p:tgtEl>
                                          <p:spTgt spid="292"/>
                                        </p:tgtEl>
                                        <p:attrNameLst>
                                          <p:attrName>style.visibility</p:attrName>
                                        </p:attrNameLst>
                                      </p:cBhvr>
                                      <p:to>
                                        <p:strVal val="hidden"/>
                                      </p:to>
                                    </p:set>
                                  </p:childTnLst>
                                </p:cTn>
                              </p:par>
                              <p:par>
                                <p:cTn id="17" nodeType="withEffect" fill="hold" presetClass="entr" presetID="10">
                                  <p:stCondLst>
                                    <p:cond delay="0"/>
                                  </p:stCondLst>
                                  <p:childTnLst>
                                    <p:set>
                                      <p:cBhvr>
                                        <p:cTn id="18" dur="1" fill="hold">
                                          <p:stCondLst>
                                            <p:cond delay="0"/>
                                          </p:stCondLst>
                                        </p:cTn>
                                        <p:tgtEl>
                                          <p:spTgt spid="294"/>
                                        </p:tgtEl>
                                        <p:attrNameLst>
                                          <p:attrName>style.visibility</p:attrName>
                                        </p:attrNameLst>
                                      </p:cBhvr>
                                      <p:to>
                                        <p:strVal val="visible"/>
                                      </p:to>
                                    </p:set>
                                    <p:animEffect filter="fade" transition="in">
                                      <p:cBhvr additive="repl">
                                        <p:cTn id="19" dur="1000"/>
                                        <p:tgtEl>
                                          <p:spTgt spid="294"/>
                                        </p:tgtEl>
                                      </p:cBhvr>
                                    </p:animEffect>
                                  </p:childTnLst>
                                </p:cTn>
                              </p:par>
                              <p:par>
                                <p:cTn id="20" nodeType="withEffect" fill="hold" presetClass="entr" presetID="10">
                                  <p:stCondLst>
                                    <p:cond delay="0"/>
                                  </p:stCondLst>
                                  <p:childTnLst>
                                    <p:set>
                                      <p:cBhvr>
                                        <p:cTn id="21" dur="1" fill="hold">
                                          <p:stCondLst>
                                            <p:cond delay="0"/>
                                          </p:stCondLst>
                                        </p:cTn>
                                        <p:tgtEl>
                                          <p:spTgt spid="295"/>
                                        </p:tgtEl>
                                        <p:attrNameLst>
                                          <p:attrName>style.visibility</p:attrName>
                                        </p:attrNameLst>
                                      </p:cBhvr>
                                      <p:to>
                                        <p:strVal val="visible"/>
                                      </p:to>
                                    </p:set>
                                    <p:animEffect filter="fade" transition="in">
                                      <p:cBhvr additive="repl">
                                        <p:cTn id="22" dur="1000"/>
                                        <p:tgtEl>
                                          <p:spTgt spid="295"/>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xit" presetID="1">
                                  <p:stCondLst>
                                    <p:cond delay="0"/>
                                  </p:stCondLst>
                                  <p:childTnLst>
                                    <p:set>
                                      <p:cBhvr>
                                        <p:cTn id="26" dur="1" fill="hold">
                                          <p:stCondLst>
                                            <p:cond delay="1000"/>
                                          </p:stCondLst>
                                        </p:cTn>
                                        <p:tgtEl>
                                          <p:spTgt spid="294"/>
                                        </p:tgtEl>
                                        <p:attrNameLst>
                                          <p:attrName>style.visibility</p:attrName>
                                        </p:attrNameLst>
                                      </p:cBhvr>
                                      <p:to>
                                        <p:strVal val="hidden"/>
                                      </p:to>
                                    </p:set>
                                  </p:childTnLst>
                                </p:cTn>
                              </p:par>
                              <p:par>
                                <p:cTn id="27" nodeType="withEffect" fill="hold" presetClass="exit" presetID="1">
                                  <p:stCondLst>
                                    <p:cond delay="0"/>
                                  </p:stCondLst>
                                  <p:childTnLst>
                                    <p:set>
                                      <p:cBhvr>
                                        <p:cTn id="28" dur="1" fill="hold">
                                          <p:stCondLst>
                                            <p:cond delay="1000"/>
                                          </p:stCondLst>
                                        </p:cTn>
                                        <p:tgtEl>
                                          <p:spTgt spid="295"/>
                                        </p:tgtEl>
                                        <p:attrNameLst>
                                          <p:attrName>style.visibility</p:attrName>
                                        </p:attrNameLst>
                                      </p:cBhvr>
                                      <p:to>
                                        <p:strVal val="hidden"/>
                                      </p:to>
                                    </p:set>
                                  </p:childTnLst>
                                </p:cTn>
                              </p:par>
                              <p:par>
                                <p:cTn id="29" nodeType="withEffect" fill="hold" presetClass="entr" presetID="10">
                                  <p:stCondLst>
                                    <p:cond delay="0"/>
                                  </p:stCondLst>
                                  <p:childTnLst>
                                    <p:set>
                                      <p:cBhvr>
                                        <p:cTn id="30" dur="1" fill="hold">
                                          <p:stCondLst>
                                            <p:cond delay="0"/>
                                          </p:stCondLst>
                                        </p:cTn>
                                        <p:tgtEl>
                                          <p:spTgt spid="296"/>
                                        </p:tgtEl>
                                        <p:attrNameLst>
                                          <p:attrName>style.visibility</p:attrName>
                                        </p:attrNameLst>
                                      </p:cBhvr>
                                      <p:to>
                                        <p:strVal val="visible"/>
                                      </p:to>
                                    </p:set>
                                    <p:animEffect filter="fade" transition="in">
                                      <p:cBhvr additive="repl">
                                        <p:cTn id="31" dur="1000"/>
                                        <p:tgtEl>
                                          <p:spTgt spid="296"/>
                                        </p:tgtEl>
                                      </p:cBhvr>
                                    </p:animEffect>
                                  </p:childTnLst>
                                </p:cTn>
                              </p:par>
                              <p:par>
                                <p:cTn id="32" nodeType="withEffect" fill="hold" presetClass="entr" presetID="10">
                                  <p:stCondLst>
                                    <p:cond delay="0"/>
                                  </p:stCondLst>
                                  <p:childTnLst>
                                    <p:set>
                                      <p:cBhvr>
                                        <p:cTn id="33" dur="1" fill="hold">
                                          <p:stCondLst>
                                            <p:cond delay="0"/>
                                          </p:stCondLst>
                                        </p:cTn>
                                        <p:tgtEl>
                                          <p:spTgt spid="297"/>
                                        </p:tgtEl>
                                        <p:attrNameLst>
                                          <p:attrName>style.visibility</p:attrName>
                                        </p:attrNameLst>
                                      </p:cBhvr>
                                      <p:to>
                                        <p:strVal val="visible"/>
                                      </p:to>
                                    </p:set>
                                    <p:animEffect filter="fade" transition="in">
                                      <p:cBhvr additive="repl">
                                        <p:cTn id="34"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866880" y="1162080"/>
            <a:ext cx="7409160" cy="262800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All authentication related queries are implemented in </a:t>
            </a:r>
            <a:r>
              <a:rPr b="1" lang="en" sz="1600" spc="-1" strike="noStrike">
                <a:solidFill>
                  <a:srgbClr val="000000"/>
                </a:solidFill>
                <a:latin typeface="Montserrat"/>
                <a:ea typeface="Montserrat"/>
              </a:rPr>
              <a:t>SQLiteUserDao.class</a:t>
            </a:r>
            <a:r>
              <a:rPr b="0" lang="en" sz="1600" spc="-1" strike="noStrike">
                <a:solidFill>
                  <a:srgbClr val="000000"/>
                </a:solidFill>
                <a:latin typeface="Montserrat"/>
                <a:ea typeface="Montserrat"/>
              </a:rPr>
              <a:t>. To protect from SQL Injection attacks we use Prepared Statements. It is a feature where the query and the data are sent to the database server separately, hence there is no room for an attacker to compromise a dynamic query. See the related vulnerability in the website for more information.</a:t>
            </a:r>
            <a:endParaRPr b="0" lang="en-US" sz="1600" spc="-1" strike="noStrike">
              <a:latin typeface="Arial"/>
            </a:endParaRPr>
          </a:p>
          <a:p>
            <a:pPr>
              <a:lnSpc>
                <a:spcPct val="120000"/>
              </a:lnSpc>
            </a:pPr>
            <a:endParaRPr b="0" lang="en-US" sz="1600" spc="-1" strike="noStrike">
              <a:latin typeface="Arial"/>
            </a:endParaRPr>
          </a:p>
        </p:txBody>
      </p:sp>
      <p:pic>
        <p:nvPicPr>
          <p:cNvPr id="300" name="Google Shape;395;p23" descr=""/>
          <p:cNvPicPr/>
          <p:nvPr/>
        </p:nvPicPr>
        <p:blipFill>
          <a:blip r:embed="rId1"/>
          <a:stretch/>
        </p:blipFill>
        <p:spPr>
          <a:xfrm>
            <a:off x="2200680" y="3383280"/>
            <a:ext cx="4656600" cy="1046520"/>
          </a:xfrm>
          <a:prstGeom prst="rect">
            <a:avLst/>
          </a:prstGeom>
          <a:ln>
            <a:noFill/>
          </a:ln>
        </p:spPr>
      </p:pic>
      <p:sp>
        <p:nvSpPr>
          <p:cNvPr id="301" name="CustomShape 2"/>
          <p:cNvSpPr/>
          <p:nvPr/>
        </p:nvSpPr>
        <p:spPr>
          <a:xfrm>
            <a:off x="20124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02" name="CustomShape 3"/>
          <p:cNvSpPr/>
          <p:nvPr/>
        </p:nvSpPr>
        <p:spPr>
          <a:xfrm>
            <a:off x="2670480" y="587520"/>
            <a:ext cx="400428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SQL INJECTION PROTECTION</a:t>
            </a:r>
            <a:endParaRPr b="0" lang="en-US" sz="2000" spc="-1" strike="noStrike">
              <a:latin typeface="Arial"/>
            </a:endParaRPr>
          </a:p>
          <a:p>
            <a:pPr>
              <a:lnSpc>
                <a:spcPct val="12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731520" y="1463040"/>
            <a:ext cx="7803000" cy="255960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The </a:t>
            </a:r>
            <a:r>
              <a:rPr b="1" lang="en" sz="1600" spc="-1" strike="noStrike">
                <a:solidFill>
                  <a:srgbClr val="000000"/>
                </a:solidFill>
                <a:latin typeface="Montserrat"/>
                <a:ea typeface="Montserrat"/>
              </a:rPr>
              <a:t>DaoAuthenticationProvider</a:t>
            </a:r>
            <a:r>
              <a:rPr b="0" lang="en" sz="1600" spc="-1" strike="noStrike">
                <a:solidFill>
                  <a:srgbClr val="000000"/>
                </a:solidFill>
                <a:latin typeface="Montserrat"/>
                <a:ea typeface="Montserrat"/>
              </a:rPr>
              <a:t> authenticates users by utilizing the </a:t>
            </a:r>
            <a:r>
              <a:rPr b="1" lang="en" sz="1600" spc="-1" strike="noStrike">
                <a:solidFill>
                  <a:srgbClr val="000000"/>
                </a:solidFill>
                <a:latin typeface="Montserrat"/>
                <a:ea typeface="Montserrat"/>
              </a:rPr>
              <a:t>PasswordEncoder</a:t>
            </a:r>
            <a:r>
              <a:rPr b="0" lang="en" sz="1600" spc="-1" strike="noStrike">
                <a:solidFill>
                  <a:srgbClr val="000000"/>
                </a:solidFill>
                <a:latin typeface="Montserrat"/>
                <a:ea typeface="Montserrat"/>
              </a:rPr>
              <a:t> interface to compare the submitted password with the actual password. If a user is not found, the comparison is skipped which, depending on the PasswordEncoder implementation, can result in a significant difference in the amount of time required to attempt to authenticate an actual user versus a user that does not exist. This opens up the possibility of a side channel attack that would enable a malicious user to determine if a username is valid (hence User Enumeration Vulnerability).</a:t>
            </a:r>
            <a:endParaRPr b="0" lang="en-US" sz="1600" spc="-1" strike="noStrike">
              <a:latin typeface="Arial"/>
            </a:endParaRPr>
          </a:p>
          <a:p>
            <a:pPr>
              <a:lnSpc>
                <a:spcPct val="120000"/>
              </a:lnSpc>
            </a:pPr>
            <a:endParaRPr b="0" lang="en-US" sz="1600" spc="-1" strike="noStrike">
              <a:latin typeface="Arial"/>
            </a:endParaRPr>
          </a:p>
        </p:txBody>
      </p:sp>
      <p:sp>
        <p:nvSpPr>
          <p:cNvPr id="304" name="CustomShape 2"/>
          <p:cNvSpPr/>
          <p:nvPr/>
        </p:nvSpPr>
        <p:spPr>
          <a:xfrm>
            <a:off x="20016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05" name="CustomShape 3"/>
          <p:cNvSpPr/>
          <p:nvPr/>
        </p:nvSpPr>
        <p:spPr>
          <a:xfrm>
            <a:off x="2103120" y="587520"/>
            <a:ext cx="521136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TIMING/SIDE-CHANNEL ATTACKS</a:t>
            </a:r>
            <a:endParaRPr b="0" lang="en-US" sz="2000" spc="-1" strike="noStrike">
              <a:latin typeface="Arial"/>
            </a:endParaRPr>
          </a:p>
          <a:p>
            <a:pPr algn="ctr">
              <a:lnSpc>
                <a:spcPct val="120000"/>
              </a:lnSpc>
            </a:pPr>
            <a:r>
              <a:rPr b="1" lang="en" sz="2000" spc="-1" strike="noStrike">
                <a:solidFill>
                  <a:srgbClr val="000000"/>
                </a:solidFill>
                <a:latin typeface="Montserrat"/>
                <a:ea typeface="Montserrat"/>
              </a:rPr>
              <a:t>SEC-2056: CVE-2012-5055</a:t>
            </a:r>
            <a:endParaRPr b="0" lang="en-US" sz="2000" spc="-1" strike="noStrike">
              <a:latin typeface="Arial"/>
            </a:endParaRPr>
          </a:p>
          <a:p>
            <a:pPr>
              <a:lnSpc>
                <a:spcPct val="12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6" name="Google Shape;408;p25" descr=""/>
          <p:cNvPicPr/>
          <p:nvPr/>
        </p:nvPicPr>
        <p:blipFill>
          <a:blip r:embed="rId1"/>
          <a:stretch/>
        </p:blipFill>
        <p:spPr>
          <a:xfrm>
            <a:off x="914400" y="3657600"/>
            <a:ext cx="7390440" cy="1170360"/>
          </a:xfrm>
          <a:prstGeom prst="rect">
            <a:avLst/>
          </a:prstGeom>
          <a:ln>
            <a:noFill/>
          </a:ln>
        </p:spPr>
      </p:pic>
      <p:pic>
        <p:nvPicPr>
          <p:cNvPr id="307" name="Google Shape;409;p25" descr=""/>
          <p:cNvPicPr/>
          <p:nvPr/>
        </p:nvPicPr>
        <p:blipFill>
          <a:blip r:embed="rId2"/>
          <a:stretch/>
        </p:blipFill>
        <p:spPr>
          <a:xfrm>
            <a:off x="2526480" y="2743200"/>
            <a:ext cx="4056480" cy="865800"/>
          </a:xfrm>
          <a:prstGeom prst="rect">
            <a:avLst/>
          </a:prstGeom>
          <a:ln>
            <a:noFill/>
          </a:ln>
        </p:spPr>
      </p:pic>
      <p:sp>
        <p:nvSpPr>
          <p:cNvPr id="308" name="CustomShape 1"/>
          <p:cNvSpPr/>
          <p:nvPr/>
        </p:nvSpPr>
        <p:spPr>
          <a:xfrm>
            <a:off x="19908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09" name="CustomShape 2"/>
          <p:cNvSpPr/>
          <p:nvPr/>
        </p:nvSpPr>
        <p:spPr>
          <a:xfrm>
            <a:off x="731880" y="1554480"/>
            <a:ext cx="7803000" cy="1462320"/>
          </a:xfrm>
          <a:prstGeom prst="rect">
            <a:avLst/>
          </a:prstGeom>
          <a:noFill/>
          <a:ln>
            <a:noFill/>
          </a:ln>
        </p:spPr>
        <p:style>
          <a:lnRef idx="0"/>
          <a:fillRef idx="0"/>
          <a:effectRef idx="0"/>
          <a:fontRef idx="minor"/>
        </p:style>
        <p:txBody>
          <a:bodyPr lIns="0" rIns="0" tIns="0" bIns="0">
            <a:noAutofit/>
          </a:bodyPr>
          <a:p>
            <a:pPr>
              <a:lnSpc>
                <a:spcPct val="120000"/>
              </a:lnSpc>
            </a:pPr>
            <a:r>
              <a:rPr b="1" lang="en" sz="1600" spc="-1" strike="noStrike">
                <a:solidFill>
                  <a:srgbClr val="000000"/>
                </a:solidFill>
                <a:latin typeface="Montserrat"/>
                <a:ea typeface="Montserrat"/>
              </a:rPr>
              <a:t>Protection:</a:t>
            </a:r>
            <a:r>
              <a:rPr b="0" lang="en" sz="1600" spc="-1" strike="noStrike">
                <a:solidFill>
                  <a:srgbClr val="000000"/>
                </a:solidFill>
                <a:latin typeface="Montserrat"/>
                <a:ea typeface="Montserrat"/>
              </a:rPr>
              <a:t> When a username is not found (retrieveUser) we perform the same procedure as it would be if successful but with a random password (“userNotFoundPassword”). Note that random Thread sleeps will not work in this case scenario as they can be normalized.</a:t>
            </a:r>
            <a:endParaRPr b="0" lang="en-US" sz="1600" spc="-1" strike="noStrike">
              <a:latin typeface="Arial"/>
            </a:endParaRPr>
          </a:p>
          <a:p>
            <a:pPr>
              <a:lnSpc>
                <a:spcPct val="120000"/>
              </a:lnSpc>
            </a:pPr>
            <a:endParaRPr b="0" lang="en-US" sz="1600" spc="-1" strike="noStrike">
              <a:latin typeface="Arial"/>
            </a:endParaRPr>
          </a:p>
          <a:p>
            <a:pPr>
              <a:lnSpc>
                <a:spcPct val="120000"/>
              </a:lnSpc>
            </a:pPr>
            <a:endParaRPr b="0" lang="en-US" sz="1600" spc="-1" strike="noStrike">
              <a:latin typeface="Arial"/>
            </a:endParaRPr>
          </a:p>
        </p:txBody>
      </p:sp>
      <p:sp>
        <p:nvSpPr>
          <p:cNvPr id="310" name="CustomShape 3"/>
          <p:cNvSpPr/>
          <p:nvPr/>
        </p:nvSpPr>
        <p:spPr>
          <a:xfrm>
            <a:off x="2103120" y="750960"/>
            <a:ext cx="521136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TIMING/SIDE-CHANNEL ATTACKS</a:t>
            </a:r>
            <a:endParaRPr b="0" lang="en-US" sz="2000" spc="-1" strike="noStrike">
              <a:latin typeface="Arial"/>
            </a:endParaRPr>
          </a:p>
          <a:p>
            <a:pPr algn="ctr">
              <a:lnSpc>
                <a:spcPct val="120000"/>
              </a:lnSpc>
            </a:pPr>
            <a:r>
              <a:rPr b="1" lang="en" sz="2000" spc="-1" strike="noStrike">
                <a:solidFill>
                  <a:srgbClr val="000000"/>
                </a:solidFill>
                <a:latin typeface="Montserrat"/>
                <a:ea typeface="Montserrat"/>
              </a:rPr>
              <a:t>SEC-2056: CVE-2012-5055</a:t>
            </a:r>
            <a:endParaRPr b="0" lang="en-US" sz="2000" spc="-1" strike="noStrike">
              <a:latin typeface="Arial"/>
            </a:endParaRPr>
          </a:p>
          <a:p>
            <a:pPr>
              <a:lnSpc>
                <a:spcPct val="12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19800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12" name="CustomShape 2"/>
          <p:cNvSpPr/>
          <p:nvPr/>
        </p:nvSpPr>
        <p:spPr>
          <a:xfrm>
            <a:off x="2103120" y="914400"/>
            <a:ext cx="521136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BRUTE FORCE LOGIN</a:t>
            </a:r>
            <a:endParaRPr b="0" lang="en-US" sz="2000" spc="-1" strike="noStrike">
              <a:latin typeface="Arial"/>
            </a:endParaRPr>
          </a:p>
          <a:p>
            <a:pPr>
              <a:lnSpc>
                <a:spcPct val="120000"/>
              </a:lnSpc>
            </a:pPr>
            <a:endParaRPr b="0" lang="en-US" sz="2000" spc="-1" strike="noStrike">
              <a:latin typeface="Arial"/>
            </a:endParaRPr>
          </a:p>
        </p:txBody>
      </p:sp>
      <p:sp>
        <p:nvSpPr>
          <p:cNvPr id="313" name="CustomShape 3"/>
          <p:cNvSpPr/>
          <p:nvPr/>
        </p:nvSpPr>
        <p:spPr>
          <a:xfrm>
            <a:off x="732240" y="1554480"/>
            <a:ext cx="7803000" cy="292536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A brute-force attack is an attempt to discover a password by systematically trying every possible combination of letters, numbers, and symbols until you discover the one correct combination that works. There are many ways to prevent such an attack but each of them has its benefits as well its disadvantages. For instance locking the account after a defined number of attempts, but an attacker could easily abuse the security measure and lock out hundreds of user accounts. We chose to demonstrate a block based on IP address instead.</a:t>
            </a:r>
            <a:endParaRPr b="0" lang="en-US" sz="1600" spc="-1" strike="noStrike">
              <a:latin typeface="Arial"/>
            </a:endParaRPr>
          </a:p>
          <a:p>
            <a:pPr>
              <a:lnSpc>
                <a:spcPct val="120000"/>
              </a:lnSpc>
            </a:pPr>
            <a:endParaRPr b="0" lang="en-US" sz="1600" spc="-1" strike="noStrike">
              <a:latin typeface="Arial"/>
            </a:endParaRPr>
          </a:p>
          <a:p>
            <a:pPr>
              <a:lnSpc>
                <a:spcPct val="120000"/>
              </a:lnSpc>
            </a:pPr>
            <a:endParaRPr b="0" lang="en-US" sz="1600" spc="-1" strike="noStrike">
              <a:latin typeface="Arial"/>
            </a:endParaRPr>
          </a:p>
          <a:p>
            <a:pPr>
              <a:lnSpc>
                <a:spcPct val="120000"/>
              </a:lnSpc>
            </a:pPr>
            <a:endParaRPr b="0" lang="en-US" sz="1600" spc="-1" strike="noStrike">
              <a:latin typeface="Arial"/>
            </a:endParaRPr>
          </a:p>
          <a:p>
            <a:pPr>
              <a:lnSpc>
                <a:spcPct val="12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4" name="Google Shape;422;p27" descr=""/>
          <p:cNvPicPr/>
          <p:nvPr/>
        </p:nvPicPr>
        <p:blipFill>
          <a:blip r:embed="rId1"/>
          <a:stretch/>
        </p:blipFill>
        <p:spPr>
          <a:xfrm>
            <a:off x="2139480" y="2926080"/>
            <a:ext cx="5175000" cy="2133720"/>
          </a:xfrm>
          <a:prstGeom prst="rect">
            <a:avLst/>
          </a:prstGeom>
          <a:ln>
            <a:noFill/>
          </a:ln>
        </p:spPr>
      </p:pic>
      <p:sp>
        <p:nvSpPr>
          <p:cNvPr id="315" name="CustomShape 1"/>
          <p:cNvSpPr/>
          <p:nvPr/>
        </p:nvSpPr>
        <p:spPr>
          <a:xfrm>
            <a:off x="19692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16" name="CustomShape 2"/>
          <p:cNvSpPr/>
          <p:nvPr/>
        </p:nvSpPr>
        <p:spPr>
          <a:xfrm>
            <a:off x="2103120" y="914400"/>
            <a:ext cx="521136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BRUTE FORCE LOGIN</a:t>
            </a:r>
            <a:endParaRPr b="0" lang="en-US" sz="2000" spc="-1" strike="noStrike">
              <a:latin typeface="Arial"/>
            </a:endParaRPr>
          </a:p>
          <a:p>
            <a:pPr>
              <a:lnSpc>
                <a:spcPct val="120000"/>
              </a:lnSpc>
            </a:pPr>
            <a:endParaRPr b="0" lang="en-US" sz="2000" spc="-1" strike="noStrike">
              <a:latin typeface="Arial"/>
            </a:endParaRPr>
          </a:p>
        </p:txBody>
      </p:sp>
      <p:sp>
        <p:nvSpPr>
          <p:cNvPr id="317" name="CustomShape 3"/>
          <p:cNvSpPr/>
          <p:nvPr/>
        </p:nvSpPr>
        <p:spPr>
          <a:xfrm>
            <a:off x="732600" y="1554480"/>
            <a:ext cx="7803000" cy="127944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The </a:t>
            </a:r>
            <a:r>
              <a:rPr b="1" lang="en" sz="1600" spc="-1" strike="noStrike">
                <a:solidFill>
                  <a:srgbClr val="000000"/>
                </a:solidFill>
                <a:latin typeface="Montserrat"/>
                <a:ea typeface="Montserrat"/>
              </a:rPr>
              <a:t>LoginAttemptService.class</a:t>
            </a:r>
            <a:r>
              <a:rPr b="0" lang="en" sz="1600" spc="-1" strike="noStrike">
                <a:solidFill>
                  <a:srgbClr val="000000"/>
                </a:solidFill>
                <a:latin typeface="Montserrat"/>
                <a:ea typeface="Montserrat"/>
              </a:rPr>
              <a:t> holds a cache with IP address and number of attempts made from that address. You can modify the maximum allowed attempts per IP address before it gets blocked, as well as the duration it remains blocked</a:t>
            </a:r>
            <a:endParaRPr b="0" lang="en-US" sz="1600" spc="-1" strike="noStrike">
              <a:latin typeface="Arial"/>
            </a:endParaRPr>
          </a:p>
          <a:p>
            <a:pPr>
              <a:lnSpc>
                <a:spcPct val="12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8" name="Google Shape;435;p28" descr=""/>
          <p:cNvPicPr/>
          <p:nvPr/>
        </p:nvPicPr>
        <p:blipFill>
          <a:blip r:embed="rId1"/>
          <a:stretch/>
        </p:blipFill>
        <p:spPr>
          <a:xfrm>
            <a:off x="1805760" y="2679120"/>
            <a:ext cx="5780160" cy="2075040"/>
          </a:xfrm>
          <a:prstGeom prst="rect">
            <a:avLst/>
          </a:prstGeom>
          <a:ln>
            <a:noFill/>
          </a:ln>
        </p:spPr>
      </p:pic>
      <p:sp>
        <p:nvSpPr>
          <p:cNvPr id="319" name="CustomShape 1"/>
          <p:cNvSpPr/>
          <p:nvPr/>
        </p:nvSpPr>
        <p:spPr>
          <a:xfrm>
            <a:off x="19584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20" name="CustomShape 2"/>
          <p:cNvSpPr/>
          <p:nvPr/>
        </p:nvSpPr>
        <p:spPr>
          <a:xfrm>
            <a:off x="2103120" y="914400"/>
            <a:ext cx="521136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BRUTE FORCE LOGIN</a:t>
            </a:r>
            <a:endParaRPr b="0" lang="en-US" sz="2000" spc="-1" strike="noStrike">
              <a:latin typeface="Arial"/>
            </a:endParaRPr>
          </a:p>
          <a:p>
            <a:pPr>
              <a:lnSpc>
                <a:spcPct val="120000"/>
              </a:lnSpc>
            </a:pPr>
            <a:endParaRPr b="0" lang="en-US" sz="2000" spc="-1" strike="noStrike">
              <a:latin typeface="Arial"/>
            </a:endParaRPr>
          </a:p>
        </p:txBody>
      </p:sp>
      <p:sp>
        <p:nvSpPr>
          <p:cNvPr id="321" name="CustomShape 3"/>
          <p:cNvSpPr/>
          <p:nvPr/>
        </p:nvSpPr>
        <p:spPr>
          <a:xfrm>
            <a:off x="732960" y="1554480"/>
            <a:ext cx="7803000" cy="127944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In the </a:t>
            </a:r>
            <a:r>
              <a:rPr b="1" lang="en" sz="1600" spc="-1" strike="noStrike">
                <a:solidFill>
                  <a:srgbClr val="000000"/>
                </a:solidFill>
                <a:latin typeface="Montserrat"/>
                <a:ea typeface="Montserrat"/>
              </a:rPr>
              <a:t>AuthenticationListener.class</a:t>
            </a:r>
            <a:r>
              <a:rPr b="0" lang="en" sz="1600" spc="-1" strike="noStrike">
                <a:solidFill>
                  <a:srgbClr val="000000"/>
                </a:solidFill>
                <a:latin typeface="Montserrat"/>
                <a:ea typeface="Montserrat"/>
              </a:rPr>
              <a:t> we notify the service either to invalidate any attempts of an IP address in case of a Successful Authentication or increase the attempts in case of Authentication Failure.</a:t>
            </a:r>
            <a:endParaRPr b="0" lang="en-US" sz="1600" spc="-1" strike="noStrike">
              <a:latin typeface="Arial"/>
            </a:endParaRPr>
          </a:p>
          <a:p>
            <a:pPr>
              <a:lnSpc>
                <a:spcPct val="120000"/>
              </a:lnSpc>
            </a:pPr>
            <a:endParaRPr b="0" lang="en-US" sz="1600" spc="-1" strike="noStrike">
              <a:latin typeface="Arial"/>
            </a:endParaRPr>
          </a:p>
          <a:p>
            <a:pPr>
              <a:lnSpc>
                <a:spcPct val="12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19692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23" name="CustomShape 2"/>
          <p:cNvSpPr/>
          <p:nvPr/>
        </p:nvSpPr>
        <p:spPr>
          <a:xfrm>
            <a:off x="2103120" y="914400"/>
            <a:ext cx="521136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BRUTE FORCE LOGIN</a:t>
            </a:r>
            <a:endParaRPr b="0" lang="en-US" sz="2000" spc="-1" strike="noStrike">
              <a:latin typeface="Arial"/>
            </a:endParaRPr>
          </a:p>
          <a:p>
            <a:pPr>
              <a:lnSpc>
                <a:spcPct val="120000"/>
              </a:lnSpc>
            </a:pPr>
            <a:endParaRPr b="0" lang="en-US" sz="2000" spc="-1" strike="noStrike">
              <a:latin typeface="Arial"/>
            </a:endParaRPr>
          </a:p>
        </p:txBody>
      </p:sp>
      <p:sp>
        <p:nvSpPr>
          <p:cNvPr id="324" name="CustomShape 3"/>
          <p:cNvSpPr/>
          <p:nvPr/>
        </p:nvSpPr>
        <p:spPr>
          <a:xfrm>
            <a:off x="732600" y="1554480"/>
            <a:ext cx="7803000" cy="127944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We have implemented two ways to achieve Login Attempt Block based on IP. Each of them has its pros and cons, thus chose based on your preference.</a:t>
            </a:r>
            <a:endParaRPr b="0" lang="en-US" sz="1600" spc="-1" strike="noStrike">
              <a:latin typeface="Arial"/>
            </a:endParaRPr>
          </a:p>
          <a:p>
            <a:pPr>
              <a:lnSpc>
                <a:spcPct val="12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776520" y="402840"/>
            <a:ext cx="3586320" cy="855720"/>
          </a:xfrm>
          <a:prstGeom prst="rect">
            <a:avLst/>
          </a:prstGeom>
          <a:noFill/>
          <a:ln>
            <a:noFill/>
          </a:ln>
        </p:spPr>
        <p:style>
          <a:lnRef idx="0"/>
          <a:fillRef idx="0"/>
          <a:effectRef idx="0"/>
          <a:fontRef idx="minor"/>
        </p:style>
        <p:txBody>
          <a:bodyPr lIns="0" rIns="0" tIns="0" bIns="0" anchor="b">
            <a:noAutofit/>
          </a:bodyPr>
          <a:p>
            <a:pPr>
              <a:lnSpc>
                <a:spcPct val="100000"/>
              </a:lnSpc>
            </a:pPr>
            <a:r>
              <a:rPr b="1" lang="en" sz="1800" spc="-1" strike="noStrike">
                <a:solidFill>
                  <a:srgbClr val="252831"/>
                </a:solidFill>
                <a:latin typeface="Poppins"/>
                <a:ea typeface="Poppins"/>
              </a:rPr>
              <a:t>INSTRUCTIONS FOR USE</a:t>
            </a:r>
            <a:endParaRPr b="0" lang="en-US" sz="1800" spc="-1" strike="noStrike">
              <a:latin typeface="Arial"/>
            </a:endParaRPr>
          </a:p>
        </p:txBody>
      </p:sp>
      <p:sp>
        <p:nvSpPr>
          <p:cNvPr id="255" name="CustomShape 2"/>
          <p:cNvSpPr/>
          <p:nvPr/>
        </p:nvSpPr>
        <p:spPr>
          <a:xfrm>
            <a:off x="1316880" y="1524240"/>
            <a:ext cx="6869880" cy="3618000"/>
          </a:xfrm>
          <a:prstGeom prst="rect">
            <a:avLst/>
          </a:prstGeom>
          <a:noFill/>
          <a:ln>
            <a:noFill/>
          </a:ln>
        </p:spPr>
        <p:style>
          <a:lnRef idx="0"/>
          <a:fillRef idx="0"/>
          <a:effectRef idx="0"/>
          <a:fontRef idx="minor"/>
        </p:style>
        <p:txBody>
          <a:bodyPr wrap="none" lIns="0" rIns="0" tIns="0" bIns="0">
            <a:spAutoFit/>
          </a:bodyPr>
          <a:p>
            <a:pPr>
              <a:lnSpc>
                <a:spcPct val="120000"/>
              </a:lnSpc>
              <a:spcBef>
                <a:spcPts val="601"/>
              </a:spcBef>
            </a:pPr>
            <a:r>
              <a:rPr b="1" lang="en" sz="1400" spc="-1" strike="noStrike">
                <a:solidFill>
                  <a:srgbClr val="252831"/>
                </a:solidFill>
                <a:latin typeface="Montserrat Light"/>
              </a:rPr>
              <a:t>Install JDK 14</a:t>
            </a:r>
            <a:endParaRPr b="1" lang="en" sz="1400" spc="-1" strike="noStrike">
              <a:solidFill>
                <a:srgbClr val="252831"/>
              </a:solidFill>
              <a:latin typeface="Montserrat Light"/>
              <a:ea typeface="Montserrat Light"/>
            </a:endParaRPr>
          </a:p>
          <a:p>
            <a:pPr>
              <a:lnSpc>
                <a:spcPct val="120000"/>
              </a:lnSpc>
              <a:spcBef>
                <a:spcPts val="601"/>
              </a:spcBef>
            </a:pPr>
            <a:r>
              <a:rPr b="1" lang="en" sz="1400" spc="-1" strike="noStrike">
                <a:solidFill>
                  <a:srgbClr val="252831"/>
                </a:solidFill>
                <a:latin typeface="Montserrat Light"/>
                <a:ea typeface="Montserrat Light"/>
              </a:rPr>
              <a:t>https://www.oracle.com/java/technologies/javase-jdk14-downloads.html </a:t>
            </a:r>
            <a:endParaRPr b="1" lang="en" sz="1400" spc="-1" strike="noStrike">
              <a:solidFill>
                <a:srgbClr val="252831"/>
              </a:solidFill>
              <a:latin typeface="Montserrat Light"/>
              <a:ea typeface="Montserrat Light"/>
            </a:endParaRPr>
          </a:p>
          <a:p>
            <a:pPr>
              <a:lnSpc>
                <a:spcPct val="120000"/>
              </a:lnSpc>
              <a:spcBef>
                <a:spcPts val="601"/>
              </a:spcBef>
            </a:pPr>
            <a:r>
              <a:rPr b="1" lang="en" sz="1400" spc="-1" strike="noStrike">
                <a:solidFill>
                  <a:srgbClr val="252831"/>
                </a:solidFill>
                <a:latin typeface="Montserrat Light"/>
                <a:ea typeface="Montserrat Light"/>
              </a:rPr>
              <a:t>	</a:t>
            </a:r>
            <a:r>
              <a:rPr b="1" lang="en" sz="1400" spc="-1" strike="noStrike">
                <a:solidFill>
                  <a:srgbClr val="252831"/>
                </a:solidFill>
                <a:latin typeface="Montserrat Light"/>
                <a:ea typeface="Montserrat Light"/>
              </a:rPr>
              <a:t>For Windows: </a:t>
            </a:r>
            <a:endParaRPr b="1" lang="en" sz="1400" spc="-1" strike="noStrike">
              <a:solidFill>
                <a:srgbClr val="252831"/>
              </a:solidFill>
              <a:latin typeface="Montserrat Light"/>
              <a:ea typeface="Montserrat Light"/>
            </a:endParaRPr>
          </a:p>
          <a:p>
            <a:pPr>
              <a:lnSpc>
                <a:spcPct val="120000"/>
              </a:lnSpc>
              <a:spcBef>
                <a:spcPts val="601"/>
              </a:spcBef>
            </a:pPr>
            <a:r>
              <a:rPr b="1" lang="en" sz="1400" spc="-1" strike="noStrike">
                <a:solidFill>
                  <a:srgbClr val="252831"/>
                </a:solidFill>
                <a:latin typeface="Montserrat Light"/>
              </a:rPr>
              <a:t>	</a:t>
            </a:r>
            <a:r>
              <a:rPr b="1" lang="en" sz="1400" spc="-1" strike="noStrike">
                <a:solidFill>
                  <a:srgbClr val="252831"/>
                </a:solidFill>
                <a:latin typeface="Montserrat Light"/>
              </a:rPr>
              <a:t>	</a:t>
            </a:r>
            <a:r>
              <a:rPr b="1" lang="en" sz="1400" spc="-1" strike="noStrike">
                <a:solidFill>
                  <a:srgbClr val="252831"/>
                </a:solidFill>
                <a:latin typeface="Montserrat Light"/>
              </a:rPr>
              <a:t>a) Control Panel -&gt; System -&gt; Advanced -&gt; Environment Variables</a:t>
            </a:r>
            <a:endParaRPr b="1" lang="en" sz="1400" spc="-1" strike="noStrike">
              <a:solidFill>
                <a:srgbClr val="252831"/>
              </a:solidFill>
              <a:latin typeface="Montserrat Light"/>
              <a:ea typeface="Montserrat Light"/>
            </a:endParaRPr>
          </a:p>
          <a:p>
            <a:pPr>
              <a:lnSpc>
                <a:spcPct val="120000"/>
              </a:lnSpc>
              <a:spcBef>
                <a:spcPts val="601"/>
              </a:spcBef>
            </a:pPr>
            <a:r>
              <a:rPr b="1" lang="en" sz="1400" spc="-1" strike="noStrike">
                <a:solidFill>
                  <a:srgbClr val="252831"/>
                </a:solidFill>
                <a:latin typeface="Montserrat Light"/>
              </a:rPr>
              <a:t>	</a:t>
            </a:r>
            <a:r>
              <a:rPr b="1" lang="en" sz="1400" spc="-1" strike="noStrike">
                <a:solidFill>
                  <a:srgbClr val="252831"/>
                </a:solidFill>
                <a:latin typeface="Montserrat Light"/>
              </a:rPr>
              <a:t>	</a:t>
            </a:r>
            <a:r>
              <a:rPr b="1" lang="en" sz="1400" spc="-1" strike="noStrike">
                <a:solidFill>
                  <a:srgbClr val="252831"/>
                </a:solidFill>
                <a:latin typeface="Montserrat Light"/>
              </a:rPr>
              <a:t>b) System Variables -&gt; Path -&gt; Add C:\Program Files\Java\jdk-14\bin\ </a:t>
            </a:r>
            <a:endParaRPr b="1" lang="en" sz="1400" spc="-1" strike="noStrike">
              <a:solidFill>
                <a:srgbClr val="252831"/>
              </a:solidFill>
              <a:latin typeface="Montserrat Light"/>
              <a:ea typeface="Montserrat Light"/>
            </a:endParaRPr>
          </a:p>
          <a:p>
            <a:pPr>
              <a:lnSpc>
                <a:spcPct val="120000"/>
              </a:lnSpc>
              <a:spcBef>
                <a:spcPts val="601"/>
              </a:spcBef>
            </a:pPr>
            <a:r>
              <a:rPr b="1" lang="en" sz="1400" spc="-1" strike="noStrike">
                <a:solidFill>
                  <a:srgbClr val="252831"/>
                </a:solidFill>
                <a:latin typeface="Montserrat Light"/>
              </a:rPr>
              <a:t>	</a:t>
            </a:r>
            <a:r>
              <a:rPr b="1" lang="en" sz="1400" spc="-1" strike="noStrike">
                <a:solidFill>
                  <a:srgbClr val="252831"/>
                </a:solidFill>
                <a:latin typeface="Montserrat Light"/>
              </a:rPr>
              <a:t>	</a:t>
            </a:r>
            <a:r>
              <a:rPr b="1" lang="en" sz="1400" spc="-1" strike="noStrike">
                <a:solidFill>
                  <a:srgbClr val="252831"/>
                </a:solidFill>
                <a:latin typeface="Montserrat Light"/>
              </a:rPr>
              <a:t>c) System Variables -&gt; New -&gt; Name: JAVA_HOME</a:t>
            </a:r>
            <a:endParaRPr b="1" lang="en" sz="1400" spc="-1" strike="noStrike">
              <a:solidFill>
                <a:srgbClr val="252831"/>
              </a:solidFill>
              <a:latin typeface="Montserrat Light"/>
              <a:ea typeface="Montserrat Light"/>
            </a:endParaRPr>
          </a:p>
          <a:p>
            <a:pPr>
              <a:lnSpc>
                <a:spcPct val="120000"/>
              </a:lnSpc>
              <a:spcBef>
                <a:spcPts val="601"/>
              </a:spcBef>
            </a:pPr>
            <a:r>
              <a:rPr b="1" lang="en" sz="1400" spc="-1" strike="noStrike">
                <a:solidFill>
                  <a:srgbClr val="252831"/>
                </a:solidFill>
                <a:latin typeface="Montserrat Light"/>
              </a:rPr>
              <a:t>	</a:t>
            </a:r>
            <a:r>
              <a:rPr b="1" lang="en" sz="1400" spc="-1" strike="noStrike">
                <a:solidFill>
                  <a:srgbClr val="252831"/>
                </a:solidFill>
                <a:latin typeface="Montserrat Light"/>
              </a:rPr>
              <a:t>	</a:t>
            </a:r>
            <a:r>
              <a:rPr b="1" lang="en" sz="1400" spc="-1" strike="noStrike">
                <a:solidFill>
                  <a:srgbClr val="252831"/>
                </a:solidFill>
                <a:latin typeface="Montserrat Light"/>
              </a:rPr>
              <a:t>	</a:t>
            </a:r>
            <a:r>
              <a:rPr b="1" lang="en" sz="1400" spc="-1" strike="noStrike">
                <a:solidFill>
                  <a:srgbClr val="252831"/>
                </a:solidFill>
                <a:latin typeface="Montserrat Light"/>
              </a:rPr>
              <a:t>	</a:t>
            </a:r>
            <a:r>
              <a:rPr b="1" lang="en" sz="1400" spc="-1" strike="noStrike">
                <a:solidFill>
                  <a:srgbClr val="252831"/>
                </a:solidFill>
                <a:latin typeface="Montserrat Light"/>
              </a:rPr>
              <a:t>	</a:t>
            </a:r>
            <a:r>
              <a:rPr b="1" lang="en" sz="1400" spc="-1" strike="noStrike">
                <a:solidFill>
                  <a:srgbClr val="252831"/>
                </a:solidFill>
                <a:latin typeface="Montserrat Light"/>
              </a:rPr>
              <a:t>	</a:t>
            </a:r>
            <a:r>
              <a:rPr b="1" lang="en" sz="1400" spc="-1" strike="noStrike">
                <a:solidFill>
                  <a:srgbClr val="252831"/>
                </a:solidFill>
                <a:latin typeface="Montserrat Light"/>
              </a:rPr>
              <a:t>	</a:t>
            </a:r>
            <a:r>
              <a:rPr b="1" lang="en" sz="1400" spc="-1" strike="noStrike">
                <a:solidFill>
                  <a:srgbClr val="252831"/>
                </a:solidFill>
                <a:latin typeface="Montserrat Light"/>
              </a:rPr>
              <a:t>        </a:t>
            </a:r>
            <a:r>
              <a:rPr b="1" lang="en" sz="1400" spc="-1" strike="noStrike">
                <a:solidFill>
                  <a:srgbClr val="252831"/>
                </a:solidFill>
                <a:latin typeface="Montserrat Light"/>
              </a:rPr>
              <a:t>Path: C:\Program Files\Java\jdk-14\</a:t>
            </a:r>
            <a:endParaRPr b="1" lang="en" sz="1400" spc="-1" strike="noStrike">
              <a:solidFill>
                <a:srgbClr val="252831"/>
              </a:solidFill>
              <a:latin typeface="Montserrat Light"/>
              <a:ea typeface="Montserrat Light"/>
            </a:endParaRPr>
          </a:p>
          <a:p>
            <a:pPr>
              <a:lnSpc>
                <a:spcPct val="120000"/>
              </a:lnSpc>
              <a:spcBef>
                <a:spcPts val="601"/>
              </a:spcBef>
            </a:pPr>
            <a:r>
              <a:rPr b="1" lang="en" sz="1400" spc="-1" strike="noStrike">
                <a:solidFill>
                  <a:srgbClr val="252831"/>
                </a:solidFill>
                <a:latin typeface="Montserrat Light"/>
                <a:ea typeface="Montserrat Light"/>
              </a:rPr>
              <a:t>	</a:t>
            </a:r>
            <a:r>
              <a:rPr b="1" lang="en" sz="1400" spc="-1" strike="noStrike">
                <a:solidFill>
                  <a:srgbClr val="252831"/>
                </a:solidFill>
                <a:latin typeface="Montserrat Light"/>
                <a:ea typeface="Montserrat Light"/>
              </a:rPr>
              <a:t>For Linux:</a:t>
            </a:r>
            <a:endParaRPr b="1" lang="en" sz="1400" spc="-1" strike="noStrike">
              <a:solidFill>
                <a:srgbClr val="252831"/>
              </a:solidFill>
              <a:latin typeface="Montserrat Light"/>
              <a:ea typeface="Montserrat Light"/>
            </a:endParaRPr>
          </a:p>
          <a:p>
            <a:pPr>
              <a:lnSpc>
                <a:spcPct val="120000"/>
              </a:lnSpc>
              <a:spcBef>
                <a:spcPts val="601"/>
              </a:spcBef>
            </a:pPr>
            <a:r>
              <a:rPr b="1" lang="en" sz="1400" spc="-1" strike="noStrike">
                <a:solidFill>
                  <a:srgbClr val="252831"/>
                </a:solidFill>
                <a:latin typeface="Montserrat Light"/>
                <a:ea typeface="Montserrat Light"/>
              </a:rPr>
              <a:t>	</a:t>
            </a:r>
            <a:r>
              <a:rPr b="1" lang="en" sz="1400" spc="-1" strike="noStrike">
                <a:solidFill>
                  <a:srgbClr val="252831"/>
                </a:solidFill>
                <a:latin typeface="Montserrat Light"/>
                <a:ea typeface="Montserrat Light"/>
              </a:rPr>
              <a:t>	</a:t>
            </a:r>
            <a:r>
              <a:rPr b="1" lang="en" sz="1400" spc="-1" strike="noStrike">
                <a:solidFill>
                  <a:srgbClr val="252831"/>
                </a:solidFill>
                <a:latin typeface="Montserrat Light"/>
                <a:ea typeface="Montserrat Light"/>
              </a:rPr>
              <a:t>a) sudo update-alternatives --config java</a:t>
            </a:r>
            <a:endParaRPr b="1" lang="en" sz="1400" spc="-1" strike="noStrike">
              <a:solidFill>
                <a:srgbClr val="252831"/>
              </a:solidFill>
              <a:latin typeface="Montserrat Light"/>
              <a:ea typeface="Montserrat Light"/>
            </a:endParaRPr>
          </a:p>
          <a:p>
            <a:pPr>
              <a:lnSpc>
                <a:spcPct val="120000"/>
              </a:lnSpc>
              <a:spcBef>
                <a:spcPts val="601"/>
              </a:spcBef>
            </a:pPr>
            <a:endParaRPr b="1" lang="en" sz="1400" spc="-1" strike="noStrike">
              <a:solidFill>
                <a:srgbClr val="252831"/>
              </a:solidFill>
              <a:latin typeface="Montserrat Light"/>
              <a:ea typeface="Montserrat Light"/>
            </a:endParaRPr>
          </a:p>
          <a:p>
            <a:pPr>
              <a:lnSpc>
                <a:spcPct val="120000"/>
              </a:lnSpc>
              <a:spcBef>
                <a:spcPts val="601"/>
              </a:spcBef>
            </a:pPr>
            <a:endParaRPr b="1" lang="en" sz="1400" spc="-1" strike="noStrike">
              <a:solidFill>
                <a:srgbClr val="252831"/>
              </a:solidFill>
              <a:latin typeface="Montserrat Light"/>
              <a:ea typeface="Montserrat Light"/>
            </a:endParaRPr>
          </a:p>
        </p:txBody>
      </p:sp>
      <p:sp>
        <p:nvSpPr>
          <p:cNvPr id="256" name="CustomShape 3"/>
          <p:cNvSpPr/>
          <p:nvPr/>
        </p:nvSpPr>
        <p:spPr>
          <a:xfrm>
            <a:off x="8729280" y="4734000"/>
            <a:ext cx="413640" cy="408600"/>
          </a:xfrm>
          <a:prstGeom prst="rect">
            <a:avLst/>
          </a:prstGeom>
          <a:noFill/>
          <a:ln>
            <a:noFill/>
          </a:ln>
        </p:spPr>
        <p:style>
          <a:lnRef idx="0"/>
          <a:fillRef idx="0"/>
          <a:effectRef idx="0"/>
          <a:fontRef idx="minor"/>
        </p:style>
        <p:txBody>
          <a:bodyPr lIns="0" rIns="0" tIns="0" bIns="0" anchor="ctr">
            <a:noAutofit/>
          </a:bodyPr>
          <a:p>
            <a:pPr algn="ctr">
              <a:lnSpc>
                <a:spcPct val="100000"/>
              </a:lnSpc>
            </a:pPr>
            <a:fld id="{BB3CC723-736C-44FD-884E-E371F021C35E}" type="slidenum">
              <a:rPr b="0" lang="en" sz="1300" spc="-1" strike="noStrike">
                <a:solidFill>
                  <a:srgbClr val="68728d"/>
                </a:solidFill>
                <a:latin typeface="Montserrat Light"/>
                <a:ea typeface="Montserrat Light"/>
              </a:rPr>
              <a:t>&lt;number&gt;</a:t>
            </a:fld>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9584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26" name="CustomShape 2"/>
          <p:cNvSpPr/>
          <p:nvPr/>
        </p:nvSpPr>
        <p:spPr>
          <a:xfrm>
            <a:off x="2103120" y="914400"/>
            <a:ext cx="521136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BRUTE FORCE LOGIN - 1</a:t>
            </a:r>
            <a:r>
              <a:rPr b="1" lang="en" sz="2000" spc="-1" strike="noStrike" baseline="14000000">
                <a:solidFill>
                  <a:srgbClr val="000000"/>
                </a:solidFill>
                <a:latin typeface="Montserrat"/>
                <a:ea typeface="Montserrat"/>
              </a:rPr>
              <a:t>st</a:t>
            </a:r>
            <a:r>
              <a:rPr b="1" lang="en" sz="2000" spc="-1" strike="noStrike">
                <a:solidFill>
                  <a:srgbClr val="000000"/>
                </a:solidFill>
                <a:latin typeface="Montserrat"/>
                <a:ea typeface="Montserrat"/>
              </a:rPr>
              <a:t> Method</a:t>
            </a:r>
            <a:endParaRPr b="0" lang="en-US" sz="2000" spc="-1" strike="noStrike">
              <a:latin typeface="Arial"/>
            </a:endParaRPr>
          </a:p>
          <a:p>
            <a:pPr>
              <a:lnSpc>
                <a:spcPct val="120000"/>
              </a:lnSpc>
            </a:pPr>
            <a:endParaRPr b="0" lang="en-US" sz="2000" spc="-1" strike="noStrike">
              <a:latin typeface="Arial"/>
            </a:endParaRPr>
          </a:p>
        </p:txBody>
      </p:sp>
      <p:sp>
        <p:nvSpPr>
          <p:cNvPr id="327" name="CustomShape 3"/>
          <p:cNvSpPr/>
          <p:nvPr/>
        </p:nvSpPr>
        <p:spPr>
          <a:xfrm>
            <a:off x="732960" y="1554480"/>
            <a:ext cx="7803000" cy="127944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In </a:t>
            </a:r>
            <a:r>
              <a:rPr b="1" lang="en" sz="1600" spc="-1" strike="noStrike">
                <a:solidFill>
                  <a:srgbClr val="000000"/>
                </a:solidFill>
                <a:latin typeface="Montserrat"/>
                <a:ea typeface="Montserrat"/>
              </a:rPr>
              <a:t>ApplicationUserDetailsService.class</a:t>
            </a:r>
            <a:r>
              <a:rPr b="0" lang="en" sz="1600" spc="-1" strike="noStrike">
                <a:solidFill>
                  <a:srgbClr val="000000"/>
                </a:solidFill>
                <a:latin typeface="Montserrat"/>
                <a:ea typeface="Montserrat"/>
              </a:rPr>
              <a:t> when the </a:t>
            </a:r>
            <a:r>
              <a:rPr b="1" lang="en" sz="1600" spc="-1" strike="noStrike">
                <a:solidFill>
                  <a:srgbClr val="000000"/>
                </a:solidFill>
                <a:latin typeface="Montserrat"/>
                <a:ea typeface="Montserrat"/>
              </a:rPr>
              <a:t>AuthenticationDaoProvider</a:t>
            </a:r>
            <a:r>
              <a:rPr b="0" lang="en" sz="1600" spc="-1" strike="noStrike">
                <a:solidFill>
                  <a:srgbClr val="000000"/>
                </a:solidFill>
                <a:latin typeface="Montserrat"/>
                <a:ea typeface="Montserrat"/>
              </a:rPr>
              <a:t> attempts to retrieve a User we check if the current IP address is blocked before we try to search the User in the Database. Hence, if it is blocked we throw an AuthenticationServiceException and display an error page (handled in </a:t>
            </a:r>
            <a:r>
              <a:rPr b="1" lang="en" sz="1600" spc="-1" strike="noStrike">
                <a:solidFill>
                  <a:srgbClr val="000000"/>
                </a:solidFill>
                <a:latin typeface="Montserrat"/>
                <a:ea typeface="Montserrat"/>
              </a:rPr>
              <a:t>AuthenticationFailureHandler.class</a:t>
            </a:r>
            <a:r>
              <a:rPr b="0" lang="en" sz="1600" spc="-1" strike="noStrike">
                <a:solidFill>
                  <a:srgbClr val="000000"/>
                </a:solidFill>
                <a:latin typeface="Montserrat"/>
                <a:ea typeface="Montserrat"/>
              </a:rPr>
              <a:t>)</a:t>
            </a:r>
            <a:endParaRPr b="0" lang="en-US" sz="1600" spc="-1" strike="noStrike">
              <a:latin typeface="Arial"/>
            </a:endParaRPr>
          </a:p>
          <a:p>
            <a:pPr>
              <a:lnSpc>
                <a:spcPct val="120000"/>
              </a:lnSpc>
            </a:pPr>
            <a:endParaRPr b="0" lang="en-US" sz="1600" spc="-1" strike="noStrike">
              <a:latin typeface="Arial"/>
            </a:endParaRPr>
          </a:p>
          <a:p>
            <a:pPr>
              <a:lnSpc>
                <a:spcPct val="120000"/>
              </a:lnSpc>
            </a:pPr>
            <a:endParaRPr b="0" lang="en-US" sz="1600" spc="-1" strike="noStrike">
              <a:latin typeface="Arial"/>
            </a:endParaRPr>
          </a:p>
        </p:txBody>
      </p:sp>
      <p:pic>
        <p:nvPicPr>
          <p:cNvPr id="328" name="Google Shape;443;p29" descr=""/>
          <p:cNvPicPr/>
          <p:nvPr/>
        </p:nvPicPr>
        <p:blipFill>
          <a:blip r:embed="rId1"/>
          <a:stretch/>
        </p:blipFill>
        <p:spPr>
          <a:xfrm>
            <a:off x="942840" y="3383280"/>
            <a:ext cx="7256880" cy="13230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19584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30" name="CustomShape 2"/>
          <p:cNvSpPr/>
          <p:nvPr/>
        </p:nvSpPr>
        <p:spPr>
          <a:xfrm>
            <a:off x="2103120" y="914400"/>
            <a:ext cx="521136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BRUTE FORCE LOGIN - 1</a:t>
            </a:r>
            <a:r>
              <a:rPr b="1" lang="en" sz="2000" spc="-1" strike="noStrike" baseline="14000000">
                <a:solidFill>
                  <a:srgbClr val="000000"/>
                </a:solidFill>
                <a:latin typeface="Montserrat"/>
                <a:ea typeface="Montserrat"/>
              </a:rPr>
              <a:t>st</a:t>
            </a:r>
            <a:r>
              <a:rPr b="1" lang="en" sz="2000" spc="-1" strike="noStrike">
                <a:solidFill>
                  <a:srgbClr val="000000"/>
                </a:solidFill>
                <a:latin typeface="Montserrat"/>
                <a:ea typeface="Montserrat"/>
              </a:rPr>
              <a:t> Method</a:t>
            </a:r>
            <a:endParaRPr b="0" lang="en-US" sz="2000" spc="-1" strike="noStrike">
              <a:latin typeface="Arial"/>
            </a:endParaRPr>
          </a:p>
          <a:p>
            <a:pPr>
              <a:lnSpc>
                <a:spcPct val="120000"/>
              </a:lnSpc>
            </a:pPr>
            <a:endParaRPr b="0" lang="en-US" sz="2000" spc="-1" strike="noStrike">
              <a:latin typeface="Arial"/>
            </a:endParaRPr>
          </a:p>
        </p:txBody>
      </p:sp>
      <p:sp>
        <p:nvSpPr>
          <p:cNvPr id="331" name="CustomShape 3"/>
          <p:cNvSpPr/>
          <p:nvPr/>
        </p:nvSpPr>
        <p:spPr>
          <a:xfrm>
            <a:off x="732960" y="1554480"/>
            <a:ext cx="7803000" cy="1279440"/>
          </a:xfrm>
          <a:prstGeom prst="rect">
            <a:avLst/>
          </a:prstGeom>
          <a:noFill/>
          <a:ln>
            <a:noFill/>
          </a:ln>
        </p:spPr>
        <p:style>
          <a:lnRef idx="0"/>
          <a:fillRef idx="0"/>
          <a:effectRef idx="0"/>
          <a:fontRef idx="minor"/>
        </p:style>
        <p:txBody>
          <a:bodyPr lIns="0" rIns="0" tIns="0" bIns="0">
            <a:noAutofit/>
          </a:bodyPr>
          <a:p>
            <a:pPr>
              <a:lnSpc>
                <a:spcPct val="120000"/>
              </a:lnSpc>
            </a:pPr>
            <a:r>
              <a:rPr b="1" lang="en" sz="1600" spc="-1" strike="noStrike">
                <a:solidFill>
                  <a:srgbClr val="000000"/>
                </a:solidFill>
                <a:latin typeface="Montserrat"/>
                <a:ea typeface="Montserrat"/>
              </a:rPr>
              <a:t>Pros:  </a:t>
            </a:r>
            <a:r>
              <a:rPr b="0" lang="en" sz="1600" spc="-1" strike="noStrike">
                <a:solidFill>
                  <a:srgbClr val="000000"/>
                </a:solidFill>
                <a:latin typeface="Montserrat"/>
                <a:ea typeface="Montserrat"/>
              </a:rPr>
              <a:t>A user can invalidate all attempts on Authentication Success since they have access to the login page and all directories that do not require authentication</a:t>
            </a:r>
            <a:endParaRPr b="0" lang="en-US" sz="1600" spc="-1" strike="noStrike">
              <a:latin typeface="Arial"/>
            </a:endParaRPr>
          </a:p>
          <a:p>
            <a:pPr>
              <a:lnSpc>
                <a:spcPct val="120000"/>
              </a:lnSpc>
            </a:pPr>
            <a:r>
              <a:rPr b="1" lang="en" sz="1600" spc="-1" strike="noStrike">
                <a:solidFill>
                  <a:srgbClr val="000000"/>
                </a:solidFill>
                <a:latin typeface="Montserrat"/>
                <a:ea typeface="Montserrat"/>
              </a:rPr>
              <a:t>Cons: </a:t>
            </a:r>
            <a:r>
              <a:rPr b="0" lang="en" sz="1600" spc="-1" strike="noStrike">
                <a:solidFill>
                  <a:srgbClr val="000000"/>
                </a:solidFill>
                <a:latin typeface="Montserrat"/>
                <a:ea typeface="Montserrat"/>
              </a:rPr>
              <a:t>We do not block the request from the beginning thus our site still receives unnecessary traffic of a user still attempting to login if they are blocked</a:t>
            </a:r>
            <a:endParaRPr b="0" lang="en-US" sz="1600" spc="-1" strike="noStrike">
              <a:latin typeface="Arial"/>
            </a:endParaRPr>
          </a:p>
        </p:txBody>
      </p:sp>
      <p:pic>
        <p:nvPicPr>
          <p:cNvPr id="332" name="Google Shape;443;p29_0" descr=""/>
          <p:cNvPicPr/>
          <p:nvPr/>
        </p:nvPicPr>
        <p:blipFill>
          <a:blip r:embed="rId1"/>
          <a:stretch/>
        </p:blipFill>
        <p:spPr>
          <a:xfrm>
            <a:off x="942840" y="3383280"/>
            <a:ext cx="7256880" cy="13230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19584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34" name="CustomShape 2"/>
          <p:cNvSpPr/>
          <p:nvPr/>
        </p:nvSpPr>
        <p:spPr>
          <a:xfrm>
            <a:off x="2103120" y="914400"/>
            <a:ext cx="521136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BRUTE FORCE LOGIN - 1</a:t>
            </a:r>
            <a:r>
              <a:rPr b="1" lang="en" sz="2000" spc="-1" strike="noStrike" baseline="14000000">
                <a:solidFill>
                  <a:srgbClr val="000000"/>
                </a:solidFill>
                <a:latin typeface="Montserrat"/>
                <a:ea typeface="Montserrat"/>
              </a:rPr>
              <a:t>st</a:t>
            </a:r>
            <a:r>
              <a:rPr b="1" lang="en" sz="2000" spc="-1" strike="noStrike">
                <a:solidFill>
                  <a:srgbClr val="000000"/>
                </a:solidFill>
                <a:latin typeface="Montserrat"/>
                <a:ea typeface="Montserrat"/>
              </a:rPr>
              <a:t> Method</a:t>
            </a:r>
            <a:endParaRPr b="0" lang="en-US" sz="2000" spc="-1" strike="noStrike">
              <a:latin typeface="Arial"/>
            </a:endParaRPr>
          </a:p>
          <a:p>
            <a:pPr>
              <a:lnSpc>
                <a:spcPct val="120000"/>
              </a:lnSpc>
            </a:pPr>
            <a:endParaRPr b="0" lang="en-US" sz="2000" spc="-1" strike="noStrike">
              <a:latin typeface="Arial"/>
            </a:endParaRPr>
          </a:p>
        </p:txBody>
      </p:sp>
      <p:sp>
        <p:nvSpPr>
          <p:cNvPr id="335" name="CustomShape 3"/>
          <p:cNvSpPr/>
          <p:nvPr/>
        </p:nvSpPr>
        <p:spPr>
          <a:xfrm>
            <a:off x="732960" y="1554480"/>
            <a:ext cx="7803000" cy="1279440"/>
          </a:xfrm>
          <a:prstGeom prst="rect">
            <a:avLst/>
          </a:prstGeom>
          <a:noFill/>
          <a:ln>
            <a:noFill/>
          </a:ln>
        </p:spPr>
        <p:style>
          <a:lnRef idx="0"/>
          <a:fillRef idx="0"/>
          <a:effectRef idx="0"/>
          <a:fontRef idx="minor"/>
        </p:style>
        <p:txBody>
          <a:bodyPr lIns="0" rIns="0" tIns="0" bIns="0">
            <a:noAutofit/>
          </a:bodyPr>
          <a:p>
            <a:pPr>
              <a:lnSpc>
                <a:spcPct val="120000"/>
              </a:lnSpc>
            </a:pPr>
            <a:r>
              <a:rPr b="1" lang="en" sz="1600" spc="-1" strike="noStrike">
                <a:solidFill>
                  <a:srgbClr val="000000"/>
                </a:solidFill>
                <a:latin typeface="Montserrat"/>
                <a:ea typeface="Montserrat"/>
              </a:rPr>
              <a:t>Pros:  </a:t>
            </a:r>
            <a:r>
              <a:rPr b="0" lang="en" sz="1600" spc="-1" strike="noStrike">
                <a:solidFill>
                  <a:srgbClr val="000000"/>
                </a:solidFill>
                <a:latin typeface="Montserrat"/>
                <a:ea typeface="Montserrat"/>
              </a:rPr>
              <a:t>A user can invalidate all attempts on Authentication Success since they have access to the login page and all directories that do not require authentication</a:t>
            </a:r>
            <a:endParaRPr b="0" lang="en-US" sz="1600" spc="-1" strike="noStrike">
              <a:latin typeface="Arial"/>
            </a:endParaRPr>
          </a:p>
          <a:p>
            <a:pPr>
              <a:lnSpc>
                <a:spcPct val="120000"/>
              </a:lnSpc>
            </a:pPr>
            <a:r>
              <a:rPr b="1" lang="en" sz="1600" spc="-1" strike="noStrike">
                <a:solidFill>
                  <a:srgbClr val="000000"/>
                </a:solidFill>
                <a:latin typeface="Montserrat"/>
                <a:ea typeface="Montserrat"/>
              </a:rPr>
              <a:t>Cons: </a:t>
            </a:r>
            <a:r>
              <a:rPr b="0" lang="en" sz="1600" spc="-1" strike="noStrike">
                <a:solidFill>
                  <a:srgbClr val="000000"/>
                </a:solidFill>
                <a:latin typeface="Montserrat"/>
                <a:ea typeface="Montserrat"/>
              </a:rPr>
              <a:t>We do not block the request from the beginning thus our site still receives unnecessary traffic of a user still attempting to login if they are blocked</a:t>
            </a:r>
            <a:endParaRPr b="0" lang="en-US" sz="1600" spc="-1" strike="noStrike">
              <a:latin typeface="Arial"/>
            </a:endParaRPr>
          </a:p>
        </p:txBody>
      </p:sp>
      <p:pic>
        <p:nvPicPr>
          <p:cNvPr id="336" name="Google Shape;443;p29_1" descr=""/>
          <p:cNvPicPr/>
          <p:nvPr/>
        </p:nvPicPr>
        <p:blipFill>
          <a:blip r:embed="rId1"/>
          <a:stretch/>
        </p:blipFill>
        <p:spPr>
          <a:xfrm>
            <a:off x="942840" y="3383280"/>
            <a:ext cx="7256880" cy="13230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19584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38" name="CustomShape 2"/>
          <p:cNvSpPr/>
          <p:nvPr/>
        </p:nvSpPr>
        <p:spPr>
          <a:xfrm>
            <a:off x="2103120" y="914400"/>
            <a:ext cx="521136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BRUTE FORCE LOGIN - 2</a:t>
            </a:r>
            <a:r>
              <a:rPr b="1" lang="en" sz="2000" spc="-1" strike="noStrike" baseline="14000000">
                <a:solidFill>
                  <a:srgbClr val="000000"/>
                </a:solidFill>
                <a:latin typeface="Montserrat"/>
                <a:ea typeface="Montserrat"/>
              </a:rPr>
              <a:t>nd</a:t>
            </a:r>
            <a:r>
              <a:rPr b="1" lang="en" sz="2000" spc="-1" strike="noStrike">
                <a:solidFill>
                  <a:srgbClr val="000000"/>
                </a:solidFill>
                <a:latin typeface="Montserrat"/>
                <a:ea typeface="Montserrat"/>
              </a:rPr>
              <a:t> Method</a:t>
            </a:r>
            <a:endParaRPr b="0" lang="en-US" sz="2000" spc="-1" strike="noStrike">
              <a:latin typeface="Arial"/>
            </a:endParaRPr>
          </a:p>
          <a:p>
            <a:pPr>
              <a:lnSpc>
                <a:spcPct val="120000"/>
              </a:lnSpc>
            </a:pPr>
            <a:endParaRPr b="0" lang="en-US" sz="2000" spc="-1" strike="noStrike">
              <a:latin typeface="Arial"/>
            </a:endParaRPr>
          </a:p>
        </p:txBody>
      </p:sp>
      <p:sp>
        <p:nvSpPr>
          <p:cNvPr id="339" name="CustomShape 3"/>
          <p:cNvSpPr/>
          <p:nvPr/>
        </p:nvSpPr>
        <p:spPr>
          <a:xfrm>
            <a:off x="732960" y="1554480"/>
            <a:ext cx="7803000" cy="127944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We have added a custom filter to the Spring Security’s filter chain (FilterRegistrationBean) which is registered in ApplicationSecurityConfig.class. The implementation of the filter is in  LoginAttemptFilter.class. If the IP Address i blocked then the Filter is not chained and hence the user receives an Access Denied message for all requests.</a:t>
            </a:r>
            <a:endParaRPr b="0" lang="en-US" sz="1600" spc="-1" strike="noStrike">
              <a:latin typeface="Arial"/>
            </a:endParaRPr>
          </a:p>
        </p:txBody>
      </p:sp>
      <p:pic>
        <p:nvPicPr>
          <p:cNvPr id="340" name="Google Shape;453;p30" descr=""/>
          <p:cNvPicPr/>
          <p:nvPr/>
        </p:nvPicPr>
        <p:blipFill>
          <a:blip r:embed="rId1"/>
          <a:stretch/>
        </p:blipFill>
        <p:spPr>
          <a:xfrm>
            <a:off x="2172600" y="3200400"/>
            <a:ext cx="4593240" cy="187956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19584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42" name="CustomShape 2"/>
          <p:cNvSpPr/>
          <p:nvPr/>
        </p:nvSpPr>
        <p:spPr>
          <a:xfrm>
            <a:off x="2103120" y="914400"/>
            <a:ext cx="521136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BRUTE FORCE LOGIN - 2</a:t>
            </a:r>
            <a:r>
              <a:rPr b="1" lang="en" sz="2000" spc="-1" strike="noStrike" baseline="14000000">
                <a:solidFill>
                  <a:srgbClr val="000000"/>
                </a:solidFill>
                <a:latin typeface="Montserrat"/>
                <a:ea typeface="Montserrat"/>
              </a:rPr>
              <a:t>nd</a:t>
            </a:r>
            <a:r>
              <a:rPr b="1" lang="en" sz="2000" spc="-1" strike="noStrike">
                <a:solidFill>
                  <a:srgbClr val="000000"/>
                </a:solidFill>
                <a:latin typeface="Montserrat"/>
                <a:ea typeface="Montserrat"/>
              </a:rPr>
              <a:t> Method</a:t>
            </a:r>
            <a:endParaRPr b="0" lang="en-US" sz="2000" spc="-1" strike="noStrike">
              <a:latin typeface="Arial"/>
            </a:endParaRPr>
          </a:p>
          <a:p>
            <a:pPr>
              <a:lnSpc>
                <a:spcPct val="120000"/>
              </a:lnSpc>
            </a:pPr>
            <a:endParaRPr b="0" lang="en-US" sz="2000" spc="-1" strike="noStrike">
              <a:latin typeface="Arial"/>
            </a:endParaRPr>
          </a:p>
        </p:txBody>
      </p:sp>
      <p:sp>
        <p:nvSpPr>
          <p:cNvPr id="343" name="CustomShape 3"/>
          <p:cNvSpPr/>
          <p:nvPr/>
        </p:nvSpPr>
        <p:spPr>
          <a:xfrm>
            <a:off x="732960" y="1554480"/>
            <a:ext cx="7803000" cy="1279440"/>
          </a:xfrm>
          <a:prstGeom prst="rect">
            <a:avLst/>
          </a:prstGeom>
          <a:noFill/>
          <a:ln>
            <a:noFill/>
          </a:ln>
        </p:spPr>
        <p:style>
          <a:lnRef idx="0"/>
          <a:fillRef idx="0"/>
          <a:effectRef idx="0"/>
          <a:fontRef idx="minor"/>
        </p:style>
        <p:txBody>
          <a:bodyPr lIns="0" rIns="0" tIns="0" bIns="0">
            <a:noAutofit/>
          </a:bodyPr>
          <a:p>
            <a:pPr>
              <a:lnSpc>
                <a:spcPct val="120000"/>
              </a:lnSpc>
            </a:pPr>
            <a:r>
              <a:rPr b="1" lang="en" sz="1600" spc="-1" strike="noStrike">
                <a:solidFill>
                  <a:srgbClr val="000000"/>
                </a:solidFill>
                <a:latin typeface="Montserrat"/>
                <a:ea typeface="Montserrat"/>
              </a:rPr>
              <a:t>Pros:  </a:t>
            </a:r>
            <a:r>
              <a:rPr b="0" lang="en" sz="1600" spc="-1" strike="noStrike">
                <a:solidFill>
                  <a:srgbClr val="000000"/>
                </a:solidFill>
                <a:latin typeface="Montserrat"/>
                <a:ea typeface="Montserrat"/>
              </a:rPr>
              <a:t>Complete block on the website (not just the login functionality), every request receives an Access Denied Message.</a:t>
            </a:r>
            <a:endParaRPr b="0" lang="en-US" sz="1600" spc="-1" strike="noStrike">
              <a:latin typeface="Arial"/>
            </a:endParaRPr>
          </a:p>
          <a:p>
            <a:pPr>
              <a:lnSpc>
                <a:spcPct val="120000"/>
              </a:lnSpc>
            </a:pPr>
            <a:r>
              <a:rPr b="1" lang="en" sz="1600" spc="-1" strike="noStrike">
                <a:solidFill>
                  <a:srgbClr val="000000"/>
                </a:solidFill>
                <a:latin typeface="Montserrat"/>
                <a:ea typeface="Montserrat"/>
              </a:rPr>
              <a:t>Cons:</a:t>
            </a:r>
            <a:r>
              <a:rPr b="0" lang="en" sz="1600" spc="-1" strike="noStrike">
                <a:solidFill>
                  <a:srgbClr val="000000"/>
                </a:solidFill>
                <a:latin typeface="Montserrat"/>
                <a:ea typeface="Montserrat"/>
              </a:rPr>
              <a:t> The client has not access to the login page. Therefore they cannot invalidate the attempts on a successful authentication and wait for the entire duration until their IP is released.</a:t>
            </a:r>
            <a:endParaRPr b="0" lang="en-US" sz="1600" spc="-1" strike="noStrike">
              <a:latin typeface="Arial"/>
            </a:endParaRPr>
          </a:p>
        </p:txBody>
      </p:sp>
      <p:pic>
        <p:nvPicPr>
          <p:cNvPr id="344" name="Google Shape;453;p30_0" descr=""/>
          <p:cNvPicPr/>
          <p:nvPr/>
        </p:nvPicPr>
        <p:blipFill>
          <a:blip r:embed="rId1"/>
          <a:stretch/>
        </p:blipFill>
        <p:spPr>
          <a:xfrm>
            <a:off x="2194560" y="3040920"/>
            <a:ext cx="4593240" cy="18795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19584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46" name="CustomShape 2"/>
          <p:cNvSpPr/>
          <p:nvPr/>
        </p:nvSpPr>
        <p:spPr>
          <a:xfrm>
            <a:off x="2103120" y="914400"/>
            <a:ext cx="521136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BRUTE FORCE LOGIN - PROXY</a:t>
            </a:r>
            <a:endParaRPr b="0" lang="en-US" sz="2000" spc="-1" strike="noStrike">
              <a:latin typeface="Arial"/>
            </a:endParaRPr>
          </a:p>
          <a:p>
            <a:pPr>
              <a:lnSpc>
                <a:spcPct val="120000"/>
              </a:lnSpc>
            </a:pPr>
            <a:endParaRPr b="0" lang="en-US" sz="2000" spc="-1" strike="noStrike">
              <a:latin typeface="Arial"/>
            </a:endParaRPr>
          </a:p>
        </p:txBody>
      </p:sp>
      <p:sp>
        <p:nvSpPr>
          <p:cNvPr id="347" name="CustomShape 3"/>
          <p:cNvSpPr/>
          <p:nvPr/>
        </p:nvSpPr>
        <p:spPr>
          <a:xfrm>
            <a:off x="732960" y="1554480"/>
            <a:ext cx="7803000" cy="127944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The drawback of those approaches is that they can still be abused to block all clients under an IP address. For instance if a whole organization resides to that IP address none of them will be able to access the site. To mitigate the issue at some extend when the IP address is retrieved we check for the X-Forwarded-For header and block the originated IP address instead.</a:t>
            </a:r>
            <a:endParaRPr b="0" lang="en-US" sz="1600" spc="-1" strike="noStrike">
              <a:latin typeface="Arial"/>
            </a:endParaRPr>
          </a:p>
        </p:txBody>
      </p:sp>
      <p:pic>
        <p:nvPicPr>
          <p:cNvPr id="348" name="Google Shape;462;p31_0" descr=""/>
          <p:cNvPicPr/>
          <p:nvPr/>
        </p:nvPicPr>
        <p:blipFill>
          <a:blip r:embed="rId1"/>
          <a:stretch/>
        </p:blipFill>
        <p:spPr>
          <a:xfrm>
            <a:off x="430920" y="3200400"/>
            <a:ext cx="8438040" cy="16848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endParaRPr b="0" lang="en-US" sz="1800" spc="-1" strike="noStrike">
              <a:latin typeface="Arial"/>
            </a:endParaRPr>
          </a:p>
          <a:p>
            <a:pPr algn="ctr">
              <a:lnSpc>
                <a:spcPct val="120000"/>
              </a:lnSpc>
            </a:pPr>
            <a:endParaRPr b="0" lang="en-US" sz="1800" spc="-1" strike="noStrike">
              <a:latin typeface="Arial"/>
            </a:endParaRPr>
          </a:p>
          <a:p>
            <a:pPr>
              <a:lnSpc>
                <a:spcPct val="120000"/>
              </a:lnSpc>
            </a:pPr>
            <a:endParaRPr b="0" lang="en-US" sz="1800" spc="-1" strike="noStrike">
              <a:latin typeface="Arial"/>
            </a:endParaRPr>
          </a:p>
          <a:p>
            <a:pPr>
              <a:lnSpc>
                <a:spcPct val="120000"/>
              </a:lnSpc>
            </a:pPr>
            <a:endParaRPr b="0" lang="en-US" sz="1800" spc="-1" strike="noStrike">
              <a:latin typeface="Arial"/>
            </a:endParaRPr>
          </a:p>
          <a:p>
            <a:pPr>
              <a:lnSpc>
                <a:spcPct val="120000"/>
              </a:lnSpc>
            </a:pPr>
            <a:endParaRPr b="0" lang="en-US" sz="1800" spc="-1" strike="noStrike">
              <a:latin typeface="Arial"/>
            </a:endParaRPr>
          </a:p>
        </p:txBody>
      </p:sp>
      <p:sp>
        <p:nvSpPr>
          <p:cNvPr id="350" name="CustomShape 2"/>
          <p:cNvSpPr/>
          <p:nvPr/>
        </p:nvSpPr>
        <p:spPr>
          <a:xfrm>
            <a:off x="19476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51" name="CustomShape 3"/>
          <p:cNvSpPr/>
          <p:nvPr/>
        </p:nvSpPr>
        <p:spPr>
          <a:xfrm>
            <a:off x="2103120" y="914400"/>
            <a:ext cx="521136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PASSWORD ENCODING</a:t>
            </a:r>
            <a:endParaRPr b="0" lang="en-US" sz="2000" spc="-1" strike="noStrike">
              <a:latin typeface="Arial"/>
            </a:endParaRPr>
          </a:p>
          <a:p>
            <a:pPr>
              <a:lnSpc>
                <a:spcPct val="120000"/>
              </a:lnSpc>
            </a:pPr>
            <a:endParaRPr b="0" lang="en-US" sz="2000" spc="-1" strike="noStrike">
              <a:latin typeface="Arial"/>
            </a:endParaRPr>
          </a:p>
        </p:txBody>
      </p:sp>
      <p:sp>
        <p:nvSpPr>
          <p:cNvPr id="352" name="CustomShape 4"/>
          <p:cNvSpPr/>
          <p:nvPr/>
        </p:nvSpPr>
        <p:spPr>
          <a:xfrm>
            <a:off x="733320" y="1644480"/>
            <a:ext cx="7803000" cy="127944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As the majority of users will re-use passwords between different applications, it is important to store passwords in a way that prevents them from being obtained by an attacker, even if the application or database is compromised. Before we store the password upon registration we hash it and when a user logins we hash the password again and compare it with the stored one. We have implemented two hash algorithms and you can use any one depending on your server’s performance capacity. Both algorithms are salting the hash by default to prevent Rainbow Table Attacks. See </a:t>
            </a:r>
            <a:r>
              <a:rPr b="1" lang="en" sz="1600" spc="-1" strike="noStrike">
                <a:solidFill>
                  <a:srgbClr val="000000"/>
                </a:solidFill>
                <a:latin typeface="Montserrat"/>
                <a:ea typeface="Montserrat"/>
              </a:rPr>
              <a:t>PasswordEncoderConfig.class</a:t>
            </a:r>
            <a:r>
              <a:rPr b="0" lang="en" sz="1600" spc="-1" strike="noStrike">
                <a:solidFill>
                  <a:srgbClr val="000000"/>
                </a:solidFill>
                <a:latin typeface="Montserrat"/>
                <a:ea typeface="Montserrat"/>
              </a:rPr>
              <a:t> for more information.</a:t>
            </a:r>
            <a:endParaRPr b="0" lang="en-US" sz="1600" spc="-1" strike="noStrike">
              <a:latin typeface="Arial"/>
            </a:endParaRPr>
          </a:p>
          <a:p>
            <a:pPr>
              <a:lnSpc>
                <a:spcPct val="120000"/>
              </a:lnSpc>
            </a:pPr>
            <a:r>
              <a:rPr b="0" lang="en" sz="1600" spc="-1" strike="noStrike">
                <a:solidFill>
                  <a:srgbClr val="000000"/>
                </a:solidFill>
                <a:latin typeface="Montserrat"/>
                <a:ea typeface="Montserrat"/>
              </a:rPr>
              <a:t> </a:t>
            </a:r>
            <a:endParaRPr b="0" lang="en-US" sz="1600" spc="-1" strike="noStrike">
              <a:latin typeface="Arial"/>
            </a:endParaRPr>
          </a:p>
          <a:p>
            <a:pPr>
              <a:lnSpc>
                <a:spcPct val="12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endParaRPr b="0" lang="en-US" sz="1800" spc="-1" strike="noStrike">
              <a:latin typeface="Arial"/>
            </a:endParaRPr>
          </a:p>
          <a:p>
            <a:pPr algn="ctr">
              <a:lnSpc>
                <a:spcPct val="120000"/>
              </a:lnSpc>
            </a:pPr>
            <a:endParaRPr b="0" lang="en-US" sz="1800" spc="-1" strike="noStrike">
              <a:latin typeface="Arial"/>
            </a:endParaRPr>
          </a:p>
          <a:p>
            <a:pPr>
              <a:lnSpc>
                <a:spcPct val="120000"/>
              </a:lnSpc>
            </a:pPr>
            <a:endParaRPr b="0" lang="en-US" sz="1800" spc="-1" strike="noStrike">
              <a:latin typeface="Arial"/>
            </a:endParaRPr>
          </a:p>
          <a:p>
            <a:pPr>
              <a:lnSpc>
                <a:spcPct val="120000"/>
              </a:lnSpc>
            </a:pPr>
            <a:endParaRPr b="0" lang="en-US" sz="1800" spc="-1" strike="noStrike">
              <a:latin typeface="Arial"/>
            </a:endParaRPr>
          </a:p>
          <a:p>
            <a:pPr>
              <a:lnSpc>
                <a:spcPct val="120000"/>
              </a:lnSpc>
            </a:pPr>
            <a:endParaRPr b="0" lang="en-US" sz="1800" spc="-1" strike="noStrike">
              <a:latin typeface="Arial"/>
            </a:endParaRPr>
          </a:p>
        </p:txBody>
      </p:sp>
      <p:sp>
        <p:nvSpPr>
          <p:cNvPr id="354" name="CustomShape 2"/>
          <p:cNvSpPr/>
          <p:nvPr/>
        </p:nvSpPr>
        <p:spPr>
          <a:xfrm>
            <a:off x="19476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55" name="CustomShape 3"/>
          <p:cNvSpPr/>
          <p:nvPr/>
        </p:nvSpPr>
        <p:spPr>
          <a:xfrm>
            <a:off x="2103120" y="914400"/>
            <a:ext cx="521136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PASSWORD ENCODING</a:t>
            </a:r>
            <a:endParaRPr b="0" lang="en-US" sz="2000" spc="-1" strike="noStrike">
              <a:latin typeface="Arial"/>
            </a:endParaRPr>
          </a:p>
          <a:p>
            <a:pPr>
              <a:lnSpc>
                <a:spcPct val="120000"/>
              </a:lnSpc>
            </a:pPr>
            <a:endParaRPr b="0" lang="en-US" sz="2000" spc="-1" strike="noStrike">
              <a:latin typeface="Arial"/>
            </a:endParaRPr>
          </a:p>
        </p:txBody>
      </p:sp>
      <p:sp>
        <p:nvSpPr>
          <p:cNvPr id="356" name="CustomShape 4"/>
          <p:cNvSpPr/>
          <p:nvPr/>
        </p:nvSpPr>
        <p:spPr>
          <a:xfrm>
            <a:off x="733320" y="1644480"/>
            <a:ext cx="7803000" cy="127944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In the </a:t>
            </a:r>
            <a:r>
              <a:rPr b="1" lang="en" sz="1600" spc="-1" strike="noStrike">
                <a:solidFill>
                  <a:srgbClr val="000000"/>
                </a:solidFill>
                <a:latin typeface="Montserrat"/>
                <a:ea typeface="Montserrat"/>
              </a:rPr>
              <a:t>PasswordEncoderConfig.class</a:t>
            </a:r>
            <a:r>
              <a:rPr b="0" lang="en" sz="1600" spc="-1" strike="noStrike">
                <a:solidFill>
                  <a:srgbClr val="000000"/>
                </a:solidFill>
                <a:latin typeface="Montserrat"/>
                <a:ea typeface="Montserrat"/>
              </a:rPr>
              <a:t> switch from Bcrypt to Argon and test the last user. Note you will only be able to login with Users that have the encoded password match the preconfigured algorithm. It is recomended to decide beforehand which algorithm to chose. You can implement and support both algorithms until you force all users to switch to the other algorithm by expiring their passwords.</a:t>
            </a:r>
            <a:endParaRPr b="0" lang="en-US" sz="1600" spc="-1" strike="noStrike">
              <a:latin typeface="Arial"/>
            </a:endParaRPr>
          </a:p>
          <a:p>
            <a:pPr>
              <a:lnSpc>
                <a:spcPct val="120000"/>
              </a:lnSpc>
            </a:pPr>
            <a:r>
              <a:rPr b="0" lang="en" sz="1600" spc="-1" strike="noStrike">
                <a:solidFill>
                  <a:srgbClr val="000000"/>
                </a:solidFill>
                <a:latin typeface="Montserrat"/>
                <a:ea typeface="Montserrat"/>
              </a:rPr>
              <a:t> </a:t>
            </a:r>
            <a:endParaRPr b="0" lang="en-US" sz="1600" spc="-1" strike="noStrike">
              <a:latin typeface="Arial"/>
            </a:endParaRPr>
          </a:p>
          <a:p>
            <a:pPr>
              <a:lnSpc>
                <a:spcPct val="120000"/>
              </a:lnSpc>
            </a:pPr>
            <a:endParaRPr b="0" lang="en-US" sz="1600" spc="-1" strike="noStrike">
              <a:latin typeface="Arial"/>
            </a:endParaRPr>
          </a:p>
        </p:txBody>
      </p:sp>
      <p:pic>
        <p:nvPicPr>
          <p:cNvPr id="357" name="" descr=""/>
          <p:cNvPicPr/>
          <p:nvPr/>
        </p:nvPicPr>
        <p:blipFill>
          <a:blip r:embed="rId1"/>
          <a:stretch/>
        </p:blipFill>
        <p:spPr>
          <a:xfrm>
            <a:off x="1260720" y="3419280"/>
            <a:ext cx="6675840" cy="1675440"/>
          </a:xfrm>
          <a:prstGeom prst="rect">
            <a:avLst/>
          </a:prstGeom>
          <a:ln>
            <a:solidFill>
              <a:srgbClr val="3465a4"/>
            </a:solid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19368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59" name="CustomShape 2"/>
          <p:cNvSpPr/>
          <p:nvPr/>
        </p:nvSpPr>
        <p:spPr>
          <a:xfrm>
            <a:off x="2103120" y="914400"/>
            <a:ext cx="521136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PASSWORD ENCODING - BCRYPT</a:t>
            </a:r>
            <a:endParaRPr b="0" lang="en-US" sz="2000" spc="-1" strike="noStrike">
              <a:latin typeface="Arial"/>
            </a:endParaRPr>
          </a:p>
          <a:p>
            <a:pPr>
              <a:lnSpc>
                <a:spcPct val="120000"/>
              </a:lnSpc>
            </a:pPr>
            <a:endParaRPr b="0" lang="en-US" sz="2000" spc="-1" strike="noStrike">
              <a:latin typeface="Arial"/>
            </a:endParaRPr>
          </a:p>
        </p:txBody>
      </p:sp>
      <p:sp>
        <p:nvSpPr>
          <p:cNvPr id="360" name="CustomShape 3"/>
          <p:cNvSpPr/>
          <p:nvPr/>
        </p:nvSpPr>
        <p:spPr>
          <a:xfrm>
            <a:off x="735480" y="1463040"/>
            <a:ext cx="7803000" cy="127944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BCrypt is the most widely supported of the algorithms and should be the default choice unless there are specific requirements for other algorithms. The default work factor for Bcrypt is 10 (we have set it to 12). By increasing the log rounds you will have a more secure hash however it will take longer to compute. Thus you want verification to take as long as you can stand. Also note that Bcrypt has a maximum password length of 72. That means ‘a’*72 and ‘a’*72 + ‘b’ will produce the same hash. Thus during registration we limit the password to maximum 64 chars (so we will not notify attackers we are using Bcrypt)</a:t>
            </a:r>
            <a:endParaRPr b="0" lang="en-US" sz="1600" spc="-1" strike="noStrike">
              <a:latin typeface="Arial"/>
            </a:endParaRPr>
          </a:p>
          <a:p>
            <a:pPr>
              <a:lnSpc>
                <a:spcPct val="120000"/>
              </a:lnSpc>
            </a:pPr>
            <a:r>
              <a:rPr b="0" lang="en" sz="1600" spc="-1" strike="noStrike">
                <a:solidFill>
                  <a:srgbClr val="000000"/>
                </a:solidFill>
                <a:latin typeface="Montserrat"/>
                <a:ea typeface="Montserrat"/>
              </a:rPr>
              <a:t> </a:t>
            </a:r>
            <a:endParaRPr b="0" lang="en-US" sz="1600" spc="-1" strike="noStrike">
              <a:latin typeface="Arial"/>
            </a:endParaRPr>
          </a:p>
          <a:p>
            <a:pPr>
              <a:lnSpc>
                <a:spcPct val="12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19260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62" name="CustomShape 2"/>
          <p:cNvSpPr/>
          <p:nvPr/>
        </p:nvSpPr>
        <p:spPr>
          <a:xfrm>
            <a:off x="2103120" y="914400"/>
            <a:ext cx="521136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PASSWORD ENCODING - ARGON2</a:t>
            </a:r>
            <a:endParaRPr b="0" lang="en-US" sz="2000" spc="-1" strike="noStrike">
              <a:latin typeface="Arial"/>
            </a:endParaRPr>
          </a:p>
          <a:p>
            <a:pPr>
              <a:lnSpc>
                <a:spcPct val="120000"/>
              </a:lnSpc>
            </a:pPr>
            <a:endParaRPr b="0" lang="en-US" sz="2000" spc="-1" strike="noStrike">
              <a:latin typeface="Arial"/>
            </a:endParaRPr>
          </a:p>
        </p:txBody>
      </p:sp>
      <p:sp>
        <p:nvSpPr>
          <p:cNvPr id="363" name="CustomShape 3"/>
          <p:cNvSpPr/>
          <p:nvPr/>
        </p:nvSpPr>
        <p:spPr>
          <a:xfrm>
            <a:off x="791640" y="1463040"/>
            <a:ext cx="7803000" cy="127944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Argon2 is the winner of the 2015 Password Hashing Competition. There are three different versions of the algorithm. We use Argon2id variant which should be used where available, as it provides a balanced approach to resisting both side channel and GPU-based attacks. Rather than a simple work factor like other algorithms, Argon2 has three different parameters that can be configured, meaning that it's more complicated to correctly tune for the environment. It is recommended to test your system’s capabilities and benchmark the times needed for each Argon’s configurations.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776520" y="402840"/>
            <a:ext cx="3586320" cy="855720"/>
          </a:xfrm>
          <a:prstGeom prst="rect">
            <a:avLst/>
          </a:prstGeom>
          <a:noFill/>
          <a:ln>
            <a:noFill/>
          </a:ln>
        </p:spPr>
        <p:style>
          <a:lnRef idx="0"/>
          <a:fillRef idx="0"/>
          <a:effectRef idx="0"/>
          <a:fontRef idx="minor"/>
        </p:style>
        <p:txBody>
          <a:bodyPr lIns="0" rIns="0" tIns="0" bIns="0" anchor="b">
            <a:noAutofit/>
          </a:bodyPr>
          <a:p>
            <a:pPr>
              <a:lnSpc>
                <a:spcPct val="100000"/>
              </a:lnSpc>
            </a:pPr>
            <a:r>
              <a:rPr b="1" lang="en" sz="1800" spc="-1" strike="noStrike">
                <a:solidFill>
                  <a:srgbClr val="252831"/>
                </a:solidFill>
                <a:latin typeface="Poppins"/>
                <a:ea typeface="Poppins"/>
              </a:rPr>
              <a:t>INSTRUCTIONS FOR USE</a:t>
            </a:r>
            <a:endParaRPr b="0" lang="en-US" sz="1800" spc="-1" strike="noStrike">
              <a:latin typeface="Arial"/>
            </a:endParaRPr>
          </a:p>
        </p:txBody>
      </p:sp>
      <p:sp>
        <p:nvSpPr>
          <p:cNvPr id="258" name="CustomShape 2"/>
          <p:cNvSpPr/>
          <p:nvPr/>
        </p:nvSpPr>
        <p:spPr>
          <a:xfrm>
            <a:off x="776520" y="1524240"/>
            <a:ext cx="7952040" cy="3076200"/>
          </a:xfrm>
          <a:prstGeom prst="rect">
            <a:avLst/>
          </a:prstGeom>
          <a:noFill/>
          <a:ln>
            <a:noFill/>
          </a:ln>
        </p:spPr>
        <p:style>
          <a:lnRef idx="0"/>
          <a:fillRef idx="0"/>
          <a:effectRef idx="0"/>
          <a:fontRef idx="minor"/>
        </p:style>
        <p:txBody>
          <a:bodyPr lIns="0" rIns="0" tIns="0" bIns="0">
            <a:noAutofit/>
          </a:bodyPr>
          <a:p>
            <a:pPr>
              <a:lnSpc>
                <a:spcPct val="120000"/>
              </a:lnSpc>
              <a:spcBef>
                <a:spcPts val="601"/>
              </a:spcBef>
            </a:pPr>
            <a:r>
              <a:rPr b="1" lang="en" sz="1400" spc="-1" strike="noStrike">
                <a:solidFill>
                  <a:srgbClr val="252831"/>
                </a:solidFill>
                <a:latin typeface="Montserrat Light"/>
                <a:ea typeface="Montserrat Light"/>
              </a:rPr>
              <a:t>To Run:</a:t>
            </a:r>
            <a:endParaRPr b="0" lang="en-US" sz="1400" spc="-1" strike="noStrike">
              <a:latin typeface="Arial"/>
            </a:endParaRPr>
          </a:p>
          <a:p>
            <a:pPr>
              <a:lnSpc>
                <a:spcPct val="120000"/>
              </a:lnSpc>
              <a:spcBef>
                <a:spcPts val="601"/>
              </a:spcBef>
            </a:pPr>
            <a:r>
              <a:rPr b="1" lang="en" sz="1400" spc="-1" strike="noStrike">
                <a:solidFill>
                  <a:srgbClr val="252831"/>
                </a:solidFill>
                <a:latin typeface="Montserrat Light"/>
                <a:ea typeface="Montserrat Light"/>
              </a:rPr>
              <a:t>Import the Maven Project in your favorite IDE like Intellij or Eclipse.</a:t>
            </a:r>
            <a:endParaRPr b="0" lang="en-US" sz="1400" spc="-1" strike="noStrike">
              <a:latin typeface="Arial"/>
            </a:endParaRPr>
          </a:p>
          <a:p>
            <a:pPr>
              <a:lnSpc>
                <a:spcPct val="120000"/>
              </a:lnSpc>
              <a:spcBef>
                <a:spcPts val="601"/>
              </a:spcBef>
            </a:pPr>
            <a:r>
              <a:rPr b="1" lang="en" sz="1400" spc="-1" strike="noStrike">
                <a:solidFill>
                  <a:srgbClr val="252831"/>
                </a:solidFill>
                <a:latin typeface="Montserrat Light"/>
                <a:ea typeface="Montserrat Light"/>
              </a:rPr>
              <a:t>               </a:t>
            </a:r>
            <a:r>
              <a:rPr b="1" lang="en" sz="1400" spc="-1" strike="noStrike">
                <a:solidFill>
                  <a:srgbClr val="252831"/>
                </a:solidFill>
                <a:latin typeface="Montserrat Light"/>
                <a:ea typeface="Montserrat Light"/>
              </a:rPr>
              <a:t>OR</a:t>
            </a:r>
            <a:endParaRPr b="0" lang="en-US" sz="1400" spc="-1" strike="noStrike">
              <a:latin typeface="Arial"/>
            </a:endParaRPr>
          </a:p>
          <a:p>
            <a:pPr>
              <a:lnSpc>
                <a:spcPct val="120000"/>
              </a:lnSpc>
              <a:spcBef>
                <a:spcPts val="601"/>
              </a:spcBef>
            </a:pPr>
            <a:r>
              <a:rPr b="1" lang="en" sz="1400" spc="-1" strike="noStrike">
                <a:solidFill>
                  <a:srgbClr val="252831"/>
                </a:solidFill>
                <a:latin typeface="Montserrat Light"/>
                <a:ea typeface="Montserrat Light"/>
              </a:rPr>
              <a:t>Run using this command (cd to this directory): -&gt; Use Ctrl+C to terminate</a:t>
            </a:r>
            <a:endParaRPr b="0" lang="en-US" sz="1400" spc="-1" strike="noStrike">
              <a:latin typeface="Arial"/>
            </a:endParaRPr>
          </a:p>
          <a:p>
            <a:pPr>
              <a:lnSpc>
                <a:spcPct val="120000"/>
              </a:lnSpc>
              <a:spcBef>
                <a:spcPts val="601"/>
              </a:spcBef>
            </a:pPr>
            <a:r>
              <a:rPr b="1" lang="en" sz="1400" spc="-1" strike="noStrike">
                <a:solidFill>
                  <a:srgbClr val="252831"/>
                </a:solidFill>
                <a:latin typeface="Montserrat Light"/>
                <a:ea typeface="Montserrat Light"/>
              </a:rPr>
              <a:t>Windows:</a:t>
            </a:r>
            <a:endParaRPr b="0" lang="en-US" sz="1400" spc="-1" strike="noStrike">
              <a:latin typeface="Arial"/>
            </a:endParaRPr>
          </a:p>
          <a:p>
            <a:pPr>
              <a:lnSpc>
                <a:spcPct val="120000"/>
              </a:lnSpc>
              <a:spcBef>
                <a:spcPts val="601"/>
              </a:spcBef>
            </a:pPr>
            <a:r>
              <a:rPr b="1" lang="en" sz="1400" spc="-1" strike="noStrike">
                <a:solidFill>
                  <a:srgbClr val="252831"/>
                </a:solidFill>
                <a:latin typeface="Montserrat"/>
                <a:ea typeface="Montserrat Light"/>
              </a:rPr>
              <a:t> </a:t>
            </a:r>
            <a:r>
              <a:rPr b="1" lang="en" sz="1400" spc="-1" strike="noStrike">
                <a:solidFill>
                  <a:srgbClr val="252831"/>
                </a:solidFill>
                <a:latin typeface="Montserrat"/>
                <a:ea typeface="Montserrat Light"/>
              </a:rPr>
              <a:t>.\maven\bin\mvn</a:t>
            </a:r>
            <a:r>
              <a:rPr b="1" lang="en" sz="1400" spc="-1" strike="noStrike">
                <a:solidFill>
                  <a:srgbClr val="252831"/>
                </a:solidFill>
                <a:latin typeface="Montserrat"/>
                <a:ea typeface="Montserrat"/>
              </a:rPr>
              <a:t> exec:java -Dexec.mainClass=org.secknight.secure_web_app.SecureWebAppApplication -e</a:t>
            </a:r>
            <a:endParaRPr b="0" lang="en-US" sz="1400" spc="-1" strike="noStrike">
              <a:latin typeface="Arial"/>
            </a:endParaRPr>
          </a:p>
          <a:p>
            <a:pPr>
              <a:lnSpc>
                <a:spcPct val="120000"/>
              </a:lnSpc>
              <a:spcBef>
                <a:spcPts val="601"/>
              </a:spcBef>
            </a:pPr>
            <a:r>
              <a:rPr b="1" lang="en" sz="1400" spc="-1" strike="noStrike">
                <a:solidFill>
                  <a:srgbClr val="252831"/>
                </a:solidFill>
                <a:latin typeface="Montserrat Light"/>
                <a:ea typeface="Montserrat Light"/>
              </a:rPr>
              <a:t>Linux:</a:t>
            </a:r>
            <a:endParaRPr b="0" lang="en-US" sz="1400" spc="-1" strike="noStrike">
              <a:latin typeface="Arial"/>
            </a:endParaRPr>
          </a:p>
          <a:p>
            <a:pPr>
              <a:lnSpc>
                <a:spcPct val="120000"/>
              </a:lnSpc>
              <a:spcBef>
                <a:spcPts val="601"/>
              </a:spcBef>
            </a:pPr>
            <a:r>
              <a:rPr b="1" lang="en" sz="1400" spc="-1" strike="noStrike">
                <a:solidFill>
                  <a:srgbClr val="252831"/>
                </a:solidFill>
                <a:latin typeface="Montserrat"/>
                <a:ea typeface="Montserrat Light"/>
              </a:rPr>
              <a:t> </a:t>
            </a:r>
            <a:r>
              <a:rPr b="1" lang="en" sz="1400" spc="-1" strike="noStrike">
                <a:solidFill>
                  <a:srgbClr val="252831"/>
                </a:solidFill>
                <a:latin typeface="Montserrat"/>
                <a:ea typeface="Montserrat Light"/>
              </a:rPr>
              <a:t>./maven/bin/mvn</a:t>
            </a:r>
            <a:r>
              <a:rPr b="1" lang="en" sz="1400" spc="-1" strike="noStrike">
                <a:solidFill>
                  <a:srgbClr val="252831"/>
                </a:solidFill>
                <a:latin typeface="Montserrat"/>
                <a:ea typeface="Montserrat"/>
              </a:rPr>
              <a:t> exec:java -Dexec.mainClass=org.secknight.secure_web_app.SecureWebAppApplication -e</a:t>
            </a:r>
            <a:endParaRPr b="0" lang="en-US" sz="1400" spc="-1" strike="noStrike">
              <a:latin typeface="Arial"/>
            </a:endParaRPr>
          </a:p>
        </p:txBody>
      </p:sp>
      <p:sp>
        <p:nvSpPr>
          <p:cNvPr id="259" name="CustomShape 3"/>
          <p:cNvSpPr/>
          <p:nvPr/>
        </p:nvSpPr>
        <p:spPr>
          <a:xfrm>
            <a:off x="8729280" y="4734000"/>
            <a:ext cx="413640" cy="408600"/>
          </a:xfrm>
          <a:prstGeom prst="rect">
            <a:avLst/>
          </a:prstGeom>
          <a:noFill/>
          <a:ln>
            <a:noFill/>
          </a:ln>
        </p:spPr>
        <p:style>
          <a:lnRef idx="0"/>
          <a:fillRef idx="0"/>
          <a:effectRef idx="0"/>
          <a:fontRef idx="minor"/>
        </p:style>
        <p:txBody>
          <a:bodyPr lIns="0" rIns="0" tIns="0" bIns="0" anchor="ctr">
            <a:noAutofit/>
          </a:bodyPr>
          <a:p>
            <a:pPr algn="ctr">
              <a:lnSpc>
                <a:spcPct val="100000"/>
              </a:lnSpc>
            </a:pPr>
            <a:fld id="{D1B34E19-55FF-4F8C-9ECA-F28E952A9757}" type="slidenum">
              <a:rPr b="0" lang="en" sz="1300" spc="-1" strike="noStrike">
                <a:solidFill>
                  <a:srgbClr val="68728d"/>
                </a:solidFill>
                <a:latin typeface="Montserrat Light"/>
                <a:ea typeface="Montserrat Light"/>
              </a:rPr>
              <a:t>&lt;number&gt;</a:t>
            </a:fld>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LOGOUT CONFIGURATIONS</a:t>
            </a:r>
            <a:endParaRPr b="0" lang="en-US" sz="2000" spc="-1" strike="noStrike">
              <a:latin typeface="Arial"/>
            </a:endParaRPr>
          </a:p>
          <a:p>
            <a:pPr algn="ctr">
              <a:lnSpc>
                <a:spcPct val="120000"/>
              </a:lnSpc>
            </a:pP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sp>
        <p:nvSpPr>
          <p:cNvPr id="365" name="CustomShape 2"/>
          <p:cNvSpPr/>
          <p:nvPr/>
        </p:nvSpPr>
        <p:spPr>
          <a:xfrm>
            <a:off x="866880" y="1216080"/>
            <a:ext cx="7803000" cy="392616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It is important that all change-state requests are type POST since as we will see later Spring appends by default a CSRF token to all POST requests. If the logout link is a GET type an exception will be thrown. Moreover we need to ensure that all cookies are removed on logout and current session is invalidated. Hence when another user attempts to login on the same device they cannot login as the previous user. See </a:t>
            </a:r>
            <a:r>
              <a:rPr b="1" lang="en" sz="1600" spc="-1" strike="noStrike">
                <a:solidFill>
                  <a:srgbClr val="000000"/>
                </a:solidFill>
                <a:latin typeface="Montserrat"/>
                <a:ea typeface="Montserrat"/>
              </a:rPr>
              <a:t>ApplicationSecurityConfig.class</a:t>
            </a:r>
            <a:r>
              <a:rPr b="0" lang="en" sz="1600" spc="-1" strike="noStrike">
                <a:solidFill>
                  <a:srgbClr val="000000"/>
                </a:solidFill>
                <a:latin typeface="Montserrat"/>
                <a:ea typeface="Montserrat"/>
              </a:rPr>
              <a:t> for more information</a:t>
            </a:r>
            <a:endParaRPr b="0" lang="en-US" sz="1600" spc="-1" strike="noStrike">
              <a:latin typeface="Arial"/>
            </a:endParaRPr>
          </a:p>
        </p:txBody>
      </p:sp>
      <p:pic>
        <p:nvPicPr>
          <p:cNvPr id="366" name="Google Shape;491;p35" descr=""/>
          <p:cNvPicPr/>
          <p:nvPr/>
        </p:nvPicPr>
        <p:blipFill>
          <a:blip r:embed="rId1"/>
          <a:stretch/>
        </p:blipFill>
        <p:spPr>
          <a:xfrm>
            <a:off x="1652040" y="3421440"/>
            <a:ext cx="6028200" cy="1627560"/>
          </a:xfrm>
          <a:prstGeom prst="rect">
            <a:avLst/>
          </a:prstGeom>
          <a:ln>
            <a:noFill/>
          </a:ln>
        </p:spPr>
      </p:pic>
      <p:sp>
        <p:nvSpPr>
          <p:cNvPr id="367" name="CustomShape 3"/>
          <p:cNvSpPr/>
          <p:nvPr/>
        </p:nvSpPr>
        <p:spPr>
          <a:xfrm>
            <a:off x="19152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INPUT/FIELD VALIDATION</a:t>
            </a:r>
            <a:endParaRPr b="0" lang="en-US" sz="2000" spc="-1" strike="noStrike">
              <a:latin typeface="Arial"/>
            </a:endParaRPr>
          </a:p>
          <a:p>
            <a:pPr algn="ctr">
              <a:lnSpc>
                <a:spcPct val="120000"/>
              </a:lnSpc>
            </a:pP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sp>
        <p:nvSpPr>
          <p:cNvPr id="369" name="CustomShape 2"/>
          <p:cNvSpPr/>
          <p:nvPr/>
        </p:nvSpPr>
        <p:spPr>
          <a:xfrm>
            <a:off x="866880" y="1216080"/>
            <a:ext cx="7803000" cy="3926160"/>
          </a:xfrm>
          <a:prstGeom prst="rect">
            <a:avLst/>
          </a:prstGeom>
          <a:noFill/>
          <a:ln>
            <a:noFill/>
          </a:ln>
        </p:spPr>
        <p:style>
          <a:lnRef idx="0"/>
          <a:fillRef idx="0"/>
          <a:effectRef idx="0"/>
          <a:fontRef idx="minor"/>
        </p:style>
        <p:txBody>
          <a:bodyPr lIns="0" rIns="0" tIns="0" bIns="0">
            <a:noAutofit/>
          </a:bodyPr>
          <a:p>
            <a:pPr>
              <a:lnSpc>
                <a:spcPct val="120000"/>
              </a:lnSpc>
            </a:pPr>
            <a:r>
              <a:rPr b="0" lang="en" sz="1800" spc="-1" strike="noStrike">
                <a:solidFill>
                  <a:srgbClr val="000000"/>
                </a:solidFill>
                <a:latin typeface="Montserrat"/>
                <a:ea typeface="Montserrat"/>
              </a:rPr>
              <a:t>Input validation is performed to ensure only properly formed data is entering the workflow of our web application. The data we collect must be sanitized and follow the application’s logic structure. In addition for specific inputs such as in Registration procedures, must meed the organization's policy requirements. </a:t>
            </a:r>
            <a:endParaRPr b="0" lang="en-US" sz="1800" spc="-1" strike="noStrike">
              <a:latin typeface="Arial"/>
            </a:endParaRPr>
          </a:p>
          <a:p>
            <a:pPr>
              <a:lnSpc>
                <a:spcPct val="120000"/>
              </a:lnSpc>
            </a:pPr>
            <a:r>
              <a:rPr b="0" lang="en" sz="1800" spc="-1" strike="noStrike">
                <a:solidFill>
                  <a:srgbClr val="000000"/>
                </a:solidFill>
                <a:latin typeface="Montserrat"/>
                <a:ea typeface="Montserrat"/>
              </a:rPr>
              <a:t>Supported input methods:</a:t>
            </a:r>
            <a:endParaRPr b="0" lang="en-US" sz="1800" spc="-1" strike="noStrike">
              <a:latin typeface="Arial"/>
            </a:endParaRPr>
          </a:p>
          <a:p>
            <a:pPr>
              <a:lnSpc>
                <a:spcPct val="120000"/>
              </a:lnSpc>
            </a:pPr>
            <a:r>
              <a:rPr b="0" lang="en" sz="1800" spc="-1" strike="noStrike">
                <a:solidFill>
                  <a:srgbClr val="000000"/>
                </a:solidFill>
                <a:latin typeface="Montserrat"/>
                <a:ea typeface="Montserrat"/>
              </a:rPr>
              <a:t>@Model Attribute: binds a method parameter or method return value to a named model attribute and then exposes it to a web view. Retrieves data from a form submission for instance.</a:t>
            </a:r>
            <a:endParaRPr b="0" lang="en-US" sz="1800" spc="-1" strike="noStrike">
              <a:latin typeface="Arial"/>
            </a:endParaRPr>
          </a:p>
          <a:p>
            <a:pPr>
              <a:lnSpc>
                <a:spcPct val="120000"/>
              </a:lnSpc>
            </a:pPr>
            <a:r>
              <a:rPr b="0" lang="en" sz="1800" spc="-1" strike="noStrike">
                <a:solidFill>
                  <a:srgbClr val="000000"/>
                </a:solidFill>
                <a:latin typeface="Montserrat"/>
                <a:ea typeface="Montserrat"/>
              </a:rPr>
              <a:t>@RequestBody: Retrieves the request body</a:t>
            </a:r>
            <a:endParaRPr b="0" lang="en-US" sz="1800" spc="-1" strike="noStrike">
              <a:latin typeface="Arial"/>
            </a:endParaRPr>
          </a:p>
          <a:p>
            <a:pPr>
              <a:lnSpc>
                <a:spcPct val="120000"/>
              </a:lnSpc>
            </a:pPr>
            <a:r>
              <a:rPr b="0" lang="en" sz="1800" spc="-1" strike="noStrike">
                <a:solidFill>
                  <a:srgbClr val="000000"/>
                </a:solidFill>
                <a:latin typeface="Montserrat"/>
                <a:ea typeface="Montserrat"/>
              </a:rPr>
              <a:t>@RequestParam: Retrieves input from query parameters</a:t>
            </a:r>
            <a:endParaRPr b="0" lang="en-US" sz="1800" spc="-1" strike="noStrike">
              <a:latin typeface="Arial"/>
            </a:endParaRPr>
          </a:p>
        </p:txBody>
      </p:sp>
      <p:sp>
        <p:nvSpPr>
          <p:cNvPr id="370" name="CustomShape 3"/>
          <p:cNvSpPr/>
          <p:nvPr/>
        </p:nvSpPr>
        <p:spPr>
          <a:xfrm>
            <a:off x="19044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INPUT/FIELD VALIDATION - DEFAULTS</a:t>
            </a:r>
            <a:endParaRPr b="0" lang="en-US" sz="2000" spc="-1" strike="noStrike">
              <a:latin typeface="Arial"/>
            </a:endParaRPr>
          </a:p>
          <a:p>
            <a:pPr algn="ctr">
              <a:lnSpc>
                <a:spcPct val="120000"/>
              </a:lnSpc>
            </a:pP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sp>
        <p:nvSpPr>
          <p:cNvPr id="372" name="CustomShape 2"/>
          <p:cNvSpPr/>
          <p:nvPr/>
        </p:nvSpPr>
        <p:spPr>
          <a:xfrm>
            <a:off x="866880" y="1216080"/>
            <a:ext cx="7910640" cy="3926160"/>
          </a:xfrm>
          <a:prstGeom prst="rect">
            <a:avLst/>
          </a:prstGeom>
          <a:noFill/>
          <a:ln>
            <a:noFill/>
          </a:ln>
        </p:spPr>
        <p:style>
          <a:lnRef idx="0"/>
          <a:fillRef idx="0"/>
          <a:effectRef idx="0"/>
          <a:fontRef idx="minor"/>
        </p:style>
        <p:txBody>
          <a:bodyPr lIns="0" rIns="0" tIns="0" bIns="0">
            <a:noAutofit/>
          </a:bodyPr>
          <a:p>
            <a:pPr>
              <a:lnSpc>
                <a:spcPct val="120000"/>
              </a:lnSpc>
            </a:pPr>
            <a:r>
              <a:rPr b="0" lang="en" sz="1800" spc="-1" strike="noStrike">
                <a:solidFill>
                  <a:srgbClr val="000000"/>
                </a:solidFill>
                <a:latin typeface="Montserrat"/>
                <a:ea typeface="Montserrat"/>
              </a:rPr>
              <a:t>As Spring Framework is based in Java, it offers Data Type (Integer,String etc) validation by default. In addition Thymeleaf (Java Server-Side Template Engine) maps input from a form submission to an object, and if the Data Types do not match throws an exception. </a:t>
            </a:r>
            <a:endParaRPr b="0" lang="en-US" sz="1800" spc="-1" strike="noStrike">
              <a:latin typeface="Arial"/>
            </a:endParaRPr>
          </a:p>
          <a:p>
            <a:pPr>
              <a:lnSpc>
                <a:spcPct val="120000"/>
              </a:lnSpc>
            </a:pPr>
            <a:r>
              <a:rPr b="0" lang="en" sz="1800" spc="-1" strike="noStrike">
                <a:solidFill>
                  <a:srgbClr val="000000"/>
                </a:solidFill>
                <a:latin typeface="Montserrat"/>
                <a:ea typeface="Montserrat"/>
              </a:rPr>
              <a:t>Each request made to the server can be constricted to a set of Content-Types, where if it does not match a BadMethodRequest is thrown. See the “consumes” variable above the annottated requests .</a:t>
            </a:r>
            <a:endParaRPr b="0" lang="en-US" sz="1800" spc="-1" strike="noStrike">
              <a:latin typeface="Arial"/>
            </a:endParaRPr>
          </a:p>
          <a:p>
            <a:pPr>
              <a:lnSpc>
                <a:spcPct val="120000"/>
              </a:lnSpc>
            </a:pPr>
            <a:r>
              <a:rPr b="0" lang="en" sz="1800" spc="-1" strike="noStrike">
                <a:solidFill>
                  <a:srgbClr val="000000"/>
                </a:solidFill>
                <a:latin typeface="Montserrat"/>
                <a:ea typeface="Montserrat"/>
              </a:rPr>
              <a:t>All ModelAttributes must be accompanied by a BindingResult parameter that retrieves any errors and exceptions related to that attribute.</a:t>
            </a:r>
            <a:endParaRPr b="0" lang="en-US" sz="1800" spc="-1" strike="noStrike">
              <a:latin typeface="Arial"/>
            </a:endParaRPr>
          </a:p>
        </p:txBody>
      </p:sp>
      <p:sp>
        <p:nvSpPr>
          <p:cNvPr id="373" name="CustomShape 3"/>
          <p:cNvSpPr/>
          <p:nvPr/>
        </p:nvSpPr>
        <p:spPr>
          <a:xfrm>
            <a:off x="19044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SPRING VALIDATORS</a:t>
            </a:r>
            <a:endParaRPr b="0" lang="en-US" sz="2000" spc="-1" strike="noStrike">
              <a:latin typeface="Arial"/>
            </a:endParaRPr>
          </a:p>
          <a:p>
            <a:pPr algn="ctr">
              <a:lnSpc>
                <a:spcPct val="120000"/>
              </a:lnSpc>
            </a:pP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sp>
        <p:nvSpPr>
          <p:cNvPr id="375" name="CustomShape 2"/>
          <p:cNvSpPr/>
          <p:nvPr/>
        </p:nvSpPr>
        <p:spPr>
          <a:xfrm>
            <a:off x="866880" y="1216080"/>
            <a:ext cx="7803000" cy="392616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Spring Framework also offers standard predefined validations in form of annotations. Validations are assigned per field (ElementType.FIELD) or to a whole class (ElementType.TYPE). To create a custom Validator we need to implement an annotated interface that describes the constraints.</a:t>
            </a:r>
            <a:endParaRPr b="0" lang="en-US" sz="1600" spc="-1" strike="noStrike">
              <a:latin typeface="Arial"/>
            </a:endParaRPr>
          </a:p>
        </p:txBody>
      </p:sp>
      <p:pic>
        <p:nvPicPr>
          <p:cNvPr id="376" name="Google Shape;506;p37" descr=""/>
          <p:cNvPicPr/>
          <p:nvPr/>
        </p:nvPicPr>
        <p:blipFill>
          <a:blip r:embed="rId1"/>
          <a:stretch/>
        </p:blipFill>
        <p:spPr>
          <a:xfrm>
            <a:off x="488520" y="3367080"/>
            <a:ext cx="3664080" cy="908280"/>
          </a:xfrm>
          <a:prstGeom prst="rect">
            <a:avLst/>
          </a:prstGeom>
          <a:ln>
            <a:noFill/>
          </a:ln>
        </p:spPr>
      </p:pic>
      <p:pic>
        <p:nvPicPr>
          <p:cNvPr id="377" name="Google Shape;507;p37" descr=""/>
          <p:cNvPicPr/>
          <p:nvPr/>
        </p:nvPicPr>
        <p:blipFill>
          <a:blip r:embed="rId2"/>
          <a:stretch/>
        </p:blipFill>
        <p:spPr>
          <a:xfrm>
            <a:off x="4484880" y="2834640"/>
            <a:ext cx="4185000" cy="2133720"/>
          </a:xfrm>
          <a:prstGeom prst="rect">
            <a:avLst/>
          </a:prstGeom>
          <a:ln>
            <a:noFill/>
          </a:ln>
        </p:spPr>
      </p:pic>
      <p:sp>
        <p:nvSpPr>
          <p:cNvPr id="378" name="CustomShape 3"/>
          <p:cNvSpPr/>
          <p:nvPr/>
        </p:nvSpPr>
        <p:spPr>
          <a:xfrm>
            <a:off x="18936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866880" y="1216080"/>
            <a:ext cx="7803000" cy="202572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In </a:t>
            </a:r>
            <a:r>
              <a:rPr b="1" lang="en" sz="1600" spc="-1" strike="noStrike">
                <a:solidFill>
                  <a:srgbClr val="000000"/>
                </a:solidFill>
                <a:latin typeface="Montserrat"/>
                <a:ea typeface="Montserrat"/>
              </a:rPr>
              <a:t>RegistrationValidation.class</a:t>
            </a:r>
            <a:r>
              <a:rPr b="0" lang="en" sz="1600" spc="-1" strike="noStrike">
                <a:solidFill>
                  <a:srgbClr val="000000"/>
                </a:solidFill>
                <a:latin typeface="Montserrat"/>
                <a:ea typeface="Montserrat"/>
              </a:rPr>
              <a:t> we describe our constraints for the object </a:t>
            </a:r>
            <a:r>
              <a:rPr b="1" lang="en" sz="1600" spc="-1" strike="noStrike">
                <a:solidFill>
                  <a:srgbClr val="000000"/>
                </a:solidFill>
                <a:latin typeface="Montserrat"/>
                <a:ea typeface="Montserrat"/>
              </a:rPr>
              <a:t>RegUser</a:t>
            </a:r>
            <a:r>
              <a:rPr b="0" lang="en" sz="1600" spc="-1" strike="noStrike">
                <a:solidFill>
                  <a:srgbClr val="000000"/>
                </a:solidFill>
                <a:latin typeface="Montserrat"/>
                <a:ea typeface="Montserrat"/>
              </a:rPr>
              <a:t>. Input validation should be applied on both Syntactic and Semantic level.  For instance Username constraint after ensures that the value is not empty or null restricts the input to only alphanumeric characters (change according to the policy of your organization).</a:t>
            </a:r>
            <a:endParaRPr b="0" lang="en-US" sz="1600" spc="-1" strike="noStrike">
              <a:latin typeface="Arial"/>
            </a:endParaRPr>
          </a:p>
        </p:txBody>
      </p:sp>
      <p:pic>
        <p:nvPicPr>
          <p:cNvPr id="380" name="Google Shape;515;p38" descr=""/>
          <p:cNvPicPr/>
          <p:nvPr/>
        </p:nvPicPr>
        <p:blipFill>
          <a:blip r:embed="rId1"/>
          <a:stretch/>
        </p:blipFill>
        <p:spPr>
          <a:xfrm>
            <a:off x="1828800" y="3194280"/>
            <a:ext cx="5798880" cy="1102680"/>
          </a:xfrm>
          <a:prstGeom prst="rect">
            <a:avLst/>
          </a:prstGeom>
          <a:ln>
            <a:noFill/>
          </a:ln>
        </p:spPr>
      </p:pic>
      <p:sp>
        <p:nvSpPr>
          <p:cNvPr id="381" name="CustomShape 2"/>
          <p:cNvSpPr/>
          <p:nvPr/>
        </p:nvSpPr>
        <p:spPr>
          <a:xfrm>
            <a:off x="18828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82" name="CustomShape 3"/>
          <p:cNvSpPr/>
          <p:nvPr/>
        </p:nvSpPr>
        <p:spPr>
          <a:xfrm>
            <a:off x="86724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SPRING VALIDATORS</a:t>
            </a:r>
            <a:endParaRPr b="0" lang="en-US" sz="2000" spc="-1" strike="noStrike">
              <a:latin typeface="Arial"/>
            </a:endParaRPr>
          </a:p>
          <a:p>
            <a:pPr algn="ctr">
              <a:lnSpc>
                <a:spcPct val="120000"/>
              </a:lnSpc>
            </a:pP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866880" y="1216080"/>
            <a:ext cx="7803000" cy="202572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The same strategies can be applied for email addresses. Here we used a pattern that has 99.9% chance to recognize a valid email address.</a:t>
            </a:r>
            <a:endParaRPr b="0" lang="en-US" sz="1600" spc="-1" strike="noStrike">
              <a:latin typeface="Arial"/>
            </a:endParaRPr>
          </a:p>
        </p:txBody>
      </p:sp>
      <p:sp>
        <p:nvSpPr>
          <p:cNvPr id="384" name="CustomShape 2"/>
          <p:cNvSpPr/>
          <p:nvPr/>
        </p:nvSpPr>
        <p:spPr>
          <a:xfrm>
            <a:off x="18828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
        <p:nvSpPr>
          <p:cNvPr id="385" name="CustomShape 3"/>
          <p:cNvSpPr/>
          <p:nvPr/>
        </p:nvSpPr>
        <p:spPr>
          <a:xfrm>
            <a:off x="86724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SPRING VALIDATORS</a:t>
            </a:r>
            <a:endParaRPr b="0" lang="en-US" sz="2000" spc="-1" strike="noStrike">
              <a:latin typeface="Arial"/>
            </a:endParaRPr>
          </a:p>
          <a:p>
            <a:pPr algn="ctr">
              <a:lnSpc>
                <a:spcPct val="120000"/>
              </a:lnSpc>
            </a:pP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pic>
        <p:nvPicPr>
          <p:cNvPr id="386" name="Google Shape;523;p39" descr=""/>
          <p:cNvPicPr/>
          <p:nvPr/>
        </p:nvPicPr>
        <p:blipFill>
          <a:blip r:embed="rId1"/>
          <a:stretch/>
        </p:blipFill>
        <p:spPr>
          <a:xfrm>
            <a:off x="1554480" y="2206800"/>
            <a:ext cx="6126480" cy="218160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PASSWORD ENFORCING</a:t>
            </a: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sp>
        <p:nvSpPr>
          <p:cNvPr id="388" name="CustomShape 2"/>
          <p:cNvSpPr/>
          <p:nvPr/>
        </p:nvSpPr>
        <p:spPr>
          <a:xfrm>
            <a:off x="866880" y="1216080"/>
            <a:ext cx="7803000" cy="147744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A key concern when using passwords for authentication is password strength. A "strong" password policy makes it difficult or even improbable for one to guess the password through either manual or automated means.</a:t>
            </a:r>
            <a:endParaRPr b="0" lang="en-US" sz="1600" spc="-1" strike="noStrike">
              <a:latin typeface="Arial"/>
            </a:endParaRPr>
          </a:p>
        </p:txBody>
      </p:sp>
      <p:pic>
        <p:nvPicPr>
          <p:cNvPr id="389" name="Google Shape;531;p40" descr=""/>
          <p:cNvPicPr/>
          <p:nvPr/>
        </p:nvPicPr>
        <p:blipFill>
          <a:blip r:embed="rId1"/>
          <a:stretch/>
        </p:blipFill>
        <p:spPr>
          <a:xfrm>
            <a:off x="1188720" y="2651760"/>
            <a:ext cx="7022520" cy="1901880"/>
          </a:xfrm>
          <a:prstGeom prst="rect">
            <a:avLst/>
          </a:prstGeom>
          <a:ln>
            <a:noFill/>
          </a:ln>
        </p:spPr>
      </p:pic>
      <p:sp>
        <p:nvSpPr>
          <p:cNvPr id="390" name="CustomShape 3"/>
          <p:cNvSpPr/>
          <p:nvPr/>
        </p:nvSpPr>
        <p:spPr>
          <a:xfrm>
            <a:off x="18720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PASSWORD ENFORCING</a:t>
            </a: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sp>
        <p:nvSpPr>
          <p:cNvPr id="392" name="CustomShape 2"/>
          <p:cNvSpPr/>
          <p:nvPr/>
        </p:nvSpPr>
        <p:spPr>
          <a:xfrm>
            <a:off x="783360" y="1216080"/>
            <a:ext cx="7803000" cy="378432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According to NIST SP800-63B, passwords should be at least 8 characters. The upper limit is set based on the hashing algorithm we will be using. As we mentioned earlier Bcrypt max password length is 72. Additionally, due to how computationally expensive modern hashing functions are, if a user can supply very long passwords then there is a potential denial of service vulnerability, such as the one published in Django in 2013. Finally we can enforce Character Rules as well. For a more advanced password checker see </a:t>
            </a:r>
            <a:r>
              <a:rPr b="0" lang="en" sz="1600" spc="-1" strike="noStrike" u="sng">
                <a:solidFill>
                  <a:srgbClr val="7d89ac"/>
                </a:solidFill>
                <a:uFillTx/>
                <a:latin typeface="Montserrat"/>
                <a:ea typeface="Montserrat"/>
                <a:hlinkClick r:id="rId1"/>
              </a:rPr>
              <a:t>zxcvbn library</a:t>
            </a:r>
            <a:endParaRPr b="0" lang="en-US" sz="1600" spc="-1" strike="noStrike">
              <a:latin typeface="Arial"/>
            </a:endParaRPr>
          </a:p>
        </p:txBody>
      </p:sp>
      <p:sp>
        <p:nvSpPr>
          <p:cNvPr id="393" name="CustomShape 3"/>
          <p:cNvSpPr/>
          <p:nvPr/>
        </p:nvSpPr>
        <p:spPr>
          <a:xfrm>
            <a:off x="18720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AUTHENTICATION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2135520" y="1400760"/>
            <a:ext cx="5087520" cy="1158840"/>
          </a:xfrm>
          <a:prstGeom prst="rect">
            <a:avLst/>
          </a:prstGeom>
          <a:noFill/>
          <a:ln>
            <a:noFill/>
          </a:ln>
        </p:spPr>
        <p:style>
          <a:lnRef idx="0"/>
          <a:fillRef idx="0"/>
          <a:effectRef idx="0"/>
          <a:fontRef idx="minor"/>
        </p:style>
        <p:txBody>
          <a:bodyPr lIns="0" rIns="0" tIns="0" bIns="0" anchor="b">
            <a:noAutofit/>
          </a:bodyPr>
          <a:p>
            <a:pPr>
              <a:lnSpc>
                <a:spcPct val="100000"/>
              </a:lnSpc>
            </a:pPr>
            <a:r>
              <a:rPr b="1" lang="en" sz="4000" spc="-1" strike="noStrike">
                <a:solidFill>
                  <a:srgbClr val="728cd8"/>
                </a:solidFill>
                <a:latin typeface="Poppins"/>
                <a:ea typeface="Poppins"/>
              </a:rPr>
              <a:t>2. </a:t>
            </a:r>
            <a:r>
              <a:rPr b="1" lang="en" sz="4000" spc="-1" strike="noStrike">
                <a:solidFill>
                  <a:srgbClr val="252831"/>
                </a:solidFill>
                <a:latin typeface="Poppins"/>
                <a:ea typeface="Poppins"/>
              </a:rPr>
              <a:t>AUTHORIZATION</a:t>
            </a:r>
            <a:endParaRPr b="0" lang="en-US" sz="4000" spc="-1" strike="noStrike">
              <a:latin typeface="Arial"/>
            </a:endParaRPr>
          </a:p>
        </p:txBody>
      </p:sp>
      <p:sp>
        <p:nvSpPr>
          <p:cNvPr id="395" name="CustomShape 2"/>
          <p:cNvSpPr/>
          <p:nvPr/>
        </p:nvSpPr>
        <p:spPr>
          <a:xfrm>
            <a:off x="911160" y="2651760"/>
            <a:ext cx="7409160" cy="218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1800" spc="-1" strike="noStrike">
                <a:solidFill>
                  <a:srgbClr val="000000"/>
                </a:solidFill>
                <a:latin typeface="Montserrat"/>
                <a:ea typeface="Montserrat"/>
              </a:rPr>
              <a:t>Authorization is the process where requests to access a particular resource should be granted or denied. We demonstrate a one to many access control scheme. A User can have many Roles. A Role can have many Permissions. Inherently to give a User a new Permission, firstly a new Role must be created.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95400" y="399960"/>
            <a:ext cx="400428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DATABASE-STRUCTURE</a:t>
            </a:r>
            <a:endParaRPr b="0" lang="en-US" sz="2000" spc="-1" strike="noStrike">
              <a:latin typeface="Arial"/>
            </a:endParaRPr>
          </a:p>
          <a:p>
            <a:pPr>
              <a:lnSpc>
                <a:spcPct val="120000"/>
              </a:lnSpc>
            </a:pPr>
            <a:endParaRPr b="0" lang="en-US" sz="2000" spc="-1" strike="noStrike">
              <a:latin typeface="Arial"/>
            </a:endParaRPr>
          </a:p>
        </p:txBody>
      </p:sp>
      <p:pic>
        <p:nvPicPr>
          <p:cNvPr id="397" name="Google Shape;554;p44" descr=""/>
          <p:cNvPicPr/>
          <p:nvPr/>
        </p:nvPicPr>
        <p:blipFill>
          <a:blip r:embed="rId1"/>
          <a:stretch/>
        </p:blipFill>
        <p:spPr>
          <a:xfrm>
            <a:off x="152280" y="909720"/>
            <a:ext cx="8838000" cy="40730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776520" y="402840"/>
            <a:ext cx="3586320" cy="855720"/>
          </a:xfrm>
          <a:prstGeom prst="rect">
            <a:avLst/>
          </a:prstGeom>
          <a:noFill/>
          <a:ln>
            <a:noFill/>
          </a:ln>
        </p:spPr>
        <p:style>
          <a:lnRef idx="0"/>
          <a:fillRef idx="0"/>
          <a:effectRef idx="0"/>
          <a:fontRef idx="minor"/>
        </p:style>
        <p:txBody>
          <a:bodyPr lIns="0" rIns="0" tIns="0" bIns="0" anchor="b">
            <a:noAutofit/>
          </a:bodyPr>
          <a:p>
            <a:pPr>
              <a:lnSpc>
                <a:spcPct val="100000"/>
              </a:lnSpc>
            </a:pPr>
            <a:r>
              <a:rPr b="1" lang="en" sz="1800" spc="-1" strike="noStrike">
                <a:solidFill>
                  <a:srgbClr val="252831"/>
                </a:solidFill>
                <a:latin typeface="Poppins"/>
                <a:ea typeface="Poppins"/>
              </a:rPr>
              <a:t>INSTRUCTIONS FOR USE</a:t>
            </a:r>
            <a:endParaRPr b="0" lang="en-US" sz="1800" spc="-1" strike="noStrike">
              <a:latin typeface="Arial"/>
            </a:endParaRPr>
          </a:p>
        </p:txBody>
      </p:sp>
      <p:sp>
        <p:nvSpPr>
          <p:cNvPr id="261" name="CustomShape 2"/>
          <p:cNvSpPr/>
          <p:nvPr/>
        </p:nvSpPr>
        <p:spPr>
          <a:xfrm>
            <a:off x="776520" y="1524240"/>
            <a:ext cx="7952040" cy="3076200"/>
          </a:xfrm>
          <a:prstGeom prst="rect">
            <a:avLst/>
          </a:prstGeom>
          <a:noFill/>
          <a:ln>
            <a:noFill/>
          </a:ln>
        </p:spPr>
        <p:style>
          <a:lnRef idx="0"/>
          <a:fillRef idx="0"/>
          <a:effectRef idx="0"/>
          <a:fontRef idx="minor"/>
        </p:style>
        <p:txBody>
          <a:bodyPr lIns="0" rIns="0" tIns="0" bIns="0">
            <a:noAutofit/>
          </a:bodyPr>
          <a:p>
            <a:pPr>
              <a:lnSpc>
                <a:spcPct val="120000"/>
              </a:lnSpc>
              <a:spcBef>
                <a:spcPts val="601"/>
              </a:spcBef>
            </a:pPr>
            <a:r>
              <a:rPr b="1" lang="en" sz="1400" spc="-1" strike="noStrike">
                <a:solidFill>
                  <a:srgbClr val="252831"/>
                </a:solidFill>
                <a:latin typeface="Montserrat Light"/>
                <a:ea typeface="Montserrat Light"/>
              </a:rPr>
              <a:t>To compile and build if you made changes:</a:t>
            </a:r>
            <a:endParaRPr b="0" lang="en-US" sz="1400" spc="-1" strike="noStrike">
              <a:latin typeface="Arial"/>
            </a:endParaRPr>
          </a:p>
          <a:p>
            <a:pPr>
              <a:lnSpc>
                <a:spcPct val="120000"/>
              </a:lnSpc>
              <a:spcBef>
                <a:spcPts val="601"/>
              </a:spcBef>
            </a:pPr>
            <a:r>
              <a:rPr b="1" lang="en" sz="1400" spc="-1" strike="noStrike">
                <a:solidFill>
                  <a:srgbClr val="252831"/>
                </a:solidFill>
                <a:latin typeface="Montserrat Light"/>
                <a:ea typeface="Montserrat Light"/>
              </a:rPr>
              <a:t>Windows:</a:t>
            </a:r>
            <a:endParaRPr b="0" lang="en-US" sz="1400" spc="-1" strike="noStrike">
              <a:latin typeface="Arial"/>
            </a:endParaRPr>
          </a:p>
          <a:p>
            <a:pPr>
              <a:lnSpc>
                <a:spcPct val="120000"/>
              </a:lnSpc>
              <a:spcBef>
                <a:spcPts val="601"/>
              </a:spcBef>
            </a:pPr>
            <a:r>
              <a:rPr b="1" lang="en" sz="1400" spc="-1" strike="noStrike">
                <a:solidFill>
                  <a:srgbClr val="252831"/>
                </a:solidFill>
                <a:latin typeface="Montserrat"/>
                <a:ea typeface="Montserrat Light"/>
              </a:rPr>
              <a:t> </a:t>
            </a:r>
            <a:r>
              <a:rPr b="1" lang="en" sz="1400" spc="-1" strike="noStrike">
                <a:solidFill>
                  <a:srgbClr val="252831"/>
                </a:solidFill>
                <a:latin typeface="Montserrat"/>
                <a:ea typeface="Montserrat Light"/>
              </a:rPr>
              <a:t>.\maven\bin\mvn</a:t>
            </a:r>
            <a:r>
              <a:rPr b="1" lang="en" sz="1400" spc="-1" strike="noStrike">
                <a:solidFill>
                  <a:srgbClr val="252831"/>
                </a:solidFill>
                <a:latin typeface="Montserrat"/>
                <a:ea typeface="Montserrat"/>
              </a:rPr>
              <a:t> compile</a:t>
            </a:r>
            <a:endParaRPr b="0" lang="en-US" sz="1400" spc="-1" strike="noStrike">
              <a:latin typeface="Arial"/>
            </a:endParaRPr>
          </a:p>
          <a:p>
            <a:pPr>
              <a:lnSpc>
                <a:spcPct val="120000"/>
              </a:lnSpc>
              <a:spcBef>
                <a:spcPts val="601"/>
              </a:spcBef>
            </a:pPr>
            <a:r>
              <a:rPr b="1" lang="en" sz="1400" spc="-1" strike="noStrike">
                <a:solidFill>
                  <a:srgbClr val="252831"/>
                </a:solidFill>
                <a:latin typeface="Montserrat Light"/>
                <a:ea typeface="Montserrat Light"/>
              </a:rPr>
              <a:t>Linux:</a:t>
            </a:r>
            <a:endParaRPr b="0" lang="en-US" sz="1400" spc="-1" strike="noStrike">
              <a:latin typeface="Arial"/>
            </a:endParaRPr>
          </a:p>
          <a:p>
            <a:pPr>
              <a:lnSpc>
                <a:spcPct val="120000"/>
              </a:lnSpc>
              <a:spcBef>
                <a:spcPts val="601"/>
              </a:spcBef>
            </a:pPr>
            <a:r>
              <a:rPr b="1" lang="en" sz="1400" spc="-1" strike="noStrike">
                <a:solidFill>
                  <a:srgbClr val="252831"/>
                </a:solidFill>
                <a:latin typeface="Montserrat"/>
                <a:ea typeface="Montserrat Light"/>
              </a:rPr>
              <a:t> </a:t>
            </a:r>
            <a:r>
              <a:rPr b="1" lang="en" sz="1400" spc="-1" strike="noStrike">
                <a:solidFill>
                  <a:srgbClr val="252831"/>
                </a:solidFill>
                <a:latin typeface="Montserrat"/>
                <a:ea typeface="Montserrat Light"/>
              </a:rPr>
              <a:t>./maven/bin/mvn</a:t>
            </a:r>
            <a:r>
              <a:rPr b="1" lang="en" sz="1400" spc="-1" strike="noStrike">
                <a:solidFill>
                  <a:srgbClr val="252831"/>
                </a:solidFill>
                <a:latin typeface="Montserrat"/>
                <a:ea typeface="Montserrat"/>
              </a:rPr>
              <a:t> compile</a:t>
            </a:r>
            <a:endParaRPr b="0" lang="en-US" sz="1400" spc="-1" strike="noStrike">
              <a:latin typeface="Arial"/>
            </a:endParaRPr>
          </a:p>
          <a:p>
            <a:pPr>
              <a:lnSpc>
                <a:spcPct val="120000"/>
              </a:lnSpc>
              <a:spcBef>
                <a:spcPts val="601"/>
              </a:spcBef>
            </a:pPr>
            <a:endParaRPr b="0" lang="en-US" sz="1400" spc="-1" strike="noStrike">
              <a:latin typeface="Arial"/>
            </a:endParaRPr>
          </a:p>
          <a:p>
            <a:pPr>
              <a:lnSpc>
                <a:spcPct val="120000"/>
              </a:lnSpc>
              <a:spcBef>
                <a:spcPts val="601"/>
              </a:spcBef>
            </a:pPr>
            <a:r>
              <a:rPr b="1" lang="en" sz="1400" spc="-1" strike="noStrike">
                <a:solidFill>
                  <a:srgbClr val="252831"/>
                </a:solidFill>
                <a:latin typeface="Montserrat Light"/>
                <a:ea typeface="Montserrat Light"/>
              </a:rPr>
              <a:t>To update the Maven Dependencies use this command:</a:t>
            </a:r>
            <a:endParaRPr b="0" lang="en-US" sz="1400" spc="-1" strike="noStrike">
              <a:latin typeface="Arial"/>
            </a:endParaRPr>
          </a:p>
          <a:p>
            <a:pPr>
              <a:lnSpc>
                <a:spcPct val="120000"/>
              </a:lnSpc>
              <a:spcBef>
                <a:spcPts val="601"/>
              </a:spcBef>
            </a:pPr>
            <a:r>
              <a:rPr b="1" lang="en" sz="1400" spc="-1" strike="noStrike">
                <a:solidFill>
                  <a:srgbClr val="252831"/>
                </a:solidFill>
                <a:latin typeface="Montserrat"/>
                <a:ea typeface="Montserrat"/>
              </a:rPr>
              <a:t>mvn versions:display-dependency-updates</a:t>
            </a:r>
            <a:endParaRPr b="0" lang="en-US" sz="1400" spc="-1" strike="noStrike">
              <a:latin typeface="Arial"/>
            </a:endParaRPr>
          </a:p>
          <a:p>
            <a:pPr>
              <a:lnSpc>
                <a:spcPct val="120000"/>
              </a:lnSpc>
              <a:spcBef>
                <a:spcPts val="601"/>
              </a:spcBef>
            </a:pPr>
            <a:r>
              <a:rPr b="1" lang="en" sz="1400" spc="-1" strike="noStrike">
                <a:solidFill>
                  <a:srgbClr val="252831"/>
                </a:solidFill>
                <a:latin typeface="Montserrat Light"/>
                <a:ea typeface="Montserrat Light"/>
              </a:rPr>
              <a:t>(Then change the indicated versions in the pom.xml file)</a:t>
            </a:r>
            <a:endParaRPr b="0" lang="en-US" sz="1400" spc="-1" strike="noStrike">
              <a:latin typeface="Arial"/>
            </a:endParaRPr>
          </a:p>
        </p:txBody>
      </p:sp>
      <p:sp>
        <p:nvSpPr>
          <p:cNvPr id="262" name="CustomShape 3"/>
          <p:cNvSpPr/>
          <p:nvPr/>
        </p:nvSpPr>
        <p:spPr>
          <a:xfrm>
            <a:off x="8729280" y="4734000"/>
            <a:ext cx="413640" cy="408600"/>
          </a:xfrm>
          <a:prstGeom prst="rect">
            <a:avLst/>
          </a:prstGeom>
          <a:noFill/>
          <a:ln>
            <a:noFill/>
          </a:ln>
        </p:spPr>
        <p:style>
          <a:lnRef idx="0"/>
          <a:fillRef idx="0"/>
          <a:effectRef idx="0"/>
          <a:fontRef idx="minor"/>
        </p:style>
        <p:txBody>
          <a:bodyPr lIns="0" rIns="0" tIns="0" bIns="0" anchor="ctr">
            <a:noAutofit/>
          </a:bodyPr>
          <a:p>
            <a:pPr algn="ctr">
              <a:lnSpc>
                <a:spcPct val="100000"/>
              </a:lnSpc>
            </a:pPr>
            <a:fld id="{F7922073-6B5B-4F97-A782-9D27A7D86AB7}" type="slidenum">
              <a:rPr b="0" lang="en" sz="1300" spc="-1" strike="noStrike">
                <a:solidFill>
                  <a:srgbClr val="68728d"/>
                </a:solidFill>
                <a:latin typeface="Montserrat Light"/>
                <a:ea typeface="Montserrat Light"/>
              </a:rPr>
              <a:t>&lt;number&gt;</a:t>
            </a:fld>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RETRIEVE AUTHORITIES FROM DB</a:t>
            </a: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sp>
        <p:nvSpPr>
          <p:cNvPr id="399" name="CustomShape 2"/>
          <p:cNvSpPr/>
          <p:nvPr/>
        </p:nvSpPr>
        <p:spPr>
          <a:xfrm>
            <a:off x="783360" y="1216080"/>
            <a:ext cx="7803000" cy="145728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The authorities of a User are stored as a Set&lt;SimpleGrantedAuthority&gt;</a:t>
            </a:r>
            <a:endParaRPr b="0" lang="en-US" sz="1600" spc="-1" strike="noStrike">
              <a:latin typeface="Arial"/>
            </a:endParaRPr>
          </a:p>
          <a:p>
            <a:pPr>
              <a:lnSpc>
                <a:spcPct val="120000"/>
              </a:lnSpc>
            </a:pPr>
            <a:r>
              <a:rPr b="0" lang="en" sz="1600" spc="-1" strike="noStrike">
                <a:solidFill>
                  <a:srgbClr val="000000"/>
                </a:solidFill>
                <a:latin typeface="Montserrat"/>
                <a:ea typeface="Montserrat"/>
              </a:rPr>
              <a:t> </a:t>
            </a:r>
            <a:r>
              <a:rPr b="0" lang="en" sz="1600" spc="-1" strike="noStrike">
                <a:solidFill>
                  <a:srgbClr val="000000"/>
                </a:solidFill>
                <a:latin typeface="Montserrat"/>
                <a:ea typeface="Montserrat"/>
              </a:rPr>
              <a:t>in our </a:t>
            </a:r>
            <a:r>
              <a:rPr b="1" lang="en" sz="1600" spc="-1" strike="noStrike">
                <a:solidFill>
                  <a:srgbClr val="000000"/>
                </a:solidFill>
                <a:latin typeface="Montserrat"/>
                <a:ea typeface="Montserrat"/>
              </a:rPr>
              <a:t>UserDetails.class</a:t>
            </a:r>
            <a:r>
              <a:rPr b="0" lang="en" sz="1600" spc="-1" strike="noStrike">
                <a:solidFill>
                  <a:srgbClr val="000000"/>
                </a:solidFill>
                <a:latin typeface="Montserrat"/>
                <a:ea typeface="Montserrat"/>
              </a:rPr>
              <a:t> object after they have been retrieved from the Database. Notice that we append the prefix ROLE_ in front of every Role in order for Spring Framework to distinguish them from the permissions.</a:t>
            </a:r>
            <a:endParaRPr b="0" lang="en-US" sz="1600" spc="-1" strike="noStrike">
              <a:latin typeface="Arial"/>
            </a:endParaRPr>
          </a:p>
        </p:txBody>
      </p:sp>
      <p:pic>
        <p:nvPicPr>
          <p:cNvPr id="400" name="Google Shape;563;p45" descr=""/>
          <p:cNvPicPr/>
          <p:nvPr/>
        </p:nvPicPr>
        <p:blipFill>
          <a:blip r:embed="rId1"/>
          <a:stretch/>
        </p:blipFill>
        <p:spPr>
          <a:xfrm>
            <a:off x="1396440" y="2674440"/>
            <a:ext cx="6606360" cy="2402280"/>
          </a:xfrm>
          <a:prstGeom prst="rect">
            <a:avLst/>
          </a:prstGeom>
          <a:ln>
            <a:noFill/>
          </a:ln>
        </p:spPr>
      </p:pic>
      <p:sp>
        <p:nvSpPr>
          <p:cNvPr id="401" name="CustomShape 3"/>
          <p:cNvSpPr/>
          <p:nvPr/>
        </p:nvSpPr>
        <p:spPr>
          <a:xfrm>
            <a:off x="18720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AUTHORIZATION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AUTHENTICATION REDIRECTION</a:t>
            </a: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sp>
        <p:nvSpPr>
          <p:cNvPr id="403" name="CustomShape 2"/>
          <p:cNvSpPr/>
          <p:nvPr/>
        </p:nvSpPr>
        <p:spPr>
          <a:xfrm>
            <a:off x="783360" y="1216080"/>
            <a:ext cx="7803000" cy="227160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Upon successful authentication in </a:t>
            </a:r>
            <a:r>
              <a:rPr b="1" lang="en" sz="1600" spc="-1" strike="noStrike">
                <a:solidFill>
                  <a:srgbClr val="000000"/>
                </a:solidFill>
                <a:latin typeface="Montserrat"/>
                <a:ea typeface="Montserrat"/>
              </a:rPr>
              <a:t>AuthenticationSuccessHandler.class</a:t>
            </a:r>
            <a:r>
              <a:rPr b="0" lang="en" sz="1600" spc="-1" strike="noStrike">
                <a:solidFill>
                  <a:srgbClr val="000000"/>
                </a:solidFill>
                <a:latin typeface="Montserrat"/>
                <a:ea typeface="Montserrat"/>
              </a:rPr>
              <a:t> we check the authorities of the current User to redirect them to the proper Interface. For demonstration purposes Users with Role ADMIN are redirected to the AdminUI, while all others to the UserUI. </a:t>
            </a:r>
            <a:endParaRPr b="0" lang="en-US" sz="1600" spc="-1" strike="noStrike">
              <a:latin typeface="Arial"/>
            </a:endParaRPr>
          </a:p>
        </p:txBody>
      </p:sp>
      <p:pic>
        <p:nvPicPr>
          <p:cNvPr id="404" name="Google Shape;572;p46" descr=""/>
          <p:cNvPicPr/>
          <p:nvPr/>
        </p:nvPicPr>
        <p:blipFill>
          <a:blip r:embed="rId1"/>
          <a:stretch/>
        </p:blipFill>
        <p:spPr>
          <a:xfrm>
            <a:off x="1188720" y="2924640"/>
            <a:ext cx="6923520" cy="1189440"/>
          </a:xfrm>
          <a:prstGeom prst="rect">
            <a:avLst/>
          </a:prstGeom>
          <a:ln>
            <a:noFill/>
          </a:ln>
        </p:spPr>
      </p:pic>
      <p:sp>
        <p:nvSpPr>
          <p:cNvPr id="405" name="CustomShape 3"/>
          <p:cNvSpPr/>
          <p:nvPr/>
        </p:nvSpPr>
        <p:spPr>
          <a:xfrm>
            <a:off x="18612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AUTHORIZATION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ADMIN INTERFACE</a:t>
            </a: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sp>
        <p:nvSpPr>
          <p:cNvPr id="407" name="CustomShape 2"/>
          <p:cNvSpPr/>
          <p:nvPr/>
        </p:nvSpPr>
        <p:spPr>
          <a:xfrm>
            <a:off x="783360" y="1216080"/>
            <a:ext cx="7803000" cy="227160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We are using a random generated string for the Admin URL directory (stored in application.properties). This feature is not considered a security protection. The reason we apply it is just to hide it from tools like dirbuster which attempt to map our website. It is also  recommended to create an additional random login directory where only the admin can login.</a:t>
            </a:r>
            <a:endParaRPr b="0" lang="en-US" sz="1600" spc="-1" strike="noStrike">
              <a:latin typeface="Arial"/>
            </a:endParaRPr>
          </a:p>
          <a:p>
            <a:pPr>
              <a:lnSpc>
                <a:spcPct val="120000"/>
              </a:lnSpc>
            </a:pPr>
            <a:endParaRPr b="0" lang="en-US" sz="1600" spc="-1" strike="noStrike">
              <a:latin typeface="Arial"/>
            </a:endParaRPr>
          </a:p>
        </p:txBody>
      </p:sp>
      <p:sp>
        <p:nvSpPr>
          <p:cNvPr id="408" name="CustomShape 3"/>
          <p:cNvSpPr/>
          <p:nvPr/>
        </p:nvSpPr>
        <p:spPr>
          <a:xfrm>
            <a:off x="18504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AUTHORIZATION</a:t>
            </a:r>
            <a:endParaRPr b="0" lang="en-US" sz="2000" spc="-1" strike="noStrike">
              <a:latin typeface="Arial"/>
            </a:endParaRPr>
          </a:p>
        </p:txBody>
      </p:sp>
      <p:pic>
        <p:nvPicPr>
          <p:cNvPr id="409" name="" descr=""/>
          <p:cNvPicPr/>
          <p:nvPr/>
        </p:nvPicPr>
        <p:blipFill>
          <a:blip r:embed="rId1"/>
          <a:stretch/>
        </p:blipFill>
        <p:spPr>
          <a:xfrm>
            <a:off x="2468880" y="2743200"/>
            <a:ext cx="4296960" cy="2344680"/>
          </a:xfrm>
          <a:prstGeom prst="rect">
            <a:avLst/>
          </a:prstGeom>
          <a:ln>
            <a:solidFill>
              <a:srgbClr val="3465a4"/>
            </a:solidFill>
          </a:ln>
        </p:spPr>
      </p:pic>
      <p:sp>
        <p:nvSpPr>
          <p:cNvPr id="410" name="CustomShape 4"/>
          <p:cNvSpPr/>
          <p:nvPr/>
        </p:nvSpPr>
        <p:spPr>
          <a:xfrm>
            <a:off x="6858000" y="3108960"/>
            <a:ext cx="2559600" cy="82224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Username: adam</a:t>
            </a:r>
            <a:endParaRPr b="0" lang="en-US" sz="1600" spc="-1" strike="noStrike">
              <a:latin typeface="Arial"/>
            </a:endParaRPr>
          </a:p>
          <a:p>
            <a:pPr>
              <a:lnSpc>
                <a:spcPct val="120000"/>
              </a:lnSpc>
            </a:pPr>
            <a:r>
              <a:rPr b="0" lang="en" sz="1600" spc="-1" strike="noStrike">
                <a:solidFill>
                  <a:srgbClr val="000000"/>
                </a:solidFill>
                <a:latin typeface="Montserrat"/>
                <a:ea typeface="Montserrat"/>
              </a:rPr>
              <a:t>Password: password1</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ADMIN INTERFACE - SWITCH USER</a:t>
            </a: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sp>
        <p:nvSpPr>
          <p:cNvPr id="412" name="CustomShape 2"/>
          <p:cNvSpPr/>
          <p:nvPr/>
        </p:nvSpPr>
        <p:spPr>
          <a:xfrm>
            <a:off x="783360" y="1216080"/>
            <a:ext cx="7803000" cy="392616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We added a SwitchUser functionality to the Admin Interface. The reason is an Admin holds complete access to the website, but what happens when we try to access a functionality that involves 3rd party software like sending an email? The admin will be exposed and vulnerabilities may present themselves. Therefore since we do not know user’s passwords (hashed) with this functionality by providing a valid username from the database we can switch to that user. Meaning we will have only their permissions. In addition Spring Security by default adds a new role ROLE_PREVIOUS_ADMINISTRATOR to the impersonated user.</a:t>
            </a:r>
            <a:endParaRPr b="0" lang="en-US" sz="1600" spc="-1" strike="noStrike">
              <a:latin typeface="Arial"/>
            </a:endParaRPr>
          </a:p>
          <a:p>
            <a:pPr>
              <a:lnSpc>
                <a:spcPct val="120000"/>
              </a:lnSpc>
            </a:pPr>
            <a:endParaRPr b="0" lang="en-US" sz="1600" spc="-1" strike="noStrike">
              <a:latin typeface="Arial"/>
            </a:endParaRPr>
          </a:p>
        </p:txBody>
      </p:sp>
      <p:sp>
        <p:nvSpPr>
          <p:cNvPr id="413" name="CustomShape 3"/>
          <p:cNvSpPr/>
          <p:nvPr/>
        </p:nvSpPr>
        <p:spPr>
          <a:xfrm>
            <a:off x="18396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AUTHORIZATION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ADMIN INTERFACE - SWITCH USER</a:t>
            </a: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sp>
        <p:nvSpPr>
          <p:cNvPr id="415" name="CustomShape 2"/>
          <p:cNvSpPr/>
          <p:nvPr/>
        </p:nvSpPr>
        <p:spPr>
          <a:xfrm>
            <a:off x="783360" y="1216080"/>
            <a:ext cx="7803000" cy="174240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The configuration is described in </a:t>
            </a:r>
            <a:r>
              <a:rPr b="1" lang="en" sz="1600" spc="-1" strike="noStrike">
                <a:solidFill>
                  <a:srgbClr val="000000"/>
                </a:solidFill>
                <a:latin typeface="Montserrat"/>
                <a:ea typeface="Montserrat"/>
              </a:rPr>
              <a:t>ApplicationSecurityConfig.class</a:t>
            </a:r>
            <a:r>
              <a:rPr b="0" lang="en" sz="1600" spc="-1" strike="noStrike">
                <a:solidFill>
                  <a:srgbClr val="000000"/>
                </a:solidFill>
                <a:latin typeface="Montserrat"/>
                <a:ea typeface="Montserrat"/>
              </a:rPr>
              <a:t>. In the </a:t>
            </a:r>
            <a:r>
              <a:rPr b="1" lang="en" sz="1600" spc="-1" strike="noStrike">
                <a:solidFill>
                  <a:srgbClr val="000000"/>
                </a:solidFill>
                <a:latin typeface="Montserrat"/>
                <a:ea typeface="Montserrat"/>
              </a:rPr>
              <a:t>AdminUI.class</a:t>
            </a:r>
            <a:r>
              <a:rPr b="0" lang="en" sz="1600" spc="-1" strike="noStrike">
                <a:solidFill>
                  <a:srgbClr val="000000"/>
                </a:solidFill>
                <a:latin typeface="Montserrat"/>
                <a:ea typeface="Montserrat"/>
              </a:rPr>
              <a:t> we just define the Switch object and redirect from the failed url (/switchUser) to the same site with the error message that the target user has not been found. It is important that this functionality is only accessible by the admin.</a:t>
            </a:r>
            <a:endParaRPr b="0" lang="en-US" sz="1600" spc="-1" strike="noStrike">
              <a:latin typeface="Arial"/>
            </a:endParaRPr>
          </a:p>
          <a:p>
            <a:pPr>
              <a:lnSpc>
                <a:spcPct val="120000"/>
              </a:lnSpc>
            </a:pPr>
            <a:endParaRPr b="0" lang="en-US" sz="1600" spc="-1" strike="noStrike">
              <a:latin typeface="Arial"/>
            </a:endParaRPr>
          </a:p>
        </p:txBody>
      </p:sp>
      <p:pic>
        <p:nvPicPr>
          <p:cNvPr id="416" name="Google Shape;594;p49" descr=""/>
          <p:cNvPicPr/>
          <p:nvPr/>
        </p:nvPicPr>
        <p:blipFill>
          <a:blip r:embed="rId1"/>
          <a:stretch/>
        </p:blipFill>
        <p:spPr>
          <a:xfrm>
            <a:off x="2414520" y="2959560"/>
            <a:ext cx="4313880" cy="1856160"/>
          </a:xfrm>
          <a:prstGeom prst="rect">
            <a:avLst/>
          </a:prstGeom>
          <a:ln>
            <a:noFill/>
          </a:ln>
        </p:spPr>
      </p:pic>
      <p:sp>
        <p:nvSpPr>
          <p:cNvPr id="417" name="CustomShape 3"/>
          <p:cNvSpPr/>
          <p:nvPr/>
        </p:nvSpPr>
        <p:spPr>
          <a:xfrm>
            <a:off x="18288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AUTHORIZATION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USER INTERFACE</a:t>
            </a: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sp>
        <p:nvSpPr>
          <p:cNvPr id="419" name="CustomShape 2"/>
          <p:cNvSpPr/>
          <p:nvPr/>
        </p:nvSpPr>
        <p:spPr>
          <a:xfrm>
            <a:off x="783360" y="1216080"/>
            <a:ext cx="7803000" cy="236988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DejaVu Sans"/>
              </a:rPr>
              <a:t>This Interface is the home interface for all other Users except Admins. Here we demonstrate some access control options which can be applied to restrict requests based on the User’s Roles and Permissions. To enable this feature we add the annotation </a:t>
            </a:r>
            <a:r>
              <a:rPr b="1" lang="en" sz="1600" spc="-1" strike="noStrike">
                <a:solidFill>
                  <a:srgbClr val="000000"/>
                </a:solidFill>
                <a:latin typeface="Montserrat"/>
                <a:ea typeface="DejaVu Sans"/>
              </a:rPr>
              <a:t>@EnableGlobalMethodSecurity(prePostEnabled = true)</a:t>
            </a:r>
            <a:r>
              <a:rPr b="0" lang="en" sz="1600" spc="-1" strike="noStrike">
                <a:solidFill>
                  <a:srgbClr val="000000"/>
                </a:solidFill>
                <a:latin typeface="Montserrat"/>
                <a:ea typeface="DejaVu Sans"/>
              </a:rPr>
              <a:t>  in the </a:t>
            </a:r>
            <a:r>
              <a:rPr b="1" lang="en" sz="1600" spc="-1" strike="noStrike">
                <a:solidFill>
                  <a:srgbClr val="000000"/>
                </a:solidFill>
                <a:latin typeface="Montserrat"/>
                <a:ea typeface="DejaVu Sans"/>
              </a:rPr>
              <a:t>ApplicationSecurityConfig.class</a:t>
            </a:r>
            <a:r>
              <a:rPr b="0" lang="en" sz="1600" spc="-1" strike="noStrike">
                <a:solidFill>
                  <a:srgbClr val="000000"/>
                </a:solidFill>
                <a:latin typeface="Montserrat"/>
                <a:ea typeface="DejaVu Sans"/>
              </a:rPr>
              <a:t>.</a:t>
            </a:r>
            <a:endParaRPr b="0" lang="en-US" sz="1600" spc="-1" strike="noStrike">
              <a:latin typeface="Arial"/>
            </a:endParaRPr>
          </a:p>
          <a:p>
            <a:pPr marL="228600" indent="-227880">
              <a:lnSpc>
                <a:spcPct val="120000"/>
              </a:lnSpc>
            </a:pPr>
            <a:endParaRPr b="0" lang="en-US" sz="1600" spc="-1" strike="noStrike">
              <a:latin typeface="Arial"/>
            </a:endParaRPr>
          </a:p>
          <a:p>
            <a:pPr marL="228600" indent="-227880">
              <a:lnSpc>
                <a:spcPct val="120000"/>
              </a:lnSpc>
            </a:pPr>
            <a:endParaRPr b="0" lang="en-US" sz="1600" spc="-1" strike="noStrike">
              <a:latin typeface="Arial"/>
            </a:endParaRPr>
          </a:p>
        </p:txBody>
      </p:sp>
      <p:sp>
        <p:nvSpPr>
          <p:cNvPr id="420" name="CustomShape 3"/>
          <p:cNvSpPr/>
          <p:nvPr/>
        </p:nvSpPr>
        <p:spPr>
          <a:xfrm>
            <a:off x="18180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AUTHORIZATION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USER INTERFACE</a:t>
            </a: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sp>
        <p:nvSpPr>
          <p:cNvPr id="422" name="CustomShape 2"/>
          <p:cNvSpPr/>
          <p:nvPr/>
        </p:nvSpPr>
        <p:spPr>
          <a:xfrm>
            <a:off x="783360" y="1216080"/>
            <a:ext cx="7803000" cy="118476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DejaVu Sans"/>
              </a:rPr>
              <a:t>We can add the annotation </a:t>
            </a:r>
            <a:r>
              <a:rPr b="1" lang="en" sz="1600" spc="-1" strike="noStrike">
                <a:solidFill>
                  <a:srgbClr val="000000"/>
                </a:solidFill>
                <a:latin typeface="Montserrat"/>
                <a:ea typeface="DejaVu Sans"/>
              </a:rPr>
              <a:t>@PreAuthorize()</a:t>
            </a:r>
            <a:r>
              <a:rPr b="0" lang="en" sz="1600" spc="-1" strike="noStrike">
                <a:solidFill>
                  <a:srgbClr val="000000"/>
                </a:solidFill>
                <a:latin typeface="Montserrat"/>
                <a:ea typeface="DejaVu Sans"/>
              </a:rPr>
              <a:t>  above each request to restrict access based on authorities. We use hasAnyRoles for Roles and hasAnyPermissions for Permissions.</a:t>
            </a:r>
            <a:endParaRPr b="0" lang="en-US" sz="1600" spc="-1" strike="noStrike">
              <a:latin typeface="Arial"/>
            </a:endParaRPr>
          </a:p>
          <a:p>
            <a:pPr>
              <a:lnSpc>
                <a:spcPct val="120000"/>
              </a:lnSpc>
            </a:pPr>
            <a:endParaRPr b="0" lang="en-US" sz="1600" spc="-1" strike="noStrike">
              <a:latin typeface="Arial"/>
            </a:endParaRPr>
          </a:p>
        </p:txBody>
      </p:sp>
      <p:sp>
        <p:nvSpPr>
          <p:cNvPr id="423" name="CustomShape 3"/>
          <p:cNvSpPr/>
          <p:nvPr/>
        </p:nvSpPr>
        <p:spPr>
          <a:xfrm>
            <a:off x="18180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AUTHORIZATION</a:t>
            </a:r>
            <a:endParaRPr b="0" lang="en-US" sz="2000" spc="-1" strike="noStrike">
              <a:latin typeface="Arial"/>
            </a:endParaRPr>
          </a:p>
        </p:txBody>
      </p:sp>
      <p:pic>
        <p:nvPicPr>
          <p:cNvPr id="424" name="" descr=""/>
          <p:cNvPicPr/>
          <p:nvPr/>
        </p:nvPicPr>
        <p:blipFill>
          <a:blip r:embed="rId1"/>
          <a:stretch/>
        </p:blipFill>
        <p:spPr>
          <a:xfrm>
            <a:off x="2229480" y="2286000"/>
            <a:ext cx="4754160" cy="2758320"/>
          </a:xfrm>
          <a:prstGeom prst="rect">
            <a:avLst/>
          </a:prstGeom>
          <a:ln>
            <a:solidFill>
              <a:srgbClr val="3465a4"/>
            </a:solidFill>
          </a:ln>
        </p:spPr>
      </p:pic>
      <p:sp>
        <p:nvSpPr>
          <p:cNvPr id="425" name="CustomShape 4"/>
          <p:cNvSpPr/>
          <p:nvPr/>
        </p:nvSpPr>
        <p:spPr>
          <a:xfrm>
            <a:off x="182880" y="3291840"/>
            <a:ext cx="1919520" cy="1334160"/>
          </a:xfrm>
          <a:prstGeom prst="rect">
            <a:avLst/>
          </a:prstGeom>
          <a:noFill/>
          <a:ln>
            <a:noFill/>
          </a:ln>
        </p:spPr>
        <p:style>
          <a:lnRef idx="0"/>
          <a:fillRef idx="0"/>
          <a:effectRef idx="0"/>
          <a:fontRef idx="minor"/>
        </p:style>
        <p:txBody>
          <a:bodyPr lIns="0" rIns="0" tIns="0" bIns="0">
            <a:noAutofit/>
          </a:bodyPr>
          <a:p>
            <a:pPr>
              <a:lnSpc>
                <a:spcPct val="120000"/>
              </a:lnSpc>
            </a:pPr>
            <a:r>
              <a:rPr b="0" lang="en" sz="1400" spc="-1" strike="noStrike">
                <a:solidFill>
                  <a:srgbClr val="000000"/>
                </a:solidFill>
                <a:latin typeface="Montserrat"/>
                <a:ea typeface="DejaVu Sans"/>
              </a:rPr>
              <a:t>Username: john</a:t>
            </a:r>
            <a:endParaRPr b="0" lang="en-US" sz="1400" spc="-1" strike="noStrike">
              <a:latin typeface="Arial"/>
            </a:endParaRPr>
          </a:p>
          <a:p>
            <a:pPr>
              <a:lnSpc>
                <a:spcPct val="120000"/>
              </a:lnSpc>
            </a:pPr>
            <a:r>
              <a:rPr b="0" lang="en" sz="1400" spc="-1" strike="noStrike">
                <a:solidFill>
                  <a:srgbClr val="000000"/>
                </a:solidFill>
                <a:latin typeface="Montserrat"/>
                <a:ea typeface="DejaVu Sans"/>
              </a:rPr>
              <a:t>Pass: password3</a:t>
            </a:r>
            <a:endParaRPr b="0" lang="en-US" sz="1400" spc="-1" strike="noStrike">
              <a:latin typeface="Arial"/>
            </a:endParaRPr>
          </a:p>
          <a:p>
            <a:pPr>
              <a:lnSpc>
                <a:spcPct val="120000"/>
              </a:lnSpc>
            </a:pPr>
            <a:r>
              <a:rPr b="0" lang="en" sz="1400" spc="-1" strike="noStrike">
                <a:solidFill>
                  <a:srgbClr val="000000"/>
                </a:solidFill>
                <a:latin typeface="Montserrat"/>
                <a:ea typeface="DejaVu Sans"/>
              </a:rPr>
              <a:t>Role: PRIVILEDGED_USER</a:t>
            </a:r>
            <a:endParaRPr b="0" lang="en-US" sz="1400" spc="-1" strike="noStrike">
              <a:latin typeface="Arial"/>
            </a:endParaRPr>
          </a:p>
          <a:p>
            <a:pPr>
              <a:lnSpc>
                <a:spcPct val="120000"/>
              </a:lnSpc>
            </a:pPr>
            <a:endParaRPr b="0" lang="en-US" sz="1400" spc="-1" strike="noStrike">
              <a:latin typeface="Arial"/>
            </a:endParaRPr>
          </a:p>
        </p:txBody>
      </p:sp>
      <p:sp>
        <p:nvSpPr>
          <p:cNvPr id="426" name="CustomShape 5"/>
          <p:cNvSpPr/>
          <p:nvPr/>
        </p:nvSpPr>
        <p:spPr>
          <a:xfrm>
            <a:off x="7040880" y="3383280"/>
            <a:ext cx="2285280" cy="1853280"/>
          </a:xfrm>
          <a:prstGeom prst="rect">
            <a:avLst/>
          </a:prstGeom>
          <a:noFill/>
          <a:ln>
            <a:noFill/>
          </a:ln>
        </p:spPr>
        <p:style>
          <a:lnRef idx="0"/>
          <a:fillRef idx="0"/>
          <a:effectRef idx="0"/>
          <a:fontRef idx="minor"/>
        </p:style>
        <p:txBody>
          <a:bodyPr lIns="0" rIns="0" tIns="0" bIns="0">
            <a:noAutofit/>
          </a:bodyPr>
          <a:p>
            <a:pPr>
              <a:lnSpc>
                <a:spcPct val="120000"/>
              </a:lnSpc>
            </a:pPr>
            <a:r>
              <a:rPr b="0" lang="en" sz="1400" spc="-1" strike="noStrike">
                <a:solidFill>
                  <a:srgbClr val="000000"/>
                </a:solidFill>
                <a:latin typeface="Montserrat"/>
                <a:ea typeface="DejaVu Sans"/>
              </a:rPr>
              <a:t>Username: mary</a:t>
            </a:r>
            <a:endParaRPr b="0" lang="en-US" sz="1400" spc="-1" strike="noStrike">
              <a:latin typeface="Arial"/>
            </a:endParaRPr>
          </a:p>
          <a:p>
            <a:pPr>
              <a:lnSpc>
                <a:spcPct val="120000"/>
              </a:lnSpc>
            </a:pPr>
            <a:r>
              <a:rPr b="0" lang="en" sz="1400" spc="-1" strike="noStrike">
                <a:solidFill>
                  <a:srgbClr val="000000"/>
                </a:solidFill>
                <a:latin typeface="Montserrat"/>
                <a:ea typeface="DejaVu Sans"/>
              </a:rPr>
              <a:t>Pass: password2</a:t>
            </a:r>
            <a:endParaRPr b="0" lang="en-US" sz="1400" spc="-1" strike="noStrike">
              <a:latin typeface="Arial"/>
            </a:endParaRPr>
          </a:p>
          <a:p>
            <a:pPr>
              <a:lnSpc>
                <a:spcPct val="120000"/>
              </a:lnSpc>
            </a:pPr>
            <a:r>
              <a:rPr b="0" lang="en" sz="1400" spc="-1" strike="noStrike">
                <a:solidFill>
                  <a:srgbClr val="000000"/>
                </a:solidFill>
                <a:latin typeface="Montserrat"/>
                <a:ea typeface="DejaVu Sans"/>
              </a:rPr>
              <a:t>Role:</a:t>
            </a:r>
            <a:endParaRPr b="0" lang="en-US" sz="1400" spc="-1" strike="noStrike">
              <a:latin typeface="Arial"/>
            </a:endParaRPr>
          </a:p>
          <a:p>
            <a:pPr>
              <a:lnSpc>
                <a:spcPct val="120000"/>
              </a:lnSpc>
            </a:pPr>
            <a:r>
              <a:rPr b="0" lang="en" sz="1400" spc="-1" strike="noStrike">
                <a:solidFill>
                  <a:srgbClr val="000000"/>
                </a:solidFill>
                <a:latin typeface="Montserrat"/>
                <a:ea typeface="DejaVu Sans"/>
              </a:rPr>
              <a:t>SQL_EDITOR</a:t>
            </a:r>
            <a:endParaRPr b="0" lang="en-US" sz="1400" spc="-1" strike="noStrike">
              <a:latin typeface="Arial"/>
            </a:endParaRPr>
          </a:p>
          <a:p>
            <a:pPr>
              <a:lnSpc>
                <a:spcPct val="120000"/>
              </a:lnSpc>
            </a:pPr>
            <a:r>
              <a:rPr b="0" lang="en" sz="1400" spc="-1" strike="noStrike">
                <a:solidFill>
                  <a:srgbClr val="000000"/>
                </a:solidFill>
                <a:latin typeface="Montserrat"/>
                <a:ea typeface="DejaVu Sans"/>
              </a:rPr>
              <a:t>Permissions: create,update,delete</a:t>
            </a:r>
            <a:endParaRPr b="0" lang="en-US" sz="1400" spc="-1" strike="noStrike">
              <a:latin typeface="Arial"/>
            </a:endParaRPr>
          </a:p>
          <a:p>
            <a:pPr>
              <a:lnSpc>
                <a:spcPct val="120000"/>
              </a:lnSpc>
            </a:pPr>
            <a:endParaRPr b="0" lang="en-US" sz="1400" spc="-1" strike="noStrike">
              <a:latin typeface="Arial"/>
            </a:endParaRPr>
          </a:p>
        </p:txBody>
      </p:sp>
      <p:sp>
        <p:nvSpPr>
          <p:cNvPr id="427" name="Line 6"/>
          <p:cNvSpPr/>
          <p:nvPr/>
        </p:nvSpPr>
        <p:spPr>
          <a:xfrm>
            <a:off x="2468880" y="3657600"/>
            <a:ext cx="1645920" cy="182880"/>
          </a:xfrm>
          <a:prstGeom prst="line">
            <a:avLst/>
          </a:prstGeom>
          <a:ln w="54720">
            <a:solidFill>
              <a:srgbClr val="3465a4"/>
            </a:solidFill>
            <a:round/>
            <a:tailEnd len="med" type="triangle" w="med"/>
          </a:ln>
        </p:spPr>
        <p:style>
          <a:lnRef idx="0"/>
          <a:fillRef idx="0"/>
          <a:effectRef idx="0"/>
          <a:fontRef idx="minor"/>
        </p:style>
      </p:sp>
      <p:sp>
        <p:nvSpPr>
          <p:cNvPr id="428" name="Line 7"/>
          <p:cNvSpPr/>
          <p:nvPr/>
        </p:nvSpPr>
        <p:spPr>
          <a:xfrm flipH="1">
            <a:off x="6035040" y="3657600"/>
            <a:ext cx="822960" cy="182880"/>
          </a:xfrm>
          <a:prstGeom prst="line">
            <a:avLst/>
          </a:prstGeom>
          <a:ln w="54720">
            <a:solidFill>
              <a:srgbClr val="3465a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866880" y="739800"/>
            <a:ext cx="7803000" cy="761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ACCESS CONTROL - PRIVILEGED INFORMATION EXPOSURE</a:t>
            </a:r>
            <a:endParaRPr b="0" lang="en-US" sz="2000" spc="-1" strike="noStrike">
              <a:latin typeface="Arial"/>
            </a:endParaRPr>
          </a:p>
          <a:p>
            <a:pPr>
              <a:lnSpc>
                <a:spcPct val="120000"/>
              </a:lnSpc>
            </a:pPr>
            <a:endParaRPr b="0" lang="en-US" sz="2000" spc="-1" strike="noStrike">
              <a:latin typeface="Arial"/>
            </a:endParaRPr>
          </a:p>
        </p:txBody>
      </p:sp>
      <p:sp>
        <p:nvSpPr>
          <p:cNvPr id="430" name="CustomShape 2"/>
          <p:cNvSpPr/>
          <p:nvPr/>
        </p:nvSpPr>
        <p:spPr>
          <a:xfrm>
            <a:off x="18072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AUTHORIZATION</a:t>
            </a:r>
            <a:endParaRPr b="0" lang="en-US" sz="2000" spc="-1" strike="noStrike">
              <a:latin typeface="Arial"/>
            </a:endParaRPr>
          </a:p>
        </p:txBody>
      </p:sp>
      <p:sp>
        <p:nvSpPr>
          <p:cNvPr id="431" name="CustomShape 3"/>
          <p:cNvSpPr/>
          <p:nvPr/>
        </p:nvSpPr>
        <p:spPr>
          <a:xfrm>
            <a:off x="782640" y="1468080"/>
            <a:ext cx="7803000" cy="174240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Although the Admin page is restricted to only the Role Admin, the actual HTML page can still be rendered thus exposing information which otherwise should be accessible by normal users. This vulnerability can occur only by a developer’s mistake by returning the wrong HTML page in a request. We demonstrate this scenario in the User Interface.</a:t>
            </a:r>
            <a:endParaRPr b="0" lang="en-US" sz="1600" spc="-1" strike="noStrike">
              <a:latin typeface="Arial"/>
            </a:endParaRPr>
          </a:p>
          <a:p>
            <a:pPr>
              <a:lnSpc>
                <a:spcPct val="12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ACCESS CONTROL CONFIGURATIONS</a:t>
            </a: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sp>
        <p:nvSpPr>
          <p:cNvPr id="433" name="CustomShape 2"/>
          <p:cNvSpPr/>
          <p:nvPr/>
        </p:nvSpPr>
        <p:spPr>
          <a:xfrm>
            <a:off x="783360" y="1280160"/>
            <a:ext cx="7803000" cy="157176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In </a:t>
            </a:r>
            <a:r>
              <a:rPr b="1" lang="en" sz="1600" spc="-1" strike="noStrike">
                <a:solidFill>
                  <a:srgbClr val="000000"/>
                </a:solidFill>
                <a:latin typeface="Montserrat"/>
                <a:ea typeface="Montserrat"/>
              </a:rPr>
              <a:t>ApplicationSecurityConfig.class</a:t>
            </a:r>
            <a:r>
              <a:rPr b="0" lang="en" sz="1600" spc="-1" strike="noStrike">
                <a:solidFill>
                  <a:srgbClr val="000000"/>
                </a:solidFill>
                <a:latin typeface="Montserrat"/>
                <a:ea typeface="Montserrat"/>
              </a:rPr>
              <a:t> we define the access control policy for our web app URL directories. We use antMatchers to match the directories names and add permissions to each set. It is important to know that the order of the antMatchers matters. We define firstly rules that are general and gradually we define more strict rules. </a:t>
            </a:r>
            <a:endParaRPr b="0" lang="en-US" sz="1600" spc="-1" strike="noStrike">
              <a:latin typeface="Arial"/>
            </a:endParaRPr>
          </a:p>
        </p:txBody>
      </p:sp>
      <p:pic>
        <p:nvPicPr>
          <p:cNvPr id="434" name="Google Shape;609;p51" descr=""/>
          <p:cNvPicPr/>
          <p:nvPr/>
        </p:nvPicPr>
        <p:blipFill>
          <a:blip r:embed="rId1"/>
          <a:stretch/>
        </p:blipFill>
        <p:spPr>
          <a:xfrm>
            <a:off x="2264760" y="2903760"/>
            <a:ext cx="4840560" cy="2048400"/>
          </a:xfrm>
          <a:prstGeom prst="rect">
            <a:avLst/>
          </a:prstGeom>
          <a:ln>
            <a:noFill/>
          </a:ln>
        </p:spPr>
      </p:pic>
      <p:sp>
        <p:nvSpPr>
          <p:cNvPr id="435" name="CustomShape 3"/>
          <p:cNvSpPr/>
          <p:nvPr/>
        </p:nvSpPr>
        <p:spPr>
          <a:xfrm>
            <a:off x="18072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AUTHORIZATION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CustomShape 1"/>
          <p:cNvSpPr/>
          <p:nvPr/>
        </p:nvSpPr>
        <p:spPr>
          <a:xfrm>
            <a:off x="866880" y="739800"/>
            <a:ext cx="7803000" cy="47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ACCESS CONTROL CONFIGURATIONS</a:t>
            </a:r>
            <a:endParaRPr b="0" lang="en-US" sz="2000" spc="-1" strike="noStrike">
              <a:latin typeface="Arial"/>
            </a:endParaRPr>
          </a:p>
          <a:p>
            <a:pPr>
              <a:lnSpc>
                <a:spcPct val="120000"/>
              </a:lnSpc>
            </a:pPr>
            <a:endParaRPr b="0" lang="en-US" sz="2000" spc="-1" strike="noStrike">
              <a:latin typeface="Arial"/>
            </a:endParaRPr>
          </a:p>
          <a:p>
            <a:pPr>
              <a:lnSpc>
                <a:spcPct val="120000"/>
              </a:lnSpc>
            </a:pPr>
            <a:endParaRPr b="0" lang="en-US" sz="2000" spc="-1" strike="noStrike">
              <a:latin typeface="Arial"/>
            </a:endParaRPr>
          </a:p>
        </p:txBody>
      </p:sp>
      <p:sp>
        <p:nvSpPr>
          <p:cNvPr id="437" name="CustomShape 2"/>
          <p:cNvSpPr/>
          <p:nvPr/>
        </p:nvSpPr>
        <p:spPr>
          <a:xfrm>
            <a:off x="783360" y="1216080"/>
            <a:ext cx="7803000" cy="3926160"/>
          </a:xfrm>
          <a:prstGeom prst="rect">
            <a:avLst/>
          </a:prstGeom>
          <a:noFill/>
          <a:ln>
            <a:noFill/>
          </a:ln>
        </p:spPr>
        <p:style>
          <a:lnRef idx="0"/>
          <a:fillRef idx="0"/>
          <a:effectRef idx="0"/>
          <a:fontRef idx="minor"/>
        </p:style>
        <p:txBody>
          <a:bodyPr lIns="0" rIns="0" tIns="0" bIns="0">
            <a:noAutofit/>
          </a:bodyPr>
          <a:p>
            <a:pPr marL="457200" indent="-354600">
              <a:lnSpc>
                <a:spcPct val="120000"/>
              </a:lnSpc>
              <a:buClr>
                <a:srgbClr val="000000"/>
              </a:buClr>
              <a:buFont typeface="Montserrat"/>
              <a:buAutoNum type="arabicPeriod"/>
            </a:pPr>
            <a:r>
              <a:rPr b="0" lang="en" sz="1600" spc="-1" strike="noStrike">
                <a:solidFill>
                  <a:srgbClr val="000000"/>
                </a:solidFill>
                <a:latin typeface="Montserrat"/>
                <a:ea typeface="Montserrat"/>
              </a:rPr>
              <a:t>Define publicly accessible directories such as resources (css,js,images) and root directory</a:t>
            </a:r>
            <a:endParaRPr b="0" lang="en-US" sz="1600" spc="-1" strike="noStrike">
              <a:latin typeface="Arial"/>
            </a:endParaRPr>
          </a:p>
          <a:p>
            <a:pPr marL="457200" indent="-354600">
              <a:lnSpc>
                <a:spcPct val="120000"/>
              </a:lnSpc>
              <a:buClr>
                <a:srgbClr val="000000"/>
              </a:buClr>
              <a:buFont typeface="Montserrat"/>
              <a:buAutoNum type="arabicPeriod"/>
            </a:pPr>
            <a:r>
              <a:rPr b="0" lang="en" sz="1600" spc="-1" strike="noStrike">
                <a:solidFill>
                  <a:srgbClr val="000000"/>
                </a:solidFill>
                <a:latin typeface="Montserrat"/>
                <a:ea typeface="Montserrat"/>
              </a:rPr>
              <a:t>Allow access to Admin UI and Switch functionality only from certain IP addresses that we trust and only the Admin can access them. Please note that IP addresses can be spoofed. In case of the Switch functionality, otherwise a normal user can switch to any other user which is a very serious vulnerability.</a:t>
            </a:r>
            <a:endParaRPr b="0" lang="en-US" sz="1600" spc="-1" strike="noStrike">
              <a:latin typeface="Arial"/>
            </a:endParaRPr>
          </a:p>
          <a:p>
            <a:pPr marL="457200" indent="-354600">
              <a:lnSpc>
                <a:spcPct val="120000"/>
              </a:lnSpc>
              <a:buClr>
                <a:srgbClr val="000000"/>
              </a:buClr>
              <a:buFont typeface="Montserrat"/>
              <a:buAutoNum type="arabicPeriod"/>
            </a:pPr>
            <a:r>
              <a:rPr b="0" lang="en" sz="1600" spc="-1" strike="noStrike">
                <a:solidFill>
                  <a:srgbClr val="000000"/>
                </a:solidFill>
                <a:latin typeface="Montserrat"/>
                <a:ea typeface="Montserrat"/>
              </a:rPr>
              <a:t>The User Interfaces are only accessible by authenticated users.</a:t>
            </a:r>
            <a:endParaRPr b="0" lang="en-US" sz="1600" spc="-1" strike="noStrike">
              <a:latin typeface="Arial"/>
            </a:endParaRPr>
          </a:p>
        </p:txBody>
      </p:sp>
      <p:sp>
        <p:nvSpPr>
          <p:cNvPr id="438" name="CustomShape 3"/>
          <p:cNvSpPr/>
          <p:nvPr/>
        </p:nvSpPr>
        <p:spPr>
          <a:xfrm>
            <a:off x="17964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AUTHORIZATION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1313640" y="987840"/>
            <a:ext cx="6275160" cy="1023120"/>
          </a:xfrm>
          <a:prstGeom prst="rect">
            <a:avLst/>
          </a:prstGeom>
          <a:noFill/>
          <a:ln>
            <a:noFill/>
          </a:ln>
        </p:spPr>
        <p:style>
          <a:lnRef idx="0"/>
          <a:fillRef idx="0"/>
          <a:effectRef idx="0"/>
          <a:fontRef idx="minor"/>
        </p:style>
        <p:txBody>
          <a:bodyPr lIns="0" rIns="0" tIns="0" bIns="0">
            <a:noAutofit/>
          </a:bodyPr>
          <a:p>
            <a:pPr>
              <a:lnSpc>
                <a:spcPct val="100000"/>
              </a:lnSpc>
            </a:pPr>
            <a:r>
              <a:rPr b="1" lang="en" sz="7200" spc="-1" strike="noStrike">
                <a:solidFill>
                  <a:srgbClr val="728cd8"/>
                </a:solidFill>
                <a:latin typeface="Poppins"/>
                <a:ea typeface="Poppins"/>
              </a:rPr>
              <a:t>WELCOME!</a:t>
            </a:r>
            <a:endParaRPr b="0" lang="en-US" sz="7200" spc="-1" strike="noStrike">
              <a:latin typeface="Arial"/>
            </a:endParaRPr>
          </a:p>
        </p:txBody>
      </p:sp>
      <p:sp>
        <p:nvSpPr>
          <p:cNvPr id="264" name="CustomShape 2"/>
          <p:cNvSpPr/>
          <p:nvPr/>
        </p:nvSpPr>
        <p:spPr>
          <a:xfrm>
            <a:off x="1356840" y="2193120"/>
            <a:ext cx="6495480" cy="2658240"/>
          </a:xfrm>
          <a:prstGeom prst="rect">
            <a:avLst/>
          </a:prstGeom>
          <a:noFill/>
          <a:ln>
            <a:noFill/>
          </a:ln>
        </p:spPr>
        <p:style>
          <a:lnRef idx="0"/>
          <a:fillRef idx="0"/>
          <a:effectRef idx="0"/>
          <a:fontRef idx="minor"/>
        </p:style>
        <p:txBody>
          <a:bodyPr lIns="0" rIns="0" tIns="0" bIns="0">
            <a:noAutofit/>
          </a:bodyPr>
          <a:p>
            <a:pPr>
              <a:lnSpc>
                <a:spcPct val="120000"/>
              </a:lnSpc>
              <a:spcBef>
                <a:spcPts val="601"/>
              </a:spcBef>
            </a:pPr>
            <a:r>
              <a:rPr b="1" lang="en" sz="2000" spc="-1" strike="noStrike">
                <a:solidFill>
                  <a:srgbClr val="252831"/>
                </a:solidFill>
                <a:latin typeface="Montserrat"/>
                <a:ea typeface="Montserrat"/>
              </a:rPr>
              <a:t>For an interactive tutorial on some of the most well known vulnerabilities and how you can protect from them, run the application and visit the website: </a:t>
            </a:r>
            <a:r>
              <a:rPr b="1" lang="en" sz="2000" spc="-1" strike="noStrike">
                <a:solidFill>
                  <a:srgbClr val="3465a4"/>
                </a:solidFill>
                <a:latin typeface="Montserrat"/>
                <a:ea typeface="Montserrat"/>
              </a:rPr>
              <a:t>https://127.0.0.1:8080/</a:t>
            </a:r>
            <a:endParaRPr b="0" lang="en-US" sz="2000" spc="-1" strike="noStrike">
              <a:latin typeface="Arial"/>
            </a:endParaRPr>
          </a:p>
          <a:p>
            <a:pPr>
              <a:lnSpc>
                <a:spcPct val="120000"/>
              </a:lnSpc>
              <a:spcBef>
                <a:spcPts val="601"/>
              </a:spcBef>
            </a:pPr>
            <a:r>
              <a:rPr b="1" lang="en" sz="2000" spc="-1" strike="noStrike">
                <a:solidFill>
                  <a:srgbClr val="252831"/>
                </a:solidFill>
                <a:latin typeface="Montserrat"/>
                <a:ea typeface="Montserrat"/>
              </a:rPr>
              <a:t>Following you will find a guide to all of the Security Features implemented in this application</a:t>
            </a:r>
            <a:endParaRPr b="0" lang="en-US" sz="2000" spc="-1" strike="noStrike">
              <a:latin typeface="Arial"/>
            </a:endParaRPr>
          </a:p>
        </p:txBody>
      </p:sp>
      <p:sp>
        <p:nvSpPr>
          <p:cNvPr id="265" name="CustomShape 3"/>
          <p:cNvSpPr/>
          <p:nvPr/>
        </p:nvSpPr>
        <p:spPr>
          <a:xfrm>
            <a:off x="8729280" y="4734000"/>
            <a:ext cx="413640" cy="408600"/>
          </a:xfrm>
          <a:prstGeom prst="rect">
            <a:avLst/>
          </a:prstGeom>
          <a:noFill/>
          <a:ln>
            <a:noFill/>
          </a:ln>
        </p:spPr>
        <p:style>
          <a:lnRef idx="0"/>
          <a:fillRef idx="0"/>
          <a:effectRef idx="0"/>
          <a:fontRef idx="minor"/>
        </p:style>
        <p:txBody>
          <a:bodyPr lIns="0" rIns="0" tIns="0" bIns="0" anchor="ctr">
            <a:noAutofit/>
          </a:bodyPr>
          <a:p>
            <a:pPr algn="ctr">
              <a:lnSpc>
                <a:spcPct val="100000"/>
              </a:lnSpc>
            </a:pPr>
            <a:fld id="{98AA830A-51D7-4C5C-9B96-E8A217C2FD96}" type="slidenum">
              <a:rPr b="0" lang="en" sz="1300" spc="-1" strike="noStrike">
                <a:solidFill>
                  <a:srgbClr val="68728d"/>
                </a:solidFill>
                <a:latin typeface="Montserrat Light"/>
                <a:ea typeface="Montserrat Light"/>
              </a:rPr>
              <a:t>&lt;number&gt;</a:t>
            </a:fld>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CustomShape 1"/>
          <p:cNvSpPr/>
          <p:nvPr/>
        </p:nvSpPr>
        <p:spPr>
          <a:xfrm>
            <a:off x="1629360" y="1309320"/>
            <a:ext cx="6292800" cy="1158840"/>
          </a:xfrm>
          <a:prstGeom prst="rect">
            <a:avLst/>
          </a:prstGeom>
          <a:noFill/>
          <a:ln>
            <a:noFill/>
          </a:ln>
        </p:spPr>
        <p:style>
          <a:lnRef idx="0"/>
          <a:fillRef idx="0"/>
          <a:effectRef idx="0"/>
          <a:fontRef idx="minor"/>
        </p:style>
        <p:txBody>
          <a:bodyPr lIns="0" rIns="0" tIns="0" bIns="0" anchor="b">
            <a:noAutofit/>
          </a:bodyPr>
          <a:p>
            <a:pPr>
              <a:lnSpc>
                <a:spcPct val="100000"/>
              </a:lnSpc>
            </a:pPr>
            <a:r>
              <a:rPr b="1" lang="en" sz="4000" spc="-1" strike="noStrike">
                <a:solidFill>
                  <a:srgbClr val="728cd8"/>
                </a:solidFill>
                <a:latin typeface="Poppins"/>
                <a:ea typeface="Poppins"/>
              </a:rPr>
              <a:t>3. </a:t>
            </a:r>
            <a:br/>
            <a:r>
              <a:rPr b="1" lang="en" sz="4000" spc="-1" strike="noStrike">
                <a:solidFill>
                  <a:srgbClr val="252831"/>
                </a:solidFill>
                <a:latin typeface="Poppins"/>
                <a:ea typeface="Poppins"/>
              </a:rPr>
              <a:t>AUDITING &amp; LOGGING</a:t>
            </a:r>
            <a:endParaRPr b="0" lang="en-US" sz="4000" spc="-1" strike="noStrike">
              <a:latin typeface="Arial"/>
            </a:endParaRPr>
          </a:p>
        </p:txBody>
      </p:sp>
      <p:sp>
        <p:nvSpPr>
          <p:cNvPr id="440" name="CustomShape 2"/>
          <p:cNvSpPr/>
          <p:nvPr/>
        </p:nvSpPr>
        <p:spPr>
          <a:xfrm>
            <a:off x="1097280" y="2660400"/>
            <a:ext cx="7409160" cy="21852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It is vital for an application to monitor and log all points where a secure request is made. Therefore, when a security breach has been made Security Analysts can determine the root cause of the problem and also its impact (eg data loss, leaked or corrupted)</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CustomShape 1"/>
          <p:cNvSpPr/>
          <p:nvPr/>
        </p:nvSpPr>
        <p:spPr>
          <a:xfrm>
            <a:off x="866880" y="739800"/>
            <a:ext cx="7803000" cy="761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LISTENERS &amp; AUDIT MANAGER</a:t>
            </a:r>
            <a:endParaRPr b="0" lang="en-US" sz="2000" spc="-1" strike="noStrike">
              <a:latin typeface="Arial"/>
            </a:endParaRPr>
          </a:p>
          <a:p>
            <a:pPr>
              <a:lnSpc>
                <a:spcPct val="120000"/>
              </a:lnSpc>
            </a:pPr>
            <a:endParaRPr b="0" lang="en-US" sz="2000" spc="-1" strike="noStrike">
              <a:latin typeface="Arial"/>
            </a:endParaRPr>
          </a:p>
        </p:txBody>
      </p:sp>
      <p:sp>
        <p:nvSpPr>
          <p:cNvPr id="442" name="CustomShape 2"/>
          <p:cNvSpPr/>
          <p:nvPr/>
        </p:nvSpPr>
        <p:spPr>
          <a:xfrm>
            <a:off x="17856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AUDIT &amp; LOGGING</a:t>
            </a:r>
            <a:endParaRPr b="0" lang="en-US" sz="2000" spc="-1" strike="noStrike">
              <a:latin typeface="Arial"/>
            </a:endParaRPr>
          </a:p>
        </p:txBody>
      </p:sp>
      <p:sp>
        <p:nvSpPr>
          <p:cNvPr id="443" name="CustomShape 3"/>
          <p:cNvSpPr/>
          <p:nvPr/>
        </p:nvSpPr>
        <p:spPr>
          <a:xfrm>
            <a:off x="783720" y="1216080"/>
            <a:ext cx="7803000" cy="271512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We record the most important Authentication and Authorization Events and then publish them to be handled by the </a:t>
            </a:r>
            <a:r>
              <a:rPr b="1" lang="en" sz="1600" spc="-1" strike="noStrike">
                <a:solidFill>
                  <a:srgbClr val="000000"/>
                </a:solidFill>
                <a:latin typeface="Montserrat"/>
                <a:ea typeface="Montserrat"/>
              </a:rPr>
              <a:t>AuditManager.class</a:t>
            </a:r>
            <a:r>
              <a:rPr b="0" lang="en" sz="1600" spc="-1" strike="noStrike">
                <a:solidFill>
                  <a:srgbClr val="000000"/>
                </a:solidFill>
                <a:latin typeface="Montserrat"/>
                <a:ea typeface="Montserrat"/>
              </a:rPr>
              <a:t>:</a:t>
            </a:r>
            <a:endParaRPr b="0" lang="en-US" sz="1600" spc="-1" strike="noStrike">
              <a:latin typeface="Arial"/>
            </a:endParaRPr>
          </a:p>
          <a:p>
            <a:pPr>
              <a:lnSpc>
                <a:spcPct val="120000"/>
              </a:lnSpc>
            </a:pPr>
            <a:r>
              <a:rPr b="1" lang="en" sz="1600" spc="-1" strike="noStrike">
                <a:solidFill>
                  <a:srgbClr val="000000"/>
                </a:solidFill>
                <a:latin typeface="Montserrat"/>
                <a:ea typeface="Montserrat"/>
              </a:rPr>
              <a:t>AuthenticationListener.class</a:t>
            </a:r>
            <a:r>
              <a:rPr b="0" lang="en" sz="1600" spc="-1" strike="noStrike">
                <a:solidFill>
                  <a:srgbClr val="000000"/>
                </a:solidFill>
                <a:latin typeface="Montserrat"/>
                <a:ea typeface="Montserrat"/>
              </a:rPr>
              <a:t>:</a:t>
            </a:r>
            <a:endParaRPr b="0" lang="en-US" sz="1600" spc="-1" strike="noStrike">
              <a:latin typeface="Arial"/>
            </a:endParaRPr>
          </a:p>
          <a:p>
            <a:pPr marL="216000" indent="-215280">
              <a:lnSpc>
                <a:spcPct val="120000"/>
              </a:lnSpc>
              <a:buClr>
                <a:srgbClr val="000000"/>
              </a:buClr>
              <a:buSzPct val="45000"/>
              <a:buFont typeface="Wingdings" charset="2"/>
              <a:buChar char=""/>
            </a:pPr>
            <a:r>
              <a:rPr b="0" lang="en" sz="1600" spc="-1" strike="noStrike">
                <a:solidFill>
                  <a:srgbClr val="000000"/>
                </a:solidFill>
                <a:latin typeface="Montserrat"/>
                <a:ea typeface="Montserrat"/>
              </a:rPr>
              <a:t>AuthenticationFailure (Incorrect Credentials)</a:t>
            </a:r>
            <a:endParaRPr b="0" lang="en-US" sz="1600" spc="-1" strike="noStrike">
              <a:latin typeface="Arial"/>
            </a:endParaRPr>
          </a:p>
          <a:p>
            <a:pPr marL="216000" indent="-215280">
              <a:lnSpc>
                <a:spcPct val="120000"/>
              </a:lnSpc>
              <a:buClr>
                <a:srgbClr val="000000"/>
              </a:buClr>
              <a:buSzPct val="45000"/>
              <a:buFont typeface="Wingdings" charset="2"/>
              <a:buChar char=""/>
            </a:pPr>
            <a:r>
              <a:rPr b="0" lang="en" sz="1600" spc="-1" strike="noStrike">
                <a:solidFill>
                  <a:srgbClr val="000000"/>
                </a:solidFill>
                <a:latin typeface="Montserrat"/>
                <a:ea typeface="Montserrat"/>
              </a:rPr>
              <a:t>AuthenticationSuccess &amp; LogoutSuccess (Monitor when users are logged in and when the logged out)</a:t>
            </a:r>
            <a:endParaRPr b="0" lang="en-US" sz="1600" spc="-1" strike="noStrike">
              <a:latin typeface="Arial"/>
            </a:endParaRPr>
          </a:p>
          <a:p>
            <a:pPr marL="216000" indent="-215280">
              <a:lnSpc>
                <a:spcPct val="120000"/>
              </a:lnSpc>
              <a:buClr>
                <a:srgbClr val="000000"/>
              </a:buClr>
              <a:buSzPct val="45000"/>
              <a:buFont typeface="Wingdings" charset="2"/>
              <a:buChar char=""/>
            </a:pPr>
            <a:r>
              <a:rPr b="0" lang="en" sz="1600" spc="-1" strike="noStrike">
                <a:solidFill>
                  <a:srgbClr val="000000"/>
                </a:solidFill>
                <a:latin typeface="Montserrat"/>
                <a:ea typeface="Montserrat"/>
              </a:rPr>
              <a:t>SwitchUser (Monitor when a User switches to another user)</a:t>
            </a:r>
            <a:endParaRPr b="0" lang="en-US" sz="1600" spc="-1" strike="noStrike">
              <a:latin typeface="Arial"/>
            </a:endParaRPr>
          </a:p>
          <a:p>
            <a:pPr marL="216000" indent="-215280">
              <a:lnSpc>
                <a:spcPct val="120000"/>
              </a:lnSpc>
              <a:buClr>
                <a:srgbClr val="000000"/>
              </a:buClr>
              <a:buSzPct val="45000"/>
              <a:buFont typeface="Wingdings" charset="2"/>
              <a:buChar char=""/>
            </a:pPr>
            <a:r>
              <a:rPr b="0" lang="en" sz="1600" spc="-1" strike="noStrike">
                <a:solidFill>
                  <a:srgbClr val="000000"/>
                </a:solidFill>
                <a:latin typeface="Montserrat"/>
                <a:ea typeface="Montserrat"/>
              </a:rPr>
              <a:t>BlockedIP (IP gets blocked by multiple failed login attempts)</a:t>
            </a:r>
            <a:endParaRPr b="0" lang="en-US" sz="1600" spc="-1" strike="noStrike">
              <a:latin typeface="Arial"/>
            </a:endParaRPr>
          </a:p>
          <a:p>
            <a:pPr>
              <a:lnSpc>
                <a:spcPct val="120000"/>
              </a:lnSpc>
            </a:pPr>
            <a:r>
              <a:rPr b="1" lang="en" sz="1600" spc="-1" strike="noStrike">
                <a:solidFill>
                  <a:srgbClr val="000000"/>
                </a:solidFill>
                <a:latin typeface="Montserrat"/>
                <a:ea typeface="Montserrat"/>
              </a:rPr>
              <a:t>AuthorizationListener.class</a:t>
            </a:r>
            <a:r>
              <a:rPr b="0" lang="en" sz="1600" spc="-1" strike="noStrike">
                <a:solidFill>
                  <a:srgbClr val="000000"/>
                </a:solidFill>
                <a:latin typeface="Montserrat"/>
                <a:ea typeface="Montserrat"/>
              </a:rPr>
              <a:t>:</a:t>
            </a:r>
            <a:endParaRPr b="0" lang="en-US" sz="1600" spc="-1" strike="noStrike">
              <a:latin typeface="Arial"/>
            </a:endParaRPr>
          </a:p>
          <a:p>
            <a:pPr marL="216000" indent="-215280">
              <a:lnSpc>
                <a:spcPct val="120000"/>
              </a:lnSpc>
              <a:buClr>
                <a:srgbClr val="000000"/>
              </a:buClr>
              <a:buSzPct val="45000"/>
              <a:buFont typeface="Wingdings" charset="2"/>
              <a:buChar char=""/>
            </a:pPr>
            <a:r>
              <a:rPr b="0" lang="en" sz="1600" spc="-1" strike="noStrike">
                <a:solidFill>
                  <a:srgbClr val="000000"/>
                </a:solidFill>
                <a:latin typeface="Montserrat"/>
                <a:ea typeface="Montserrat"/>
              </a:rPr>
              <a:t>AuthorizationFailure (Monitor when a user attempts to access a resource or URL directory and they do not have the required permissions)</a:t>
            </a:r>
            <a:endParaRPr b="0" lang="en-US" sz="1600" spc="-1" strike="noStrike">
              <a:latin typeface="Arial"/>
            </a:endParaRPr>
          </a:p>
          <a:p>
            <a:pPr>
              <a:lnSpc>
                <a:spcPct val="120000"/>
              </a:lnSpc>
            </a:pPr>
            <a:r>
              <a:rPr b="0" lang="en" sz="1600" spc="-1" strike="noStrike">
                <a:solidFill>
                  <a:srgbClr val="000000"/>
                </a:solidFill>
                <a:latin typeface="Montserrat"/>
                <a:ea typeface="Montserrat"/>
              </a:rPr>
              <a:t>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CustomShape 1"/>
          <p:cNvSpPr/>
          <p:nvPr/>
        </p:nvSpPr>
        <p:spPr>
          <a:xfrm>
            <a:off x="866880" y="739800"/>
            <a:ext cx="7803000" cy="761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LISTENERS &amp; AUDIT MANAGER</a:t>
            </a:r>
            <a:endParaRPr b="0" lang="en-US" sz="2000" spc="-1" strike="noStrike">
              <a:latin typeface="Arial"/>
            </a:endParaRPr>
          </a:p>
          <a:p>
            <a:pPr>
              <a:lnSpc>
                <a:spcPct val="120000"/>
              </a:lnSpc>
            </a:pPr>
            <a:endParaRPr b="0" lang="en-US" sz="2000" spc="-1" strike="noStrike">
              <a:latin typeface="Arial"/>
            </a:endParaRPr>
          </a:p>
        </p:txBody>
      </p:sp>
      <p:pic>
        <p:nvPicPr>
          <p:cNvPr id="445" name="Google Shape;649;p57" descr=""/>
          <p:cNvPicPr/>
          <p:nvPr/>
        </p:nvPicPr>
        <p:blipFill>
          <a:blip r:embed="rId1"/>
          <a:stretch/>
        </p:blipFill>
        <p:spPr>
          <a:xfrm>
            <a:off x="783000" y="2377440"/>
            <a:ext cx="7895160" cy="2313360"/>
          </a:xfrm>
          <a:prstGeom prst="rect">
            <a:avLst/>
          </a:prstGeom>
          <a:ln>
            <a:noFill/>
          </a:ln>
        </p:spPr>
      </p:pic>
      <p:sp>
        <p:nvSpPr>
          <p:cNvPr id="446" name="CustomShape 2"/>
          <p:cNvSpPr/>
          <p:nvPr/>
        </p:nvSpPr>
        <p:spPr>
          <a:xfrm>
            <a:off x="17748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AUDIT &amp; LOGGING</a:t>
            </a:r>
            <a:endParaRPr b="0" lang="en-US" sz="2000" spc="-1" strike="noStrike">
              <a:latin typeface="Arial"/>
            </a:endParaRPr>
          </a:p>
        </p:txBody>
      </p:sp>
      <p:sp>
        <p:nvSpPr>
          <p:cNvPr id="447" name="CustomShape 3"/>
          <p:cNvSpPr/>
          <p:nvPr/>
        </p:nvSpPr>
        <p:spPr>
          <a:xfrm>
            <a:off x="783000" y="1464120"/>
            <a:ext cx="7803000" cy="271512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Arial"/>
                <a:ea typeface="Noto Sans CJK SC"/>
              </a:rPr>
              <a:t>In addition we monitor authorization access to the Admin Interface since it is the most vital directory of our web application. The publisher is located in the </a:t>
            </a:r>
            <a:r>
              <a:rPr b="1" lang="en" sz="1600" spc="-1" strike="noStrike">
                <a:solidFill>
                  <a:srgbClr val="000000"/>
                </a:solidFill>
                <a:latin typeface="Arial"/>
                <a:ea typeface="Noto Sans CJK SC"/>
              </a:rPr>
              <a:t>AdminUI.class</a:t>
            </a:r>
            <a:r>
              <a:rPr b="0" lang="en" sz="1600" spc="-1" strike="noStrike">
                <a:solidFill>
                  <a:srgbClr val="000000"/>
                </a:solidFill>
                <a:latin typeface="Arial"/>
                <a:ea typeface="Noto Sans CJK SC"/>
              </a:rPr>
              <a:t>. We can create similar implementations to monitor other important resources.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866880" y="739800"/>
            <a:ext cx="7803000" cy="761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LISTENERS &amp; AUDIT MANAGER</a:t>
            </a:r>
            <a:endParaRPr b="0" lang="en-US" sz="2000" spc="-1" strike="noStrike">
              <a:latin typeface="Arial"/>
            </a:endParaRPr>
          </a:p>
          <a:p>
            <a:pPr>
              <a:lnSpc>
                <a:spcPct val="120000"/>
              </a:lnSpc>
            </a:pPr>
            <a:endParaRPr b="0" lang="en-US" sz="2000" spc="-1" strike="noStrike">
              <a:latin typeface="Arial"/>
            </a:endParaRPr>
          </a:p>
        </p:txBody>
      </p:sp>
      <p:pic>
        <p:nvPicPr>
          <p:cNvPr id="449" name="Google Shape;657;p58" descr=""/>
          <p:cNvPicPr/>
          <p:nvPr/>
        </p:nvPicPr>
        <p:blipFill>
          <a:blip r:embed="rId1"/>
          <a:stretch/>
        </p:blipFill>
        <p:spPr>
          <a:xfrm>
            <a:off x="2664720" y="2883960"/>
            <a:ext cx="4207320" cy="1953720"/>
          </a:xfrm>
          <a:prstGeom prst="rect">
            <a:avLst/>
          </a:prstGeom>
          <a:ln>
            <a:noFill/>
          </a:ln>
        </p:spPr>
      </p:pic>
      <p:sp>
        <p:nvSpPr>
          <p:cNvPr id="450" name="CustomShape 2"/>
          <p:cNvSpPr/>
          <p:nvPr/>
        </p:nvSpPr>
        <p:spPr>
          <a:xfrm>
            <a:off x="17640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AUDIT &amp; LOGGING</a:t>
            </a:r>
            <a:endParaRPr b="0" lang="en-US" sz="2000" spc="-1" strike="noStrike">
              <a:latin typeface="Arial"/>
            </a:endParaRPr>
          </a:p>
        </p:txBody>
      </p:sp>
      <p:sp>
        <p:nvSpPr>
          <p:cNvPr id="451" name="CustomShape 3"/>
          <p:cNvSpPr/>
          <p:nvPr/>
        </p:nvSpPr>
        <p:spPr>
          <a:xfrm>
            <a:off x="731520" y="1501920"/>
            <a:ext cx="7803000" cy="271512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Arial"/>
                <a:ea typeface="Noto Sans CJK SC"/>
              </a:rPr>
              <a:t>We also log which users are currently logged in so we can monitor any traffic conjunctions to our web application. This feature is implemented in the </a:t>
            </a:r>
            <a:r>
              <a:rPr b="1" lang="en" sz="1600" spc="-1" strike="noStrike">
                <a:solidFill>
                  <a:srgbClr val="000000"/>
                </a:solidFill>
                <a:latin typeface="Arial"/>
                <a:ea typeface="Noto Sans CJK SC"/>
              </a:rPr>
              <a:t>AdminUI.class</a:t>
            </a:r>
            <a:r>
              <a:rPr b="0" lang="en" sz="1600" spc="-1" strike="noStrike">
                <a:solidFill>
                  <a:srgbClr val="000000"/>
                </a:solidFill>
                <a:latin typeface="Arial"/>
                <a:ea typeface="Noto Sans CJK SC"/>
              </a:rPr>
              <a:t> as only the Admin must be able to access to this information.</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CustomShape 1"/>
          <p:cNvSpPr/>
          <p:nvPr/>
        </p:nvSpPr>
        <p:spPr>
          <a:xfrm>
            <a:off x="866880" y="739800"/>
            <a:ext cx="7803000" cy="761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LOGGER</a:t>
            </a:r>
            <a:endParaRPr b="0" lang="en-US" sz="2000" spc="-1" strike="noStrike">
              <a:latin typeface="Arial"/>
            </a:endParaRPr>
          </a:p>
          <a:p>
            <a:pPr>
              <a:lnSpc>
                <a:spcPct val="120000"/>
              </a:lnSpc>
            </a:pPr>
            <a:endParaRPr b="0" lang="en-US" sz="2000" spc="-1" strike="noStrike">
              <a:latin typeface="Arial"/>
            </a:endParaRPr>
          </a:p>
        </p:txBody>
      </p:sp>
      <p:sp>
        <p:nvSpPr>
          <p:cNvPr id="453" name="CustomShape 2"/>
          <p:cNvSpPr/>
          <p:nvPr/>
        </p:nvSpPr>
        <p:spPr>
          <a:xfrm>
            <a:off x="17532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AUDIT &amp; LOGGING</a:t>
            </a:r>
            <a:endParaRPr b="0" lang="en-US" sz="2000" spc="-1" strike="noStrike">
              <a:latin typeface="Arial"/>
            </a:endParaRPr>
          </a:p>
        </p:txBody>
      </p:sp>
      <p:sp>
        <p:nvSpPr>
          <p:cNvPr id="454" name="CustomShape 3"/>
          <p:cNvSpPr/>
          <p:nvPr/>
        </p:nvSpPr>
        <p:spPr>
          <a:xfrm>
            <a:off x="791640" y="1371600"/>
            <a:ext cx="7803000" cy="271512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Arial"/>
                <a:ea typeface="Noto Sans CJK SC"/>
              </a:rPr>
              <a:t>For the logger implementation we use the log4j2 which can be configured with the </a:t>
            </a:r>
            <a:r>
              <a:rPr b="1" lang="en" sz="1600" spc="-1" strike="noStrike">
                <a:solidFill>
                  <a:srgbClr val="000000"/>
                </a:solidFill>
                <a:latin typeface="Arial"/>
                <a:ea typeface="Noto Sans CJK SC"/>
              </a:rPr>
              <a:t>log4j2-spring.xml</a:t>
            </a:r>
            <a:r>
              <a:rPr b="0" lang="en" sz="1600" spc="-1" strike="noStrike">
                <a:solidFill>
                  <a:srgbClr val="000000"/>
                </a:solidFill>
                <a:latin typeface="Arial"/>
                <a:ea typeface="Noto Sans CJK SC"/>
              </a:rPr>
              <a:t> (located in resources). It is important to distinguish and separate our log entries. Because at some point our log entries will be too many to be analyzed by hand and an automated Analyzer will be needed. For instance all audit events have a log file of their own under log/audit folder. Also we compress old log files according to the date to handle their exponential growth.</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1478880" y="0"/>
            <a:ext cx="6841440" cy="1782360"/>
          </a:xfrm>
          <a:prstGeom prst="rect">
            <a:avLst/>
          </a:prstGeom>
          <a:noFill/>
          <a:ln>
            <a:noFill/>
          </a:ln>
        </p:spPr>
        <p:style>
          <a:lnRef idx="0"/>
          <a:fillRef idx="0"/>
          <a:effectRef idx="0"/>
          <a:fontRef idx="minor"/>
        </p:style>
        <p:txBody>
          <a:bodyPr lIns="0" rIns="0" tIns="0" bIns="0" anchor="b">
            <a:noAutofit/>
          </a:bodyPr>
          <a:p>
            <a:pPr>
              <a:lnSpc>
                <a:spcPct val="100000"/>
              </a:lnSpc>
            </a:pPr>
            <a:r>
              <a:rPr b="1" lang="en" sz="4000" spc="-1" strike="noStrike">
                <a:solidFill>
                  <a:srgbClr val="728cd8"/>
                </a:solidFill>
                <a:latin typeface="Poppins"/>
                <a:ea typeface="Poppins"/>
              </a:rPr>
              <a:t>4. </a:t>
            </a:r>
            <a:br/>
            <a:r>
              <a:rPr b="1" lang="en" sz="4000" spc="-1" strike="noStrike">
                <a:solidFill>
                  <a:srgbClr val="252831"/>
                </a:solidFill>
                <a:latin typeface="Poppins"/>
                <a:ea typeface="Poppins"/>
              </a:rPr>
              <a:t>SESSION MANAGEMENT</a:t>
            </a:r>
            <a:endParaRPr b="0" lang="en-US" sz="4000" spc="-1" strike="noStrike">
              <a:latin typeface="Arial"/>
            </a:endParaRPr>
          </a:p>
        </p:txBody>
      </p:sp>
      <p:sp>
        <p:nvSpPr>
          <p:cNvPr id="456" name="CustomShape 2"/>
          <p:cNvSpPr/>
          <p:nvPr/>
        </p:nvSpPr>
        <p:spPr>
          <a:xfrm>
            <a:off x="1005840" y="2011680"/>
            <a:ext cx="7409160" cy="283392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1800" spc="-1" strike="noStrike">
                <a:solidFill>
                  <a:srgbClr val="000000"/>
                </a:solidFill>
                <a:latin typeface="Montserrat"/>
                <a:ea typeface="Montserrat"/>
              </a:rPr>
              <a:t>A web session is a sequence of network HTTP request and response transactions associated to the same user. Our application provides session capabilities for both pre and post authentication. Once an authenticated session has been established, the session ID (or token) is temporarily equivalent to the strongest authentication method used by the application. Utilizing the session we apply all our access controls equivalent to the current user’s permissions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CustomShape 1"/>
          <p:cNvSpPr/>
          <p:nvPr/>
        </p:nvSpPr>
        <p:spPr>
          <a:xfrm>
            <a:off x="866880" y="739800"/>
            <a:ext cx="7803000" cy="761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VULNERABILITIES</a:t>
            </a:r>
            <a:endParaRPr b="0" lang="en-US" sz="2000" spc="-1" strike="noStrike">
              <a:latin typeface="Arial"/>
            </a:endParaRPr>
          </a:p>
        </p:txBody>
      </p:sp>
      <p:sp>
        <p:nvSpPr>
          <p:cNvPr id="458" name="CustomShape 2"/>
          <p:cNvSpPr/>
          <p:nvPr/>
        </p:nvSpPr>
        <p:spPr>
          <a:xfrm>
            <a:off x="0" y="228600"/>
            <a:ext cx="428832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MANAGEMENT</a:t>
            </a:r>
            <a:endParaRPr b="0" lang="en-US" sz="2000" spc="-1" strike="noStrike">
              <a:latin typeface="Arial"/>
            </a:endParaRPr>
          </a:p>
          <a:p>
            <a:pPr>
              <a:lnSpc>
                <a:spcPct val="120000"/>
              </a:lnSpc>
            </a:pPr>
            <a:endParaRPr b="0" lang="en-US" sz="2000" spc="-1" strike="noStrike">
              <a:latin typeface="Arial"/>
            </a:endParaRPr>
          </a:p>
        </p:txBody>
      </p:sp>
      <p:sp>
        <p:nvSpPr>
          <p:cNvPr id="459" name="CustomShape 3"/>
          <p:cNvSpPr/>
          <p:nvPr/>
        </p:nvSpPr>
        <p:spPr>
          <a:xfrm>
            <a:off x="866880" y="1256400"/>
            <a:ext cx="7803000" cy="346860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The disclosure, capture, prediction, brute force, or fixation of the session ID will lead to session hijacking (or sidejacking) attacks, where an attacker is able to fully impersonate a victim user in the web application. Attackers can perform two types of session hijacking attacks, targeted or generic. In a targeted attack, the attacker's goal is to impersonate a specific (or privileged) web application victim user. For generic attacks, the attacker's goal is to impersonate (or get access as) any valid or legitimate user in the web application. In certain cases, session fixation can be achieved remotely, which bypasses the hurdle of using a shared computer to complete the attack.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866880" y="739800"/>
            <a:ext cx="7803000" cy="761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MANAGEMENT</a:t>
            </a:r>
            <a:endParaRPr b="0" lang="en-US" sz="2000" spc="-1" strike="noStrike">
              <a:latin typeface="Arial"/>
            </a:endParaRPr>
          </a:p>
        </p:txBody>
      </p:sp>
      <p:sp>
        <p:nvSpPr>
          <p:cNvPr id="461" name="CustomShape 2"/>
          <p:cNvSpPr/>
          <p:nvPr/>
        </p:nvSpPr>
        <p:spPr>
          <a:xfrm>
            <a:off x="0" y="228600"/>
            <a:ext cx="428832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MANAGEMENT</a:t>
            </a:r>
            <a:endParaRPr b="0" lang="en-US" sz="2000" spc="-1" strike="noStrike">
              <a:latin typeface="Arial"/>
            </a:endParaRPr>
          </a:p>
          <a:p>
            <a:pPr>
              <a:lnSpc>
                <a:spcPct val="120000"/>
              </a:lnSpc>
            </a:pPr>
            <a:endParaRPr b="0" lang="en-US" sz="2000" spc="-1" strike="noStrike">
              <a:latin typeface="Arial"/>
            </a:endParaRPr>
          </a:p>
        </p:txBody>
      </p:sp>
      <p:sp>
        <p:nvSpPr>
          <p:cNvPr id="462" name="CustomShape 3"/>
          <p:cNvSpPr/>
          <p:nvPr/>
        </p:nvSpPr>
        <p:spPr>
          <a:xfrm>
            <a:off x="783360" y="1501920"/>
            <a:ext cx="7803000" cy="346860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The session management implementation defines the exchange mechanism that will be used between the user and the web application to share and continuously exchange the session ID.  The configurations are defined in ApplicationSecurityConfig.class</a:t>
            </a:r>
            <a:endParaRPr b="0" lang="en-US" sz="1600" spc="-1" strike="noStrike">
              <a:latin typeface="Arial"/>
            </a:endParaRPr>
          </a:p>
        </p:txBody>
      </p:sp>
      <p:pic>
        <p:nvPicPr>
          <p:cNvPr id="463" name="" descr=""/>
          <p:cNvPicPr/>
          <p:nvPr/>
        </p:nvPicPr>
        <p:blipFill>
          <a:blip r:embed="rId1"/>
          <a:stretch/>
        </p:blipFill>
        <p:spPr>
          <a:xfrm>
            <a:off x="1825200" y="2926080"/>
            <a:ext cx="5580720" cy="1246680"/>
          </a:xfrm>
          <a:prstGeom prst="rect">
            <a:avLst/>
          </a:prstGeom>
          <a:ln>
            <a:solidFill>
              <a:srgbClr val="3465a4"/>
            </a:solid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CustomShape 1"/>
          <p:cNvSpPr/>
          <p:nvPr/>
        </p:nvSpPr>
        <p:spPr>
          <a:xfrm>
            <a:off x="866880" y="739800"/>
            <a:ext cx="7803000" cy="761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MANAGEMENT - SESSION FIXATION PROTECTION</a:t>
            </a:r>
            <a:endParaRPr b="0" lang="en-US" sz="2000" spc="-1" strike="noStrike">
              <a:latin typeface="Arial"/>
            </a:endParaRPr>
          </a:p>
        </p:txBody>
      </p:sp>
      <p:sp>
        <p:nvSpPr>
          <p:cNvPr id="465" name="CustomShape 2"/>
          <p:cNvSpPr/>
          <p:nvPr/>
        </p:nvSpPr>
        <p:spPr>
          <a:xfrm>
            <a:off x="0" y="228600"/>
            <a:ext cx="428832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MANAGEMENT</a:t>
            </a:r>
            <a:endParaRPr b="0" lang="en-US" sz="2000" spc="-1" strike="noStrike">
              <a:latin typeface="Arial"/>
            </a:endParaRPr>
          </a:p>
          <a:p>
            <a:pPr>
              <a:lnSpc>
                <a:spcPct val="120000"/>
              </a:lnSpc>
            </a:pPr>
            <a:endParaRPr b="0" lang="en-US" sz="2000" spc="-1" strike="noStrike">
              <a:latin typeface="Arial"/>
            </a:endParaRPr>
          </a:p>
        </p:txBody>
      </p:sp>
      <p:sp>
        <p:nvSpPr>
          <p:cNvPr id="466" name="CustomShape 3"/>
          <p:cNvSpPr/>
          <p:nvPr/>
        </p:nvSpPr>
        <p:spPr>
          <a:xfrm>
            <a:off x="783360" y="1501920"/>
            <a:ext cx="7803000" cy="236988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DejaVu Sans"/>
              </a:rPr>
              <a:t>We need to limit the number of active sessions per user so we can implement a session registry. The registry allows us to control and expire inactive sessions. Therefore we can protect users who forgot to logout from public devices and therefore prevent authentication theft. To protect from session fixation each time a user authenticates themselves the session cookie changes. See the IF_REQUIRED setting above. Alternatively if we implement a Rest API sessions must be stateless and we need to set that setting to none.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CustomShape 1"/>
          <p:cNvSpPr/>
          <p:nvPr/>
        </p:nvSpPr>
        <p:spPr>
          <a:xfrm>
            <a:off x="866880" y="739800"/>
            <a:ext cx="7803000" cy="761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COOKIE CONFIGURATIONS</a:t>
            </a:r>
            <a:endParaRPr b="0" lang="en-US" sz="2000" spc="-1" strike="noStrike">
              <a:latin typeface="Arial"/>
            </a:endParaRPr>
          </a:p>
        </p:txBody>
      </p:sp>
      <p:sp>
        <p:nvSpPr>
          <p:cNvPr id="468" name="CustomShape 2"/>
          <p:cNvSpPr/>
          <p:nvPr/>
        </p:nvSpPr>
        <p:spPr>
          <a:xfrm>
            <a:off x="0" y="228600"/>
            <a:ext cx="428832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MANAGEMENT</a:t>
            </a:r>
            <a:endParaRPr b="0" lang="en-US" sz="2000" spc="-1" strike="noStrike">
              <a:latin typeface="Arial"/>
            </a:endParaRPr>
          </a:p>
          <a:p>
            <a:pPr>
              <a:lnSpc>
                <a:spcPct val="120000"/>
              </a:lnSpc>
            </a:pPr>
            <a:endParaRPr b="0" lang="en-US" sz="2000" spc="-1" strike="noStrike">
              <a:latin typeface="Arial"/>
            </a:endParaRPr>
          </a:p>
        </p:txBody>
      </p:sp>
      <p:sp>
        <p:nvSpPr>
          <p:cNvPr id="469" name="CustomShape 3"/>
          <p:cNvSpPr/>
          <p:nvPr/>
        </p:nvSpPr>
        <p:spPr>
          <a:xfrm>
            <a:off x="783360" y="1501920"/>
            <a:ext cx="7803000" cy="98352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All session cookie configurations are defined in </a:t>
            </a:r>
            <a:r>
              <a:rPr b="1" lang="en" sz="1600" spc="-1" strike="noStrike">
                <a:solidFill>
                  <a:srgbClr val="000000"/>
                </a:solidFill>
                <a:latin typeface="Montserrat"/>
                <a:ea typeface="Montserrat"/>
              </a:rPr>
              <a:t>application.properties</a:t>
            </a:r>
            <a:endParaRPr b="0" lang="en-US" sz="1600" spc="-1" strike="noStrike">
              <a:latin typeface="Arial"/>
            </a:endParaRPr>
          </a:p>
        </p:txBody>
      </p:sp>
      <p:pic>
        <p:nvPicPr>
          <p:cNvPr id="470" name="Google Shape;704;p65" descr=""/>
          <p:cNvPicPr/>
          <p:nvPr/>
        </p:nvPicPr>
        <p:blipFill>
          <a:blip r:embed="rId1"/>
          <a:stretch/>
        </p:blipFill>
        <p:spPr>
          <a:xfrm>
            <a:off x="1852920" y="2560320"/>
            <a:ext cx="5436720" cy="15202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2027520" y="1629360"/>
            <a:ext cx="5087520" cy="1158840"/>
          </a:xfrm>
          <a:prstGeom prst="rect">
            <a:avLst/>
          </a:prstGeom>
          <a:noFill/>
          <a:ln>
            <a:noFill/>
          </a:ln>
        </p:spPr>
        <p:style>
          <a:lnRef idx="0"/>
          <a:fillRef idx="0"/>
          <a:effectRef idx="0"/>
          <a:fontRef idx="minor"/>
        </p:style>
        <p:txBody>
          <a:bodyPr lIns="0" rIns="0" tIns="0" bIns="0" anchor="b">
            <a:noAutofit/>
          </a:bodyPr>
          <a:p>
            <a:pPr>
              <a:lnSpc>
                <a:spcPct val="100000"/>
              </a:lnSpc>
            </a:pPr>
            <a:r>
              <a:rPr b="1" lang="en" sz="4000" spc="-1" strike="noStrike">
                <a:solidFill>
                  <a:srgbClr val="728cd8"/>
                </a:solidFill>
                <a:latin typeface="Poppins"/>
                <a:ea typeface="Poppins"/>
              </a:rPr>
              <a:t>BEFORE WE GET STARTED...</a:t>
            </a:r>
            <a:endParaRPr b="0" lang="en-US" sz="4000" spc="-1" strike="noStrike">
              <a:latin typeface="Arial"/>
            </a:endParaRPr>
          </a:p>
        </p:txBody>
      </p:sp>
      <p:sp>
        <p:nvSpPr>
          <p:cNvPr id="267" name="CustomShape 2"/>
          <p:cNvSpPr/>
          <p:nvPr/>
        </p:nvSpPr>
        <p:spPr>
          <a:xfrm>
            <a:off x="2027520" y="2886120"/>
            <a:ext cx="5087520" cy="1527840"/>
          </a:xfrm>
          <a:prstGeom prst="rect">
            <a:avLst/>
          </a:prstGeom>
          <a:noFill/>
          <a:ln>
            <a:noFill/>
          </a:ln>
        </p:spPr>
        <p:style>
          <a:lnRef idx="0"/>
          <a:fillRef idx="0"/>
          <a:effectRef idx="0"/>
          <a:fontRef idx="minor"/>
        </p:style>
        <p:txBody>
          <a:bodyPr lIns="0" rIns="0" tIns="0" bIns="0">
            <a:noAutofit/>
          </a:bodyPr>
          <a:p>
            <a:pPr>
              <a:lnSpc>
                <a:spcPct val="120000"/>
              </a:lnSpc>
            </a:pPr>
            <a:r>
              <a:rPr b="0" lang="en" sz="2000" spc="-1" strike="noStrike">
                <a:solidFill>
                  <a:srgbClr val="000000"/>
                </a:solidFill>
                <a:latin typeface="Montserrat Light"/>
                <a:ea typeface="Montserrat Light"/>
              </a:rPr>
              <a:t>Let’s see how some Spring Framework’s components work!!! We are using Spring Boot as it comes with predefined configurations and the Security module can be easily injected</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CustomShape 1"/>
          <p:cNvSpPr/>
          <p:nvPr/>
        </p:nvSpPr>
        <p:spPr>
          <a:xfrm>
            <a:off x="866880" y="739800"/>
            <a:ext cx="7803000" cy="761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COOKIE CONFIGURATIONS – ID &amp; EXPIRATION</a:t>
            </a:r>
            <a:endParaRPr b="0" lang="en-US" sz="2000" spc="-1" strike="noStrike">
              <a:latin typeface="Arial"/>
            </a:endParaRPr>
          </a:p>
        </p:txBody>
      </p:sp>
      <p:sp>
        <p:nvSpPr>
          <p:cNvPr id="472" name="CustomShape 2"/>
          <p:cNvSpPr/>
          <p:nvPr/>
        </p:nvSpPr>
        <p:spPr>
          <a:xfrm>
            <a:off x="0" y="228600"/>
            <a:ext cx="428832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MANAGEMENT</a:t>
            </a:r>
            <a:endParaRPr b="0" lang="en-US" sz="2000" spc="-1" strike="noStrike">
              <a:latin typeface="Arial"/>
            </a:endParaRPr>
          </a:p>
          <a:p>
            <a:pPr>
              <a:lnSpc>
                <a:spcPct val="120000"/>
              </a:lnSpc>
            </a:pPr>
            <a:endParaRPr b="0" lang="en-US" sz="2000" spc="-1" strike="noStrike">
              <a:latin typeface="Arial"/>
            </a:endParaRPr>
          </a:p>
        </p:txBody>
      </p:sp>
      <p:sp>
        <p:nvSpPr>
          <p:cNvPr id="473" name="CustomShape 3"/>
          <p:cNvSpPr/>
          <p:nvPr/>
        </p:nvSpPr>
        <p:spPr>
          <a:xfrm>
            <a:off x="783360" y="1501920"/>
            <a:ext cx="7803000" cy="346860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Spring Framework uses Jakarta EE (J2EE) which by default assigns the name JSESSIONID to the session cookie name. It is recommended to change the default to something more generic to avoid fingerprinting. In addition here we define the timeout/max-age duration of a session in case of inactivity. It is important to define this to avoid account theft when a user forgets to logout from a publicly accessible computer or device.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CustomShape 1"/>
          <p:cNvSpPr/>
          <p:nvPr/>
        </p:nvSpPr>
        <p:spPr>
          <a:xfrm>
            <a:off x="866880" y="739800"/>
            <a:ext cx="7803000" cy="761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COOKIE CONFIGURATIONS - SECURE</a:t>
            </a:r>
            <a:endParaRPr b="0" lang="en-US" sz="2000" spc="-1" strike="noStrike">
              <a:latin typeface="Arial"/>
            </a:endParaRPr>
          </a:p>
        </p:txBody>
      </p:sp>
      <p:sp>
        <p:nvSpPr>
          <p:cNvPr id="475" name="CustomShape 2"/>
          <p:cNvSpPr/>
          <p:nvPr/>
        </p:nvSpPr>
        <p:spPr>
          <a:xfrm>
            <a:off x="0" y="228600"/>
            <a:ext cx="428832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MANAGEMENT</a:t>
            </a:r>
            <a:endParaRPr b="0" lang="en-US" sz="2000" spc="-1" strike="noStrike">
              <a:latin typeface="Arial"/>
            </a:endParaRPr>
          </a:p>
          <a:p>
            <a:pPr>
              <a:lnSpc>
                <a:spcPct val="120000"/>
              </a:lnSpc>
            </a:pPr>
            <a:endParaRPr b="0" lang="en-US" sz="2000" spc="-1" strike="noStrike">
              <a:latin typeface="Arial"/>
            </a:endParaRPr>
          </a:p>
        </p:txBody>
      </p:sp>
      <p:sp>
        <p:nvSpPr>
          <p:cNvPr id="476" name="CustomShape 3"/>
          <p:cNvSpPr/>
          <p:nvPr/>
        </p:nvSpPr>
        <p:spPr>
          <a:xfrm>
            <a:off x="783360" y="1501920"/>
            <a:ext cx="7803000" cy="238284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The Secure cookie attribute instructs web browsers to only send the cookie through an encrypted HTTPS (SSL/TLS) connection. This session protection mechanism is mandatory to prevent the disclosure of the session ID through MitM (Man-in-the-Middle) attacks.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CustomShape 1"/>
          <p:cNvSpPr/>
          <p:nvPr/>
        </p:nvSpPr>
        <p:spPr>
          <a:xfrm>
            <a:off x="866880" y="739800"/>
            <a:ext cx="7803000" cy="761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COOKIE CONFIGURATIONS - HTTPONLY</a:t>
            </a:r>
            <a:endParaRPr b="0" lang="en-US" sz="2000" spc="-1" strike="noStrike">
              <a:latin typeface="Arial"/>
            </a:endParaRPr>
          </a:p>
        </p:txBody>
      </p:sp>
      <p:sp>
        <p:nvSpPr>
          <p:cNvPr id="478" name="CustomShape 2"/>
          <p:cNvSpPr/>
          <p:nvPr/>
        </p:nvSpPr>
        <p:spPr>
          <a:xfrm>
            <a:off x="0" y="228600"/>
            <a:ext cx="428832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MANAGEMENT</a:t>
            </a:r>
            <a:endParaRPr b="0" lang="en-US" sz="2000" spc="-1" strike="noStrike">
              <a:latin typeface="Arial"/>
            </a:endParaRPr>
          </a:p>
          <a:p>
            <a:pPr>
              <a:lnSpc>
                <a:spcPct val="120000"/>
              </a:lnSpc>
            </a:pPr>
            <a:endParaRPr b="0" lang="en-US" sz="2000" spc="-1" strike="noStrike">
              <a:latin typeface="Arial"/>
            </a:endParaRPr>
          </a:p>
        </p:txBody>
      </p:sp>
      <p:sp>
        <p:nvSpPr>
          <p:cNvPr id="479" name="CustomShape 3"/>
          <p:cNvSpPr/>
          <p:nvPr/>
        </p:nvSpPr>
        <p:spPr>
          <a:xfrm>
            <a:off x="783360" y="1501920"/>
            <a:ext cx="7803000" cy="238284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The HttpOnly cookie attribute instructs web browsers not to allow scripts (e.g. JavaScript or VBscript) an ability to access the cookies via the DOM document.cookie object. This session ID protection is mandatory to prevent session ID stealing through XSS attacks.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CustomShape 1"/>
          <p:cNvSpPr/>
          <p:nvPr/>
        </p:nvSpPr>
        <p:spPr>
          <a:xfrm>
            <a:off x="866880" y="739800"/>
            <a:ext cx="7803000" cy="761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COOKIE CONFIGURATIONS - SAMESITE</a:t>
            </a:r>
            <a:endParaRPr b="0" lang="en-US" sz="2000" spc="-1" strike="noStrike">
              <a:latin typeface="Arial"/>
            </a:endParaRPr>
          </a:p>
        </p:txBody>
      </p:sp>
      <p:sp>
        <p:nvSpPr>
          <p:cNvPr id="481" name="CustomShape 2"/>
          <p:cNvSpPr/>
          <p:nvPr/>
        </p:nvSpPr>
        <p:spPr>
          <a:xfrm>
            <a:off x="0" y="228600"/>
            <a:ext cx="428832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MANAGEMENT</a:t>
            </a:r>
            <a:endParaRPr b="0" lang="en-US" sz="2000" spc="-1" strike="noStrike">
              <a:latin typeface="Arial"/>
            </a:endParaRPr>
          </a:p>
          <a:p>
            <a:pPr>
              <a:lnSpc>
                <a:spcPct val="120000"/>
              </a:lnSpc>
            </a:pPr>
            <a:endParaRPr b="0" lang="en-US" sz="2000" spc="-1" strike="noStrike">
              <a:latin typeface="Arial"/>
            </a:endParaRPr>
          </a:p>
        </p:txBody>
      </p:sp>
      <p:sp>
        <p:nvSpPr>
          <p:cNvPr id="482" name="CustomShape 3"/>
          <p:cNvSpPr/>
          <p:nvPr/>
        </p:nvSpPr>
        <p:spPr>
          <a:xfrm>
            <a:off x="783360" y="1501920"/>
            <a:ext cx="7803000" cy="342288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SameSite allows a server define a cookie attribute making it impossible to the browser send this cookie along with cross-site requests. The main goal is mitigate the risk of cross-origin information leakage, and provides some protection against cross-site request forgery attacks.</a:t>
            </a:r>
            <a:endParaRPr b="0" lang="en-US" sz="1600" spc="-1" strike="noStrike">
              <a:latin typeface="Arial"/>
            </a:endParaRPr>
          </a:p>
          <a:p>
            <a:pPr>
              <a:lnSpc>
                <a:spcPct val="120000"/>
              </a:lnSpc>
            </a:pPr>
            <a:r>
              <a:rPr b="0" lang="en" sz="1600" spc="-1" strike="noStrike">
                <a:solidFill>
                  <a:srgbClr val="000000"/>
                </a:solidFill>
                <a:latin typeface="Montserrat"/>
                <a:ea typeface="Montserrat"/>
              </a:rPr>
              <a:t>It takes three possible values: Strict, Lax, and None. With Strict, the cookie is sent only to the same site as the one that originated it; Lax is similar, with an exception for when the user navigates to a URL from an external site, such as by following a link; None has no restrictions on cross-site requests.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CustomShape 1"/>
          <p:cNvSpPr/>
          <p:nvPr/>
        </p:nvSpPr>
        <p:spPr>
          <a:xfrm>
            <a:off x="866880" y="739800"/>
            <a:ext cx="7803000" cy="761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COOKIE CONFIGURATIONS - SAMESITE</a:t>
            </a:r>
            <a:endParaRPr b="0" lang="en-US" sz="2000" spc="-1" strike="noStrike">
              <a:latin typeface="Arial"/>
            </a:endParaRPr>
          </a:p>
        </p:txBody>
      </p:sp>
      <p:sp>
        <p:nvSpPr>
          <p:cNvPr id="484" name="CustomShape 2"/>
          <p:cNvSpPr/>
          <p:nvPr/>
        </p:nvSpPr>
        <p:spPr>
          <a:xfrm>
            <a:off x="0" y="228600"/>
            <a:ext cx="428832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MANAGEMENT</a:t>
            </a:r>
            <a:endParaRPr b="0" lang="en-US" sz="2000" spc="-1" strike="noStrike">
              <a:latin typeface="Arial"/>
            </a:endParaRPr>
          </a:p>
          <a:p>
            <a:pPr>
              <a:lnSpc>
                <a:spcPct val="120000"/>
              </a:lnSpc>
            </a:pPr>
            <a:endParaRPr b="0" lang="en-US" sz="2000" spc="-1" strike="noStrike">
              <a:latin typeface="Arial"/>
            </a:endParaRPr>
          </a:p>
        </p:txBody>
      </p:sp>
      <p:sp>
        <p:nvSpPr>
          <p:cNvPr id="485" name="CustomShape 3"/>
          <p:cNvSpPr/>
          <p:nvPr/>
        </p:nvSpPr>
        <p:spPr>
          <a:xfrm>
            <a:off x="783360" y="1501920"/>
            <a:ext cx="7803000" cy="342288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Due we cannot configure SameSite attribute through </a:t>
            </a:r>
            <a:r>
              <a:rPr b="1" lang="en" sz="1600" spc="-1" strike="noStrike">
                <a:solidFill>
                  <a:srgbClr val="000000"/>
                </a:solidFill>
                <a:latin typeface="Montserrat"/>
                <a:ea typeface="Montserrat"/>
              </a:rPr>
              <a:t>application.properties</a:t>
            </a:r>
            <a:r>
              <a:rPr b="0" lang="en" sz="1600" spc="-1" strike="noStrike">
                <a:solidFill>
                  <a:srgbClr val="000000"/>
                </a:solidFill>
                <a:latin typeface="Montserrat"/>
                <a:ea typeface="Montserrat"/>
              </a:rPr>
              <a:t> (not yet supported) we apply it to all cookies after a successful authentication. See AuthenticationSuccessHandler.class.</a:t>
            </a:r>
            <a:endParaRPr b="0" lang="en-US" sz="1600" spc="-1" strike="noStrike">
              <a:latin typeface="Arial"/>
            </a:endParaRPr>
          </a:p>
        </p:txBody>
      </p:sp>
      <p:pic>
        <p:nvPicPr>
          <p:cNvPr id="486" name="Google Shape;740;p70" descr=""/>
          <p:cNvPicPr/>
          <p:nvPr/>
        </p:nvPicPr>
        <p:blipFill>
          <a:blip r:embed="rId1"/>
          <a:stretch/>
        </p:blipFill>
        <p:spPr>
          <a:xfrm>
            <a:off x="631800" y="2560320"/>
            <a:ext cx="7954560" cy="2271960"/>
          </a:xfrm>
          <a:prstGeom prst="rect">
            <a:avLst/>
          </a:prstGeom>
          <a:ln>
            <a:noFill/>
          </a:ln>
        </p:spPr>
      </p:pic>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CustomShape 1"/>
          <p:cNvSpPr/>
          <p:nvPr/>
        </p:nvSpPr>
        <p:spPr>
          <a:xfrm>
            <a:off x="866880" y="739800"/>
            <a:ext cx="7803000" cy="761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REMEMBER-ME COOKIE CONFIGURATIONS</a:t>
            </a:r>
            <a:endParaRPr b="0" lang="en-US" sz="2000" spc="-1" strike="noStrike">
              <a:latin typeface="Arial"/>
            </a:endParaRPr>
          </a:p>
        </p:txBody>
      </p:sp>
      <p:sp>
        <p:nvSpPr>
          <p:cNvPr id="488" name="CustomShape 2"/>
          <p:cNvSpPr/>
          <p:nvPr/>
        </p:nvSpPr>
        <p:spPr>
          <a:xfrm>
            <a:off x="0" y="228600"/>
            <a:ext cx="4288320" cy="356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SESSION MANAGEMENT</a:t>
            </a:r>
            <a:endParaRPr b="0" lang="en-US" sz="2000" spc="-1" strike="noStrike">
              <a:latin typeface="Arial"/>
            </a:endParaRPr>
          </a:p>
          <a:p>
            <a:pPr>
              <a:lnSpc>
                <a:spcPct val="120000"/>
              </a:lnSpc>
            </a:pPr>
            <a:endParaRPr b="0" lang="en-US" sz="2000" spc="-1" strike="noStrike">
              <a:latin typeface="Arial"/>
            </a:endParaRPr>
          </a:p>
        </p:txBody>
      </p:sp>
      <p:sp>
        <p:nvSpPr>
          <p:cNvPr id="489" name="CustomShape 3"/>
          <p:cNvSpPr/>
          <p:nvPr/>
        </p:nvSpPr>
        <p:spPr>
          <a:xfrm>
            <a:off x="783360" y="1501920"/>
            <a:ext cx="7803000" cy="342288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Remember-Me Cookie allows a user to remain connected to our web application even if they close the browser (Session Cookies are deleted). See </a:t>
            </a:r>
            <a:r>
              <a:rPr b="1" lang="en" sz="1600" spc="-1" strike="noStrike">
                <a:solidFill>
                  <a:srgbClr val="000000"/>
                </a:solidFill>
                <a:latin typeface="Montserrat"/>
                <a:ea typeface="Montserrat"/>
              </a:rPr>
              <a:t>ApplicationSecurityConfig.class</a:t>
            </a:r>
            <a:r>
              <a:rPr b="0" lang="en" sz="1600" spc="-1" strike="noStrike">
                <a:solidFill>
                  <a:srgbClr val="000000"/>
                </a:solidFill>
                <a:latin typeface="Montserrat"/>
                <a:ea typeface="Montserrat"/>
              </a:rPr>
              <a:t>. The most important part is the hash key used to encode the cookie. If it is too small or can be exposed then an attacker can infer the user’s credentials. We keep this value in </a:t>
            </a:r>
            <a:r>
              <a:rPr b="1" lang="en" sz="1600" spc="-1" strike="noStrike">
                <a:solidFill>
                  <a:srgbClr val="000000"/>
                </a:solidFill>
                <a:latin typeface="Montserrat"/>
                <a:ea typeface="Montserrat"/>
              </a:rPr>
              <a:t>application.properties</a:t>
            </a:r>
            <a:r>
              <a:rPr b="0" lang="en" sz="1600" spc="-1" strike="noStrike">
                <a:solidFill>
                  <a:srgbClr val="000000"/>
                </a:solidFill>
                <a:latin typeface="Montserrat"/>
                <a:ea typeface="Montserrat"/>
              </a:rPr>
              <a:t> (must be encrypted) to avoid hard coded passwords in our application.</a:t>
            </a:r>
            <a:endParaRPr b="0" lang="en-US" sz="1600" spc="-1" strike="noStrike">
              <a:latin typeface="Arial"/>
            </a:endParaRPr>
          </a:p>
        </p:txBody>
      </p:sp>
      <p:pic>
        <p:nvPicPr>
          <p:cNvPr id="490" name="Google Shape;748;p71" descr=""/>
          <p:cNvPicPr/>
          <p:nvPr/>
        </p:nvPicPr>
        <p:blipFill>
          <a:blip r:embed="rId1"/>
          <a:stretch/>
        </p:blipFill>
        <p:spPr>
          <a:xfrm>
            <a:off x="1280160" y="3657600"/>
            <a:ext cx="6780600" cy="1370520"/>
          </a:xfrm>
          <a:prstGeom prst="rect">
            <a:avLst/>
          </a:prstGeom>
          <a:ln>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CustomShape 1"/>
          <p:cNvSpPr/>
          <p:nvPr/>
        </p:nvSpPr>
        <p:spPr>
          <a:xfrm>
            <a:off x="1371600" y="1309320"/>
            <a:ext cx="7024320" cy="1158840"/>
          </a:xfrm>
          <a:prstGeom prst="rect">
            <a:avLst/>
          </a:prstGeom>
          <a:noFill/>
          <a:ln>
            <a:noFill/>
          </a:ln>
        </p:spPr>
        <p:style>
          <a:lnRef idx="0"/>
          <a:fillRef idx="0"/>
          <a:effectRef idx="0"/>
          <a:fontRef idx="minor"/>
        </p:style>
        <p:txBody>
          <a:bodyPr lIns="0" rIns="0" tIns="0" bIns="0" anchor="b">
            <a:noAutofit/>
          </a:bodyPr>
          <a:p>
            <a:pPr>
              <a:lnSpc>
                <a:spcPct val="100000"/>
              </a:lnSpc>
            </a:pPr>
            <a:r>
              <a:rPr b="1" lang="en" sz="4000" spc="-1" strike="noStrike">
                <a:solidFill>
                  <a:srgbClr val="728cd8"/>
                </a:solidFill>
                <a:latin typeface="Poppins"/>
                <a:ea typeface="Poppins"/>
              </a:rPr>
              <a:t>5. </a:t>
            </a:r>
            <a:br/>
            <a:r>
              <a:rPr b="1" lang="en" sz="4000" spc="-1" strike="noStrike">
                <a:solidFill>
                  <a:srgbClr val="252831"/>
                </a:solidFill>
                <a:latin typeface="Poppins"/>
                <a:ea typeface="Poppins"/>
              </a:rPr>
              <a:t>CROSS-SITE REQUEST FORGERY</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CustomShape 1"/>
          <p:cNvSpPr/>
          <p:nvPr/>
        </p:nvSpPr>
        <p:spPr>
          <a:xfrm>
            <a:off x="866880" y="739800"/>
            <a:ext cx="7803000" cy="76140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VULNERABILITY</a:t>
            </a:r>
            <a:endParaRPr b="0" lang="en-US" sz="2000" spc="-1" strike="noStrike">
              <a:latin typeface="Arial"/>
            </a:endParaRPr>
          </a:p>
        </p:txBody>
      </p:sp>
      <p:sp>
        <p:nvSpPr>
          <p:cNvPr id="493" name="CustomShape 2"/>
          <p:cNvSpPr/>
          <p:nvPr/>
        </p:nvSpPr>
        <p:spPr>
          <a:xfrm>
            <a:off x="783360" y="1501920"/>
            <a:ext cx="7803000" cy="342288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Cross-Site Request Forgery (</a:t>
            </a:r>
            <a:r>
              <a:rPr b="0" lang="en" sz="1600" spc="-1" strike="noStrike" u="sng">
                <a:solidFill>
                  <a:srgbClr val="7d89ac"/>
                </a:solidFill>
                <a:uFillTx/>
                <a:latin typeface="Montserrat"/>
                <a:ea typeface="Montserrat"/>
                <a:hlinkClick r:id="rId1"/>
              </a:rPr>
              <a:t>CSRF</a:t>
            </a:r>
            <a:r>
              <a:rPr b="0" lang="en" sz="1600" spc="-1" strike="noStrike">
                <a:solidFill>
                  <a:srgbClr val="000000"/>
                </a:solidFill>
                <a:latin typeface="Montserrat"/>
                <a:ea typeface="Montserrat"/>
              </a:rPr>
              <a:t>) is an attack where with a little social engineering help (like sending a link via email or chat), an attacker may force the </a:t>
            </a:r>
            <a:r>
              <a:rPr b="0" lang="en" sz="1600" spc="-1" strike="noStrike" u="sng">
                <a:solidFill>
                  <a:srgbClr val="000000"/>
                </a:solidFill>
                <a:uFillTx/>
                <a:latin typeface="Montserrat"/>
                <a:ea typeface="Montserrat"/>
              </a:rPr>
              <a:t>authenticated</a:t>
            </a:r>
            <a:r>
              <a:rPr b="0" lang="en" sz="1600" spc="-1" strike="noStrike">
                <a:solidFill>
                  <a:srgbClr val="000000"/>
                </a:solidFill>
                <a:latin typeface="Montserrat"/>
                <a:ea typeface="Montserrat"/>
              </a:rPr>
              <a:t> users of a web application to execute unintended actions of the attacker’s choosing. A successful CSRF exploit can compromise end user data and operation when it targets a normal user (eg. Make a bank transaction on user’s behalf to the attacker’s account). If the targeted end user is the administrator account, a CSRF attack can compromise the entire web application.</a:t>
            </a:r>
            <a:endParaRPr b="0" lang="en-US" sz="1600" spc="-1" strike="noStrike">
              <a:latin typeface="Arial"/>
            </a:endParaRPr>
          </a:p>
        </p:txBody>
      </p:sp>
      <p:sp>
        <p:nvSpPr>
          <p:cNvPr id="494" name="CustomShape 3"/>
          <p:cNvSpPr/>
          <p:nvPr/>
        </p:nvSpPr>
        <p:spPr>
          <a:xfrm>
            <a:off x="17748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CROSS-SITE REQUEST FORGERY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CustomShape 1"/>
          <p:cNvSpPr/>
          <p:nvPr/>
        </p:nvSpPr>
        <p:spPr>
          <a:xfrm>
            <a:off x="866880" y="832320"/>
            <a:ext cx="7803000" cy="66852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PROTECTION</a:t>
            </a:r>
            <a:endParaRPr b="0" lang="en-US" sz="2000" spc="-1" strike="noStrike">
              <a:latin typeface="Arial"/>
            </a:endParaRPr>
          </a:p>
        </p:txBody>
      </p:sp>
      <p:sp>
        <p:nvSpPr>
          <p:cNvPr id="496" name="CustomShape 2"/>
          <p:cNvSpPr/>
          <p:nvPr/>
        </p:nvSpPr>
        <p:spPr>
          <a:xfrm>
            <a:off x="783360" y="1501920"/>
            <a:ext cx="7803000" cy="342288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Thymeleaf adds a hidden csrf token in every form submission and changes per session. In essence all changing state requests like POST require this token, otherwise an Access Denied exception will be thrown. An attacker cannot possible know this value for a specific user since it is unique per user session, secret and unpredictable (large random value generated by a secure method).</a:t>
            </a:r>
            <a:endParaRPr b="0" lang="en-US" sz="1600" spc="-1" strike="noStrike">
              <a:latin typeface="Arial"/>
            </a:endParaRPr>
          </a:p>
          <a:p>
            <a:pPr>
              <a:lnSpc>
                <a:spcPct val="120000"/>
              </a:lnSpc>
            </a:pPr>
            <a:endParaRPr b="0" lang="en-US" sz="1600" spc="-1" strike="noStrike">
              <a:latin typeface="Arial"/>
            </a:endParaRPr>
          </a:p>
        </p:txBody>
      </p:sp>
      <p:sp>
        <p:nvSpPr>
          <p:cNvPr id="497" name="CustomShape 3"/>
          <p:cNvSpPr/>
          <p:nvPr/>
        </p:nvSpPr>
        <p:spPr>
          <a:xfrm>
            <a:off x="17784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CROSS-SITE REQUEST FORGERY</a:t>
            </a:r>
            <a:endParaRPr b="0" lang="en-US" sz="2000" spc="-1" strike="noStrike">
              <a:latin typeface="Arial"/>
            </a:endParaRPr>
          </a:p>
        </p:txBody>
      </p:sp>
      <p:pic>
        <p:nvPicPr>
          <p:cNvPr id="498" name="" descr=""/>
          <p:cNvPicPr/>
          <p:nvPr/>
        </p:nvPicPr>
        <p:blipFill>
          <a:blip r:embed="rId1"/>
          <a:stretch/>
        </p:blipFill>
        <p:spPr>
          <a:xfrm>
            <a:off x="1958760" y="3644640"/>
            <a:ext cx="5447160" cy="560880"/>
          </a:xfrm>
          <a:prstGeom prst="rect">
            <a:avLst/>
          </a:prstGeom>
          <a:ln>
            <a:solidFill>
              <a:srgbClr val="3465a4"/>
            </a:solidFill>
          </a:ln>
        </p:spPr>
      </p:pic>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CustomShape 1"/>
          <p:cNvSpPr/>
          <p:nvPr/>
        </p:nvSpPr>
        <p:spPr>
          <a:xfrm>
            <a:off x="866880" y="832320"/>
            <a:ext cx="7803000" cy="66852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PROTECTION</a:t>
            </a:r>
            <a:endParaRPr b="0" lang="en-US" sz="2000" spc="-1" strike="noStrike">
              <a:latin typeface="Arial"/>
            </a:endParaRPr>
          </a:p>
        </p:txBody>
      </p:sp>
      <p:sp>
        <p:nvSpPr>
          <p:cNvPr id="500" name="CustomShape 2"/>
          <p:cNvSpPr/>
          <p:nvPr/>
        </p:nvSpPr>
        <p:spPr>
          <a:xfrm>
            <a:off x="783360" y="1501920"/>
            <a:ext cx="7803000" cy="342288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We have configured CSRF token to be validated using the request body which is translated to the Header X-CSRF-Header. Although there is an option to store the CSRF token in a cookie, it is not recommended as they are more vulnerable and more prone to be stolen by an attacker. For our REST API ( XXE vulnerability) we retrieve the token in the HTML metadata and then we use an AJAX call to send it directly to the appropriate Header</a:t>
            </a:r>
            <a:endParaRPr b="0" lang="en-US" sz="1600" spc="-1" strike="noStrike">
              <a:latin typeface="Arial"/>
            </a:endParaRPr>
          </a:p>
          <a:p>
            <a:pPr>
              <a:lnSpc>
                <a:spcPct val="120000"/>
              </a:lnSpc>
            </a:pPr>
            <a:endParaRPr b="0" lang="en-US" sz="1600" spc="-1" strike="noStrike">
              <a:latin typeface="Arial"/>
            </a:endParaRPr>
          </a:p>
        </p:txBody>
      </p:sp>
      <p:sp>
        <p:nvSpPr>
          <p:cNvPr id="501" name="CustomShape 3"/>
          <p:cNvSpPr/>
          <p:nvPr/>
        </p:nvSpPr>
        <p:spPr>
          <a:xfrm>
            <a:off x="17784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CROSS-SITE REQUEST FORGERY</a:t>
            </a:r>
            <a:endParaRPr b="0" lang="en-US" sz="2000" spc="-1" strike="noStrike">
              <a:latin typeface="Arial"/>
            </a:endParaRPr>
          </a:p>
        </p:txBody>
      </p:sp>
      <p:pic>
        <p:nvPicPr>
          <p:cNvPr id="502" name="" descr=""/>
          <p:cNvPicPr/>
          <p:nvPr/>
        </p:nvPicPr>
        <p:blipFill>
          <a:blip r:embed="rId1"/>
          <a:stretch/>
        </p:blipFill>
        <p:spPr>
          <a:xfrm>
            <a:off x="1474920" y="3532320"/>
            <a:ext cx="6113880" cy="1313280"/>
          </a:xfrm>
          <a:prstGeom prst="rect">
            <a:avLst/>
          </a:prstGeom>
          <a:ln>
            <a:solidFill>
              <a:srgbClr val="3465a4"/>
            </a:solid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201240" y="191520"/>
            <a:ext cx="400428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DATABASE-COMPONENTS</a:t>
            </a:r>
            <a:endParaRPr b="0" lang="en-US" sz="2000" spc="-1" strike="noStrike">
              <a:latin typeface="Arial"/>
            </a:endParaRPr>
          </a:p>
        </p:txBody>
      </p:sp>
      <p:sp>
        <p:nvSpPr>
          <p:cNvPr id="269" name="CustomShape 2"/>
          <p:cNvSpPr/>
          <p:nvPr/>
        </p:nvSpPr>
        <p:spPr>
          <a:xfrm>
            <a:off x="374040" y="908640"/>
            <a:ext cx="4509000" cy="1257120"/>
          </a:xfrm>
          <a:prstGeom prst="rect">
            <a:avLst/>
          </a:prstGeom>
          <a:noFill/>
          <a:ln w="38160">
            <a:solidFill>
              <a:srgbClr val="674ea7"/>
            </a:solidFill>
            <a:round/>
          </a:ln>
        </p:spPr>
        <p:style>
          <a:lnRef idx="0"/>
          <a:fillRef idx="0"/>
          <a:effectRef idx="0"/>
          <a:fontRef idx="minor"/>
        </p:style>
        <p:txBody>
          <a:bodyPr lIns="90000" rIns="90000" tIns="91440" bIns="91440">
            <a:noAutofit/>
          </a:bodyPr>
          <a:p>
            <a:pPr algn="ctr">
              <a:lnSpc>
                <a:spcPct val="100000"/>
              </a:lnSpc>
            </a:pPr>
            <a:r>
              <a:rPr b="1" lang="en" sz="1400" spc="-1" strike="noStrike" u="sng">
                <a:solidFill>
                  <a:srgbClr val="000000"/>
                </a:solidFill>
                <a:uFillTx/>
                <a:latin typeface="Montserrat"/>
                <a:ea typeface="Montserrat"/>
              </a:rPr>
              <a:t>DaoAuthenticationProvider.class</a:t>
            </a:r>
            <a:endParaRPr b="0" lang="en-US" sz="1400" spc="-1" strike="noStrike">
              <a:latin typeface="Arial"/>
            </a:endParaRPr>
          </a:p>
          <a:p>
            <a:pPr>
              <a:lnSpc>
                <a:spcPct val="100000"/>
              </a:lnSpc>
            </a:pPr>
            <a:r>
              <a:rPr b="0" lang="en" sz="1400" spc="-1" strike="noStrike">
                <a:solidFill>
                  <a:srgbClr val="000000"/>
                </a:solidFill>
                <a:latin typeface="Montserrat Light"/>
                <a:ea typeface="Montserrat Light"/>
              </a:rPr>
              <a:t>Retrieves user details from a</a:t>
            </a:r>
            <a:endParaRPr b="0" lang="en-US" sz="1400" spc="-1" strike="noStrike">
              <a:latin typeface="Arial"/>
            </a:endParaRPr>
          </a:p>
          <a:p>
            <a:pPr>
              <a:lnSpc>
                <a:spcPct val="100000"/>
              </a:lnSpc>
            </a:pPr>
            <a:r>
              <a:rPr b="0" lang="en" sz="1400" spc="-1" strike="noStrike">
                <a:solidFill>
                  <a:srgbClr val="000000"/>
                </a:solidFill>
                <a:latin typeface="Montserrat Light"/>
                <a:ea typeface="Montserrat Light"/>
              </a:rPr>
              <a:t>UserDetailsService and credentials from the HttpServletRequest. If they match, then the user is authenticated</a:t>
            </a:r>
            <a:endParaRPr b="0" lang="en-US" sz="1400" spc="-1" strike="noStrike">
              <a:latin typeface="Arial"/>
            </a:endParaRPr>
          </a:p>
          <a:p>
            <a:pPr>
              <a:lnSpc>
                <a:spcPct val="100000"/>
              </a:lnSpc>
            </a:pPr>
            <a:endParaRPr b="0" lang="en-US" sz="1400" spc="-1" strike="noStrike">
              <a:latin typeface="Arial"/>
            </a:endParaRPr>
          </a:p>
        </p:txBody>
      </p:sp>
      <p:sp>
        <p:nvSpPr>
          <p:cNvPr id="270" name="CustomShape 3"/>
          <p:cNvSpPr/>
          <p:nvPr/>
        </p:nvSpPr>
        <p:spPr>
          <a:xfrm>
            <a:off x="862200" y="2670840"/>
            <a:ext cx="3237480" cy="803160"/>
          </a:xfrm>
          <a:prstGeom prst="rect">
            <a:avLst/>
          </a:prstGeom>
          <a:noFill/>
          <a:ln w="38160">
            <a:solidFill>
              <a:srgbClr val="674ea7"/>
            </a:solidFill>
            <a:round/>
          </a:ln>
        </p:spPr>
        <p:style>
          <a:lnRef idx="0"/>
          <a:fillRef idx="0"/>
          <a:effectRef idx="0"/>
          <a:fontRef idx="minor"/>
        </p:style>
        <p:txBody>
          <a:bodyPr lIns="90000" rIns="90000" tIns="91440" bIns="91440">
            <a:noAutofit/>
          </a:bodyPr>
          <a:p>
            <a:pPr algn="ctr">
              <a:lnSpc>
                <a:spcPct val="100000"/>
              </a:lnSpc>
            </a:pPr>
            <a:r>
              <a:rPr b="1" lang="en" sz="1400" spc="-1" strike="noStrike" u="sng">
                <a:solidFill>
                  <a:srgbClr val="000000"/>
                </a:solidFill>
                <a:uFillTx/>
                <a:latin typeface="Montserrat"/>
                <a:ea typeface="Montserrat"/>
              </a:rPr>
              <a:t>UserDetailsService.class</a:t>
            </a:r>
            <a:endParaRPr b="0" lang="en-US" sz="1400" spc="-1" strike="noStrike">
              <a:latin typeface="Arial"/>
            </a:endParaRPr>
          </a:p>
          <a:p>
            <a:pPr>
              <a:lnSpc>
                <a:spcPct val="100000"/>
              </a:lnSpc>
            </a:pPr>
            <a:r>
              <a:rPr b="0" lang="en" sz="1400" spc="-1" strike="noStrike">
                <a:solidFill>
                  <a:srgbClr val="000000"/>
                </a:solidFill>
                <a:latin typeface="Montserrat Light"/>
                <a:ea typeface="Montserrat Light"/>
              </a:rPr>
              <a:t>Loads User specific data and holds all Database Repositories</a:t>
            </a:r>
            <a:endParaRPr b="0" lang="en-US" sz="1400" spc="-1" strike="noStrike">
              <a:latin typeface="Arial"/>
            </a:endParaRPr>
          </a:p>
          <a:p>
            <a:pPr>
              <a:lnSpc>
                <a:spcPct val="100000"/>
              </a:lnSpc>
            </a:pPr>
            <a:endParaRPr b="0" lang="en-US" sz="1400" spc="-1" strike="noStrike">
              <a:latin typeface="Arial"/>
            </a:endParaRPr>
          </a:p>
        </p:txBody>
      </p:sp>
      <p:sp>
        <p:nvSpPr>
          <p:cNvPr id="271" name="CustomShape 4"/>
          <p:cNvSpPr/>
          <p:nvPr/>
        </p:nvSpPr>
        <p:spPr>
          <a:xfrm rot="5400000">
            <a:off x="1346760" y="1683360"/>
            <a:ext cx="798840" cy="1765800"/>
          </a:xfrm>
          <a:prstGeom prst="bentConnector4">
            <a:avLst>
              <a:gd name="adj1" fmla="val 31498"/>
              <a:gd name="adj2" fmla="val 113487"/>
            </a:avLst>
          </a:prstGeom>
          <a:noFill/>
          <a:ln w="28440">
            <a:solidFill>
              <a:schemeClr val="dk2"/>
            </a:solidFill>
            <a:round/>
            <a:headEnd len="med" type="triangle" w="med"/>
            <a:tailEnd len="med" type="triangle" w="med"/>
          </a:ln>
        </p:spPr>
        <p:style>
          <a:lnRef idx="0"/>
          <a:fillRef idx="0"/>
          <a:effectRef idx="0"/>
          <a:fontRef idx="minor"/>
        </p:style>
      </p:sp>
      <p:sp>
        <p:nvSpPr>
          <p:cNvPr id="272" name="CustomShape 5"/>
          <p:cNvSpPr/>
          <p:nvPr/>
        </p:nvSpPr>
        <p:spPr>
          <a:xfrm>
            <a:off x="862200" y="3766320"/>
            <a:ext cx="3237480" cy="1262160"/>
          </a:xfrm>
          <a:prstGeom prst="rect">
            <a:avLst/>
          </a:prstGeom>
          <a:noFill/>
          <a:ln w="38160">
            <a:solidFill>
              <a:srgbClr val="674ea7"/>
            </a:solidFill>
            <a:round/>
          </a:ln>
        </p:spPr>
        <p:style>
          <a:lnRef idx="0"/>
          <a:fillRef idx="0"/>
          <a:effectRef idx="0"/>
          <a:fontRef idx="minor"/>
        </p:style>
        <p:txBody>
          <a:bodyPr lIns="90000" rIns="90000" tIns="91440" bIns="91440">
            <a:noAutofit/>
          </a:bodyPr>
          <a:p>
            <a:pPr algn="ctr">
              <a:lnSpc>
                <a:spcPct val="100000"/>
              </a:lnSpc>
            </a:pPr>
            <a:r>
              <a:rPr b="1" lang="en" sz="1400" spc="-1" strike="noStrike" u="sng">
                <a:solidFill>
                  <a:srgbClr val="000000"/>
                </a:solidFill>
                <a:uFillTx/>
                <a:latin typeface="Montserrat"/>
                <a:ea typeface="Montserrat"/>
              </a:rPr>
              <a:t>UserDetails.class</a:t>
            </a:r>
            <a:endParaRPr b="0" lang="en-US" sz="1400" spc="-1" strike="noStrike">
              <a:latin typeface="Arial"/>
            </a:endParaRPr>
          </a:p>
          <a:p>
            <a:pPr>
              <a:lnSpc>
                <a:spcPct val="100000"/>
              </a:lnSpc>
            </a:pPr>
            <a:r>
              <a:rPr b="0" lang="en" sz="1400" spc="-1" strike="noStrike">
                <a:solidFill>
                  <a:srgbClr val="000000"/>
                </a:solidFill>
                <a:latin typeface="Montserrat Light"/>
                <a:ea typeface="Montserrat Light"/>
              </a:rPr>
              <a:t>Holds the data stored for an Application User (eg, Username,</a:t>
            </a:r>
            <a:endParaRPr b="0" lang="en-US" sz="1400" spc="-1" strike="noStrike">
              <a:latin typeface="Arial"/>
            </a:endParaRPr>
          </a:p>
          <a:p>
            <a:pPr>
              <a:lnSpc>
                <a:spcPct val="100000"/>
              </a:lnSpc>
            </a:pPr>
            <a:r>
              <a:rPr b="0" lang="en" sz="1400" spc="-1" strike="noStrike">
                <a:solidFill>
                  <a:srgbClr val="000000"/>
                </a:solidFill>
                <a:latin typeface="Montserrat Light"/>
                <a:ea typeface="Montserrat Light"/>
              </a:rPr>
              <a:t>Authorities-Permissions and Password)</a:t>
            </a:r>
            <a:endParaRPr b="0" lang="en-US" sz="1400" spc="-1" strike="noStrike">
              <a:latin typeface="Arial"/>
            </a:endParaRPr>
          </a:p>
          <a:p>
            <a:pPr>
              <a:lnSpc>
                <a:spcPct val="100000"/>
              </a:lnSpc>
            </a:pPr>
            <a:endParaRPr b="0" lang="en-US" sz="1400" spc="-1" strike="noStrike">
              <a:latin typeface="Arial"/>
            </a:endParaRPr>
          </a:p>
        </p:txBody>
      </p:sp>
      <p:sp>
        <p:nvSpPr>
          <p:cNvPr id="273" name="CustomShape 6"/>
          <p:cNvSpPr/>
          <p:nvPr/>
        </p:nvSpPr>
        <p:spPr>
          <a:xfrm rot="5400000">
            <a:off x="1274400" y="3063240"/>
            <a:ext cx="913680" cy="1736640"/>
          </a:xfrm>
          <a:prstGeom prst="bentConnector4">
            <a:avLst>
              <a:gd name="adj1" fmla="val 21015"/>
              <a:gd name="adj2" fmla="val 114695"/>
            </a:avLst>
          </a:prstGeom>
          <a:noFill/>
          <a:ln w="28440">
            <a:solidFill>
              <a:schemeClr val="dk2"/>
            </a:solidFill>
            <a:round/>
            <a:headEnd len="med" type="triangle" w="med"/>
            <a:tailEnd len="med" type="triangle" w="med"/>
          </a:ln>
        </p:spPr>
        <p:style>
          <a:lnRef idx="0"/>
          <a:fillRef idx="0"/>
          <a:effectRef idx="0"/>
          <a:fontRef idx="minor"/>
        </p:style>
      </p:sp>
      <p:sp>
        <p:nvSpPr>
          <p:cNvPr id="274" name="CustomShape 7"/>
          <p:cNvSpPr/>
          <p:nvPr/>
        </p:nvSpPr>
        <p:spPr>
          <a:xfrm>
            <a:off x="5436360" y="2104200"/>
            <a:ext cx="3237480" cy="1724040"/>
          </a:xfrm>
          <a:prstGeom prst="rect">
            <a:avLst/>
          </a:prstGeom>
          <a:noFill/>
          <a:ln w="38160">
            <a:solidFill>
              <a:srgbClr val="674ea7"/>
            </a:solidFill>
            <a:round/>
          </a:ln>
        </p:spPr>
        <p:style>
          <a:lnRef idx="0"/>
          <a:fillRef idx="0"/>
          <a:effectRef idx="0"/>
          <a:fontRef idx="minor"/>
        </p:style>
        <p:txBody>
          <a:bodyPr lIns="90000" rIns="90000" tIns="91440" bIns="91440">
            <a:noAutofit/>
          </a:bodyPr>
          <a:p>
            <a:pPr algn="ctr">
              <a:lnSpc>
                <a:spcPct val="100000"/>
              </a:lnSpc>
            </a:pPr>
            <a:r>
              <a:rPr b="1" lang="en" sz="1400" spc="-1" strike="noStrike" u="sng">
                <a:solidFill>
                  <a:srgbClr val="000000"/>
                </a:solidFill>
                <a:uFillTx/>
                <a:latin typeface="Montserrat"/>
                <a:ea typeface="Montserrat"/>
              </a:rPr>
              <a:t>DatabaseRepositories</a:t>
            </a:r>
            <a:endParaRPr b="0" lang="en-US" sz="1400" spc="-1" strike="noStrike">
              <a:latin typeface="Arial"/>
            </a:endParaRPr>
          </a:p>
          <a:p>
            <a:pPr algn="ctr">
              <a:lnSpc>
                <a:spcPct val="100000"/>
              </a:lnSpc>
            </a:pPr>
            <a:r>
              <a:rPr b="1" lang="en" sz="1400" spc="-1" strike="noStrike" u="sng">
                <a:solidFill>
                  <a:srgbClr val="000000"/>
                </a:solidFill>
                <a:uFillTx/>
                <a:latin typeface="Montserrat"/>
                <a:ea typeface="Montserrat"/>
              </a:rPr>
              <a:t>(SQLiteUserDao.class)</a:t>
            </a:r>
            <a:endParaRPr b="0" lang="en-US" sz="1400" spc="-1" strike="noStrike">
              <a:latin typeface="Arial"/>
            </a:endParaRPr>
          </a:p>
          <a:p>
            <a:pPr>
              <a:lnSpc>
                <a:spcPct val="100000"/>
              </a:lnSpc>
            </a:pPr>
            <a:r>
              <a:rPr b="0" lang="en" sz="1400" spc="-1" strike="noStrike">
                <a:solidFill>
                  <a:srgbClr val="000000"/>
                </a:solidFill>
                <a:latin typeface="Montserrat Light"/>
                <a:ea typeface="Montserrat Light"/>
              </a:rPr>
              <a:t>Handles all queries that Fetch, or </a:t>
            </a:r>
            <a:endParaRPr b="0" lang="en-US" sz="1400" spc="-1" strike="noStrike">
              <a:latin typeface="Arial"/>
            </a:endParaRPr>
          </a:p>
          <a:p>
            <a:pPr>
              <a:lnSpc>
                <a:spcPct val="100000"/>
              </a:lnSpc>
            </a:pPr>
            <a:r>
              <a:rPr b="0" lang="en" sz="1400" spc="-1" strike="noStrike">
                <a:solidFill>
                  <a:srgbClr val="000000"/>
                </a:solidFill>
                <a:latin typeface="Montserrat Light"/>
                <a:ea typeface="Montserrat Light"/>
              </a:rPr>
              <a:t>Update entries in a chosen Database using the JDBC Template. Multiple databases can be configured</a:t>
            </a:r>
            <a:endParaRPr b="0" lang="en-US" sz="1400" spc="-1" strike="noStrike">
              <a:latin typeface="Arial"/>
            </a:endParaRPr>
          </a:p>
          <a:p>
            <a:pPr>
              <a:lnSpc>
                <a:spcPct val="100000"/>
              </a:lnSpc>
            </a:pPr>
            <a:endParaRPr b="0" lang="en-US" sz="1400" spc="-1" strike="noStrike">
              <a:latin typeface="Arial"/>
            </a:endParaRPr>
          </a:p>
        </p:txBody>
      </p:sp>
      <p:sp>
        <p:nvSpPr>
          <p:cNvPr id="275" name="CustomShape 8"/>
          <p:cNvSpPr/>
          <p:nvPr/>
        </p:nvSpPr>
        <p:spPr>
          <a:xfrm flipH="1">
            <a:off x="4099320" y="2966400"/>
            <a:ext cx="1334520" cy="360"/>
          </a:xfrm>
          <a:prstGeom prst="bentConnector3">
            <a:avLst>
              <a:gd name="adj1" fmla="val 49994"/>
            </a:avLst>
          </a:prstGeom>
          <a:noFill/>
          <a:ln w="28440">
            <a:solidFill>
              <a:schemeClr val="dk2"/>
            </a:solidFill>
            <a:round/>
            <a:headEnd len="med" type="triangle" w="med"/>
            <a:tailEnd len="med" type="triangle" w="med"/>
          </a:ln>
        </p:spPr>
        <p:style>
          <a:lnRef idx="0"/>
          <a:fillRef idx="0"/>
          <a:effectRef idx="0"/>
          <a:fontRef idx="minor"/>
        </p:style>
      </p:sp>
      <p:sp>
        <p:nvSpPr>
          <p:cNvPr id="276" name="CustomShape 9"/>
          <p:cNvSpPr/>
          <p:nvPr/>
        </p:nvSpPr>
        <p:spPr>
          <a:xfrm>
            <a:off x="3728880" y="2728800"/>
            <a:ext cx="294480" cy="288000"/>
          </a:xfrm>
          <a:prstGeom prst="ellipse">
            <a:avLst/>
          </a:prstGeom>
          <a:solidFill>
            <a:srgbClr val="67c93d"/>
          </a:solidFill>
          <a:ln>
            <a:noFill/>
          </a:ln>
        </p:spPr>
        <p:style>
          <a:lnRef idx="0"/>
          <a:fillRef idx="0"/>
          <a:effectRef idx="0"/>
          <a:fontRef idx="minor"/>
        </p:style>
      </p:sp>
      <p:sp>
        <p:nvSpPr>
          <p:cNvPr id="277" name="CustomShape 10"/>
          <p:cNvSpPr/>
          <p:nvPr/>
        </p:nvSpPr>
        <p:spPr>
          <a:xfrm>
            <a:off x="3745800" y="2694600"/>
            <a:ext cx="261000" cy="3564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100" spc="-1" strike="noStrike">
                <a:solidFill>
                  <a:srgbClr val="000000"/>
                </a:solidFill>
                <a:latin typeface="Courier New"/>
                <a:ea typeface="Courier New"/>
              </a:rPr>
              <a:t>I</a:t>
            </a:r>
            <a:endParaRPr b="0" lang="en-US" sz="1100" spc="-1" strike="noStrike">
              <a:latin typeface="Arial"/>
            </a:endParaRPr>
          </a:p>
        </p:txBody>
      </p:sp>
      <p:sp>
        <p:nvSpPr>
          <p:cNvPr id="278" name="CustomShape 11"/>
          <p:cNvSpPr/>
          <p:nvPr/>
        </p:nvSpPr>
        <p:spPr>
          <a:xfrm>
            <a:off x="3728880" y="3863160"/>
            <a:ext cx="294480" cy="288000"/>
          </a:xfrm>
          <a:prstGeom prst="ellipse">
            <a:avLst/>
          </a:prstGeom>
          <a:solidFill>
            <a:srgbClr val="67c93d"/>
          </a:solidFill>
          <a:ln>
            <a:noFill/>
          </a:ln>
        </p:spPr>
        <p:style>
          <a:lnRef idx="0"/>
          <a:fillRef idx="0"/>
          <a:effectRef idx="0"/>
          <a:fontRef idx="minor"/>
        </p:style>
      </p:sp>
      <p:sp>
        <p:nvSpPr>
          <p:cNvPr id="279" name="CustomShape 12"/>
          <p:cNvSpPr/>
          <p:nvPr/>
        </p:nvSpPr>
        <p:spPr>
          <a:xfrm>
            <a:off x="3745800" y="3828960"/>
            <a:ext cx="261000" cy="35640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 sz="1100" spc="-1" strike="noStrike">
                <a:solidFill>
                  <a:srgbClr val="000000"/>
                </a:solidFill>
                <a:latin typeface="Courier New"/>
                <a:ea typeface="Courier New"/>
              </a:rPr>
              <a:t>I</a:t>
            </a:r>
            <a:endParaRPr b="0" lang="en-US" sz="1100" spc="-1" strike="noStrike">
              <a:latin typeface="Arial"/>
            </a:endParaRPr>
          </a:p>
        </p:txBody>
      </p:sp>
      <p:sp>
        <p:nvSpPr>
          <p:cNvPr id="280" name="CustomShape 13"/>
          <p:cNvSpPr/>
          <p:nvPr/>
        </p:nvSpPr>
        <p:spPr>
          <a:xfrm>
            <a:off x="5394960" y="195480"/>
            <a:ext cx="3237480" cy="1724040"/>
          </a:xfrm>
          <a:prstGeom prst="rect">
            <a:avLst/>
          </a:prstGeom>
          <a:noFill/>
          <a:ln w="38160">
            <a:solidFill>
              <a:srgbClr val="674ea7"/>
            </a:solidFill>
            <a:round/>
          </a:ln>
        </p:spPr>
        <p:style>
          <a:lnRef idx="0"/>
          <a:fillRef idx="0"/>
          <a:effectRef idx="0"/>
          <a:fontRef idx="minor"/>
        </p:style>
        <p:txBody>
          <a:bodyPr lIns="90000" rIns="90000" tIns="91440" bIns="91440">
            <a:noAutofit/>
          </a:bodyPr>
          <a:p>
            <a:pPr algn="ctr">
              <a:lnSpc>
                <a:spcPct val="100000"/>
              </a:lnSpc>
            </a:pPr>
            <a:r>
              <a:rPr b="1" lang="en" sz="1400" spc="-1" strike="noStrike" u="sng">
                <a:solidFill>
                  <a:srgbClr val="000000"/>
                </a:solidFill>
                <a:uFillTx/>
                <a:latin typeface="Montserrat"/>
                <a:ea typeface="Montserrat"/>
              </a:rPr>
              <a:t>Password Encoder</a:t>
            </a:r>
            <a:endParaRPr b="0" lang="en-US" sz="1400" spc="-1" strike="noStrike">
              <a:latin typeface="Arial"/>
            </a:endParaRPr>
          </a:p>
          <a:p>
            <a:pPr>
              <a:lnSpc>
                <a:spcPct val="100000"/>
              </a:lnSpc>
            </a:pPr>
            <a:r>
              <a:rPr b="0" lang="en" sz="1400" spc="-1" strike="noStrike">
                <a:solidFill>
                  <a:srgbClr val="000000"/>
                </a:solidFill>
                <a:latin typeface="Montserrat Light"/>
                <a:ea typeface="Montserrat Light"/>
              </a:rPr>
              <a:t>Encodes the retrieved password from the HttpServletRequest based on the hashing algorithm we have configured (eg.Bcrypt, Argon2)</a:t>
            </a:r>
            <a:endParaRPr b="0" lang="en-US" sz="1400" spc="-1" strike="noStrike">
              <a:latin typeface="Arial"/>
            </a:endParaRPr>
          </a:p>
          <a:p>
            <a:pP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CustomShape 1"/>
          <p:cNvSpPr/>
          <p:nvPr/>
        </p:nvSpPr>
        <p:spPr>
          <a:xfrm>
            <a:off x="2027520" y="1629360"/>
            <a:ext cx="5087520" cy="1158840"/>
          </a:xfrm>
          <a:prstGeom prst="rect">
            <a:avLst/>
          </a:prstGeom>
          <a:noFill/>
          <a:ln>
            <a:noFill/>
          </a:ln>
        </p:spPr>
        <p:style>
          <a:lnRef idx="0"/>
          <a:fillRef idx="0"/>
          <a:effectRef idx="0"/>
          <a:fontRef idx="minor"/>
        </p:style>
        <p:txBody>
          <a:bodyPr lIns="0" rIns="0" tIns="0" bIns="0" anchor="b">
            <a:noAutofit/>
          </a:bodyPr>
          <a:p>
            <a:pPr>
              <a:lnSpc>
                <a:spcPct val="100000"/>
              </a:lnSpc>
            </a:pPr>
            <a:r>
              <a:rPr b="1" lang="en" sz="4000" spc="-1" strike="noStrike">
                <a:solidFill>
                  <a:srgbClr val="728cd8"/>
                </a:solidFill>
                <a:latin typeface="Poppins"/>
                <a:ea typeface="Poppins"/>
              </a:rPr>
              <a:t>5. </a:t>
            </a:r>
            <a:br/>
            <a:r>
              <a:rPr b="1" lang="en" sz="4000" spc="-1" strike="noStrike">
                <a:solidFill>
                  <a:srgbClr val="252831"/>
                </a:solidFill>
                <a:latin typeface="Poppins"/>
                <a:ea typeface="Poppins"/>
              </a:rPr>
              <a:t>SECURE SOCKET LAYER</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CustomShape 1"/>
          <p:cNvSpPr/>
          <p:nvPr/>
        </p:nvSpPr>
        <p:spPr>
          <a:xfrm>
            <a:off x="866880" y="832320"/>
            <a:ext cx="7803000" cy="66852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CONFIGURATION</a:t>
            </a:r>
            <a:endParaRPr b="0" lang="en-US" sz="2000" spc="-1" strike="noStrike">
              <a:latin typeface="Arial"/>
            </a:endParaRPr>
          </a:p>
        </p:txBody>
      </p:sp>
      <p:sp>
        <p:nvSpPr>
          <p:cNvPr id="505" name="CustomShape 2"/>
          <p:cNvSpPr/>
          <p:nvPr/>
        </p:nvSpPr>
        <p:spPr>
          <a:xfrm>
            <a:off x="114480" y="162720"/>
            <a:ext cx="5655960" cy="668520"/>
          </a:xfrm>
          <a:prstGeom prst="rect">
            <a:avLst/>
          </a:prstGeom>
          <a:noFill/>
          <a:ln>
            <a:noFill/>
          </a:ln>
        </p:spPr>
        <p:style>
          <a:lnRef idx="0"/>
          <a:fillRef idx="0"/>
          <a:effectRef idx="0"/>
          <a:fontRef idx="minor"/>
        </p:style>
        <p:txBody>
          <a:bodyPr lIns="0" rIns="0" tIns="0" bIns="0">
            <a:noAutofit/>
          </a:bodyPr>
          <a:p>
            <a:pPr>
              <a:lnSpc>
                <a:spcPct val="100000"/>
              </a:lnSpc>
            </a:pPr>
            <a:r>
              <a:rPr b="1" lang="en" sz="2000" spc="-1" strike="noStrike">
                <a:solidFill>
                  <a:srgbClr val="000000"/>
                </a:solidFill>
                <a:latin typeface="Montserrat"/>
                <a:ea typeface="Montserrat"/>
              </a:rPr>
              <a:t>SECURE SOCKET LAYER</a:t>
            </a:r>
            <a:endParaRPr b="0" lang="en-US" sz="2000" spc="-1" strike="noStrike">
              <a:latin typeface="Arial"/>
            </a:endParaRPr>
          </a:p>
        </p:txBody>
      </p:sp>
      <p:sp>
        <p:nvSpPr>
          <p:cNvPr id="506" name="CustomShape 3"/>
          <p:cNvSpPr/>
          <p:nvPr/>
        </p:nvSpPr>
        <p:spPr>
          <a:xfrm>
            <a:off x="783360" y="1501920"/>
            <a:ext cx="7803000" cy="3422880"/>
          </a:xfrm>
          <a:prstGeom prst="rect">
            <a:avLst/>
          </a:prstGeom>
          <a:noFill/>
          <a:ln>
            <a:noFill/>
          </a:ln>
        </p:spPr>
        <p:style>
          <a:lnRef idx="0"/>
          <a:fillRef idx="0"/>
          <a:effectRef idx="0"/>
          <a:fontRef idx="minor"/>
        </p:style>
        <p:txBody>
          <a:bodyPr lIns="0" rIns="0" tIns="0" bIns="0">
            <a:noAutofit/>
          </a:bodyPr>
          <a:p>
            <a:pPr>
              <a:lnSpc>
                <a:spcPct val="120000"/>
              </a:lnSpc>
            </a:pPr>
            <a:r>
              <a:rPr b="0" lang="en" sz="1600" spc="-1" strike="noStrike">
                <a:solidFill>
                  <a:srgbClr val="000000"/>
                </a:solidFill>
                <a:latin typeface="Montserrat"/>
                <a:ea typeface="Montserrat"/>
              </a:rPr>
              <a:t>We have created a self-signed certificate to demonstrate the transport layer protection. All traffic is redirected only through HTTPS, which means it is encrypted and a Man in the MIddle attack is no longer possible. In addition now all cookies can use the Secure attribute so they cannot be transmitted unencrypted (HTTP). Instructions to generate your own certificate are included in the keystore directory.</a:t>
            </a:r>
            <a:endParaRPr b="0" lang="en-US" sz="1600" spc="-1" strike="noStrike">
              <a:latin typeface="Arial"/>
            </a:endParaRPr>
          </a:p>
          <a:p>
            <a:pPr>
              <a:lnSpc>
                <a:spcPct val="120000"/>
              </a:lnSpc>
            </a:pPr>
            <a:endParaRPr b="0" lang="en-US" sz="1600" spc="-1" strike="noStrike">
              <a:latin typeface="Arial"/>
            </a:endParaRPr>
          </a:p>
        </p:txBody>
      </p:sp>
      <p:pic>
        <p:nvPicPr>
          <p:cNvPr id="507" name="Google Shape;780;p76" descr=""/>
          <p:cNvPicPr/>
          <p:nvPr/>
        </p:nvPicPr>
        <p:blipFill>
          <a:blip r:embed="rId1"/>
          <a:stretch/>
        </p:blipFill>
        <p:spPr>
          <a:xfrm>
            <a:off x="2290680" y="3542040"/>
            <a:ext cx="4561560" cy="1008720"/>
          </a:xfrm>
          <a:prstGeom prst="rect">
            <a:avLst/>
          </a:prstGeom>
          <a:ln>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CustomShape 1"/>
          <p:cNvSpPr/>
          <p:nvPr/>
        </p:nvSpPr>
        <p:spPr>
          <a:xfrm>
            <a:off x="2027520" y="1629360"/>
            <a:ext cx="5087520" cy="1158840"/>
          </a:xfrm>
          <a:prstGeom prst="rect">
            <a:avLst/>
          </a:prstGeom>
          <a:noFill/>
          <a:ln>
            <a:noFill/>
          </a:ln>
        </p:spPr>
        <p:style>
          <a:lnRef idx="0"/>
          <a:fillRef idx="0"/>
          <a:effectRef idx="0"/>
          <a:fontRef idx="minor"/>
        </p:style>
        <p:txBody>
          <a:bodyPr lIns="0" rIns="0" tIns="0" bIns="0" anchor="b">
            <a:noAutofit/>
          </a:bodyPr>
          <a:p>
            <a:pPr>
              <a:lnSpc>
                <a:spcPct val="100000"/>
              </a:lnSpc>
            </a:pPr>
            <a:r>
              <a:rPr b="1" lang="en" sz="4000" spc="-1" strike="noStrike">
                <a:solidFill>
                  <a:srgbClr val="728cd8"/>
                </a:solidFill>
                <a:latin typeface="Poppins"/>
                <a:ea typeface="Poppins"/>
              </a:rPr>
              <a:t>6. </a:t>
            </a:r>
            <a:br/>
            <a:r>
              <a:rPr b="1" lang="en" sz="4000" spc="-1" strike="noStrike">
                <a:solidFill>
                  <a:srgbClr val="252831"/>
                </a:solidFill>
                <a:latin typeface="Poppins"/>
                <a:ea typeface="Poppins"/>
              </a:rPr>
              <a:t>FIREWALL</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866880" y="832320"/>
            <a:ext cx="7803000" cy="668520"/>
          </a:xfrm>
          <a:prstGeom prst="rect">
            <a:avLst/>
          </a:prstGeom>
          <a:noFill/>
          <a:ln>
            <a:noFill/>
          </a:ln>
        </p:spPr>
        <p:style>
          <a:lnRef idx="0"/>
          <a:fillRef idx="0"/>
          <a:effectRef idx="0"/>
          <a:fontRef idx="minor"/>
        </p:style>
        <p:txBody>
          <a:bodyPr lIns="0" rIns="0" tIns="0" bIns="0">
            <a:noAutofit/>
          </a:bodyPr>
          <a:p>
            <a:pPr algn="ctr">
              <a:lnSpc>
                <a:spcPct val="120000"/>
              </a:lnSpc>
            </a:pPr>
            <a:r>
              <a:rPr b="1" lang="en" sz="2000" spc="-1" strike="noStrike">
                <a:solidFill>
                  <a:srgbClr val="000000"/>
                </a:solidFill>
                <a:latin typeface="Montserrat"/>
                <a:ea typeface="Montserrat"/>
              </a:rPr>
              <a:t>CONFIGURATION</a:t>
            </a:r>
            <a:endParaRPr b="0" lang="en-US" sz="2000" spc="-1" strike="noStrike">
              <a:latin typeface="Arial"/>
            </a:endParaRPr>
          </a:p>
        </p:txBody>
      </p:sp>
      <p:sp>
        <p:nvSpPr>
          <p:cNvPr id="510" name="CustomShape 2"/>
          <p:cNvSpPr/>
          <p:nvPr/>
        </p:nvSpPr>
        <p:spPr>
          <a:xfrm>
            <a:off x="783360" y="1501920"/>
            <a:ext cx="7803000" cy="3422880"/>
          </a:xfrm>
          <a:prstGeom prst="rect">
            <a:avLst/>
          </a:prstGeom>
          <a:noFill/>
          <a:ln>
            <a:noFill/>
          </a:ln>
        </p:spPr>
        <p:style>
          <a:lnRef idx="0"/>
          <a:fillRef idx="0"/>
          <a:effectRef idx="0"/>
          <a:fontRef idx="minor"/>
        </p:style>
        <p:txBody>
          <a:bodyPr lIns="0" rIns="0" tIns="0" bIns="0">
            <a:noAutofit/>
          </a:bodyPr>
          <a:p>
            <a:pPr>
              <a:lnSpc>
                <a:spcPct val="120000"/>
              </a:lnSpc>
            </a:pPr>
            <a:r>
              <a:rPr b="0" lang="en" sz="1700" spc="-1" strike="noStrike">
                <a:solidFill>
                  <a:srgbClr val="000000"/>
                </a:solidFill>
                <a:latin typeface="Montserrat"/>
                <a:ea typeface="Montserrat"/>
              </a:rPr>
              <a:t>We have implemented an in-application firewall where you can block undesired IP addresses or accept only from a range. See </a:t>
            </a:r>
            <a:r>
              <a:rPr b="1" lang="en" sz="1700" spc="-1" strike="noStrike">
                <a:solidFill>
                  <a:srgbClr val="000000"/>
                </a:solidFill>
                <a:latin typeface="Montserrat"/>
                <a:ea typeface="Montserrat"/>
              </a:rPr>
              <a:t>ApplicationSecurityConfig.class</a:t>
            </a:r>
            <a:r>
              <a:rPr b="0" lang="en" sz="1700" spc="-1" strike="noStrike">
                <a:solidFill>
                  <a:srgbClr val="000000"/>
                </a:solidFill>
                <a:latin typeface="Montserrat"/>
                <a:ea typeface="Montserrat"/>
              </a:rPr>
              <a:t> for more information.</a:t>
            </a:r>
            <a:endParaRPr b="0" lang="en-US" sz="1700" spc="-1" strike="noStrike">
              <a:latin typeface="Arial"/>
            </a:endParaRPr>
          </a:p>
          <a:p>
            <a:pPr>
              <a:lnSpc>
                <a:spcPct val="120000"/>
              </a:lnSpc>
            </a:pPr>
            <a:endParaRPr b="0" lang="en-US" sz="1700" spc="-1" strike="noStrike">
              <a:latin typeface="Arial"/>
            </a:endParaRPr>
          </a:p>
        </p:txBody>
      </p:sp>
      <p:pic>
        <p:nvPicPr>
          <p:cNvPr id="511" name="Google Shape;793;p78" descr=""/>
          <p:cNvPicPr/>
          <p:nvPr/>
        </p:nvPicPr>
        <p:blipFill>
          <a:blip r:embed="rId1"/>
          <a:stretch/>
        </p:blipFill>
        <p:spPr>
          <a:xfrm>
            <a:off x="685800" y="2697120"/>
            <a:ext cx="7771320" cy="2227680"/>
          </a:xfrm>
          <a:prstGeom prst="rect">
            <a:avLst/>
          </a:prstGeom>
          <a:ln>
            <a:noFill/>
          </a:ln>
        </p:spPr>
      </p:pic>
      <p:sp>
        <p:nvSpPr>
          <p:cNvPr id="512" name="CustomShape 3"/>
          <p:cNvSpPr/>
          <p:nvPr/>
        </p:nvSpPr>
        <p:spPr>
          <a:xfrm>
            <a:off x="17784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FIREWALL</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1333440" y="889560"/>
            <a:ext cx="6714000" cy="1670040"/>
          </a:xfrm>
          <a:prstGeom prst="rect">
            <a:avLst/>
          </a:prstGeom>
          <a:noFill/>
          <a:ln w="38160">
            <a:noFill/>
          </a:ln>
        </p:spPr>
        <p:style>
          <a:lnRef idx="0"/>
          <a:fillRef idx="0"/>
          <a:effectRef idx="0"/>
          <a:fontRef idx="minor"/>
        </p:style>
        <p:txBody>
          <a:bodyPr lIns="90000" rIns="90000" tIns="91440" bIns="91440">
            <a:noAutofit/>
          </a:bodyPr>
          <a:p>
            <a:pPr>
              <a:lnSpc>
                <a:spcPct val="100000"/>
              </a:lnSpc>
            </a:pPr>
            <a:r>
              <a:rPr b="0" lang="en" sz="1600" spc="-1" strike="noStrike">
                <a:solidFill>
                  <a:srgbClr val="000000"/>
                </a:solidFill>
                <a:latin typeface="Montserrat"/>
                <a:ea typeface="Montserrat"/>
              </a:rPr>
              <a:t>We opted to use SQLite because of its portability but any database can be configured by replacing the Qualifier in the UserDetailService.class. However, because by default Spring Boot is not aware of the SQLite Dialect we need to define it ourselves. See classes in package </a:t>
            </a:r>
            <a:r>
              <a:rPr b="1" lang="en" sz="1600" spc="-1" strike="noStrike">
                <a:solidFill>
                  <a:srgbClr val="000000"/>
                </a:solidFill>
                <a:latin typeface="Montserrat"/>
                <a:ea typeface="Montserrat"/>
              </a:rPr>
              <a:t>sqlite_config</a:t>
            </a:r>
            <a:endParaRPr b="0" lang="en-US" sz="1600" spc="-1" strike="noStrike">
              <a:latin typeface="Arial"/>
            </a:endParaRPr>
          </a:p>
        </p:txBody>
      </p:sp>
      <p:pic>
        <p:nvPicPr>
          <p:cNvPr id="282" name="Google Shape;354;p17" descr=""/>
          <p:cNvPicPr/>
          <p:nvPr/>
        </p:nvPicPr>
        <p:blipFill>
          <a:blip r:embed="rId1"/>
          <a:stretch/>
        </p:blipFill>
        <p:spPr>
          <a:xfrm>
            <a:off x="1333440" y="2656080"/>
            <a:ext cx="6714000" cy="1870560"/>
          </a:xfrm>
          <a:prstGeom prst="rect">
            <a:avLst/>
          </a:prstGeom>
          <a:ln>
            <a:noFill/>
          </a:ln>
        </p:spPr>
      </p:pic>
      <p:sp>
        <p:nvSpPr>
          <p:cNvPr id="283" name="CustomShape 2"/>
          <p:cNvSpPr/>
          <p:nvPr/>
        </p:nvSpPr>
        <p:spPr>
          <a:xfrm>
            <a:off x="3921840" y="3603240"/>
            <a:ext cx="4004640" cy="785160"/>
          </a:xfrm>
          <a:prstGeom prst="rect">
            <a:avLst/>
          </a:prstGeom>
          <a:noFill/>
          <a:ln>
            <a:noFill/>
          </a:ln>
        </p:spPr>
        <p:style>
          <a:lnRef idx="0"/>
          <a:fillRef idx="0"/>
          <a:effectRef idx="0"/>
          <a:fontRef idx="minor"/>
        </p:style>
        <p:txBody>
          <a:bodyPr lIns="0" rIns="0" tIns="0" bIns="0">
            <a:noAutofit/>
          </a:bodyPr>
          <a:p>
            <a:pPr marL="457200" algn="ctr">
              <a:lnSpc>
                <a:spcPct val="120000"/>
              </a:lnSpc>
            </a:pPr>
            <a:r>
              <a:rPr b="1" lang="en" sz="2000" spc="-1" strike="noStrike">
                <a:solidFill>
                  <a:srgbClr val="ffffff"/>
                </a:solidFill>
                <a:latin typeface="Montserrat"/>
                <a:ea typeface="Montserrat"/>
              </a:rPr>
              <a:t>Database Configuration</a:t>
            </a:r>
            <a:endParaRPr b="0" lang="en-US" sz="2000" spc="-1" strike="noStrike">
              <a:latin typeface="Arial"/>
            </a:endParaRPr>
          </a:p>
          <a:p>
            <a:pPr marL="457200" algn="ctr">
              <a:lnSpc>
                <a:spcPct val="120000"/>
              </a:lnSpc>
            </a:pPr>
            <a:r>
              <a:rPr b="1" lang="en" sz="2000" spc="-1" strike="noStrike">
                <a:solidFill>
                  <a:srgbClr val="ffffff"/>
                </a:solidFill>
                <a:latin typeface="Montserrat"/>
                <a:ea typeface="Montserrat"/>
              </a:rPr>
              <a:t>(application.properties)</a:t>
            </a:r>
            <a:endParaRPr b="0" lang="en-US" sz="2000" spc="-1" strike="noStrike">
              <a:latin typeface="Arial"/>
            </a:endParaRPr>
          </a:p>
          <a:p>
            <a:pPr marL="457200">
              <a:lnSpc>
                <a:spcPct val="120000"/>
              </a:lnSpc>
            </a:pPr>
            <a:endParaRPr b="0" lang="en-US" sz="2000" spc="-1" strike="noStrike">
              <a:latin typeface="Arial"/>
            </a:endParaRPr>
          </a:p>
        </p:txBody>
      </p:sp>
      <p:sp>
        <p:nvSpPr>
          <p:cNvPr id="284" name="CustomShape 3"/>
          <p:cNvSpPr/>
          <p:nvPr/>
        </p:nvSpPr>
        <p:spPr>
          <a:xfrm>
            <a:off x="201600" y="191520"/>
            <a:ext cx="400428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DATABASE-SQLite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5" name="Google Shape;362;p18" descr=""/>
          <p:cNvPicPr/>
          <p:nvPr/>
        </p:nvPicPr>
        <p:blipFill>
          <a:blip r:embed="rId1"/>
          <a:stretch/>
        </p:blipFill>
        <p:spPr>
          <a:xfrm>
            <a:off x="1400760" y="3512520"/>
            <a:ext cx="6142680" cy="1599120"/>
          </a:xfrm>
          <a:prstGeom prst="rect">
            <a:avLst/>
          </a:prstGeom>
          <a:ln>
            <a:noFill/>
          </a:ln>
        </p:spPr>
      </p:pic>
      <p:sp>
        <p:nvSpPr>
          <p:cNvPr id="286" name="CustomShape 1"/>
          <p:cNvSpPr/>
          <p:nvPr/>
        </p:nvSpPr>
        <p:spPr>
          <a:xfrm>
            <a:off x="1097280" y="889560"/>
            <a:ext cx="6714000" cy="2584440"/>
          </a:xfrm>
          <a:prstGeom prst="rect">
            <a:avLst/>
          </a:prstGeom>
          <a:noFill/>
          <a:ln w="38160">
            <a:noFill/>
          </a:ln>
        </p:spPr>
        <p:style>
          <a:lnRef idx="0"/>
          <a:fillRef idx="0"/>
          <a:effectRef idx="0"/>
          <a:fontRef idx="minor"/>
        </p:style>
        <p:txBody>
          <a:bodyPr lIns="90000" rIns="90000" tIns="91440" bIns="91440">
            <a:noAutofit/>
          </a:bodyPr>
          <a:p>
            <a:pPr>
              <a:lnSpc>
                <a:spcPct val="100000"/>
              </a:lnSpc>
            </a:pPr>
            <a:r>
              <a:rPr b="0" lang="en" sz="1600" spc="-1" strike="noStrike">
                <a:solidFill>
                  <a:srgbClr val="000000"/>
                </a:solidFill>
                <a:latin typeface="Montserrat"/>
                <a:ea typeface="Montserrat"/>
              </a:rPr>
              <a:t>Spring Security's web infrastructure is based entirely on standard servlet filters (HttpServletRequests and HttpServletResponses). It has no strong links to any particular web technology. Requests can come from a browser, a web service client, an HttpInvoker or an AJAX application. Spring Security maintains a filter chain internally where each of the filters has a particular responsibility and filters are added or removed from the configuration (</a:t>
            </a:r>
            <a:r>
              <a:rPr b="1" lang="en" sz="1600" spc="-1" strike="noStrike">
                <a:solidFill>
                  <a:srgbClr val="000000"/>
                </a:solidFill>
                <a:latin typeface="Montserrat"/>
                <a:ea typeface="Montserrat"/>
              </a:rPr>
              <a:t>FilterRegistrationBean</a:t>
            </a:r>
            <a:r>
              <a:rPr b="0" lang="en" sz="1600" spc="-1" strike="noStrike">
                <a:solidFill>
                  <a:srgbClr val="000000"/>
                </a:solidFill>
                <a:latin typeface="Montserrat"/>
                <a:ea typeface="Montserrat"/>
              </a:rPr>
              <a:t>) depending on which services are required. The ordering of the filters is important as there are dependencies between them.</a:t>
            </a:r>
            <a:endParaRPr b="0" lang="en-US" sz="1600" spc="-1" strike="noStrike">
              <a:latin typeface="Arial"/>
            </a:endParaRPr>
          </a:p>
        </p:txBody>
      </p:sp>
      <p:sp>
        <p:nvSpPr>
          <p:cNvPr id="287" name="CustomShape 2"/>
          <p:cNvSpPr/>
          <p:nvPr/>
        </p:nvSpPr>
        <p:spPr>
          <a:xfrm>
            <a:off x="201960" y="191520"/>
            <a:ext cx="5466600" cy="356400"/>
          </a:xfrm>
          <a:prstGeom prst="rect">
            <a:avLst/>
          </a:prstGeom>
          <a:noFill/>
          <a:ln>
            <a:noFill/>
          </a:ln>
        </p:spPr>
        <p:style>
          <a:lnRef idx="0"/>
          <a:fillRef idx="0"/>
          <a:effectRef idx="0"/>
          <a:fontRef idx="minor"/>
        </p:style>
        <p:txBody>
          <a:bodyPr lIns="0" rIns="0" tIns="0" bIns="0">
            <a:noAutofit/>
          </a:bodyPr>
          <a:p>
            <a:pPr>
              <a:lnSpc>
                <a:spcPct val="120000"/>
              </a:lnSpc>
            </a:pPr>
            <a:r>
              <a:rPr b="1" lang="en" sz="2000" spc="-1" strike="noStrike">
                <a:solidFill>
                  <a:srgbClr val="000000"/>
                </a:solidFill>
                <a:latin typeface="Montserrat"/>
                <a:ea typeface="Montserrat"/>
              </a:rPr>
              <a:t>HTTP-REQUEST FILTER CHAIN BASE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2020-08-20T04:14:53Z</dcterms:modified>
  <cp:revision>6</cp:revision>
  <dc:subject/>
  <dc:title/>
</cp:coreProperties>
</file>