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FDB25F-763E-4100-B8CD-55896E3D30C0}"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404494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DB25F-763E-4100-B8CD-55896E3D30C0}"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408138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DB25F-763E-4100-B8CD-55896E3D30C0}"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192559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DB25F-763E-4100-B8CD-55896E3D30C0}"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337145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FDB25F-763E-4100-B8CD-55896E3D30C0}"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113074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FDB25F-763E-4100-B8CD-55896E3D30C0}"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132952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FDB25F-763E-4100-B8CD-55896E3D30C0}" type="datetimeFigureOut">
              <a:rPr lang="en-IN" smtClean="0"/>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178435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FDB25F-763E-4100-B8CD-55896E3D30C0}" type="datetimeFigureOut">
              <a:rPr lang="en-IN" smtClean="0"/>
              <a:t>17-04-2023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40187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FDB25F-763E-4100-B8CD-55896E3D30C0}" type="datetimeFigureOut">
              <a:rPr lang="en-IN" smtClean="0"/>
              <a:t>17-04-2023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411988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FDB25F-763E-4100-B8CD-55896E3D30C0}"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665810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FDB25F-763E-4100-B8CD-55896E3D30C0}"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218737-D848-4D54-B7B6-6710F4A2C52B}" type="slidenum">
              <a:rPr lang="en-IN" smtClean="0"/>
              <a:t>‹#›</a:t>
            </a:fld>
            <a:endParaRPr lang="en-IN"/>
          </a:p>
        </p:txBody>
      </p:sp>
    </p:spTree>
    <p:extLst>
      <p:ext uri="{BB962C8B-B14F-4D97-AF65-F5344CB8AC3E}">
        <p14:creationId xmlns:p14="http://schemas.microsoft.com/office/powerpoint/2010/main" val="115421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FDB25F-763E-4100-B8CD-55896E3D30C0}" type="datetimeFigureOut">
              <a:rPr lang="en-IN" smtClean="0"/>
              <a:t>17-04-2023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18737-D848-4D54-B7B6-6710F4A2C52B}" type="slidenum">
              <a:rPr lang="en-IN" smtClean="0"/>
              <a:t>‹#›</a:t>
            </a:fld>
            <a:endParaRPr lang="en-IN"/>
          </a:p>
        </p:txBody>
      </p:sp>
    </p:spTree>
    <p:extLst>
      <p:ext uri="{BB962C8B-B14F-4D97-AF65-F5344CB8AC3E}">
        <p14:creationId xmlns:p14="http://schemas.microsoft.com/office/powerpoint/2010/main" val="20862979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10F2-E687-BB99-895E-A3B3BA595CA4}"/>
              </a:ext>
            </a:extLst>
          </p:cNvPr>
          <p:cNvSpPr>
            <a:spLocks noGrp="1"/>
          </p:cNvSpPr>
          <p:nvPr>
            <p:ph type="ctrTitle"/>
          </p:nvPr>
        </p:nvSpPr>
        <p:spPr>
          <a:xfrm>
            <a:off x="1524000" y="2235200"/>
            <a:ext cx="9144000" cy="2387600"/>
          </a:xfrm>
        </p:spPr>
        <p:txBody>
          <a:bodyPr>
            <a:normAutofit/>
          </a:bodyPr>
          <a:lstStyle/>
          <a:p>
            <a:r>
              <a:rPr lang="en-GB" sz="4000" b="0" i="0" u="none" strike="noStrike" baseline="0" dirty="0">
                <a:latin typeface="+mn-lt"/>
              </a:rPr>
              <a:t>Costly avoidance in anxious individuals: Elevated threat avoidance in</a:t>
            </a:r>
            <a:br>
              <a:rPr lang="en-GB" sz="4000" b="0" i="0" u="none" strike="noStrike" baseline="0" dirty="0">
                <a:latin typeface="+mn-lt"/>
              </a:rPr>
            </a:br>
            <a:r>
              <a:rPr lang="en-GB" sz="4000" b="0" i="0" u="none" strike="noStrike" baseline="0" dirty="0">
                <a:latin typeface="+mn-lt"/>
              </a:rPr>
              <a:t>anxious individuals under high, but not low competing rewards</a:t>
            </a:r>
            <a:endParaRPr lang="en-IN" sz="4000" dirty="0">
              <a:latin typeface="+mn-lt"/>
            </a:endParaRPr>
          </a:p>
        </p:txBody>
      </p:sp>
    </p:spTree>
    <p:extLst>
      <p:ext uri="{BB962C8B-B14F-4D97-AF65-F5344CB8AC3E}">
        <p14:creationId xmlns:p14="http://schemas.microsoft.com/office/powerpoint/2010/main" val="240590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67E6-9625-E221-2D0A-EEA85F37BB8E}"/>
              </a:ext>
            </a:extLst>
          </p:cNvPr>
          <p:cNvSpPr>
            <a:spLocks noGrp="1"/>
          </p:cNvSpPr>
          <p:nvPr>
            <p:ph type="title"/>
          </p:nvPr>
        </p:nvSpPr>
        <p:spPr>
          <a:xfrm>
            <a:off x="838200" y="598390"/>
            <a:ext cx="10515600" cy="1325563"/>
          </a:xfrm>
        </p:spPr>
        <p:txBody>
          <a:bodyPr/>
          <a:lstStyle/>
          <a:p>
            <a:r>
              <a:rPr lang="en-IN" dirty="0"/>
              <a:t>About the paper…</a:t>
            </a:r>
          </a:p>
        </p:txBody>
      </p:sp>
      <p:sp>
        <p:nvSpPr>
          <p:cNvPr id="3" name="Content Placeholder 2">
            <a:extLst>
              <a:ext uri="{FF2B5EF4-FFF2-40B4-BE49-F238E27FC236}">
                <a16:creationId xmlns:a16="http://schemas.microsoft.com/office/drawing/2014/main" id="{9B959D59-B47D-D261-98F9-3EDF413A405D}"/>
              </a:ext>
            </a:extLst>
          </p:cNvPr>
          <p:cNvSpPr>
            <a:spLocks noGrp="1"/>
          </p:cNvSpPr>
          <p:nvPr>
            <p:ph idx="1"/>
          </p:nvPr>
        </p:nvSpPr>
        <p:spPr>
          <a:xfrm>
            <a:off x="838200" y="2030898"/>
            <a:ext cx="10515600" cy="4351338"/>
          </a:xfrm>
        </p:spPr>
        <p:txBody>
          <a:bodyPr/>
          <a:lstStyle/>
          <a:p>
            <a:pPr marL="0" indent="0">
              <a:buNone/>
            </a:pPr>
            <a:r>
              <a:rPr lang="en-GB" b="0" i="0" dirty="0">
                <a:solidFill>
                  <a:srgbClr val="D1D5DB"/>
                </a:solidFill>
                <a:effectLst/>
                <a:latin typeface="Söhne"/>
              </a:rPr>
              <a:t>The research paper investigates how anxiety affects an individual's decision-making process in situations with </a:t>
            </a:r>
            <a:r>
              <a:rPr lang="en-GB" b="0" i="0" dirty="0">
                <a:solidFill>
                  <a:srgbClr val="FF0000"/>
                </a:solidFill>
                <a:effectLst/>
                <a:latin typeface="Söhne"/>
              </a:rPr>
              <a:t>competing rewards </a:t>
            </a:r>
            <a:r>
              <a:rPr lang="en-GB" b="0" i="0" dirty="0">
                <a:solidFill>
                  <a:srgbClr val="D1D5DB"/>
                </a:solidFill>
                <a:effectLst/>
                <a:latin typeface="Söhne"/>
              </a:rPr>
              <a:t>and </a:t>
            </a:r>
            <a:r>
              <a:rPr lang="en-GB" b="0" i="0" dirty="0">
                <a:solidFill>
                  <a:srgbClr val="FF0000"/>
                </a:solidFill>
                <a:effectLst/>
                <a:latin typeface="Söhne"/>
              </a:rPr>
              <a:t>threats</a:t>
            </a:r>
            <a:r>
              <a:rPr lang="en-GB" b="0" i="0" dirty="0">
                <a:solidFill>
                  <a:srgbClr val="D1D5DB"/>
                </a:solidFill>
                <a:effectLst/>
                <a:latin typeface="Söhne"/>
              </a:rPr>
              <a:t>. The study found that </a:t>
            </a:r>
            <a:r>
              <a:rPr lang="en-GB" b="0" i="0" dirty="0">
                <a:solidFill>
                  <a:srgbClr val="FFFF00"/>
                </a:solidFill>
                <a:effectLst/>
                <a:latin typeface="Söhne"/>
              </a:rPr>
              <a:t>anxious individuals tend to avoid threatening situations more than non-anxious individuals</a:t>
            </a:r>
            <a:r>
              <a:rPr lang="en-GB" b="0" i="0" dirty="0">
                <a:solidFill>
                  <a:srgbClr val="D1D5DB"/>
                </a:solidFill>
                <a:effectLst/>
                <a:latin typeface="Söhne"/>
              </a:rPr>
              <a:t>, especially when the </a:t>
            </a:r>
            <a:r>
              <a:rPr lang="en-GB" b="0" i="0" dirty="0">
                <a:solidFill>
                  <a:srgbClr val="FF0000"/>
                </a:solidFill>
                <a:effectLst/>
                <a:latin typeface="Söhne"/>
              </a:rPr>
              <a:t>potential rewards are high</a:t>
            </a:r>
            <a:r>
              <a:rPr lang="en-GB" b="0" i="0" dirty="0">
                <a:solidFill>
                  <a:srgbClr val="D1D5DB"/>
                </a:solidFill>
                <a:effectLst/>
                <a:latin typeface="Söhne"/>
              </a:rPr>
              <a:t>. The avoidance behaviour is costly, as it leads to a lower overall reward in the long run. The authors suggest that interventions targeting anxiety-related avoidance behaviours should focus on helping individuals weigh potential rewards against potential threats.</a:t>
            </a:r>
            <a:endParaRPr lang="en-IN" dirty="0"/>
          </a:p>
        </p:txBody>
      </p:sp>
    </p:spTree>
    <p:extLst>
      <p:ext uri="{BB962C8B-B14F-4D97-AF65-F5344CB8AC3E}">
        <p14:creationId xmlns:p14="http://schemas.microsoft.com/office/powerpoint/2010/main" val="271586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C9C7-EAEE-5FAB-31CE-1A2C2B6F34D7}"/>
              </a:ext>
            </a:extLst>
          </p:cNvPr>
          <p:cNvSpPr>
            <a:spLocks noGrp="1"/>
          </p:cNvSpPr>
          <p:nvPr>
            <p:ph type="title"/>
          </p:nvPr>
        </p:nvSpPr>
        <p:spPr>
          <a:xfrm>
            <a:off x="838200" y="298579"/>
            <a:ext cx="10515600" cy="1325563"/>
          </a:xfrm>
        </p:spPr>
        <p:txBody>
          <a:bodyPr/>
          <a:lstStyle/>
          <a:p>
            <a:r>
              <a:rPr lang="en-IN" dirty="0"/>
              <a:t>Introduction</a:t>
            </a:r>
          </a:p>
        </p:txBody>
      </p:sp>
      <p:sp>
        <p:nvSpPr>
          <p:cNvPr id="3" name="Content Placeholder 2">
            <a:extLst>
              <a:ext uri="{FF2B5EF4-FFF2-40B4-BE49-F238E27FC236}">
                <a16:creationId xmlns:a16="http://schemas.microsoft.com/office/drawing/2014/main" id="{06AA9229-E23C-A480-1065-DED080812559}"/>
              </a:ext>
            </a:extLst>
          </p:cNvPr>
          <p:cNvSpPr>
            <a:spLocks noGrp="1"/>
          </p:cNvSpPr>
          <p:nvPr>
            <p:ph idx="1"/>
          </p:nvPr>
        </p:nvSpPr>
        <p:spPr>
          <a:xfrm>
            <a:off x="838200" y="1679511"/>
            <a:ext cx="10515600" cy="4879910"/>
          </a:xfrm>
        </p:spPr>
        <p:txBody>
          <a:bodyPr>
            <a:normAutofit fontScale="85000" lnSpcReduction="20000"/>
          </a:bodyPr>
          <a:lstStyle/>
          <a:p>
            <a:r>
              <a:rPr lang="en-GB" dirty="0"/>
              <a:t>The purpose of this study is to examine the </a:t>
            </a:r>
            <a:r>
              <a:rPr lang="en-GB" dirty="0">
                <a:solidFill>
                  <a:srgbClr val="FF0000"/>
                </a:solidFill>
              </a:rPr>
              <a:t>relationship between anxiety and avoidance behaviour</a:t>
            </a:r>
            <a:r>
              <a:rPr lang="en-GB" dirty="0"/>
              <a:t>, particularly in situations with competing rewards.</a:t>
            </a:r>
          </a:p>
          <a:p>
            <a:r>
              <a:rPr lang="en-GB" dirty="0"/>
              <a:t>It is important to understand the mechanisms underlying avoidance behaviour because it is costly and can hinder daily functioning.</a:t>
            </a:r>
          </a:p>
          <a:p>
            <a:r>
              <a:rPr lang="en-GB" dirty="0"/>
              <a:t>Prior research has demonstrated that </a:t>
            </a:r>
            <a:r>
              <a:rPr lang="en-GB" dirty="0">
                <a:solidFill>
                  <a:srgbClr val="FFFF00"/>
                </a:solidFill>
              </a:rPr>
              <a:t>anxious individuals may engage in more avoidance behaviour than non-anxious individuals</a:t>
            </a:r>
            <a:r>
              <a:rPr lang="en-GB" dirty="0"/>
              <a:t>; however, the role of competing rewards has not been thoroughly investigated.</a:t>
            </a:r>
          </a:p>
          <a:p>
            <a:r>
              <a:rPr lang="en-GB" dirty="0"/>
              <a:t>A probabilistic learning task was used to simulate competing rewards and assess avoidance behaviour in both anxious and non-anxious participants.</a:t>
            </a:r>
          </a:p>
          <a:p>
            <a:r>
              <a:rPr lang="en-GB" dirty="0"/>
              <a:t>The results indicated that </a:t>
            </a:r>
            <a:r>
              <a:rPr lang="en-GB" dirty="0">
                <a:solidFill>
                  <a:srgbClr val="FF0000"/>
                </a:solidFill>
              </a:rPr>
              <a:t>anxious individuals displayed more avoidance behaviour in the high competing reward condition than non-anxious individuals</a:t>
            </a:r>
            <a:r>
              <a:rPr lang="en-GB" dirty="0"/>
              <a:t>, suggesting that anxiety may heighten the salience of potential threats and impair the ability to prioritise rewards.</a:t>
            </a:r>
          </a:p>
          <a:p>
            <a:r>
              <a:rPr lang="en-GB" dirty="0"/>
              <a:t>The findings have implications for comprehending the relationship between anxiety and decision-making and may inform the development of interventions designed to reduce avoidance behaviour in anxious individuals.</a:t>
            </a:r>
            <a:endParaRPr lang="en-IN" dirty="0"/>
          </a:p>
        </p:txBody>
      </p:sp>
    </p:spTree>
    <p:extLst>
      <p:ext uri="{BB962C8B-B14F-4D97-AF65-F5344CB8AC3E}">
        <p14:creationId xmlns:p14="http://schemas.microsoft.com/office/powerpoint/2010/main" val="425685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1017-9845-C24D-D88C-8778B51CE44E}"/>
              </a:ext>
            </a:extLst>
          </p:cNvPr>
          <p:cNvSpPr>
            <a:spLocks noGrp="1"/>
          </p:cNvSpPr>
          <p:nvPr>
            <p:ph type="title"/>
          </p:nvPr>
        </p:nvSpPr>
        <p:spPr>
          <a:xfrm>
            <a:off x="838200" y="495755"/>
            <a:ext cx="10515600" cy="1325563"/>
          </a:xfrm>
        </p:spPr>
        <p:txBody>
          <a:bodyPr>
            <a:normAutofit/>
          </a:bodyPr>
          <a:lstStyle/>
          <a:p>
            <a:r>
              <a:rPr lang="en-IN" sz="4800" b="0" i="0" u="none" strike="noStrike" baseline="0" dirty="0">
                <a:latin typeface="AdvOT1efcda3b.B"/>
              </a:rPr>
              <a:t>Material and methods</a:t>
            </a:r>
            <a:endParaRPr lang="en-IN" sz="4800" dirty="0"/>
          </a:p>
        </p:txBody>
      </p:sp>
      <p:sp>
        <p:nvSpPr>
          <p:cNvPr id="3" name="Content Placeholder 2">
            <a:extLst>
              <a:ext uri="{FF2B5EF4-FFF2-40B4-BE49-F238E27FC236}">
                <a16:creationId xmlns:a16="http://schemas.microsoft.com/office/drawing/2014/main" id="{4FC26214-9711-66C3-5852-20F3DEEACD68}"/>
              </a:ext>
            </a:extLst>
          </p:cNvPr>
          <p:cNvSpPr>
            <a:spLocks noGrp="1"/>
          </p:cNvSpPr>
          <p:nvPr>
            <p:ph idx="1"/>
          </p:nvPr>
        </p:nvSpPr>
        <p:spPr>
          <a:xfrm>
            <a:off x="838200" y="1900269"/>
            <a:ext cx="10515600" cy="4388563"/>
          </a:xfrm>
        </p:spPr>
        <p:txBody>
          <a:bodyPr>
            <a:noAutofit/>
          </a:bodyPr>
          <a:lstStyle/>
          <a:p>
            <a:pPr algn="l">
              <a:buFont typeface="Arial" panose="020B0604020202020204" pitchFamily="34" charset="0"/>
              <a:buChar char="•"/>
            </a:pPr>
            <a:r>
              <a:rPr lang="en-GB" sz="2000" b="0" i="0" dirty="0">
                <a:solidFill>
                  <a:srgbClr val="D1D5DB"/>
                </a:solidFill>
                <a:effectLst/>
                <a:latin typeface="Söhne"/>
              </a:rPr>
              <a:t>Participants: The study recruited 72 adults from the general population, with varying degrees of anxiety levels, to participate in the experiment.</a:t>
            </a:r>
          </a:p>
          <a:p>
            <a:pPr algn="l">
              <a:buFont typeface="Arial" panose="020B0604020202020204" pitchFamily="34" charset="0"/>
              <a:buChar char="•"/>
            </a:pPr>
            <a:r>
              <a:rPr lang="en-GB" sz="2000" b="0" i="0" dirty="0">
                <a:solidFill>
                  <a:srgbClr val="D1D5DB"/>
                </a:solidFill>
                <a:effectLst/>
                <a:latin typeface="Söhne"/>
              </a:rPr>
              <a:t>Materials: The study utilized a computer-based task that measured threat avoidance behaviour in the presence of different reward options, including high and low competing rewards.</a:t>
            </a:r>
          </a:p>
          <a:p>
            <a:pPr algn="l">
              <a:buFont typeface="Arial" panose="020B0604020202020204" pitchFamily="34" charset="0"/>
              <a:buChar char="•"/>
            </a:pPr>
            <a:r>
              <a:rPr lang="en-GB" sz="2000" b="0" i="0" dirty="0">
                <a:solidFill>
                  <a:srgbClr val="D1D5DB"/>
                </a:solidFill>
                <a:effectLst/>
                <a:latin typeface="Söhne"/>
              </a:rPr>
              <a:t>Procedure: Participants completed a series of trials where they were instructed to choose between two options, one of which involved avoiding a potentially threatening stimulus. The experiment included conditions with high and low competing rewards.</a:t>
            </a:r>
          </a:p>
          <a:p>
            <a:pPr algn="l">
              <a:buFont typeface="Arial" panose="020B0604020202020204" pitchFamily="34" charset="0"/>
              <a:buChar char="•"/>
            </a:pPr>
            <a:r>
              <a:rPr lang="en-GB" sz="2000" b="0" i="0" dirty="0">
                <a:solidFill>
                  <a:srgbClr val="D1D5DB"/>
                </a:solidFill>
                <a:effectLst/>
                <a:latin typeface="Söhne"/>
              </a:rPr>
              <a:t>Measures: The researchers measured threat avoidance behaviour and anxiety levels through self-report measures and physiological measurements (skin conductance response).</a:t>
            </a:r>
          </a:p>
          <a:p>
            <a:pPr algn="l">
              <a:buFont typeface="Arial" panose="020B0604020202020204" pitchFamily="34" charset="0"/>
              <a:buChar char="•"/>
            </a:pPr>
            <a:r>
              <a:rPr lang="en-GB" sz="2000" b="0" i="0" dirty="0">
                <a:solidFill>
                  <a:srgbClr val="D1D5DB"/>
                </a:solidFill>
                <a:effectLst/>
                <a:latin typeface="Söhne"/>
              </a:rPr>
              <a:t>Data Analysis: The researchers used statistical analysis to compare the levels of threat avoidance behaviour between anxious and non-anxious individuals in the different reward conditions.</a:t>
            </a:r>
          </a:p>
          <a:p>
            <a:pPr algn="l">
              <a:buFont typeface="Arial" panose="020B0604020202020204" pitchFamily="34" charset="0"/>
              <a:buChar char="•"/>
            </a:pPr>
            <a:r>
              <a:rPr lang="en-GB" sz="2000" b="0" i="0" dirty="0">
                <a:solidFill>
                  <a:srgbClr val="D1D5DB"/>
                </a:solidFill>
                <a:effectLst/>
                <a:latin typeface="Söhne"/>
              </a:rPr>
              <a:t>Ethics: The study obtained ethical approval from the appropriate research ethics committee and ensured that participants provided informed consent before participating in the experiment.</a:t>
            </a:r>
          </a:p>
          <a:p>
            <a:endParaRPr lang="en-IN" sz="2000" dirty="0"/>
          </a:p>
        </p:txBody>
      </p:sp>
    </p:spTree>
    <p:extLst>
      <p:ext uri="{BB962C8B-B14F-4D97-AF65-F5344CB8AC3E}">
        <p14:creationId xmlns:p14="http://schemas.microsoft.com/office/powerpoint/2010/main" val="73455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FC1A5-C9AC-373F-A955-164D15FE4B8E}"/>
              </a:ext>
            </a:extLst>
          </p:cNvPr>
          <p:cNvSpPr>
            <a:spLocks noGrp="1"/>
          </p:cNvSpPr>
          <p:nvPr>
            <p:ph type="title"/>
          </p:nvPr>
        </p:nvSpPr>
        <p:spPr/>
        <p:txBody>
          <a:bodyPr/>
          <a:lstStyle/>
          <a:p>
            <a:r>
              <a:rPr lang="en-IN" dirty="0"/>
              <a:t>Result</a:t>
            </a:r>
          </a:p>
        </p:txBody>
      </p:sp>
      <p:sp>
        <p:nvSpPr>
          <p:cNvPr id="4" name="Rectangle 1">
            <a:extLst>
              <a:ext uri="{FF2B5EF4-FFF2-40B4-BE49-F238E27FC236}">
                <a16:creationId xmlns:a16="http://schemas.microsoft.com/office/drawing/2014/main" id="{59EE10C0-846E-D98D-3515-412CDCEEB541}"/>
              </a:ext>
            </a:extLst>
          </p:cNvPr>
          <p:cNvSpPr>
            <a:spLocks noGrp="1" noChangeArrowheads="1"/>
          </p:cNvSpPr>
          <p:nvPr>
            <p:ph idx="1"/>
          </p:nvPr>
        </p:nvSpPr>
        <p:spPr bwMode="auto">
          <a:xfrm>
            <a:off x="838200" y="1625798"/>
            <a:ext cx="10050624"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FF0000"/>
                </a:solidFill>
                <a:effectLst/>
                <a:latin typeface="Söhne"/>
              </a:rPr>
              <a:t>Anxious individuals demonstrated elevated threat avoidance behavior in response to high competing rewards compared to low competing rewards.</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Söhne"/>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Söhne"/>
              </a:rPr>
              <a:t>This pattern was observed across both the approach and avoidance conditions of the task.</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Söhne"/>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FFFF00"/>
                </a:solidFill>
                <a:effectLst/>
                <a:latin typeface="Söhne"/>
              </a:rPr>
              <a:t>The magnitude of avoidance behavior was not related to self-reported anxiety levels.</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Söhne"/>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Söhne"/>
              </a:rPr>
              <a:t>There was no significant difference between anxious and non-anxious individuals in their approach behavior under high or low competing rewards.</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Söhne"/>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Söhne"/>
              </a:rPr>
              <a:t>The findings suggest that </a:t>
            </a:r>
            <a:r>
              <a:rPr kumimoji="0" lang="en-US" altLang="en-US" sz="2000" b="0" i="0" u="none" strike="noStrike" cap="none" normalizeH="0" baseline="0" dirty="0">
                <a:ln>
                  <a:noFill/>
                </a:ln>
                <a:solidFill>
                  <a:srgbClr val="FF0000"/>
                </a:solidFill>
                <a:effectLst/>
                <a:latin typeface="Söhne"/>
              </a:rPr>
              <a:t>anxious individuals may be more sensitive to competing rewards </a:t>
            </a:r>
            <a:r>
              <a:rPr kumimoji="0" lang="en-US" altLang="en-US" sz="2000" b="0" i="0" u="none" strike="noStrike" cap="none" normalizeH="0" baseline="0" dirty="0">
                <a:ln>
                  <a:noFill/>
                </a:ln>
                <a:solidFill>
                  <a:schemeClr val="tx1"/>
                </a:solidFill>
                <a:effectLst/>
                <a:latin typeface="Söhne"/>
              </a:rPr>
              <a:t>and are </a:t>
            </a:r>
            <a:r>
              <a:rPr kumimoji="0" lang="en-US" altLang="en-US" sz="2000" b="0" i="0" u="none" strike="noStrike" cap="none" normalizeH="0" baseline="0" dirty="0">
                <a:ln>
                  <a:noFill/>
                </a:ln>
                <a:solidFill>
                  <a:srgbClr val="FFFF00"/>
                </a:solidFill>
                <a:effectLst/>
                <a:latin typeface="Söhne"/>
              </a:rPr>
              <a:t>more likely to avoid perceived threats when rewards are high</a:t>
            </a:r>
            <a:r>
              <a:rPr kumimoji="0" lang="en-US" altLang="en-US" sz="2000" b="0" i="0" u="none" strike="noStrike" cap="none" normalizeH="0" baseline="0" dirty="0">
                <a:ln>
                  <a:noFill/>
                </a:ln>
                <a:solidFill>
                  <a:schemeClr val="tx1"/>
                </a:solidFill>
                <a:effectLst/>
                <a:latin typeface="Söhne"/>
              </a:rPr>
              <a:t>.</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Söhne"/>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Söhne"/>
              </a:rPr>
              <a:t>The results have implications for understanding the relationship between anxiety and decision-making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678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3EEE-2A09-B782-8737-C99984095BC3}"/>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C62EB048-4154-B1EF-0ACA-78840C0D7990}"/>
              </a:ext>
            </a:extLst>
          </p:cNvPr>
          <p:cNvSpPr>
            <a:spLocks noGrp="1"/>
          </p:cNvSpPr>
          <p:nvPr>
            <p:ph idx="1"/>
          </p:nvPr>
        </p:nvSpPr>
        <p:spPr>
          <a:xfrm>
            <a:off x="838200" y="1690688"/>
            <a:ext cx="10367865" cy="4971369"/>
          </a:xfrm>
        </p:spPr>
        <p:txBody>
          <a:bodyPr>
            <a:normAutofit fontScale="85000" lnSpcReduction="20000"/>
          </a:bodyPr>
          <a:lstStyle/>
          <a:p>
            <a:r>
              <a:rPr lang="en-GB" dirty="0">
                <a:solidFill>
                  <a:srgbClr val="FF0000"/>
                </a:solidFill>
              </a:rPr>
              <a:t>When competing rewards are high, anxious individuals exhibit elevated levels of threat avoidance, but not when they are low.</a:t>
            </a:r>
          </a:p>
          <a:p>
            <a:r>
              <a:rPr lang="en-GB" dirty="0"/>
              <a:t>This indicates that anxiety may not necessarily lead to avoidance behaviour in all situations, but rather in specific contexts where </a:t>
            </a:r>
            <a:r>
              <a:rPr lang="en-GB" dirty="0">
                <a:solidFill>
                  <a:srgbClr val="FFFF00"/>
                </a:solidFill>
              </a:rPr>
              <a:t>perceived risk is higher</a:t>
            </a:r>
            <a:r>
              <a:rPr lang="en-GB" dirty="0"/>
              <a:t>.</a:t>
            </a:r>
          </a:p>
          <a:p>
            <a:r>
              <a:rPr lang="en-GB" dirty="0"/>
              <a:t>In addition, the results suggest that the </a:t>
            </a:r>
            <a:r>
              <a:rPr lang="en-GB" dirty="0">
                <a:solidFill>
                  <a:srgbClr val="FF0000"/>
                </a:solidFill>
              </a:rPr>
              <a:t>"costly avoidance" hypothesis may apply specifically to anxious individuals</a:t>
            </a:r>
            <a:r>
              <a:rPr lang="en-GB" dirty="0"/>
              <a:t>, who may be more likely to engage in avoidance behaviours even when they incur a cost.</a:t>
            </a:r>
          </a:p>
          <a:p>
            <a:r>
              <a:rPr lang="en-GB" dirty="0"/>
              <a:t>The study has significant implications for understanding </a:t>
            </a:r>
            <a:r>
              <a:rPr lang="en-GB" dirty="0">
                <a:solidFill>
                  <a:srgbClr val="FFFF00"/>
                </a:solidFill>
              </a:rPr>
              <a:t>how anxiety affects decision-making and behaviour</a:t>
            </a:r>
            <a:r>
              <a:rPr lang="en-GB" dirty="0"/>
              <a:t> and for </a:t>
            </a:r>
            <a:r>
              <a:rPr lang="en-GB" dirty="0">
                <a:solidFill>
                  <a:srgbClr val="FF0000"/>
                </a:solidFill>
              </a:rPr>
              <a:t>developing more effective treatments for anxiety.</a:t>
            </a:r>
          </a:p>
          <a:p>
            <a:r>
              <a:rPr lang="en-GB" dirty="0"/>
              <a:t>The study's limitations are discussed, including the use of self-report measures and the potential influence of demand characteristics on the findings.</a:t>
            </a:r>
          </a:p>
          <a:p>
            <a:r>
              <a:rPr lang="en-GB" dirty="0"/>
              <a:t>The authors conclude by emphasising the need for additional research in this area, especially with larger and more diverse samples, as well as investigations into the neural mechanisms underlying avoidance behaviour in anxious individuals.</a:t>
            </a:r>
            <a:endParaRPr lang="en-IN" dirty="0"/>
          </a:p>
        </p:txBody>
      </p:sp>
    </p:spTree>
    <p:extLst>
      <p:ext uri="{BB962C8B-B14F-4D97-AF65-F5344CB8AC3E}">
        <p14:creationId xmlns:p14="http://schemas.microsoft.com/office/powerpoint/2010/main" val="238760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897-ED45-9F78-8FCF-F2918A945F89}"/>
              </a:ext>
            </a:extLst>
          </p:cNvPr>
          <p:cNvSpPr>
            <a:spLocks noGrp="1"/>
          </p:cNvSpPr>
          <p:nvPr>
            <p:ph type="title"/>
          </p:nvPr>
        </p:nvSpPr>
        <p:spPr>
          <a:xfrm>
            <a:off x="838200" y="2766218"/>
            <a:ext cx="10515600" cy="1325563"/>
          </a:xfrm>
        </p:spPr>
        <p:txBody>
          <a:bodyPr/>
          <a:lstStyle/>
          <a:p>
            <a:pPr algn="ctr"/>
            <a:r>
              <a:rPr lang="en-IN" dirty="0"/>
              <a:t>Thank you</a:t>
            </a:r>
          </a:p>
        </p:txBody>
      </p:sp>
    </p:spTree>
    <p:extLst>
      <p:ext uri="{BB962C8B-B14F-4D97-AF65-F5344CB8AC3E}">
        <p14:creationId xmlns:p14="http://schemas.microsoft.com/office/powerpoint/2010/main" val="4868060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54</TotalTime>
  <Words>718</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AdvOT1efcda3b.B</vt:lpstr>
      <vt:lpstr>Arial</vt:lpstr>
      <vt:lpstr>Calibri</vt:lpstr>
      <vt:lpstr>Calibri Light</vt:lpstr>
      <vt:lpstr>Söhne</vt:lpstr>
      <vt:lpstr>Office Theme</vt:lpstr>
      <vt:lpstr>Costly avoidance in anxious individuals: Elevated threat avoidance in anxious individuals under high, but not low competing rewards</vt:lpstr>
      <vt:lpstr>About the paper…</vt:lpstr>
      <vt:lpstr>Introduction</vt:lpstr>
      <vt:lpstr>Material and methods</vt:lpstr>
      <vt:lpstr>Result</vt:lpstr>
      <vt:lpstr>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Costly avoidance in anxious individuals: Elevated threat avoidance in anxious individuals under high, but not low competing rewards</dc:title>
  <dc:creator>Priyanshu Tiwari</dc:creator>
  <cp:lastModifiedBy>Priyanshu Tiwari</cp:lastModifiedBy>
  <cp:revision>1</cp:revision>
  <dcterms:created xsi:type="dcterms:W3CDTF">2023-04-17T09:16:40Z</dcterms:created>
  <dcterms:modified xsi:type="dcterms:W3CDTF">2023-04-17T10:11:38Z</dcterms:modified>
</cp:coreProperties>
</file>