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60" r:id="rId3"/>
  </p:sldMasterIdLst>
  <p:sldIdLst>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8023DB-E352-49AA-AC1B-C0E4AD1B16B6}" type="doc">
      <dgm:prSet loTypeId="urn:microsoft.com/office/officeart/2005/8/layout/default" loCatId="list" qsTypeId="urn:microsoft.com/office/officeart/2005/8/quickstyle/3d2" qsCatId="3D" csTypeId="urn:microsoft.com/office/officeart/2005/8/colors/accent1_2" csCatId="accent1" phldr="1"/>
      <dgm:spPr/>
      <dgm:t>
        <a:bodyPr/>
        <a:lstStyle/>
        <a:p>
          <a:endParaRPr lang="en-IN"/>
        </a:p>
      </dgm:t>
    </dgm:pt>
    <dgm:pt modelId="{F396EA68-5453-45AA-8141-CF1327DB4328}">
      <dgm:prSet phldrT="[Text]"/>
      <dgm:spPr/>
      <dgm:t>
        <a:bodyPr/>
        <a:lstStyle/>
        <a:p>
          <a:r>
            <a:rPr lang="en-IN" b="1" dirty="0">
              <a:solidFill>
                <a:schemeClr val="bg1">
                  <a:lumMod val="95000"/>
                  <a:lumOff val="5000"/>
                </a:schemeClr>
              </a:solidFill>
            </a:rPr>
            <a:t>Cognitive Control</a:t>
          </a:r>
        </a:p>
      </dgm:t>
    </dgm:pt>
    <dgm:pt modelId="{FBF00649-DFB4-4D01-BD74-F09937099D1C}" type="parTrans" cxnId="{0CF75CB5-ECFC-47F1-A9E1-13F8A174F749}">
      <dgm:prSet/>
      <dgm:spPr/>
      <dgm:t>
        <a:bodyPr/>
        <a:lstStyle/>
        <a:p>
          <a:endParaRPr lang="en-IN"/>
        </a:p>
      </dgm:t>
    </dgm:pt>
    <dgm:pt modelId="{19DCCE8C-917F-4411-89A7-C82F73D7DD2A}" type="sibTrans" cxnId="{0CF75CB5-ECFC-47F1-A9E1-13F8A174F749}">
      <dgm:prSet/>
      <dgm:spPr/>
      <dgm:t>
        <a:bodyPr/>
        <a:lstStyle/>
        <a:p>
          <a:endParaRPr lang="en-IN"/>
        </a:p>
      </dgm:t>
    </dgm:pt>
    <dgm:pt modelId="{3190D6BA-FE77-40B4-AA61-780590A2E6B8}">
      <dgm:prSet phldrT="[Text]"/>
      <dgm:spPr/>
      <dgm:t>
        <a:bodyPr/>
        <a:lstStyle/>
        <a:p>
          <a:r>
            <a:rPr lang="en-IN" b="1" dirty="0">
              <a:solidFill>
                <a:schemeClr val="bg1">
                  <a:lumMod val="95000"/>
                  <a:lumOff val="5000"/>
                </a:schemeClr>
              </a:solidFill>
            </a:rPr>
            <a:t>Reward and Value</a:t>
          </a:r>
        </a:p>
      </dgm:t>
    </dgm:pt>
    <dgm:pt modelId="{25BFE532-0E62-4804-A364-2798FB613056}" type="parTrans" cxnId="{F7959D86-CC41-4DFF-9DD3-9B9069B7F2E8}">
      <dgm:prSet/>
      <dgm:spPr/>
      <dgm:t>
        <a:bodyPr/>
        <a:lstStyle/>
        <a:p>
          <a:endParaRPr lang="en-IN"/>
        </a:p>
      </dgm:t>
    </dgm:pt>
    <dgm:pt modelId="{2CD8E624-917B-42CB-93AE-5FE654BB458B}" type="sibTrans" cxnId="{F7959D86-CC41-4DFF-9DD3-9B9069B7F2E8}">
      <dgm:prSet/>
      <dgm:spPr/>
      <dgm:t>
        <a:bodyPr/>
        <a:lstStyle/>
        <a:p>
          <a:endParaRPr lang="en-IN"/>
        </a:p>
      </dgm:t>
    </dgm:pt>
    <dgm:pt modelId="{220535B7-5EC5-429C-96E1-D159D8DC4B2B}">
      <dgm:prSet phldrT="[Text]"/>
      <dgm:spPr/>
      <dgm:t>
        <a:bodyPr/>
        <a:lstStyle/>
        <a:p>
          <a:r>
            <a:rPr lang="en-IN" b="1" dirty="0">
              <a:solidFill>
                <a:schemeClr val="bg1">
                  <a:lumMod val="95000"/>
                  <a:lumOff val="5000"/>
                </a:schemeClr>
              </a:solidFill>
            </a:rPr>
            <a:t>Risk, Uncertainty and Ambiguity</a:t>
          </a:r>
        </a:p>
      </dgm:t>
    </dgm:pt>
    <dgm:pt modelId="{41F84DC7-F082-4D4D-8EB2-CBB9A8FD57B2}" type="parTrans" cxnId="{556CD639-F923-48DC-B3BB-12250E95B0EA}">
      <dgm:prSet/>
      <dgm:spPr/>
      <dgm:t>
        <a:bodyPr/>
        <a:lstStyle/>
        <a:p>
          <a:endParaRPr lang="en-IN"/>
        </a:p>
      </dgm:t>
    </dgm:pt>
    <dgm:pt modelId="{C36609CC-09FC-4807-8FC4-81B0FDC5B8BA}" type="sibTrans" cxnId="{556CD639-F923-48DC-B3BB-12250E95B0EA}">
      <dgm:prSet/>
      <dgm:spPr/>
      <dgm:t>
        <a:bodyPr/>
        <a:lstStyle/>
        <a:p>
          <a:endParaRPr lang="en-IN"/>
        </a:p>
      </dgm:t>
    </dgm:pt>
    <dgm:pt modelId="{54F34A03-C4E2-44D1-915F-988886D6FE62}">
      <dgm:prSet phldrT="[Text]"/>
      <dgm:spPr/>
      <dgm:t>
        <a:bodyPr/>
        <a:lstStyle/>
        <a:p>
          <a:r>
            <a:rPr lang="en-IN" b="1" dirty="0">
              <a:solidFill>
                <a:schemeClr val="bg1">
                  <a:lumMod val="95000"/>
                  <a:lumOff val="5000"/>
                </a:schemeClr>
              </a:solidFill>
            </a:rPr>
            <a:t>Strategic Uncertainty</a:t>
          </a:r>
        </a:p>
      </dgm:t>
    </dgm:pt>
    <dgm:pt modelId="{042B0B9B-B2B0-4EA6-87C6-9308E70AD1BA}" type="parTrans" cxnId="{626C4B91-E1EF-40FC-A260-DE177DBFEB07}">
      <dgm:prSet/>
      <dgm:spPr/>
      <dgm:t>
        <a:bodyPr/>
        <a:lstStyle/>
        <a:p>
          <a:endParaRPr lang="en-IN"/>
        </a:p>
      </dgm:t>
    </dgm:pt>
    <dgm:pt modelId="{58BB6A1A-1A85-40C1-BC53-1F3BEACDFE40}" type="sibTrans" cxnId="{626C4B91-E1EF-40FC-A260-DE177DBFEB07}">
      <dgm:prSet/>
      <dgm:spPr/>
      <dgm:t>
        <a:bodyPr/>
        <a:lstStyle/>
        <a:p>
          <a:endParaRPr lang="en-IN"/>
        </a:p>
      </dgm:t>
    </dgm:pt>
    <dgm:pt modelId="{B2B074F1-3D92-4373-81BC-4C4BE5A38FC2}">
      <dgm:prSet phldrT="[Text]"/>
      <dgm:spPr/>
      <dgm:t>
        <a:bodyPr/>
        <a:lstStyle/>
        <a:p>
          <a:r>
            <a:rPr lang="en-IN" b="1" dirty="0">
              <a:solidFill>
                <a:schemeClr val="bg1">
                  <a:lumMod val="95000"/>
                  <a:lumOff val="5000"/>
                </a:schemeClr>
              </a:solidFill>
            </a:rPr>
            <a:t>Game Theory</a:t>
          </a:r>
        </a:p>
      </dgm:t>
    </dgm:pt>
    <dgm:pt modelId="{B9D96910-47E8-4312-8DE4-51B495CC75E9}" type="parTrans" cxnId="{51F6CA45-17F8-4F53-AB56-99FE214BA532}">
      <dgm:prSet/>
      <dgm:spPr/>
      <dgm:t>
        <a:bodyPr/>
        <a:lstStyle/>
        <a:p>
          <a:endParaRPr lang="en-IN"/>
        </a:p>
      </dgm:t>
    </dgm:pt>
    <dgm:pt modelId="{037DCE42-9898-4EB3-812F-89AB01BF2844}" type="sibTrans" cxnId="{51F6CA45-17F8-4F53-AB56-99FE214BA532}">
      <dgm:prSet/>
      <dgm:spPr/>
      <dgm:t>
        <a:bodyPr/>
        <a:lstStyle/>
        <a:p>
          <a:endParaRPr lang="en-IN"/>
        </a:p>
      </dgm:t>
    </dgm:pt>
    <dgm:pt modelId="{27D298DF-38FF-4FD3-B57F-8F97BBCBCE96}">
      <dgm:prSet phldrT="[Text]"/>
      <dgm:spPr/>
      <dgm:t>
        <a:bodyPr/>
        <a:lstStyle/>
        <a:p>
          <a:r>
            <a:rPr lang="en-IN" b="1" dirty="0">
              <a:solidFill>
                <a:schemeClr val="bg1">
                  <a:lumMod val="95000"/>
                  <a:lumOff val="5000"/>
                </a:schemeClr>
              </a:solidFill>
            </a:rPr>
            <a:t>Temporal Discounting</a:t>
          </a:r>
        </a:p>
      </dgm:t>
    </dgm:pt>
    <dgm:pt modelId="{267E81F9-5B6E-49C3-A4E3-665B1B8174C1}" type="parTrans" cxnId="{717F3F3E-916A-47A5-B8B0-BCE62BFF95C2}">
      <dgm:prSet/>
      <dgm:spPr/>
      <dgm:t>
        <a:bodyPr/>
        <a:lstStyle/>
        <a:p>
          <a:endParaRPr lang="en-IN"/>
        </a:p>
      </dgm:t>
    </dgm:pt>
    <dgm:pt modelId="{7C081E7B-4948-45E3-A8B6-58E5DE190ED0}" type="sibTrans" cxnId="{717F3F3E-916A-47A5-B8B0-BCE62BFF95C2}">
      <dgm:prSet/>
      <dgm:spPr/>
      <dgm:t>
        <a:bodyPr/>
        <a:lstStyle/>
        <a:p>
          <a:endParaRPr lang="en-IN"/>
        </a:p>
      </dgm:t>
    </dgm:pt>
    <dgm:pt modelId="{FD24F100-23C7-4A55-8401-8CB76DEA8C5B}" type="pres">
      <dgm:prSet presAssocID="{108023DB-E352-49AA-AC1B-C0E4AD1B16B6}" presName="diagram" presStyleCnt="0">
        <dgm:presLayoutVars>
          <dgm:dir/>
          <dgm:resizeHandles val="exact"/>
        </dgm:presLayoutVars>
      </dgm:prSet>
      <dgm:spPr/>
    </dgm:pt>
    <dgm:pt modelId="{BAF7CC35-0730-4813-8859-0E0482228189}" type="pres">
      <dgm:prSet presAssocID="{F396EA68-5453-45AA-8141-CF1327DB4328}" presName="node" presStyleLbl="node1" presStyleIdx="0" presStyleCnt="6">
        <dgm:presLayoutVars>
          <dgm:bulletEnabled val="1"/>
        </dgm:presLayoutVars>
      </dgm:prSet>
      <dgm:spPr/>
    </dgm:pt>
    <dgm:pt modelId="{EA3CC6A6-78E8-4F1D-B131-EEEE434FA7D1}" type="pres">
      <dgm:prSet presAssocID="{19DCCE8C-917F-4411-89A7-C82F73D7DD2A}" presName="sibTrans" presStyleCnt="0"/>
      <dgm:spPr/>
    </dgm:pt>
    <dgm:pt modelId="{4B7C4AB6-2C85-42C2-B0C7-82C50D88ABD6}" type="pres">
      <dgm:prSet presAssocID="{3190D6BA-FE77-40B4-AA61-780590A2E6B8}" presName="node" presStyleLbl="node1" presStyleIdx="1" presStyleCnt="6">
        <dgm:presLayoutVars>
          <dgm:bulletEnabled val="1"/>
        </dgm:presLayoutVars>
      </dgm:prSet>
      <dgm:spPr/>
    </dgm:pt>
    <dgm:pt modelId="{1BB593B9-215B-4F0F-9A8F-344C71D02219}" type="pres">
      <dgm:prSet presAssocID="{2CD8E624-917B-42CB-93AE-5FE654BB458B}" presName="sibTrans" presStyleCnt="0"/>
      <dgm:spPr/>
    </dgm:pt>
    <dgm:pt modelId="{2DE2D6A3-8B88-4F9C-BE3E-C887917018DA}" type="pres">
      <dgm:prSet presAssocID="{220535B7-5EC5-429C-96E1-D159D8DC4B2B}" presName="node" presStyleLbl="node1" presStyleIdx="2" presStyleCnt="6">
        <dgm:presLayoutVars>
          <dgm:bulletEnabled val="1"/>
        </dgm:presLayoutVars>
      </dgm:prSet>
      <dgm:spPr/>
    </dgm:pt>
    <dgm:pt modelId="{279FE5E0-1E2D-4F90-A005-28AB1E0A3190}" type="pres">
      <dgm:prSet presAssocID="{C36609CC-09FC-4807-8FC4-81B0FDC5B8BA}" presName="sibTrans" presStyleCnt="0"/>
      <dgm:spPr/>
    </dgm:pt>
    <dgm:pt modelId="{41475886-AB9B-4525-9338-CC91F2D7C99B}" type="pres">
      <dgm:prSet presAssocID="{54F34A03-C4E2-44D1-915F-988886D6FE62}" presName="node" presStyleLbl="node1" presStyleIdx="3" presStyleCnt="6" custLinFactNeighborY="1420">
        <dgm:presLayoutVars>
          <dgm:bulletEnabled val="1"/>
        </dgm:presLayoutVars>
      </dgm:prSet>
      <dgm:spPr/>
    </dgm:pt>
    <dgm:pt modelId="{C3CC8CD6-F9FD-4B21-BE55-E1083D5F602B}" type="pres">
      <dgm:prSet presAssocID="{58BB6A1A-1A85-40C1-BC53-1F3BEACDFE40}" presName="sibTrans" presStyleCnt="0"/>
      <dgm:spPr/>
    </dgm:pt>
    <dgm:pt modelId="{46BE0EA8-E4B3-4883-AFFD-AADAE1A7D0B3}" type="pres">
      <dgm:prSet presAssocID="{B2B074F1-3D92-4373-81BC-4C4BE5A38FC2}" presName="node" presStyleLbl="node1" presStyleIdx="4" presStyleCnt="6" custLinFactNeighborX="0" custLinFactNeighborY="1893">
        <dgm:presLayoutVars>
          <dgm:bulletEnabled val="1"/>
        </dgm:presLayoutVars>
      </dgm:prSet>
      <dgm:spPr/>
    </dgm:pt>
    <dgm:pt modelId="{5B24E4D2-9BA4-4ABB-9A45-7AC2539EB25D}" type="pres">
      <dgm:prSet presAssocID="{037DCE42-9898-4EB3-812F-89AB01BF2844}" presName="sibTrans" presStyleCnt="0"/>
      <dgm:spPr/>
    </dgm:pt>
    <dgm:pt modelId="{B0604B4E-6E61-4F55-87BB-F07D140CEC07}" type="pres">
      <dgm:prSet presAssocID="{27D298DF-38FF-4FD3-B57F-8F97BBCBCE96}" presName="node" presStyleLbl="node1" presStyleIdx="5" presStyleCnt="6" custLinFactNeighborY="1893">
        <dgm:presLayoutVars>
          <dgm:bulletEnabled val="1"/>
        </dgm:presLayoutVars>
      </dgm:prSet>
      <dgm:spPr/>
    </dgm:pt>
  </dgm:ptLst>
  <dgm:cxnLst>
    <dgm:cxn modelId="{E87B0508-041E-44A4-9538-E706B810A1CB}" type="presOf" srcId="{3190D6BA-FE77-40B4-AA61-780590A2E6B8}" destId="{4B7C4AB6-2C85-42C2-B0C7-82C50D88ABD6}" srcOrd="0" destOrd="0" presId="urn:microsoft.com/office/officeart/2005/8/layout/default"/>
    <dgm:cxn modelId="{439F3210-43FA-402D-B002-F7244FB0B2D7}" type="presOf" srcId="{108023DB-E352-49AA-AC1B-C0E4AD1B16B6}" destId="{FD24F100-23C7-4A55-8401-8CB76DEA8C5B}" srcOrd="0" destOrd="0" presId="urn:microsoft.com/office/officeart/2005/8/layout/default"/>
    <dgm:cxn modelId="{EB947F12-518E-4DDA-BAD5-5E1BD1CC8C68}" type="presOf" srcId="{27D298DF-38FF-4FD3-B57F-8F97BBCBCE96}" destId="{B0604B4E-6E61-4F55-87BB-F07D140CEC07}" srcOrd="0" destOrd="0" presId="urn:microsoft.com/office/officeart/2005/8/layout/default"/>
    <dgm:cxn modelId="{556CD639-F923-48DC-B3BB-12250E95B0EA}" srcId="{108023DB-E352-49AA-AC1B-C0E4AD1B16B6}" destId="{220535B7-5EC5-429C-96E1-D159D8DC4B2B}" srcOrd="2" destOrd="0" parTransId="{41F84DC7-F082-4D4D-8EB2-CBB9A8FD57B2}" sibTransId="{C36609CC-09FC-4807-8FC4-81B0FDC5B8BA}"/>
    <dgm:cxn modelId="{717F3F3E-916A-47A5-B8B0-BCE62BFF95C2}" srcId="{108023DB-E352-49AA-AC1B-C0E4AD1B16B6}" destId="{27D298DF-38FF-4FD3-B57F-8F97BBCBCE96}" srcOrd="5" destOrd="0" parTransId="{267E81F9-5B6E-49C3-A4E3-665B1B8174C1}" sibTransId="{7C081E7B-4948-45E3-A8B6-58E5DE190ED0}"/>
    <dgm:cxn modelId="{51F6CA45-17F8-4F53-AB56-99FE214BA532}" srcId="{108023DB-E352-49AA-AC1B-C0E4AD1B16B6}" destId="{B2B074F1-3D92-4373-81BC-4C4BE5A38FC2}" srcOrd="4" destOrd="0" parTransId="{B9D96910-47E8-4312-8DE4-51B495CC75E9}" sibTransId="{037DCE42-9898-4EB3-812F-89AB01BF2844}"/>
    <dgm:cxn modelId="{E56FD667-ED6E-4C5B-AFE1-E695A6E5EFE1}" type="presOf" srcId="{54F34A03-C4E2-44D1-915F-988886D6FE62}" destId="{41475886-AB9B-4525-9338-CC91F2D7C99B}" srcOrd="0" destOrd="0" presId="urn:microsoft.com/office/officeart/2005/8/layout/default"/>
    <dgm:cxn modelId="{F7959D86-CC41-4DFF-9DD3-9B9069B7F2E8}" srcId="{108023DB-E352-49AA-AC1B-C0E4AD1B16B6}" destId="{3190D6BA-FE77-40B4-AA61-780590A2E6B8}" srcOrd="1" destOrd="0" parTransId="{25BFE532-0E62-4804-A364-2798FB613056}" sibTransId="{2CD8E624-917B-42CB-93AE-5FE654BB458B}"/>
    <dgm:cxn modelId="{626C4B91-E1EF-40FC-A260-DE177DBFEB07}" srcId="{108023DB-E352-49AA-AC1B-C0E4AD1B16B6}" destId="{54F34A03-C4E2-44D1-915F-988886D6FE62}" srcOrd="3" destOrd="0" parTransId="{042B0B9B-B2B0-4EA6-87C6-9308E70AD1BA}" sibTransId="{58BB6A1A-1A85-40C1-BC53-1F3BEACDFE40}"/>
    <dgm:cxn modelId="{CC81E29E-301D-4D3A-80CF-9089858799E8}" type="presOf" srcId="{B2B074F1-3D92-4373-81BC-4C4BE5A38FC2}" destId="{46BE0EA8-E4B3-4883-AFFD-AADAE1A7D0B3}" srcOrd="0" destOrd="0" presId="urn:microsoft.com/office/officeart/2005/8/layout/default"/>
    <dgm:cxn modelId="{3B0F6BAF-FA74-43EE-93CF-351FBC9F6490}" type="presOf" srcId="{F396EA68-5453-45AA-8141-CF1327DB4328}" destId="{BAF7CC35-0730-4813-8859-0E0482228189}" srcOrd="0" destOrd="0" presId="urn:microsoft.com/office/officeart/2005/8/layout/default"/>
    <dgm:cxn modelId="{0CF75CB5-ECFC-47F1-A9E1-13F8A174F749}" srcId="{108023DB-E352-49AA-AC1B-C0E4AD1B16B6}" destId="{F396EA68-5453-45AA-8141-CF1327DB4328}" srcOrd="0" destOrd="0" parTransId="{FBF00649-DFB4-4D01-BD74-F09937099D1C}" sibTransId="{19DCCE8C-917F-4411-89A7-C82F73D7DD2A}"/>
    <dgm:cxn modelId="{84BCABFA-B793-4404-BA77-62AE5D1355E3}" type="presOf" srcId="{220535B7-5EC5-429C-96E1-D159D8DC4B2B}" destId="{2DE2D6A3-8B88-4F9C-BE3E-C887917018DA}" srcOrd="0" destOrd="0" presId="urn:microsoft.com/office/officeart/2005/8/layout/default"/>
    <dgm:cxn modelId="{6ED2F2EB-B126-4D81-A7A9-734B3960F5EC}" type="presParOf" srcId="{FD24F100-23C7-4A55-8401-8CB76DEA8C5B}" destId="{BAF7CC35-0730-4813-8859-0E0482228189}" srcOrd="0" destOrd="0" presId="urn:microsoft.com/office/officeart/2005/8/layout/default"/>
    <dgm:cxn modelId="{7DD1FE06-97EF-4935-A47E-3818E6FCBED5}" type="presParOf" srcId="{FD24F100-23C7-4A55-8401-8CB76DEA8C5B}" destId="{EA3CC6A6-78E8-4F1D-B131-EEEE434FA7D1}" srcOrd="1" destOrd="0" presId="urn:microsoft.com/office/officeart/2005/8/layout/default"/>
    <dgm:cxn modelId="{59A86C24-9ABE-4F59-B834-7C8B6FBB6009}" type="presParOf" srcId="{FD24F100-23C7-4A55-8401-8CB76DEA8C5B}" destId="{4B7C4AB6-2C85-42C2-B0C7-82C50D88ABD6}" srcOrd="2" destOrd="0" presId="urn:microsoft.com/office/officeart/2005/8/layout/default"/>
    <dgm:cxn modelId="{20818607-8BA1-4A49-BB76-92286B1EC111}" type="presParOf" srcId="{FD24F100-23C7-4A55-8401-8CB76DEA8C5B}" destId="{1BB593B9-215B-4F0F-9A8F-344C71D02219}" srcOrd="3" destOrd="0" presId="urn:microsoft.com/office/officeart/2005/8/layout/default"/>
    <dgm:cxn modelId="{4B5AC33C-EA5E-474F-ABA9-FF23D3375894}" type="presParOf" srcId="{FD24F100-23C7-4A55-8401-8CB76DEA8C5B}" destId="{2DE2D6A3-8B88-4F9C-BE3E-C887917018DA}" srcOrd="4" destOrd="0" presId="urn:microsoft.com/office/officeart/2005/8/layout/default"/>
    <dgm:cxn modelId="{7D927E0E-F769-4ACC-8DEF-22B5F312C499}" type="presParOf" srcId="{FD24F100-23C7-4A55-8401-8CB76DEA8C5B}" destId="{279FE5E0-1E2D-4F90-A005-28AB1E0A3190}" srcOrd="5" destOrd="0" presId="urn:microsoft.com/office/officeart/2005/8/layout/default"/>
    <dgm:cxn modelId="{222EC7B9-4B2A-4C0C-9C7C-E9A1BA8E986F}" type="presParOf" srcId="{FD24F100-23C7-4A55-8401-8CB76DEA8C5B}" destId="{41475886-AB9B-4525-9338-CC91F2D7C99B}" srcOrd="6" destOrd="0" presId="urn:microsoft.com/office/officeart/2005/8/layout/default"/>
    <dgm:cxn modelId="{82648844-70F5-4B27-89ED-282E9C14C5CC}" type="presParOf" srcId="{FD24F100-23C7-4A55-8401-8CB76DEA8C5B}" destId="{C3CC8CD6-F9FD-4B21-BE55-E1083D5F602B}" srcOrd="7" destOrd="0" presId="urn:microsoft.com/office/officeart/2005/8/layout/default"/>
    <dgm:cxn modelId="{3EBAF614-42E3-45FC-BA5B-D4F32815F605}" type="presParOf" srcId="{FD24F100-23C7-4A55-8401-8CB76DEA8C5B}" destId="{46BE0EA8-E4B3-4883-AFFD-AADAE1A7D0B3}" srcOrd="8" destOrd="0" presId="urn:microsoft.com/office/officeart/2005/8/layout/default"/>
    <dgm:cxn modelId="{D0664F13-A474-4980-912A-072AC67185EE}" type="presParOf" srcId="{FD24F100-23C7-4A55-8401-8CB76DEA8C5B}" destId="{5B24E4D2-9BA4-4ABB-9A45-7AC2539EB25D}" srcOrd="9" destOrd="0" presId="urn:microsoft.com/office/officeart/2005/8/layout/default"/>
    <dgm:cxn modelId="{9F85C108-0642-42D2-B228-42BA2922AA13}" type="presParOf" srcId="{FD24F100-23C7-4A55-8401-8CB76DEA8C5B}" destId="{B0604B4E-6E61-4F55-87BB-F07D140CEC0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7CC35-0730-4813-8859-0E0482228189}">
      <dsp:nvSpPr>
        <dsp:cNvPr id="0" name=""/>
        <dsp:cNvSpPr/>
      </dsp:nvSpPr>
      <dsp:spPr>
        <a:xfrm>
          <a:off x="0" y="73478"/>
          <a:ext cx="3475653" cy="20853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IN" sz="4100" b="1" kern="1200" dirty="0">
              <a:solidFill>
                <a:schemeClr val="bg1">
                  <a:lumMod val="95000"/>
                  <a:lumOff val="5000"/>
                </a:schemeClr>
              </a:solidFill>
            </a:rPr>
            <a:t>Cognitive Control</a:t>
          </a:r>
        </a:p>
      </dsp:txBody>
      <dsp:txXfrm>
        <a:off x="0" y="73478"/>
        <a:ext cx="3475653" cy="2085391"/>
      </dsp:txXfrm>
    </dsp:sp>
    <dsp:sp modelId="{4B7C4AB6-2C85-42C2-B0C7-82C50D88ABD6}">
      <dsp:nvSpPr>
        <dsp:cNvPr id="0" name=""/>
        <dsp:cNvSpPr/>
      </dsp:nvSpPr>
      <dsp:spPr>
        <a:xfrm>
          <a:off x="3823218" y="73478"/>
          <a:ext cx="3475653" cy="20853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IN" sz="4100" b="1" kern="1200" dirty="0">
              <a:solidFill>
                <a:schemeClr val="bg1">
                  <a:lumMod val="95000"/>
                  <a:lumOff val="5000"/>
                </a:schemeClr>
              </a:solidFill>
            </a:rPr>
            <a:t>Reward and Value</a:t>
          </a:r>
        </a:p>
      </dsp:txBody>
      <dsp:txXfrm>
        <a:off x="3823218" y="73478"/>
        <a:ext cx="3475653" cy="2085391"/>
      </dsp:txXfrm>
    </dsp:sp>
    <dsp:sp modelId="{2DE2D6A3-8B88-4F9C-BE3E-C887917018DA}">
      <dsp:nvSpPr>
        <dsp:cNvPr id="0" name=""/>
        <dsp:cNvSpPr/>
      </dsp:nvSpPr>
      <dsp:spPr>
        <a:xfrm>
          <a:off x="7646436" y="73478"/>
          <a:ext cx="3475653" cy="20853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IN" sz="4100" b="1" kern="1200" dirty="0">
              <a:solidFill>
                <a:schemeClr val="bg1">
                  <a:lumMod val="95000"/>
                  <a:lumOff val="5000"/>
                </a:schemeClr>
              </a:solidFill>
            </a:rPr>
            <a:t>Risk, Uncertainty and Ambiguity</a:t>
          </a:r>
        </a:p>
      </dsp:txBody>
      <dsp:txXfrm>
        <a:off x="7646436" y="73478"/>
        <a:ext cx="3475653" cy="2085391"/>
      </dsp:txXfrm>
    </dsp:sp>
    <dsp:sp modelId="{41475886-AB9B-4525-9338-CC91F2D7C99B}">
      <dsp:nvSpPr>
        <dsp:cNvPr id="0" name=""/>
        <dsp:cNvSpPr/>
      </dsp:nvSpPr>
      <dsp:spPr>
        <a:xfrm>
          <a:off x="0" y="2536048"/>
          <a:ext cx="3475653" cy="20853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IN" sz="4100" b="1" kern="1200" dirty="0">
              <a:solidFill>
                <a:schemeClr val="bg1">
                  <a:lumMod val="95000"/>
                  <a:lumOff val="5000"/>
                </a:schemeClr>
              </a:solidFill>
            </a:rPr>
            <a:t>Strategic Uncertainty</a:t>
          </a:r>
        </a:p>
      </dsp:txBody>
      <dsp:txXfrm>
        <a:off x="0" y="2536048"/>
        <a:ext cx="3475653" cy="2085391"/>
      </dsp:txXfrm>
    </dsp:sp>
    <dsp:sp modelId="{46BE0EA8-E4B3-4883-AFFD-AADAE1A7D0B3}">
      <dsp:nvSpPr>
        <dsp:cNvPr id="0" name=""/>
        <dsp:cNvSpPr/>
      </dsp:nvSpPr>
      <dsp:spPr>
        <a:xfrm>
          <a:off x="3823218" y="2545912"/>
          <a:ext cx="3475653" cy="20853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IN" sz="4100" b="1" kern="1200" dirty="0">
              <a:solidFill>
                <a:schemeClr val="bg1">
                  <a:lumMod val="95000"/>
                  <a:lumOff val="5000"/>
                </a:schemeClr>
              </a:solidFill>
            </a:rPr>
            <a:t>Game Theory</a:t>
          </a:r>
        </a:p>
      </dsp:txBody>
      <dsp:txXfrm>
        <a:off x="3823218" y="2545912"/>
        <a:ext cx="3475653" cy="2085391"/>
      </dsp:txXfrm>
    </dsp:sp>
    <dsp:sp modelId="{B0604B4E-6E61-4F55-87BB-F07D140CEC07}">
      <dsp:nvSpPr>
        <dsp:cNvPr id="0" name=""/>
        <dsp:cNvSpPr/>
      </dsp:nvSpPr>
      <dsp:spPr>
        <a:xfrm>
          <a:off x="7646436" y="2545912"/>
          <a:ext cx="3475653" cy="20853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IN" sz="4100" b="1" kern="1200" dirty="0">
              <a:solidFill>
                <a:schemeClr val="bg1">
                  <a:lumMod val="95000"/>
                  <a:lumOff val="5000"/>
                </a:schemeClr>
              </a:solidFill>
            </a:rPr>
            <a:t>Temporal Discounting</a:t>
          </a:r>
        </a:p>
      </dsp:txBody>
      <dsp:txXfrm>
        <a:off x="7646436" y="2545912"/>
        <a:ext cx="3475653" cy="208539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E3EBCC-3D1B-4906-A6C0-81C73ADD857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0A14A-9AF7-4498-905F-9A6F3C2BA240}" type="slidenum">
              <a:rPr lang="en-IN" smtClean="0"/>
              <a:t>‹#›</a:t>
            </a:fld>
            <a:endParaRPr lang="en-IN"/>
          </a:p>
        </p:txBody>
      </p:sp>
    </p:spTree>
    <p:extLst>
      <p:ext uri="{BB962C8B-B14F-4D97-AF65-F5344CB8AC3E}">
        <p14:creationId xmlns:p14="http://schemas.microsoft.com/office/powerpoint/2010/main" val="2494059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3EBCC-3D1B-4906-A6C0-81C73ADD857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0A14A-9AF7-4498-905F-9A6F3C2BA240}" type="slidenum">
              <a:rPr lang="en-IN" smtClean="0"/>
              <a:t>‹#›</a:t>
            </a:fld>
            <a:endParaRPr lang="en-IN"/>
          </a:p>
        </p:txBody>
      </p:sp>
    </p:spTree>
    <p:extLst>
      <p:ext uri="{BB962C8B-B14F-4D97-AF65-F5344CB8AC3E}">
        <p14:creationId xmlns:p14="http://schemas.microsoft.com/office/powerpoint/2010/main" val="383214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3EBCC-3D1B-4906-A6C0-81C73ADD857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0A14A-9AF7-4498-905F-9A6F3C2BA240}" type="slidenum">
              <a:rPr lang="en-IN" smtClean="0"/>
              <a:t>‹#›</a:t>
            </a:fld>
            <a:endParaRPr lang="en-IN"/>
          </a:p>
        </p:txBody>
      </p:sp>
    </p:spTree>
    <p:extLst>
      <p:ext uri="{BB962C8B-B14F-4D97-AF65-F5344CB8AC3E}">
        <p14:creationId xmlns:p14="http://schemas.microsoft.com/office/powerpoint/2010/main" val="1034879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C995F7-90B8-4C85-8AA5-A8D8EDD90972}"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C893E1-ECCC-4BB8-B9D8-7A98424A5B74}" type="slidenum">
              <a:rPr lang="en-IN" smtClean="0"/>
              <a:t>‹#›</a:t>
            </a:fld>
            <a:endParaRPr lang="en-IN"/>
          </a:p>
        </p:txBody>
      </p:sp>
    </p:spTree>
    <p:extLst>
      <p:ext uri="{BB962C8B-B14F-4D97-AF65-F5344CB8AC3E}">
        <p14:creationId xmlns:p14="http://schemas.microsoft.com/office/powerpoint/2010/main" val="3485671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995F7-90B8-4C85-8AA5-A8D8EDD90972}"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C893E1-ECCC-4BB8-B9D8-7A98424A5B74}" type="slidenum">
              <a:rPr lang="en-IN" smtClean="0"/>
              <a:t>‹#›</a:t>
            </a:fld>
            <a:endParaRPr lang="en-IN"/>
          </a:p>
        </p:txBody>
      </p:sp>
    </p:spTree>
    <p:extLst>
      <p:ext uri="{BB962C8B-B14F-4D97-AF65-F5344CB8AC3E}">
        <p14:creationId xmlns:p14="http://schemas.microsoft.com/office/powerpoint/2010/main" val="2950866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995F7-90B8-4C85-8AA5-A8D8EDD90972}"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C893E1-ECCC-4BB8-B9D8-7A98424A5B74}" type="slidenum">
              <a:rPr lang="en-IN" smtClean="0"/>
              <a:t>‹#›</a:t>
            </a:fld>
            <a:endParaRPr lang="en-IN"/>
          </a:p>
        </p:txBody>
      </p:sp>
    </p:spTree>
    <p:extLst>
      <p:ext uri="{BB962C8B-B14F-4D97-AF65-F5344CB8AC3E}">
        <p14:creationId xmlns:p14="http://schemas.microsoft.com/office/powerpoint/2010/main" val="2058103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C995F7-90B8-4C85-8AA5-A8D8EDD90972}"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C893E1-ECCC-4BB8-B9D8-7A98424A5B74}" type="slidenum">
              <a:rPr lang="en-IN" smtClean="0"/>
              <a:t>‹#›</a:t>
            </a:fld>
            <a:endParaRPr lang="en-IN"/>
          </a:p>
        </p:txBody>
      </p:sp>
    </p:spTree>
    <p:extLst>
      <p:ext uri="{BB962C8B-B14F-4D97-AF65-F5344CB8AC3E}">
        <p14:creationId xmlns:p14="http://schemas.microsoft.com/office/powerpoint/2010/main" val="1663082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C995F7-90B8-4C85-8AA5-A8D8EDD90972}" type="datetimeFigureOut">
              <a:rPr lang="en-IN" smtClean="0"/>
              <a:t>17-04-2023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C893E1-ECCC-4BB8-B9D8-7A98424A5B74}" type="slidenum">
              <a:rPr lang="en-IN" smtClean="0"/>
              <a:t>‹#›</a:t>
            </a:fld>
            <a:endParaRPr lang="en-IN"/>
          </a:p>
        </p:txBody>
      </p:sp>
    </p:spTree>
    <p:extLst>
      <p:ext uri="{BB962C8B-B14F-4D97-AF65-F5344CB8AC3E}">
        <p14:creationId xmlns:p14="http://schemas.microsoft.com/office/powerpoint/2010/main" val="3878335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C995F7-90B8-4C85-8AA5-A8D8EDD90972}" type="datetimeFigureOut">
              <a:rPr lang="en-IN" smtClean="0"/>
              <a:t>17-04-2023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C893E1-ECCC-4BB8-B9D8-7A98424A5B74}" type="slidenum">
              <a:rPr lang="en-IN" smtClean="0"/>
              <a:t>‹#›</a:t>
            </a:fld>
            <a:endParaRPr lang="en-IN"/>
          </a:p>
        </p:txBody>
      </p:sp>
    </p:spTree>
    <p:extLst>
      <p:ext uri="{BB962C8B-B14F-4D97-AF65-F5344CB8AC3E}">
        <p14:creationId xmlns:p14="http://schemas.microsoft.com/office/powerpoint/2010/main" val="3215035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995F7-90B8-4C85-8AA5-A8D8EDD90972}" type="datetimeFigureOut">
              <a:rPr lang="en-IN" smtClean="0"/>
              <a:t>17-04-2023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C893E1-ECCC-4BB8-B9D8-7A98424A5B74}" type="slidenum">
              <a:rPr lang="en-IN" smtClean="0"/>
              <a:t>‹#›</a:t>
            </a:fld>
            <a:endParaRPr lang="en-IN"/>
          </a:p>
        </p:txBody>
      </p:sp>
    </p:spTree>
    <p:extLst>
      <p:ext uri="{BB962C8B-B14F-4D97-AF65-F5344CB8AC3E}">
        <p14:creationId xmlns:p14="http://schemas.microsoft.com/office/powerpoint/2010/main" val="3515148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C995F7-90B8-4C85-8AA5-A8D8EDD90972}"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C893E1-ECCC-4BB8-B9D8-7A98424A5B74}" type="slidenum">
              <a:rPr lang="en-IN" smtClean="0"/>
              <a:t>‹#›</a:t>
            </a:fld>
            <a:endParaRPr lang="en-IN"/>
          </a:p>
        </p:txBody>
      </p:sp>
    </p:spTree>
    <p:extLst>
      <p:ext uri="{BB962C8B-B14F-4D97-AF65-F5344CB8AC3E}">
        <p14:creationId xmlns:p14="http://schemas.microsoft.com/office/powerpoint/2010/main" val="42144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3EBCC-3D1B-4906-A6C0-81C73ADD857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0A14A-9AF7-4498-905F-9A6F3C2BA240}" type="slidenum">
              <a:rPr lang="en-IN" smtClean="0"/>
              <a:t>‹#›</a:t>
            </a:fld>
            <a:endParaRPr lang="en-IN"/>
          </a:p>
        </p:txBody>
      </p:sp>
    </p:spTree>
    <p:extLst>
      <p:ext uri="{BB962C8B-B14F-4D97-AF65-F5344CB8AC3E}">
        <p14:creationId xmlns:p14="http://schemas.microsoft.com/office/powerpoint/2010/main" val="1073251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C995F7-90B8-4C85-8AA5-A8D8EDD90972}"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C893E1-ECCC-4BB8-B9D8-7A98424A5B74}" type="slidenum">
              <a:rPr lang="en-IN" smtClean="0"/>
              <a:t>‹#›</a:t>
            </a:fld>
            <a:endParaRPr lang="en-IN"/>
          </a:p>
        </p:txBody>
      </p:sp>
    </p:spTree>
    <p:extLst>
      <p:ext uri="{BB962C8B-B14F-4D97-AF65-F5344CB8AC3E}">
        <p14:creationId xmlns:p14="http://schemas.microsoft.com/office/powerpoint/2010/main" val="10619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995F7-90B8-4C85-8AA5-A8D8EDD90972}"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C893E1-ECCC-4BB8-B9D8-7A98424A5B74}" type="slidenum">
              <a:rPr lang="en-IN" smtClean="0"/>
              <a:t>‹#›</a:t>
            </a:fld>
            <a:endParaRPr lang="en-IN"/>
          </a:p>
        </p:txBody>
      </p:sp>
    </p:spTree>
    <p:extLst>
      <p:ext uri="{BB962C8B-B14F-4D97-AF65-F5344CB8AC3E}">
        <p14:creationId xmlns:p14="http://schemas.microsoft.com/office/powerpoint/2010/main" val="14920472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995F7-90B8-4C85-8AA5-A8D8EDD90972}"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C893E1-ECCC-4BB8-B9D8-7A98424A5B74}" type="slidenum">
              <a:rPr lang="en-IN" smtClean="0"/>
              <a:t>‹#›</a:t>
            </a:fld>
            <a:endParaRPr lang="en-IN"/>
          </a:p>
        </p:txBody>
      </p:sp>
    </p:spTree>
    <p:extLst>
      <p:ext uri="{BB962C8B-B14F-4D97-AF65-F5344CB8AC3E}">
        <p14:creationId xmlns:p14="http://schemas.microsoft.com/office/powerpoint/2010/main" val="8000908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FDB25F-763E-4100-B8CD-55896E3D30C0}"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40449482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DB25F-763E-4100-B8CD-55896E3D30C0}"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33714586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FDB25F-763E-4100-B8CD-55896E3D30C0}"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11307471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FDB25F-763E-4100-B8CD-55896E3D30C0}"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1329525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FDB25F-763E-4100-B8CD-55896E3D30C0}" type="datetimeFigureOut">
              <a:rPr lang="en-IN" smtClean="0"/>
              <a:t>17-04-2023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17843525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FDB25F-763E-4100-B8CD-55896E3D30C0}" type="datetimeFigureOut">
              <a:rPr lang="en-IN" smtClean="0"/>
              <a:t>17-04-2023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4018739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DB25F-763E-4100-B8CD-55896E3D30C0}" type="datetimeFigureOut">
              <a:rPr lang="en-IN" smtClean="0"/>
              <a:t>17-04-2023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411988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3EBCC-3D1B-4906-A6C0-81C73ADD857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0A14A-9AF7-4498-905F-9A6F3C2BA240}" type="slidenum">
              <a:rPr lang="en-IN" smtClean="0"/>
              <a:t>‹#›</a:t>
            </a:fld>
            <a:endParaRPr lang="en-IN"/>
          </a:p>
        </p:txBody>
      </p:sp>
    </p:spTree>
    <p:extLst>
      <p:ext uri="{BB962C8B-B14F-4D97-AF65-F5344CB8AC3E}">
        <p14:creationId xmlns:p14="http://schemas.microsoft.com/office/powerpoint/2010/main" val="24597411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FDB25F-763E-4100-B8CD-55896E3D30C0}"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6658100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FDB25F-763E-4100-B8CD-55896E3D30C0}"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11542183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DB25F-763E-4100-B8CD-55896E3D30C0}"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40813847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DB25F-763E-4100-B8CD-55896E3D30C0}"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192559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E3EBCC-3D1B-4906-A6C0-81C73ADD8576}"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E0A14A-9AF7-4498-905F-9A6F3C2BA240}" type="slidenum">
              <a:rPr lang="en-IN" smtClean="0"/>
              <a:t>‹#›</a:t>
            </a:fld>
            <a:endParaRPr lang="en-IN"/>
          </a:p>
        </p:txBody>
      </p:sp>
    </p:spTree>
    <p:extLst>
      <p:ext uri="{BB962C8B-B14F-4D97-AF65-F5344CB8AC3E}">
        <p14:creationId xmlns:p14="http://schemas.microsoft.com/office/powerpoint/2010/main" val="1198150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E3EBCC-3D1B-4906-A6C0-81C73ADD8576}" type="datetimeFigureOut">
              <a:rPr lang="en-IN" smtClean="0"/>
              <a:t>17-04-2023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E0A14A-9AF7-4498-905F-9A6F3C2BA240}" type="slidenum">
              <a:rPr lang="en-IN" smtClean="0"/>
              <a:t>‹#›</a:t>
            </a:fld>
            <a:endParaRPr lang="en-IN"/>
          </a:p>
        </p:txBody>
      </p:sp>
    </p:spTree>
    <p:extLst>
      <p:ext uri="{BB962C8B-B14F-4D97-AF65-F5344CB8AC3E}">
        <p14:creationId xmlns:p14="http://schemas.microsoft.com/office/powerpoint/2010/main" val="752837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E3EBCC-3D1B-4906-A6C0-81C73ADD8576}" type="datetimeFigureOut">
              <a:rPr lang="en-IN" smtClean="0"/>
              <a:t>17-04-2023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E0A14A-9AF7-4498-905F-9A6F3C2BA240}" type="slidenum">
              <a:rPr lang="en-IN" smtClean="0"/>
              <a:t>‹#›</a:t>
            </a:fld>
            <a:endParaRPr lang="en-IN"/>
          </a:p>
        </p:txBody>
      </p:sp>
    </p:spTree>
    <p:extLst>
      <p:ext uri="{BB962C8B-B14F-4D97-AF65-F5344CB8AC3E}">
        <p14:creationId xmlns:p14="http://schemas.microsoft.com/office/powerpoint/2010/main" val="2305710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3EBCC-3D1B-4906-A6C0-81C73ADD8576}" type="datetimeFigureOut">
              <a:rPr lang="en-IN" smtClean="0"/>
              <a:t>17-04-2023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E0A14A-9AF7-4498-905F-9A6F3C2BA240}" type="slidenum">
              <a:rPr lang="en-IN" smtClean="0"/>
              <a:t>‹#›</a:t>
            </a:fld>
            <a:endParaRPr lang="en-IN"/>
          </a:p>
        </p:txBody>
      </p:sp>
    </p:spTree>
    <p:extLst>
      <p:ext uri="{BB962C8B-B14F-4D97-AF65-F5344CB8AC3E}">
        <p14:creationId xmlns:p14="http://schemas.microsoft.com/office/powerpoint/2010/main" val="276060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E3EBCC-3D1B-4906-A6C0-81C73ADD8576}"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E0A14A-9AF7-4498-905F-9A6F3C2BA240}" type="slidenum">
              <a:rPr lang="en-IN" smtClean="0"/>
              <a:t>‹#›</a:t>
            </a:fld>
            <a:endParaRPr lang="en-IN"/>
          </a:p>
        </p:txBody>
      </p:sp>
    </p:spTree>
    <p:extLst>
      <p:ext uri="{BB962C8B-B14F-4D97-AF65-F5344CB8AC3E}">
        <p14:creationId xmlns:p14="http://schemas.microsoft.com/office/powerpoint/2010/main" val="887110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E3EBCC-3D1B-4906-A6C0-81C73ADD8576}"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E0A14A-9AF7-4498-905F-9A6F3C2BA240}" type="slidenum">
              <a:rPr lang="en-IN" smtClean="0"/>
              <a:t>‹#›</a:t>
            </a:fld>
            <a:endParaRPr lang="en-IN"/>
          </a:p>
        </p:txBody>
      </p:sp>
    </p:spTree>
    <p:extLst>
      <p:ext uri="{BB962C8B-B14F-4D97-AF65-F5344CB8AC3E}">
        <p14:creationId xmlns:p14="http://schemas.microsoft.com/office/powerpoint/2010/main" val="3878443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3EBCC-3D1B-4906-A6C0-81C73ADD8576}" type="datetimeFigureOut">
              <a:rPr lang="en-IN" smtClean="0"/>
              <a:t>17-04-2023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0A14A-9AF7-4498-905F-9A6F3C2BA240}" type="slidenum">
              <a:rPr lang="en-IN" smtClean="0"/>
              <a:t>‹#›</a:t>
            </a:fld>
            <a:endParaRPr lang="en-IN"/>
          </a:p>
        </p:txBody>
      </p:sp>
    </p:spTree>
    <p:extLst>
      <p:ext uri="{BB962C8B-B14F-4D97-AF65-F5344CB8AC3E}">
        <p14:creationId xmlns:p14="http://schemas.microsoft.com/office/powerpoint/2010/main" val="228385040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995F7-90B8-4C85-8AA5-A8D8EDD90972}" type="datetimeFigureOut">
              <a:rPr lang="en-IN" smtClean="0"/>
              <a:t>17-04-2023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893E1-ECCC-4BB8-B9D8-7A98424A5B74}" type="slidenum">
              <a:rPr lang="en-IN" smtClean="0"/>
              <a:t>‹#›</a:t>
            </a:fld>
            <a:endParaRPr lang="en-IN"/>
          </a:p>
        </p:txBody>
      </p:sp>
    </p:spTree>
    <p:extLst>
      <p:ext uri="{BB962C8B-B14F-4D97-AF65-F5344CB8AC3E}">
        <p14:creationId xmlns:p14="http://schemas.microsoft.com/office/powerpoint/2010/main" val="340315870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FDB25F-763E-4100-B8CD-55896E3D30C0}" type="datetimeFigureOut">
              <a:rPr lang="en-IN" smtClean="0"/>
              <a:t>17-04-2023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18737-D848-4D54-B7B6-6710F4A2C52B}" type="slidenum">
              <a:rPr lang="en-IN" smtClean="0"/>
              <a:t>‹#›</a:t>
            </a:fld>
            <a:endParaRPr lang="en-IN"/>
          </a:p>
        </p:txBody>
      </p:sp>
    </p:spTree>
    <p:extLst>
      <p:ext uri="{BB962C8B-B14F-4D97-AF65-F5344CB8AC3E}">
        <p14:creationId xmlns:p14="http://schemas.microsoft.com/office/powerpoint/2010/main" val="20862979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914C-7016-42C7-CE09-6B3C6EF7BEF7}"/>
              </a:ext>
            </a:extLst>
          </p:cNvPr>
          <p:cNvSpPr>
            <a:spLocks noGrp="1"/>
          </p:cNvSpPr>
          <p:nvPr>
            <p:ph type="ctrTitle"/>
          </p:nvPr>
        </p:nvSpPr>
        <p:spPr>
          <a:xfrm>
            <a:off x="0" y="1"/>
            <a:ext cx="12191999" cy="2715208"/>
          </a:xfrm>
        </p:spPr>
        <p:txBody>
          <a:bodyPr>
            <a:noAutofit/>
          </a:bodyPr>
          <a:lstStyle/>
          <a:p>
            <a:r>
              <a:rPr lang="en-IN" b="0" i="0" u="none" strike="noStrike" baseline="0" dirty="0">
                <a:latin typeface="+mn-lt"/>
              </a:rPr>
              <a:t>Toward an Understanding</a:t>
            </a:r>
            <a:br>
              <a:rPr lang="en-IN" b="0" i="0" u="none" strike="noStrike" baseline="0" dirty="0">
                <a:latin typeface="+mn-lt"/>
              </a:rPr>
            </a:br>
            <a:r>
              <a:rPr lang="en-IN" b="0" i="0" u="none" strike="noStrike" baseline="0" dirty="0">
                <a:latin typeface="+mn-lt"/>
              </a:rPr>
              <a:t>of Decision Making in</a:t>
            </a:r>
            <a:br>
              <a:rPr lang="en-IN" b="0" i="0" u="none" strike="noStrike" baseline="0" dirty="0">
                <a:latin typeface="+mn-lt"/>
              </a:rPr>
            </a:br>
            <a:r>
              <a:rPr lang="en-IN" b="0" i="0" u="none" strike="noStrike" baseline="0" dirty="0">
                <a:latin typeface="+mn-lt"/>
              </a:rPr>
              <a:t>Severe Mental Illness</a:t>
            </a:r>
            <a:endParaRPr lang="en-IN" dirty="0">
              <a:latin typeface="+mn-lt"/>
            </a:endParaRPr>
          </a:p>
        </p:txBody>
      </p:sp>
      <p:sp>
        <p:nvSpPr>
          <p:cNvPr id="3" name="Subtitle 2">
            <a:extLst>
              <a:ext uri="{FF2B5EF4-FFF2-40B4-BE49-F238E27FC236}">
                <a16:creationId xmlns:a16="http://schemas.microsoft.com/office/drawing/2014/main" id="{77EE8726-8E72-9FFE-CE2D-88B9933631BC}"/>
              </a:ext>
            </a:extLst>
          </p:cNvPr>
          <p:cNvSpPr>
            <a:spLocks noGrp="1"/>
          </p:cNvSpPr>
          <p:nvPr>
            <p:ph type="subTitle" idx="1"/>
          </p:nvPr>
        </p:nvSpPr>
        <p:spPr>
          <a:xfrm>
            <a:off x="1524000" y="5473003"/>
            <a:ext cx="9144000" cy="923331"/>
          </a:xfrm>
        </p:spPr>
        <p:txBody>
          <a:bodyPr>
            <a:noAutofit/>
          </a:bodyPr>
          <a:lstStyle/>
          <a:p>
            <a:r>
              <a:rPr lang="en-GB" sz="2000" dirty="0"/>
              <a:t>The paper discusses the literature on decision making as applied to severe psychiatric disorders, with a particular focus on advances in cognitive neuroscience.</a:t>
            </a:r>
            <a:endParaRPr lang="en-IN" sz="2000" dirty="0"/>
          </a:p>
        </p:txBody>
      </p:sp>
      <p:sp>
        <p:nvSpPr>
          <p:cNvPr id="4" name="TextBox 3">
            <a:extLst>
              <a:ext uri="{FF2B5EF4-FFF2-40B4-BE49-F238E27FC236}">
                <a16:creationId xmlns:a16="http://schemas.microsoft.com/office/drawing/2014/main" id="{5D8C07FF-E8AD-B203-34DC-36170B98E959}"/>
              </a:ext>
            </a:extLst>
          </p:cNvPr>
          <p:cNvSpPr txBox="1"/>
          <p:nvPr/>
        </p:nvSpPr>
        <p:spPr>
          <a:xfrm>
            <a:off x="8955832" y="2738536"/>
            <a:ext cx="3424335" cy="923330"/>
          </a:xfrm>
          <a:prstGeom prst="rect">
            <a:avLst/>
          </a:prstGeom>
          <a:noFill/>
        </p:spPr>
        <p:txBody>
          <a:bodyPr wrap="square" rtlCol="0">
            <a:spAutoFit/>
          </a:bodyPr>
          <a:lstStyle/>
          <a:p>
            <a:pPr algn="l"/>
            <a:r>
              <a:rPr lang="pt-BR" sz="1800" b="0" i="0" u="none" strike="noStrike" baseline="0" dirty="0">
                <a:latin typeface="AdvOT8649160c.B"/>
              </a:rPr>
              <a:t>Ricardo Cáceda, M.D., Ph.D.</a:t>
            </a:r>
          </a:p>
          <a:p>
            <a:pPr algn="l"/>
            <a:r>
              <a:rPr lang="fr-FR" sz="1800" b="0" i="0" u="none" strike="noStrike" baseline="0" dirty="0">
                <a:latin typeface="AdvOT8649160c.B"/>
              </a:rPr>
              <a:t>Charles B. </a:t>
            </a:r>
            <a:r>
              <a:rPr lang="fr-FR" sz="1800" b="0" i="0" u="none" strike="noStrike" baseline="0" dirty="0" err="1">
                <a:latin typeface="AdvOT8649160c.B"/>
              </a:rPr>
              <a:t>Nemeroff</a:t>
            </a:r>
            <a:r>
              <a:rPr lang="fr-FR" sz="1800" b="0" i="0" u="none" strike="noStrike" baseline="0" dirty="0">
                <a:latin typeface="AdvOT8649160c.B"/>
              </a:rPr>
              <a:t>, M.D., </a:t>
            </a:r>
            <a:r>
              <a:rPr lang="fr-FR" sz="1800" b="0" i="0" u="none" strike="noStrike" baseline="0" dirty="0" err="1">
                <a:latin typeface="AdvOT8649160c.B"/>
              </a:rPr>
              <a:t>Ph.D</a:t>
            </a:r>
            <a:r>
              <a:rPr lang="fr-FR" sz="1800" b="0" i="0" u="none" strike="noStrike" baseline="0" dirty="0">
                <a:latin typeface="AdvOT8649160c.B"/>
              </a:rPr>
              <a:t>.</a:t>
            </a:r>
          </a:p>
          <a:p>
            <a:pPr algn="l"/>
            <a:r>
              <a:rPr lang="en-GB" sz="1800" b="0" i="0" u="none" strike="noStrike" baseline="0" dirty="0">
                <a:latin typeface="AdvOT8649160c.B"/>
              </a:rPr>
              <a:t>Philip D. Harvey, Ph.D.</a:t>
            </a:r>
            <a:endParaRPr lang="en-IN" dirty="0"/>
          </a:p>
        </p:txBody>
      </p:sp>
    </p:spTree>
    <p:extLst>
      <p:ext uri="{BB962C8B-B14F-4D97-AF65-F5344CB8AC3E}">
        <p14:creationId xmlns:p14="http://schemas.microsoft.com/office/powerpoint/2010/main" val="155082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1CD7-CD04-A530-FB7B-9517FDD1C092}"/>
              </a:ext>
            </a:extLst>
          </p:cNvPr>
          <p:cNvSpPr>
            <a:spLocks noGrp="1"/>
          </p:cNvSpPr>
          <p:nvPr>
            <p:ph type="title"/>
          </p:nvPr>
        </p:nvSpPr>
        <p:spPr>
          <a:xfrm>
            <a:off x="1440022" y="634481"/>
            <a:ext cx="9311952" cy="1325563"/>
          </a:xfrm>
        </p:spPr>
        <p:txBody>
          <a:bodyPr>
            <a:normAutofit/>
          </a:bodyPr>
          <a:lstStyle/>
          <a:p>
            <a:pPr algn="ctr"/>
            <a:r>
              <a:rPr lang="en-IN" sz="6000" b="1" dirty="0"/>
              <a:t>Temporal Discounting</a:t>
            </a:r>
          </a:p>
        </p:txBody>
      </p:sp>
      <p:sp>
        <p:nvSpPr>
          <p:cNvPr id="3" name="Content Placeholder 2">
            <a:extLst>
              <a:ext uri="{FF2B5EF4-FFF2-40B4-BE49-F238E27FC236}">
                <a16:creationId xmlns:a16="http://schemas.microsoft.com/office/drawing/2014/main" id="{1DA612AF-C615-22BF-46C5-D9B64DDFB833}"/>
              </a:ext>
            </a:extLst>
          </p:cNvPr>
          <p:cNvSpPr>
            <a:spLocks noGrp="1"/>
          </p:cNvSpPr>
          <p:nvPr>
            <p:ph idx="1"/>
          </p:nvPr>
        </p:nvSpPr>
        <p:spPr>
          <a:xfrm>
            <a:off x="1002261" y="3007535"/>
            <a:ext cx="10187473" cy="3511486"/>
          </a:xfrm>
        </p:spPr>
        <p:txBody>
          <a:bodyPr>
            <a:normAutofit/>
          </a:bodyPr>
          <a:lstStyle/>
          <a:p>
            <a:pPr>
              <a:buFont typeface="Wingdings" panose="05000000000000000000" pitchFamily="2" charset="2"/>
              <a:buChar char="Ø"/>
            </a:pPr>
            <a:r>
              <a:rPr lang="en-GB" sz="2000" b="0" i="0" u="none" strike="noStrike" baseline="0" dirty="0"/>
              <a:t>An additional dimension in decision making is time.</a:t>
            </a:r>
          </a:p>
          <a:p>
            <a:pPr algn="l">
              <a:buFont typeface="Wingdings" panose="05000000000000000000" pitchFamily="2" charset="2"/>
              <a:buChar char="Ø"/>
            </a:pPr>
            <a:r>
              <a:rPr lang="en-IN" sz="2000" b="0" i="0" u="none" strike="noStrike" baseline="0" dirty="0"/>
              <a:t>Temporal or delay </a:t>
            </a:r>
            <a:r>
              <a:rPr lang="en-GB" sz="2000" b="0" i="0" u="none" strike="noStrike" baseline="0" dirty="0"/>
              <a:t>discounting is an operational measure of delayed gratification and has been shown to be altered in a number of conditions marked by impulsivity</a:t>
            </a:r>
          </a:p>
          <a:p>
            <a:pPr algn="l">
              <a:buFont typeface="Wingdings" panose="05000000000000000000" pitchFamily="2" charset="2"/>
              <a:buChar char="Ø"/>
            </a:pPr>
            <a:r>
              <a:rPr lang="en-GB" sz="2000" b="0" i="0" u="none" strike="noStrike" baseline="0" dirty="0"/>
              <a:t>In a classical experiment, </a:t>
            </a:r>
            <a:r>
              <a:rPr lang="en-GB" sz="2000" b="0" i="0" u="none" strike="noStrike" baseline="0" dirty="0" err="1"/>
              <a:t>Mischel</a:t>
            </a:r>
            <a:r>
              <a:rPr lang="en-GB" sz="2000" b="0" i="0" u="none" strike="noStrike" baseline="0" dirty="0"/>
              <a:t> and collaborators presented preschool children the choice of one treat (cookie or candy) immediately, or having to wait several minutes for two treats. This task was remarkably predictive of the children’s future life achievements. </a:t>
            </a:r>
          </a:p>
          <a:p>
            <a:pPr algn="l">
              <a:buFont typeface="Wingdings" panose="05000000000000000000" pitchFamily="2" charset="2"/>
              <a:buChar char="Ø"/>
            </a:pPr>
            <a:r>
              <a:rPr lang="en-GB" sz="2000" b="0" i="0" u="none" strike="noStrike" baseline="0" dirty="0"/>
              <a:t>Children who preferred delayed larger rewards tended to be more intelligent, better able to concentrate, and more tolerant to frustration; and as adolescents had higher social-emotional and cognitive function ratings, including academic performance.</a:t>
            </a:r>
            <a:endParaRPr lang="en-IN" sz="2000" dirty="0"/>
          </a:p>
        </p:txBody>
      </p:sp>
    </p:spTree>
    <p:extLst>
      <p:ext uri="{BB962C8B-B14F-4D97-AF65-F5344CB8AC3E}">
        <p14:creationId xmlns:p14="http://schemas.microsoft.com/office/powerpoint/2010/main" val="273341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C023A-6B65-30B7-1298-7AB0D339DE4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4000" b="1" kern="1200" dirty="0">
                <a:solidFill>
                  <a:schemeClr val="bg1"/>
                </a:solidFill>
                <a:latin typeface="+mj-lt"/>
                <a:ea typeface="+mj-ea"/>
                <a:cs typeface="+mj-cs"/>
              </a:rPr>
              <a:t>Decision Making Concepts and Their Neural Substrates</a:t>
            </a:r>
          </a:p>
        </p:txBody>
      </p:sp>
      <p:pic>
        <p:nvPicPr>
          <p:cNvPr id="5" name="Content Placeholder 4" descr="Text">
            <a:extLst>
              <a:ext uri="{FF2B5EF4-FFF2-40B4-BE49-F238E27FC236}">
                <a16:creationId xmlns:a16="http://schemas.microsoft.com/office/drawing/2014/main" id="{3ADC8F42-734E-32B2-B605-EB6CA669AE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977571"/>
            <a:ext cx="10905066" cy="3789511"/>
          </a:xfrm>
          <a:prstGeom prst="rect">
            <a:avLst/>
          </a:prstGeom>
        </p:spPr>
      </p:pic>
    </p:spTree>
    <p:extLst>
      <p:ext uri="{BB962C8B-B14F-4D97-AF65-F5344CB8AC3E}">
        <p14:creationId xmlns:p14="http://schemas.microsoft.com/office/powerpoint/2010/main" val="278453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19AB-EF99-B298-BE3E-66A0676577CF}"/>
              </a:ext>
            </a:extLst>
          </p:cNvPr>
          <p:cNvSpPr>
            <a:spLocks noGrp="1"/>
          </p:cNvSpPr>
          <p:nvPr>
            <p:ph type="title"/>
          </p:nvPr>
        </p:nvSpPr>
        <p:spPr>
          <a:xfrm>
            <a:off x="879021" y="316835"/>
            <a:ext cx="10293220" cy="1325563"/>
          </a:xfrm>
        </p:spPr>
        <p:txBody>
          <a:bodyPr>
            <a:normAutofit/>
          </a:bodyPr>
          <a:lstStyle/>
          <a:p>
            <a:pPr algn="ctr"/>
            <a:r>
              <a:rPr lang="en-IN" sz="6000" b="1" dirty="0"/>
              <a:t>Emotions and Decision Making</a:t>
            </a:r>
          </a:p>
        </p:txBody>
      </p:sp>
      <p:sp>
        <p:nvSpPr>
          <p:cNvPr id="3" name="Content Placeholder 2">
            <a:extLst>
              <a:ext uri="{FF2B5EF4-FFF2-40B4-BE49-F238E27FC236}">
                <a16:creationId xmlns:a16="http://schemas.microsoft.com/office/drawing/2014/main" id="{E04BC58F-7ED6-0D4E-7000-31AA49561437}"/>
              </a:ext>
            </a:extLst>
          </p:cNvPr>
          <p:cNvSpPr>
            <a:spLocks noGrp="1"/>
          </p:cNvSpPr>
          <p:nvPr>
            <p:ph idx="1"/>
          </p:nvPr>
        </p:nvSpPr>
        <p:spPr>
          <a:xfrm>
            <a:off x="949390" y="1987421"/>
            <a:ext cx="10152483" cy="4627984"/>
          </a:xfrm>
        </p:spPr>
        <p:txBody>
          <a:bodyPr>
            <a:noAutofit/>
          </a:bodyPr>
          <a:lstStyle/>
          <a:p>
            <a:pPr algn="l">
              <a:buFont typeface="Wingdings" panose="05000000000000000000" pitchFamily="2" charset="2"/>
              <a:buChar char="Ø"/>
            </a:pPr>
            <a:r>
              <a:rPr lang="en-GB" sz="2000" dirty="0"/>
              <a:t>T</a:t>
            </a:r>
            <a:r>
              <a:rPr lang="en-GB" sz="2000" b="0" i="0" u="none" strike="noStrike" baseline="0" dirty="0"/>
              <a:t>he wide range of various emotions explains why is unrealistic to project all emotions into a one-dimensional category of pleasure versus pain</a:t>
            </a:r>
          </a:p>
          <a:p>
            <a:pPr algn="l">
              <a:buFont typeface="Wingdings" panose="05000000000000000000" pitchFamily="2" charset="2"/>
              <a:buChar char="Ø"/>
            </a:pPr>
            <a:r>
              <a:rPr lang="en-GB" sz="2000" b="0" i="0" u="none" strike="noStrike" baseline="0" dirty="0"/>
              <a:t>Loewenstein and Lerner construe emotions according to their place along the time course of the decision process.</a:t>
            </a:r>
          </a:p>
          <a:p>
            <a:pPr algn="l">
              <a:buFont typeface="Wingdings" panose="05000000000000000000" pitchFamily="2" charset="2"/>
              <a:buChar char="Ø"/>
            </a:pPr>
            <a:r>
              <a:rPr lang="en-IN" sz="2000" b="0" i="0" u="none" strike="noStrike" baseline="0" dirty="0"/>
              <a:t>They distinguish between </a:t>
            </a:r>
            <a:r>
              <a:rPr lang="en-GB" sz="2000" b="1" i="0" u="none" strike="noStrike" baseline="0" dirty="0">
                <a:solidFill>
                  <a:srgbClr val="C00000"/>
                </a:solidFill>
              </a:rPr>
              <a:t>anticipated</a:t>
            </a:r>
            <a:r>
              <a:rPr lang="en-GB" sz="2000" b="0" i="0" u="none" strike="noStrike" baseline="0" dirty="0"/>
              <a:t> and </a:t>
            </a:r>
            <a:r>
              <a:rPr lang="en-GB" sz="2000" b="1" i="0" u="none" strike="noStrike" baseline="0" dirty="0">
                <a:solidFill>
                  <a:srgbClr val="C00000"/>
                </a:solidFill>
              </a:rPr>
              <a:t>immediate emotions</a:t>
            </a:r>
            <a:r>
              <a:rPr lang="en-GB" sz="2000" b="0" i="0" u="none" strike="noStrike" baseline="0" dirty="0"/>
              <a:t>, with immediate emotions further classified into </a:t>
            </a:r>
            <a:r>
              <a:rPr lang="en-GB" sz="2000" b="1" i="0" u="none" strike="noStrike" baseline="0" dirty="0">
                <a:solidFill>
                  <a:srgbClr val="C00000"/>
                </a:solidFill>
              </a:rPr>
              <a:t>incidental</a:t>
            </a:r>
            <a:r>
              <a:rPr lang="en-GB" sz="2000" b="0" i="0" u="none" strike="noStrike" baseline="0" dirty="0"/>
              <a:t> and </a:t>
            </a:r>
            <a:r>
              <a:rPr lang="en-GB" sz="2000" b="1" i="0" u="none" strike="noStrike" baseline="0" dirty="0">
                <a:solidFill>
                  <a:srgbClr val="C00000"/>
                </a:solidFill>
              </a:rPr>
              <a:t>integrated </a:t>
            </a:r>
            <a:r>
              <a:rPr lang="en-IN" sz="2000" b="1" i="0" u="none" strike="noStrike" baseline="0" dirty="0">
                <a:solidFill>
                  <a:srgbClr val="C00000"/>
                </a:solidFill>
              </a:rPr>
              <a:t>emotions</a:t>
            </a:r>
            <a:r>
              <a:rPr lang="en-IN" sz="2000" b="0" i="0" u="none" strike="noStrike" baseline="0" dirty="0">
                <a:solidFill>
                  <a:srgbClr val="C00000"/>
                </a:solidFill>
              </a:rPr>
              <a:t>.</a:t>
            </a:r>
          </a:p>
          <a:p>
            <a:pPr algn="l">
              <a:buFont typeface="Wingdings" panose="05000000000000000000" pitchFamily="2" charset="2"/>
              <a:buChar char="Ø"/>
            </a:pPr>
            <a:r>
              <a:rPr lang="en-GB" sz="2000" b="0" i="0" u="none" strike="noStrike" baseline="0" dirty="0"/>
              <a:t>Anticipated emotions are those believed to occur following a given decision outcome</a:t>
            </a:r>
          </a:p>
          <a:p>
            <a:pPr algn="l">
              <a:buFont typeface="Wingdings" panose="05000000000000000000" pitchFamily="2" charset="2"/>
              <a:buChar char="Ø"/>
            </a:pPr>
            <a:r>
              <a:rPr lang="en-IN" sz="2000" dirty="0"/>
              <a:t>I</a:t>
            </a:r>
            <a:r>
              <a:rPr lang="en-IN" sz="2000" b="0" i="0" u="none" strike="noStrike" baseline="0" dirty="0"/>
              <a:t>mmediate </a:t>
            </a:r>
            <a:r>
              <a:rPr lang="en-GB" sz="2000" b="0" i="0" u="none" strike="noStrike" baseline="0" dirty="0"/>
              <a:t>emotions are those experienced while the individual is </a:t>
            </a:r>
            <a:r>
              <a:rPr lang="en-IN" sz="2000" b="0" i="0" u="none" strike="noStrike" baseline="0" dirty="0"/>
              <a:t>pondering a choice.</a:t>
            </a:r>
          </a:p>
          <a:p>
            <a:pPr algn="l">
              <a:buFont typeface="Wingdings" panose="05000000000000000000" pitchFamily="2" charset="2"/>
              <a:buChar char="Ø"/>
            </a:pPr>
            <a:r>
              <a:rPr lang="en-IN" sz="2000" b="0" i="0" u="none" strike="noStrike" baseline="0" dirty="0"/>
              <a:t>Immediate emotions are either </a:t>
            </a:r>
            <a:r>
              <a:rPr lang="en-IN" sz="2000" b="1" i="0" u="none" strike="noStrike" baseline="0" dirty="0"/>
              <a:t>incidental</a:t>
            </a:r>
            <a:r>
              <a:rPr lang="en-IN" sz="2000" b="0" i="0" u="none" strike="noStrike" baseline="0" dirty="0"/>
              <a:t> or </a:t>
            </a:r>
            <a:r>
              <a:rPr lang="en-IN" sz="2000" b="1" i="0" u="none" strike="noStrike" baseline="0" dirty="0"/>
              <a:t>integral</a:t>
            </a:r>
            <a:r>
              <a:rPr lang="en-IN" sz="2000" b="0" i="0" u="none" strike="noStrike" baseline="0" dirty="0"/>
              <a:t> emotions</a:t>
            </a:r>
          </a:p>
          <a:p>
            <a:pPr marL="457200" indent="-457200">
              <a:buFont typeface="+mj-lt"/>
              <a:buAutoNum type="arabicPeriod"/>
            </a:pPr>
            <a:r>
              <a:rPr lang="en-GB" sz="2000" b="0" i="0" u="none" strike="noStrike" baseline="0" dirty="0"/>
              <a:t>incidental emotions caused by factors, which are not related to the decision problem at hand</a:t>
            </a:r>
          </a:p>
          <a:p>
            <a:pPr marL="457200" indent="-457200">
              <a:buFont typeface="+mj-lt"/>
              <a:buAutoNum type="arabicPeriod"/>
            </a:pPr>
            <a:r>
              <a:rPr lang="en-IN" sz="2000" b="0" i="0" u="none" strike="noStrike" baseline="0" dirty="0"/>
              <a:t>Integral </a:t>
            </a:r>
            <a:r>
              <a:rPr lang="en-GB" sz="2000" b="0" i="0" u="none" strike="noStrike" baseline="0" dirty="0"/>
              <a:t>emotions are caused by the decision problem </a:t>
            </a:r>
            <a:r>
              <a:rPr lang="en-IN" sz="2000" b="0" i="0" u="none" strike="noStrike" baseline="0" dirty="0"/>
              <a:t>itself</a:t>
            </a:r>
            <a:endParaRPr lang="en-IN" sz="2000" dirty="0"/>
          </a:p>
        </p:txBody>
      </p:sp>
    </p:spTree>
    <p:extLst>
      <p:ext uri="{BB962C8B-B14F-4D97-AF65-F5344CB8AC3E}">
        <p14:creationId xmlns:p14="http://schemas.microsoft.com/office/powerpoint/2010/main" val="18420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E16B9-2FA5-F169-760A-216E7CDA3880}"/>
              </a:ext>
            </a:extLst>
          </p:cNvPr>
          <p:cNvSpPr>
            <a:spLocks noGrp="1"/>
          </p:cNvSpPr>
          <p:nvPr>
            <p:ph type="title"/>
          </p:nvPr>
        </p:nvSpPr>
        <p:spPr>
          <a:xfrm>
            <a:off x="838199" y="718458"/>
            <a:ext cx="10515600" cy="1325563"/>
          </a:xfrm>
        </p:spPr>
        <p:txBody>
          <a:bodyPr>
            <a:normAutofit/>
          </a:bodyPr>
          <a:lstStyle/>
          <a:p>
            <a:pPr algn="ctr"/>
            <a:r>
              <a:rPr lang="en-IN" sz="6000" b="1" dirty="0"/>
              <a:t>Unconscious Decision Making </a:t>
            </a:r>
          </a:p>
        </p:txBody>
      </p:sp>
      <p:sp>
        <p:nvSpPr>
          <p:cNvPr id="3" name="Content Placeholder 2">
            <a:extLst>
              <a:ext uri="{FF2B5EF4-FFF2-40B4-BE49-F238E27FC236}">
                <a16:creationId xmlns:a16="http://schemas.microsoft.com/office/drawing/2014/main" id="{18486D04-B8CE-492C-E75D-E810C441FAE7}"/>
              </a:ext>
            </a:extLst>
          </p:cNvPr>
          <p:cNvSpPr>
            <a:spLocks noGrp="1"/>
          </p:cNvSpPr>
          <p:nvPr>
            <p:ph idx="1"/>
          </p:nvPr>
        </p:nvSpPr>
        <p:spPr>
          <a:xfrm>
            <a:off x="1663958" y="2851992"/>
            <a:ext cx="8864083" cy="2877004"/>
          </a:xfrm>
        </p:spPr>
        <p:txBody>
          <a:bodyPr>
            <a:normAutofit/>
          </a:bodyPr>
          <a:lstStyle/>
          <a:p>
            <a:pPr algn="l">
              <a:buFont typeface="Wingdings" panose="05000000000000000000" pitchFamily="2" charset="2"/>
              <a:buChar char="Ø"/>
            </a:pPr>
            <a:r>
              <a:rPr lang="en-GB" sz="2000" b="0" i="0" u="none" strike="noStrike" baseline="0" dirty="0"/>
              <a:t>Unconscious knowledge refers to that revealed by task performance alone, subjects being unaware that they are </a:t>
            </a:r>
            <a:r>
              <a:rPr lang="en-IN" sz="2000" b="0" i="0" u="none" strike="noStrike" baseline="0" dirty="0"/>
              <a:t>accessing it</a:t>
            </a:r>
          </a:p>
          <a:p>
            <a:pPr algn="l">
              <a:buFont typeface="Wingdings" panose="05000000000000000000" pitchFamily="2" charset="2"/>
              <a:buChar char="Ø"/>
            </a:pPr>
            <a:r>
              <a:rPr lang="en-IN" sz="2000" b="0" i="0" u="none" strike="noStrike" baseline="0" dirty="0"/>
              <a:t>Unconscious or </a:t>
            </a:r>
            <a:r>
              <a:rPr lang="en-GB" sz="2000" b="0" i="0" u="none" strike="noStrike" baseline="0" dirty="0"/>
              <a:t>subliminal processing has been described in visual, auditory, somatosensory, and olfactory information</a:t>
            </a:r>
          </a:p>
          <a:p>
            <a:pPr algn="l">
              <a:buFont typeface="Wingdings" panose="05000000000000000000" pitchFamily="2" charset="2"/>
              <a:buChar char="Ø"/>
            </a:pPr>
            <a:r>
              <a:rPr lang="en-GB" sz="2000" b="0" i="0" u="none" strike="noStrike" baseline="0" dirty="0"/>
              <a:t>Examples of cognitive processes found to run at the unconscious level include task-set preparation, conflict detection/resolution, motivation, and error detection</a:t>
            </a:r>
          </a:p>
        </p:txBody>
      </p:sp>
    </p:spTree>
    <p:extLst>
      <p:ext uri="{BB962C8B-B14F-4D97-AF65-F5344CB8AC3E}">
        <p14:creationId xmlns:p14="http://schemas.microsoft.com/office/powerpoint/2010/main" val="392029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E0DF-5AC4-1545-DD92-C08C8EA0AA26}"/>
              </a:ext>
            </a:extLst>
          </p:cNvPr>
          <p:cNvSpPr>
            <a:spLocks noGrp="1"/>
          </p:cNvSpPr>
          <p:nvPr>
            <p:ph type="title"/>
          </p:nvPr>
        </p:nvSpPr>
        <p:spPr>
          <a:xfrm>
            <a:off x="343676" y="475861"/>
            <a:ext cx="11504645" cy="1325563"/>
          </a:xfrm>
        </p:spPr>
        <p:txBody>
          <a:bodyPr>
            <a:noAutofit/>
          </a:bodyPr>
          <a:lstStyle/>
          <a:p>
            <a:pPr algn="ctr"/>
            <a:r>
              <a:rPr lang="en-IN" sz="6000" b="1" dirty="0"/>
              <a:t>Decision Making in Mental Illness (Anxiety)</a:t>
            </a:r>
          </a:p>
        </p:txBody>
      </p:sp>
      <p:sp>
        <p:nvSpPr>
          <p:cNvPr id="3" name="Content Placeholder 2">
            <a:extLst>
              <a:ext uri="{FF2B5EF4-FFF2-40B4-BE49-F238E27FC236}">
                <a16:creationId xmlns:a16="http://schemas.microsoft.com/office/drawing/2014/main" id="{B8AB1264-FA22-43B5-7781-9B00CCF8BB83}"/>
              </a:ext>
            </a:extLst>
          </p:cNvPr>
          <p:cNvSpPr>
            <a:spLocks noGrp="1"/>
          </p:cNvSpPr>
          <p:nvPr>
            <p:ph idx="1"/>
          </p:nvPr>
        </p:nvSpPr>
        <p:spPr>
          <a:xfrm>
            <a:off x="343677" y="2595760"/>
            <a:ext cx="11504645" cy="4150273"/>
          </a:xfrm>
        </p:spPr>
        <p:txBody>
          <a:bodyPr>
            <a:noAutofit/>
          </a:bodyPr>
          <a:lstStyle/>
          <a:p>
            <a:pPr>
              <a:buFont typeface="Wingdings" panose="05000000000000000000" pitchFamily="2" charset="2"/>
              <a:buChar char="Ø"/>
            </a:pPr>
            <a:r>
              <a:rPr lang="en-GB" sz="2000" b="0" i="0" u="none" strike="noStrike" baseline="0" dirty="0"/>
              <a:t>Anxiety is the natural response to risk and uncertainty</a:t>
            </a:r>
          </a:p>
          <a:p>
            <a:pPr algn="l">
              <a:buFont typeface="Wingdings" panose="05000000000000000000" pitchFamily="2" charset="2"/>
              <a:buChar char="Ø"/>
            </a:pPr>
            <a:r>
              <a:rPr lang="en-GB" sz="2000" b="0" i="0" u="none" strike="noStrike" baseline="0" dirty="0"/>
              <a:t>The amygdala plays a central role in mediating an anxiogenic response to unpredictability</a:t>
            </a:r>
          </a:p>
          <a:p>
            <a:pPr algn="l">
              <a:buFont typeface="Wingdings" panose="05000000000000000000" pitchFamily="2" charset="2"/>
              <a:buChar char="Ø"/>
            </a:pPr>
            <a:r>
              <a:rPr lang="en-IN" sz="2000" b="0" i="0" u="none" strike="noStrike" baseline="0" dirty="0"/>
              <a:t>Additionally, </a:t>
            </a:r>
            <a:r>
              <a:rPr lang="en-GB" sz="2000" b="0" i="0" u="none" strike="noStrike" baseline="0" dirty="0"/>
              <a:t>the insula is a key structure involved in the prediction of risk, and the DLPFC is positively </a:t>
            </a:r>
            <a:r>
              <a:rPr lang="en-IN" sz="2000" b="0" i="0" u="none" strike="noStrike" baseline="0" dirty="0"/>
              <a:t>correlated with risk aversion</a:t>
            </a:r>
            <a:r>
              <a:rPr lang="en-GB" sz="2000" dirty="0"/>
              <a:t> </a:t>
            </a:r>
          </a:p>
          <a:p>
            <a:pPr algn="l">
              <a:buFont typeface="Wingdings" panose="05000000000000000000" pitchFamily="2" charset="2"/>
              <a:buChar char="Ø"/>
            </a:pPr>
            <a:r>
              <a:rPr lang="en-GB" sz="2000" b="0" i="0" u="none" strike="noStrike" baseline="0" dirty="0"/>
              <a:t>Fear and anxiety are closely related, and share common cognitive and physiological properties.</a:t>
            </a:r>
          </a:p>
          <a:p>
            <a:pPr algn="l">
              <a:buFont typeface="Wingdings" panose="05000000000000000000" pitchFamily="2" charset="2"/>
              <a:buChar char="Ø"/>
            </a:pPr>
            <a:r>
              <a:rPr lang="en-GB" sz="2000" b="0" i="0" u="none" strike="noStrike" baseline="0" dirty="0"/>
              <a:t>Two principal information-processing biases are characteristic of anxiety: </a:t>
            </a:r>
          </a:p>
          <a:p>
            <a:pPr marL="400050" indent="-400050" algn="l">
              <a:buFont typeface="+mj-lt"/>
              <a:buAutoNum type="romanUcPeriod"/>
            </a:pPr>
            <a:r>
              <a:rPr lang="en-GB" sz="2000" b="0" i="0" u="none" strike="noStrike" baseline="0" dirty="0"/>
              <a:t>a bias to attend toward threat-related information</a:t>
            </a:r>
          </a:p>
          <a:p>
            <a:pPr marL="400050" indent="-400050" algn="l">
              <a:buFont typeface="+mj-lt"/>
              <a:buAutoNum type="romanUcPeriod"/>
            </a:pPr>
            <a:r>
              <a:rPr lang="en-GB" sz="2000" b="0" i="0" u="none" strike="noStrike" baseline="0" dirty="0"/>
              <a:t>a bias toward negative interpretation of ambiguous stimuli</a:t>
            </a:r>
          </a:p>
          <a:p>
            <a:pPr algn="l">
              <a:buFont typeface="Wingdings" panose="05000000000000000000" pitchFamily="2" charset="2"/>
              <a:buChar char="Ø"/>
            </a:pPr>
            <a:r>
              <a:rPr lang="en-IN" sz="2000" b="0" i="0" u="none" strike="noStrike" baseline="0" dirty="0"/>
              <a:t>Anxiety </a:t>
            </a:r>
            <a:r>
              <a:rPr lang="en-GB" sz="2000" b="0" i="0" u="none" strike="noStrike" baseline="0" dirty="0"/>
              <a:t>is associated with faster response times when detecting a threat or negative stimuli or identifying a target cued by a threat stimulus, and slower response times when detecting a neutral stimulus or reporting neutral information in the presence of a threat stimulus.</a:t>
            </a:r>
          </a:p>
        </p:txBody>
      </p:sp>
    </p:spTree>
    <p:extLst>
      <p:ext uri="{BB962C8B-B14F-4D97-AF65-F5344CB8AC3E}">
        <p14:creationId xmlns:p14="http://schemas.microsoft.com/office/powerpoint/2010/main" val="373212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0ACE-498A-3774-C124-07C7AFC14652}"/>
              </a:ext>
            </a:extLst>
          </p:cNvPr>
          <p:cNvSpPr>
            <a:spLocks noGrp="1"/>
          </p:cNvSpPr>
          <p:nvPr>
            <p:ph type="title"/>
          </p:nvPr>
        </p:nvSpPr>
        <p:spPr>
          <a:xfrm>
            <a:off x="983213" y="270587"/>
            <a:ext cx="10225572" cy="1325563"/>
          </a:xfrm>
        </p:spPr>
        <p:txBody>
          <a:bodyPr>
            <a:normAutofit/>
          </a:bodyPr>
          <a:lstStyle/>
          <a:p>
            <a:r>
              <a:rPr lang="en-IN" sz="6000" b="1" dirty="0"/>
              <a:t>Continued…</a:t>
            </a:r>
          </a:p>
        </p:txBody>
      </p:sp>
      <p:sp>
        <p:nvSpPr>
          <p:cNvPr id="3" name="Content Placeholder 2">
            <a:extLst>
              <a:ext uri="{FF2B5EF4-FFF2-40B4-BE49-F238E27FC236}">
                <a16:creationId xmlns:a16="http://schemas.microsoft.com/office/drawing/2014/main" id="{340EC73A-5389-B76F-D1F1-56FA5A9EDAB2}"/>
              </a:ext>
            </a:extLst>
          </p:cNvPr>
          <p:cNvSpPr>
            <a:spLocks noGrp="1"/>
          </p:cNvSpPr>
          <p:nvPr>
            <p:ph idx="1"/>
          </p:nvPr>
        </p:nvSpPr>
        <p:spPr>
          <a:xfrm>
            <a:off x="983213" y="2110565"/>
            <a:ext cx="10225573" cy="4476848"/>
          </a:xfrm>
        </p:spPr>
        <p:txBody>
          <a:bodyPr>
            <a:noAutofit/>
          </a:bodyPr>
          <a:lstStyle/>
          <a:p>
            <a:pPr>
              <a:buFont typeface="Wingdings" panose="05000000000000000000" pitchFamily="2" charset="2"/>
              <a:buChar char="Ø"/>
            </a:pPr>
            <a:r>
              <a:rPr lang="en-GB" sz="2000" dirty="0"/>
              <a:t>Anxious individuals unrealistically judge negative outcomes to be more likely than positive ones</a:t>
            </a:r>
          </a:p>
          <a:p>
            <a:pPr>
              <a:buFont typeface="Wingdings" panose="05000000000000000000" pitchFamily="2" charset="2"/>
              <a:buChar char="Ø"/>
            </a:pPr>
            <a:r>
              <a:rPr lang="en-GB" sz="2000" dirty="0"/>
              <a:t>For instance, anxious individuals tend to </a:t>
            </a:r>
            <a:r>
              <a:rPr lang="fr-FR" sz="2000" dirty="0"/>
              <a:t>interpret ambiguous emotional facial expressions </a:t>
            </a:r>
            <a:r>
              <a:rPr lang="en-GB" sz="2000" dirty="0"/>
              <a:t>face-voice pairings, and homophones as more negative in valence than less-anxious individuals.</a:t>
            </a:r>
            <a:endParaRPr lang="en-GB" sz="2000" dirty="0">
              <a:latin typeface="AdvOTb319c559"/>
            </a:endParaRPr>
          </a:p>
          <a:p>
            <a:pPr algn="l">
              <a:buFont typeface="Wingdings" panose="05000000000000000000" pitchFamily="2" charset="2"/>
              <a:buChar char="Ø"/>
            </a:pPr>
            <a:r>
              <a:rPr lang="en-IN" sz="2000" b="0" i="0" u="none" strike="noStrike" baseline="0" dirty="0">
                <a:latin typeface="AdvOTb319c559"/>
              </a:rPr>
              <a:t>Trait anxiety is </a:t>
            </a:r>
            <a:r>
              <a:rPr lang="en-GB" sz="2000" b="0" i="0" u="none" strike="noStrike" baseline="0" dirty="0">
                <a:latin typeface="AdvOTb319c559"/>
              </a:rPr>
              <a:t>associated with greater susceptibility to the framing </a:t>
            </a:r>
            <a:r>
              <a:rPr lang="en-IN" sz="2000" b="0" i="0" u="none" strike="noStrike" baseline="0" dirty="0">
                <a:latin typeface="AdvOTb319c559"/>
              </a:rPr>
              <a:t>effect</a:t>
            </a:r>
          </a:p>
          <a:p>
            <a:pPr algn="l">
              <a:buFont typeface="Wingdings" panose="05000000000000000000" pitchFamily="2" charset="2"/>
              <a:buChar char="Ø"/>
            </a:pPr>
            <a:r>
              <a:rPr lang="en-GB" sz="2000" b="0" i="0" u="none" strike="noStrike" baseline="0" dirty="0">
                <a:latin typeface="AdvOTb319c559"/>
              </a:rPr>
              <a:t>Trait anxiety is associated with heightened amygdala activation as well as elevated fear expression </a:t>
            </a:r>
            <a:r>
              <a:rPr lang="en-IN" sz="2000" b="0" i="0" u="none" strike="noStrike" baseline="0" dirty="0">
                <a:latin typeface="AdvOTb319c559"/>
              </a:rPr>
              <a:t>during fear acquisition</a:t>
            </a:r>
          </a:p>
          <a:p>
            <a:pPr algn="l">
              <a:buFont typeface="Wingdings" panose="05000000000000000000" pitchFamily="2" charset="2"/>
              <a:buChar char="Ø"/>
            </a:pPr>
            <a:r>
              <a:rPr lang="en-IN" sz="2000" b="0" i="0" u="none" strike="noStrike" baseline="0" dirty="0">
                <a:latin typeface="AdvOTb319c559"/>
              </a:rPr>
              <a:t>Anxiety also impairs </a:t>
            </a:r>
            <a:r>
              <a:rPr lang="en-GB" sz="2000" b="0" i="0" u="none" strike="noStrike" baseline="0" dirty="0">
                <a:latin typeface="AdvOTb319c559"/>
              </a:rPr>
              <a:t>extinction learning and retention as well as the regulation of emotional responses via intentional cognitive </a:t>
            </a:r>
            <a:r>
              <a:rPr lang="en-IN" sz="2000" b="0" i="0" u="none" strike="noStrike" baseline="0" dirty="0">
                <a:latin typeface="AdvOTb319c559"/>
              </a:rPr>
              <a:t>strategies</a:t>
            </a:r>
          </a:p>
          <a:p>
            <a:pPr algn="l">
              <a:buFont typeface="Wingdings" panose="05000000000000000000" pitchFamily="2" charset="2"/>
              <a:buChar char="Ø"/>
            </a:pPr>
            <a:r>
              <a:rPr lang="en-GB" sz="2000" b="0" i="0" u="none" strike="noStrike" baseline="0" dirty="0">
                <a:latin typeface="AdvOTb319c559"/>
              </a:rPr>
              <a:t>Although clinical data are still limited, there is clear evidence of negative attentional biases in several anxiety disorders including generalized anxiety disorder, posttraumatic stress disorder, social and specific phobias, </a:t>
            </a:r>
            <a:r>
              <a:rPr lang="en-IN" sz="2000" b="0" i="0" u="none" strike="noStrike" baseline="0" dirty="0">
                <a:latin typeface="AdvOTb319c559"/>
              </a:rPr>
              <a:t>and obsessive-compulsive disorder</a:t>
            </a:r>
            <a:endParaRPr lang="en-IN" sz="2000" dirty="0"/>
          </a:p>
        </p:txBody>
      </p:sp>
    </p:spTree>
    <p:extLst>
      <p:ext uri="{BB962C8B-B14F-4D97-AF65-F5344CB8AC3E}">
        <p14:creationId xmlns:p14="http://schemas.microsoft.com/office/powerpoint/2010/main" val="213157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F6FE-AAAB-83C0-8F1C-3DAE4E6DF1DC}"/>
              </a:ext>
            </a:extLst>
          </p:cNvPr>
          <p:cNvSpPr>
            <a:spLocks noGrp="1"/>
          </p:cNvSpPr>
          <p:nvPr>
            <p:ph type="title"/>
          </p:nvPr>
        </p:nvSpPr>
        <p:spPr>
          <a:xfrm>
            <a:off x="838200" y="831656"/>
            <a:ext cx="10515600" cy="1325563"/>
          </a:xfrm>
        </p:spPr>
        <p:txBody>
          <a:bodyPr>
            <a:normAutofit/>
          </a:bodyPr>
          <a:lstStyle/>
          <a:p>
            <a:pPr algn="ctr"/>
            <a:r>
              <a:rPr lang="en-IN" sz="6000" b="1" dirty="0"/>
              <a:t>Conclusions</a:t>
            </a:r>
          </a:p>
        </p:txBody>
      </p:sp>
      <p:sp>
        <p:nvSpPr>
          <p:cNvPr id="3" name="Content Placeholder 2">
            <a:extLst>
              <a:ext uri="{FF2B5EF4-FFF2-40B4-BE49-F238E27FC236}">
                <a16:creationId xmlns:a16="http://schemas.microsoft.com/office/drawing/2014/main" id="{3543642B-8E36-DB15-270F-63C9A411CFCB}"/>
              </a:ext>
            </a:extLst>
          </p:cNvPr>
          <p:cNvSpPr>
            <a:spLocks noGrp="1"/>
          </p:cNvSpPr>
          <p:nvPr>
            <p:ph idx="1"/>
          </p:nvPr>
        </p:nvSpPr>
        <p:spPr>
          <a:xfrm>
            <a:off x="838200" y="2963862"/>
            <a:ext cx="10515600" cy="2485216"/>
          </a:xfrm>
        </p:spPr>
        <p:txBody>
          <a:bodyPr>
            <a:normAutofit/>
          </a:bodyPr>
          <a:lstStyle/>
          <a:p>
            <a:pPr algn="l">
              <a:buFont typeface="Wingdings" panose="05000000000000000000" pitchFamily="2" charset="2"/>
              <a:buChar char="Ø"/>
            </a:pPr>
            <a:r>
              <a:rPr lang="en-GB" sz="2000" b="0" i="0" u="none" strike="noStrike" baseline="0" dirty="0"/>
              <a:t>A multidisciplinary approach to how the brain makes decisions may provide a new theory of thought with quantifiable parameters that can increase understanding of mental processes (decision making) in health and </a:t>
            </a:r>
            <a:r>
              <a:rPr lang="en-IN" sz="2000" b="0" i="0" u="none" strike="noStrike" baseline="0" dirty="0"/>
              <a:t>disease.</a:t>
            </a:r>
          </a:p>
          <a:p>
            <a:pPr algn="l">
              <a:buFont typeface="Wingdings" panose="05000000000000000000" pitchFamily="2" charset="2"/>
              <a:buChar char="Ø"/>
            </a:pPr>
            <a:r>
              <a:rPr lang="en-GB" sz="2000" b="0" i="0" u="none" strike="noStrike" baseline="0" dirty="0"/>
              <a:t>The study of two particular constructs, reward and temporal discounting, has shed light on our understanding of severe mental illness. The utilization of additional paradigms can further lead to interventions to address every day situations that patients with mental </a:t>
            </a:r>
            <a:r>
              <a:rPr lang="en-IN" sz="2000" b="0" i="0" u="none" strike="noStrike" baseline="0" dirty="0"/>
              <a:t>illness face.</a:t>
            </a:r>
            <a:endParaRPr lang="en-IN" sz="2000" dirty="0"/>
          </a:p>
        </p:txBody>
      </p:sp>
    </p:spTree>
    <p:extLst>
      <p:ext uri="{BB962C8B-B14F-4D97-AF65-F5344CB8AC3E}">
        <p14:creationId xmlns:p14="http://schemas.microsoft.com/office/powerpoint/2010/main" val="174169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3E47-56E3-03B5-BEA7-CEDA6BB4AE49}"/>
              </a:ext>
            </a:extLst>
          </p:cNvPr>
          <p:cNvSpPr>
            <a:spLocks noGrp="1"/>
          </p:cNvSpPr>
          <p:nvPr>
            <p:ph type="ctrTitle"/>
          </p:nvPr>
        </p:nvSpPr>
        <p:spPr>
          <a:xfrm>
            <a:off x="1524000" y="2235200"/>
            <a:ext cx="9144000" cy="2387600"/>
          </a:xfrm>
        </p:spPr>
        <p:txBody>
          <a:bodyPr>
            <a:normAutofit fontScale="90000"/>
          </a:bodyPr>
          <a:lstStyle/>
          <a:p>
            <a:r>
              <a:rPr lang="en-GB" b="0" i="0" dirty="0">
                <a:solidFill>
                  <a:srgbClr val="ECECF1"/>
                </a:solidFill>
                <a:effectLst/>
                <a:latin typeface="Söhne"/>
              </a:rPr>
              <a:t>Measuring maladaptive avoidance: from animal models to clinical anxiety</a:t>
            </a:r>
            <a:endParaRPr lang="en-IN" dirty="0"/>
          </a:p>
        </p:txBody>
      </p:sp>
    </p:spTree>
    <p:extLst>
      <p:ext uri="{BB962C8B-B14F-4D97-AF65-F5344CB8AC3E}">
        <p14:creationId xmlns:p14="http://schemas.microsoft.com/office/powerpoint/2010/main" val="2981923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679E-06DD-5A50-8F80-6C7397C8F433}"/>
              </a:ext>
            </a:extLst>
          </p:cNvPr>
          <p:cNvSpPr>
            <a:spLocks noGrp="1"/>
          </p:cNvSpPr>
          <p:nvPr>
            <p:ph type="ctrTitle"/>
          </p:nvPr>
        </p:nvSpPr>
        <p:spPr>
          <a:xfrm>
            <a:off x="1524000" y="1091681"/>
            <a:ext cx="9144000" cy="990698"/>
          </a:xfrm>
        </p:spPr>
        <p:txBody>
          <a:bodyPr/>
          <a:lstStyle/>
          <a:p>
            <a:r>
              <a:rPr lang="en-IN" b="0" i="0" dirty="0">
                <a:solidFill>
                  <a:srgbClr val="D1D5DB"/>
                </a:solidFill>
                <a:effectLst/>
                <a:latin typeface="Söhne"/>
              </a:rPr>
              <a:t>Introduction</a:t>
            </a:r>
            <a:endParaRPr lang="en-IN" dirty="0"/>
          </a:p>
        </p:txBody>
      </p:sp>
      <p:sp>
        <p:nvSpPr>
          <p:cNvPr id="3" name="Subtitle 2">
            <a:extLst>
              <a:ext uri="{FF2B5EF4-FFF2-40B4-BE49-F238E27FC236}">
                <a16:creationId xmlns:a16="http://schemas.microsoft.com/office/drawing/2014/main" id="{82B8C689-6956-53BA-FEA7-01A8508C20FD}"/>
              </a:ext>
            </a:extLst>
          </p:cNvPr>
          <p:cNvSpPr>
            <a:spLocks noGrp="1"/>
          </p:cNvSpPr>
          <p:nvPr>
            <p:ph type="subTitle" idx="1"/>
          </p:nvPr>
        </p:nvSpPr>
        <p:spPr>
          <a:xfrm>
            <a:off x="1524000" y="2430626"/>
            <a:ext cx="9144000" cy="3970176"/>
          </a:xfrm>
        </p:spPr>
        <p:txBody>
          <a:bodyPr>
            <a:normAutofit fontScale="85000" lnSpcReduction="20000"/>
          </a:bodyPr>
          <a:lstStyle/>
          <a:p>
            <a:pPr marL="342900" indent="-342900" algn="l">
              <a:buFont typeface="Wingdings" panose="05000000000000000000" pitchFamily="2" charset="2"/>
              <a:buChar char="Ø"/>
            </a:pPr>
            <a:r>
              <a:rPr lang="en-GB" b="0" i="0" dirty="0">
                <a:solidFill>
                  <a:srgbClr val="FF0000"/>
                </a:solidFill>
                <a:effectLst/>
                <a:latin typeface="Söhne"/>
              </a:rPr>
              <a:t>Research topic</a:t>
            </a:r>
            <a:r>
              <a:rPr lang="en-GB" b="0" i="0" dirty="0">
                <a:solidFill>
                  <a:srgbClr val="D1D5DB"/>
                </a:solidFill>
                <a:effectLst/>
                <a:latin typeface="Söhne"/>
              </a:rPr>
              <a:t>: The article explores the concept of maladaptive avoidance </a:t>
            </a:r>
            <a:r>
              <a:rPr lang="en-GB" b="0" i="0" dirty="0" err="1">
                <a:solidFill>
                  <a:srgbClr val="D1D5DB"/>
                </a:solidFill>
                <a:effectLst/>
                <a:latin typeface="Söhne"/>
              </a:rPr>
              <a:t>behavior</a:t>
            </a:r>
            <a:r>
              <a:rPr lang="en-GB" b="0" i="0" dirty="0">
                <a:solidFill>
                  <a:srgbClr val="D1D5DB"/>
                </a:solidFill>
                <a:effectLst/>
                <a:latin typeface="Söhne"/>
              </a:rPr>
              <a:t> in anxiety disorders and how it can be measured in both animal models and clinical settings.</a:t>
            </a:r>
          </a:p>
          <a:p>
            <a:pPr marL="342900" indent="-342900" algn="l">
              <a:buFont typeface="Wingdings" panose="05000000000000000000" pitchFamily="2" charset="2"/>
              <a:buChar char="Ø"/>
            </a:pPr>
            <a:endParaRPr lang="en-GB" dirty="0">
              <a:solidFill>
                <a:srgbClr val="D1D5DB"/>
              </a:solidFill>
              <a:latin typeface="Söhne"/>
            </a:endParaRPr>
          </a:p>
          <a:p>
            <a:pPr marL="342900" indent="-342900" algn="l">
              <a:buFont typeface="Wingdings" panose="05000000000000000000" pitchFamily="2" charset="2"/>
              <a:buChar char="Ø"/>
            </a:pPr>
            <a:r>
              <a:rPr lang="en-GB" b="0" i="0" dirty="0">
                <a:solidFill>
                  <a:srgbClr val="FF0000"/>
                </a:solidFill>
                <a:effectLst/>
                <a:latin typeface="Söhne"/>
              </a:rPr>
              <a:t>Importance</a:t>
            </a:r>
            <a:r>
              <a:rPr lang="en-GB" b="0" i="0" dirty="0">
                <a:solidFill>
                  <a:srgbClr val="D1D5DB"/>
                </a:solidFill>
                <a:effectLst/>
                <a:latin typeface="Söhne"/>
              </a:rPr>
              <a:t>: </a:t>
            </a:r>
            <a:r>
              <a:rPr lang="en-GB" b="0" i="0" dirty="0">
                <a:solidFill>
                  <a:srgbClr val="FFFF00"/>
                </a:solidFill>
                <a:effectLst/>
                <a:latin typeface="Söhne"/>
              </a:rPr>
              <a:t>Maladaptive avoidance is a core feature of anxiety disorders</a:t>
            </a:r>
            <a:r>
              <a:rPr lang="en-GB" b="0" i="0" dirty="0">
                <a:solidFill>
                  <a:srgbClr val="D1D5DB"/>
                </a:solidFill>
                <a:effectLst/>
                <a:latin typeface="Söhne"/>
              </a:rPr>
              <a:t>, where individuals tend to avoid situations or stimuli that they perceive as threatening, even when they are not actually dangerous. Understanding and measuring maladaptive avoidance is critical for developing effective treatments for anxiety disorders.</a:t>
            </a:r>
          </a:p>
          <a:p>
            <a:pPr marL="342900" indent="-342900" algn="l">
              <a:buFont typeface="Wingdings" panose="05000000000000000000" pitchFamily="2" charset="2"/>
              <a:buChar char="Ø"/>
            </a:pPr>
            <a:endParaRPr lang="en-GB" dirty="0">
              <a:solidFill>
                <a:srgbClr val="D1D5DB"/>
              </a:solidFill>
              <a:latin typeface="Söhne"/>
            </a:endParaRPr>
          </a:p>
          <a:p>
            <a:pPr marL="342900" indent="-342900" algn="l">
              <a:buFont typeface="Wingdings" panose="05000000000000000000" pitchFamily="2" charset="2"/>
              <a:buChar char="Ø"/>
            </a:pPr>
            <a:r>
              <a:rPr lang="en-GB" b="0" i="0" dirty="0">
                <a:solidFill>
                  <a:srgbClr val="FF0000"/>
                </a:solidFill>
                <a:effectLst/>
                <a:latin typeface="Söhne"/>
              </a:rPr>
              <a:t>Overview of the research</a:t>
            </a:r>
            <a:r>
              <a:rPr lang="en-GB" b="0" i="0" dirty="0">
                <a:solidFill>
                  <a:srgbClr val="D1D5DB"/>
                </a:solidFill>
                <a:effectLst/>
                <a:latin typeface="Söhne"/>
              </a:rPr>
              <a:t>: The article examines maladaptive avoidance </a:t>
            </a:r>
            <a:r>
              <a:rPr lang="en-GB" b="0" i="0" dirty="0" err="1">
                <a:solidFill>
                  <a:srgbClr val="D1D5DB"/>
                </a:solidFill>
                <a:effectLst/>
                <a:latin typeface="Söhne"/>
              </a:rPr>
              <a:t>behavior</a:t>
            </a:r>
            <a:r>
              <a:rPr lang="en-GB" b="0" i="0" dirty="0">
                <a:solidFill>
                  <a:srgbClr val="D1D5DB"/>
                </a:solidFill>
                <a:effectLst/>
                <a:latin typeface="Söhne"/>
              </a:rPr>
              <a:t> in anxiety disorders, reviews measurement methods, and proposes new approaches. It </a:t>
            </a:r>
            <a:r>
              <a:rPr lang="en-GB" b="0" i="0" dirty="0">
                <a:solidFill>
                  <a:srgbClr val="FFFF00"/>
                </a:solidFill>
                <a:effectLst/>
                <a:latin typeface="Söhne"/>
              </a:rPr>
              <a:t>emphasizes the importance of individual differences </a:t>
            </a:r>
            <a:r>
              <a:rPr lang="en-GB" b="0" i="0" dirty="0">
                <a:solidFill>
                  <a:srgbClr val="D1D5DB"/>
                </a:solidFill>
                <a:effectLst/>
                <a:latin typeface="Söhne"/>
              </a:rPr>
              <a:t>and suggests that better understanding of maladaptive avoidance could lead to improved treatments.</a:t>
            </a:r>
            <a:endParaRPr lang="en-IN" dirty="0"/>
          </a:p>
        </p:txBody>
      </p:sp>
    </p:spTree>
    <p:extLst>
      <p:ext uri="{BB962C8B-B14F-4D97-AF65-F5344CB8AC3E}">
        <p14:creationId xmlns:p14="http://schemas.microsoft.com/office/powerpoint/2010/main" val="359634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F92D1-FC1A-9E57-B2FE-866F3F9CFE45}"/>
              </a:ext>
            </a:extLst>
          </p:cNvPr>
          <p:cNvSpPr>
            <a:spLocks noGrp="1"/>
          </p:cNvSpPr>
          <p:nvPr>
            <p:ph type="ctrTitle"/>
          </p:nvPr>
        </p:nvSpPr>
        <p:spPr>
          <a:xfrm>
            <a:off x="1523999" y="1073020"/>
            <a:ext cx="9143999" cy="1317269"/>
          </a:xfrm>
        </p:spPr>
        <p:txBody>
          <a:bodyPr/>
          <a:lstStyle/>
          <a:p>
            <a:r>
              <a:rPr lang="en-IN" b="0" i="0" dirty="0">
                <a:solidFill>
                  <a:srgbClr val="D1D5DB"/>
                </a:solidFill>
                <a:effectLst/>
                <a:latin typeface="Söhne"/>
              </a:rPr>
              <a:t>Maladaptive avoidance</a:t>
            </a:r>
            <a:endParaRPr lang="en-IN" dirty="0"/>
          </a:p>
        </p:txBody>
      </p:sp>
      <p:sp>
        <p:nvSpPr>
          <p:cNvPr id="3" name="Subtitle 2">
            <a:extLst>
              <a:ext uri="{FF2B5EF4-FFF2-40B4-BE49-F238E27FC236}">
                <a16:creationId xmlns:a16="http://schemas.microsoft.com/office/drawing/2014/main" id="{F213FD62-E2B7-6074-1B8A-C1279B923BF0}"/>
              </a:ext>
            </a:extLst>
          </p:cNvPr>
          <p:cNvSpPr>
            <a:spLocks noGrp="1"/>
          </p:cNvSpPr>
          <p:nvPr>
            <p:ph type="subTitle" idx="1"/>
          </p:nvPr>
        </p:nvSpPr>
        <p:spPr>
          <a:xfrm>
            <a:off x="1523999" y="2696547"/>
            <a:ext cx="9144001" cy="3881535"/>
          </a:xfrm>
        </p:spPr>
        <p:txBody>
          <a:bodyPr>
            <a:normAutofit fontScale="92500" lnSpcReduction="20000"/>
          </a:bodyPr>
          <a:lstStyle/>
          <a:p>
            <a:pPr marL="342900" indent="-342900" algn="l">
              <a:buFont typeface="Wingdings" panose="05000000000000000000" pitchFamily="2" charset="2"/>
              <a:buChar char="Ø"/>
            </a:pPr>
            <a:r>
              <a:rPr lang="en-GB" b="0" i="0" dirty="0">
                <a:solidFill>
                  <a:srgbClr val="FF0000"/>
                </a:solidFill>
                <a:effectLst/>
                <a:latin typeface="Söhne"/>
              </a:rPr>
              <a:t>Maladaptive avoidance is excessive avoidance </a:t>
            </a:r>
            <a:r>
              <a:rPr lang="en-GB" b="0" i="0" dirty="0" err="1">
                <a:solidFill>
                  <a:srgbClr val="FF0000"/>
                </a:solidFill>
                <a:effectLst/>
                <a:latin typeface="Söhne"/>
              </a:rPr>
              <a:t>behavior</a:t>
            </a:r>
            <a:r>
              <a:rPr lang="en-GB" b="0" i="0" dirty="0">
                <a:solidFill>
                  <a:srgbClr val="FF0000"/>
                </a:solidFill>
                <a:effectLst/>
                <a:latin typeface="Söhne"/>
              </a:rPr>
              <a:t> </a:t>
            </a:r>
            <a:r>
              <a:rPr lang="en-GB" b="0" i="0" dirty="0">
                <a:solidFill>
                  <a:srgbClr val="D1D5DB"/>
                </a:solidFill>
                <a:effectLst/>
                <a:latin typeface="Söhne"/>
              </a:rPr>
              <a:t>that is disproportionate to the actual threat or danger posed by a situation.</a:t>
            </a:r>
          </a:p>
          <a:p>
            <a:pPr marL="342900" indent="-342900" algn="l">
              <a:buFont typeface="Wingdings" panose="05000000000000000000" pitchFamily="2" charset="2"/>
              <a:buChar char="Ø"/>
            </a:pPr>
            <a:r>
              <a:rPr lang="en-GB" b="0" i="0" dirty="0">
                <a:solidFill>
                  <a:srgbClr val="D1D5DB"/>
                </a:solidFill>
                <a:effectLst/>
                <a:latin typeface="Söhne"/>
              </a:rPr>
              <a:t>It is a significant feature of many anxiety disorders, such as specific phobias, social anxiety disorder, and panic disorder.</a:t>
            </a:r>
          </a:p>
          <a:p>
            <a:pPr marL="342900" indent="-342900" algn="l">
              <a:buFont typeface="Wingdings" panose="05000000000000000000" pitchFamily="2" charset="2"/>
              <a:buChar char="Ø"/>
            </a:pPr>
            <a:r>
              <a:rPr lang="en-GB" b="0" i="0" dirty="0">
                <a:solidFill>
                  <a:srgbClr val="D1D5DB"/>
                </a:solidFill>
                <a:effectLst/>
                <a:latin typeface="Söhne"/>
              </a:rPr>
              <a:t>Maladaptive avoidance can contribute to the maintenance and worsening of anxiety symptoms by </a:t>
            </a:r>
            <a:r>
              <a:rPr lang="en-GB" b="0" i="0" dirty="0">
                <a:solidFill>
                  <a:srgbClr val="FF0000"/>
                </a:solidFill>
                <a:effectLst/>
                <a:latin typeface="Söhne"/>
              </a:rPr>
              <a:t>reinforcing the belief that the feared stimuli or situations are truly dangerous</a:t>
            </a:r>
            <a:r>
              <a:rPr lang="en-GB" b="0" i="0" dirty="0">
                <a:solidFill>
                  <a:srgbClr val="D1D5DB"/>
                </a:solidFill>
                <a:effectLst/>
                <a:latin typeface="Söhne"/>
              </a:rPr>
              <a:t>, leading to a cycle of avoidance and increased anxiety.</a:t>
            </a:r>
          </a:p>
          <a:p>
            <a:pPr marL="342900" indent="-342900" algn="l">
              <a:buFont typeface="Wingdings" panose="05000000000000000000" pitchFamily="2" charset="2"/>
              <a:buChar char="Ø"/>
            </a:pPr>
            <a:r>
              <a:rPr lang="en-GB" b="0" i="0" dirty="0">
                <a:solidFill>
                  <a:srgbClr val="D1D5DB"/>
                </a:solidFill>
                <a:effectLst/>
                <a:latin typeface="Söhne"/>
              </a:rPr>
              <a:t>Measuring maladaptive avoidance can help to better understand the nature and severity of anxiety symptoms.</a:t>
            </a:r>
          </a:p>
          <a:p>
            <a:pPr marL="342900" indent="-342900" algn="l">
              <a:buFont typeface="Wingdings" panose="05000000000000000000" pitchFamily="2" charset="2"/>
              <a:buChar char="Ø"/>
            </a:pPr>
            <a:r>
              <a:rPr lang="en-GB" b="0" i="0" dirty="0">
                <a:solidFill>
                  <a:srgbClr val="D1D5DB"/>
                </a:solidFill>
                <a:effectLst/>
                <a:latin typeface="Söhne"/>
              </a:rPr>
              <a:t>Developing effective treatments for anxiety disorders requires an understanding of maladaptive avoidance and its role in maintaining anxiety symptoms.</a:t>
            </a:r>
          </a:p>
          <a:p>
            <a:pPr marL="342900" indent="-342900" algn="l">
              <a:buFont typeface="Wingdings" panose="05000000000000000000" pitchFamily="2" charset="2"/>
              <a:buChar char="Ø"/>
            </a:pPr>
            <a:endParaRPr lang="en-IN" dirty="0"/>
          </a:p>
        </p:txBody>
      </p:sp>
    </p:spTree>
    <p:extLst>
      <p:ext uri="{BB962C8B-B14F-4D97-AF65-F5344CB8AC3E}">
        <p14:creationId xmlns:p14="http://schemas.microsoft.com/office/powerpoint/2010/main" val="84373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A2F9-83FA-3D4C-CAFB-263695BB3CF6}"/>
              </a:ext>
            </a:extLst>
          </p:cNvPr>
          <p:cNvSpPr>
            <a:spLocks noGrp="1"/>
          </p:cNvSpPr>
          <p:nvPr>
            <p:ph type="ctrTitle"/>
          </p:nvPr>
        </p:nvSpPr>
        <p:spPr>
          <a:xfrm>
            <a:off x="1524000" y="301270"/>
            <a:ext cx="9144000" cy="2387600"/>
          </a:xfrm>
        </p:spPr>
        <p:txBody>
          <a:bodyPr/>
          <a:lstStyle/>
          <a:p>
            <a:r>
              <a:rPr lang="en-IN" b="1" dirty="0">
                <a:latin typeface="+mn-lt"/>
              </a:rPr>
              <a:t>About the paper</a:t>
            </a:r>
          </a:p>
        </p:txBody>
      </p:sp>
      <p:sp>
        <p:nvSpPr>
          <p:cNvPr id="3" name="Subtitle 2">
            <a:extLst>
              <a:ext uri="{FF2B5EF4-FFF2-40B4-BE49-F238E27FC236}">
                <a16:creationId xmlns:a16="http://schemas.microsoft.com/office/drawing/2014/main" id="{FE74DB81-4B61-5C0A-3ADB-3A7197EF57E3}"/>
              </a:ext>
            </a:extLst>
          </p:cNvPr>
          <p:cNvSpPr>
            <a:spLocks noGrp="1"/>
          </p:cNvSpPr>
          <p:nvPr>
            <p:ph type="subTitle" idx="1"/>
          </p:nvPr>
        </p:nvSpPr>
        <p:spPr>
          <a:xfrm>
            <a:off x="1524000" y="2881716"/>
            <a:ext cx="9144000" cy="2781965"/>
          </a:xfrm>
        </p:spPr>
        <p:txBody>
          <a:bodyPr>
            <a:normAutofit/>
          </a:bodyPr>
          <a:lstStyle/>
          <a:p>
            <a:pPr marL="342900" indent="-342900" algn="l">
              <a:buFont typeface="Wingdings" panose="05000000000000000000" pitchFamily="2" charset="2"/>
              <a:buChar char="Ø"/>
            </a:pPr>
            <a:r>
              <a:rPr lang="en-IN" dirty="0"/>
              <a:t>Why Decision Making is important to study Mental Illness</a:t>
            </a:r>
          </a:p>
          <a:p>
            <a:pPr marL="342900" indent="-342900" algn="l">
              <a:buFont typeface="Wingdings" panose="05000000000000000000" pitchFamily="2" charset="2"/>
              <a:buChar char="Ø"/>
            </a:pPr>
            <a:r>
              <a:rPr lang="en-IN" dirty="0"/>
              <a:t>Defining Decision Making</a:t>
            </a:r>
          </a:p>
          <a:p>
            <a:pPr marL="342900" indent="-342900" algn="l">
              <a:buFont typeface="Wingdings" panose="05000000000000000000" pitchFamily="2" charset="2"/>
              <a:buChar char="Ø"/>
            </a:pPr>
            <a:r>
              <a:rPr lang="en-IN" dirty="0"/>
              <a:t>Emotions and Decision Making</a:t>
            </a:r>
          </a:p>
          <a:p>
            <a:pPr marL="342900" indent="-342900" algn="l">
              <a:buFont typeface="Wingdings" panose="05000000000000000000" pitchFamily="2" charset="2"/>
              <a:buChar char="Ø"/>
            </a:pPr>
            <a:r>
              <a:rPr lang="en-IN" dirty="0"/>
              <a:t>Unconscious Decision Making</a:t>
            </a:r>
          </a:p>
          <a:p>
            <a:pPr marL="342900" indent="-342900" algn="l">
              <a:buFont typeface="Wingdings" panose="05000000000000000000" pitchFamily="2" charset="2"/>
              <a:buChar char="Ø"/>
            </a:pPr>
            <a:r>
              <a:rPr lang="en-IN" dirty="0"/>
              <a:t>Decision Making in Mental Illness (focus on anxiety)</a:t>
            </a:r>
          </a:p>
          <a:p>
            <a:pPr marL="342900" indent="-342900" algn="l">
              <a:buFont typeface="Wingdings" panose="05000000000000000000" pitchFamily="2" charset="2"/>
              <a:buChar char="Ø"/>
            </a:pPr>
            <a:r>
              <a:rPr lang="en-IN" dirty="0"/>
              <a:t>Conclusion</a:t>
            </a:r>
          </a:p>
        </p:txBody>
      </p:sp>
    </p:spTree>
    <p:extLst>
      <p:ext uri="{BB962C8B-B14F-4D97-AF65-F5344CB8AC3E}">
        <p14:creationId xmlns:p14="http://schemas.microsoft.com/office/powerpoint/2010/main" val="332875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11C8-D20A-20BC-BA07-E7254F6D2D37}"/>
              </a:ext>
            </a:extLst>
          </p:cNvPr>
          <p:cNvSpPr>
            <a:spLocks noGrp="1"/>
          </p:cNvSpPr>
          <p:nvPr>
            <p:ph type="ctrTitle"/>
          </p:nvPr>
        </p:nvSpPr>
        <p:spPr>
          <a:xfrm>
            <a:off x="1524000" y="2235200"/>
            <a:ext cx="9144000" cy="2387600"/>
          </a:xfrm>
        </p:spPr>
        <p:txBody>
          <a:bodyPr/>
          <a:lstStyle/>
          <a:p>
            <a:r>
              <a:rPr lang="en-IN" b="0" i="0" dirty="0">
                <a:solidFill>
                  <a:srgbClr val="D1D5DB"/>
                </a:solidFill>
                <a:effectLst/>
                <a:latin typeface="Söhne"/>
              </a:rPr>
              <a:t>Animal models of maladaptive avoidance</a:t>
            </a:r>
            <a:endParaRPr lang="en-IN" dirty="0"/>
          </a:p>
        </p:txBody>
      </p:sp>
    </p:spTree>
    <p:extLst>
      <p:ext uri="{BB962C8B-B14F-4D97-AF65-F5344CB8AC3E}">
        <p14:creationId xmlns:p14="http://schemas.microsoft.com/office/powerpoint/2010/main" val="2070006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12D8-5C67-679D-EC33-C25069F0EC95}"/>
              </a:ext>
            </a:extLst>
          </p:cNvPr>
          <p:cNvSpPr>
            <a:spLocks noGrp="1"/>
          </p:cNvSpPr>
          <p:nvPr>
            <p:ph type="ctrTitle"/>
          </p:nvPr>
        </p:nvSpPr>
        <p:spPr>
          <a:xfrm>
            <a:off x="1524000" y="1054359"/>
            <a:ext cx="9144000" cy="1167979"/>
          </a:xfrm>
        </p:spPr>
        <p:txBody>
          <a:bodyPr/>
          <a:lstStyle/>
          <a:p>
            <a:r>
              <a:rPr lang="en-IN" dirty="0"/>
              <a:t>Advantages</a:t>
            </a:r>
          </a:p>
        </p:txBody>
      </p:sp>
      <p:sp>
        <p:nvSpPr>
          <p:cNvPr id="3" name="Subtitle 2">
            <a:extLst>
              <a:ext uri="{FF2B5EF4-FFF2-40B4-BE49-F238E27FC236}">
                <a16:creationId xmlns:a16="http://schemas.microsoft.com/office/drawing/2014/main" id="{E02505D1-7495-E7D7-9D89-658BAF6605FD}"/>
              </a:ext>
            </a:extLst>
          </p:cNvPr>
          <p:cNvSpPr>
            <a:spLocks noGrp="1"/>
          </p:cNvSpPr>
          <p:nvPr>
            <p:ph type="subTitle" idx="1"/>
          </p:nvPr>
        </p:nvSpPr>
        <p:spPr>
          <a:xfrm>
            <a:off x="1524000" y="2874250"/>
            <a:ext cx="9144000" cy="3265293"/>
          </a:xfrm>
        </p:spPr>
        <p:txBody>
          <a:bodyPr>
            <a:normAutofit fontScale="92500" lnSpcReduction="20000"/>
          </a:bodyPr>
          <a:lstStyle/>
          <a:p>
            <a:pPr marL="342900" indent="-342900" algn="l">
              <a:buFont typeface="Wingdings" panose="05000000000000000000" pitchFamily="2" charset="2"/>
              <a:buChar char="Ø"/>
            </a:pPr>
            <a:r>
              <a:rPr lang="en-GB" b="0" i="0" dirty="0">
                <a:solidFill>
                  <a:srgbClr val="D1D5DB"/>
                </a:solidFill>
                <a:effectLst/>
                <a:latin typeface="Söhne"/>
              </a:rPr>
              <a:t>Animal models can provide insights into the </a:t>
            </a:r>
            <a:r>
              <a:rPr lang="en-GB" b="0" i="0" dirty="0">
                <a:solidFill>
                  <a:srgbClr val="FF0000"/>
                </a:solidFill>
                <a:effectLst/>
                <a:latin typeface="Söhne"/>
              </a:rPr>
              <a:t>neurobiological and </a:t>
            </a:r>
            <a:r>
              <a:rPr lang="en-GB" b="0" i="0" dirty="0" err="1">
                <a:solidFill>
                  <a:srgbClr val="FF0000"/>
                </a:solidFill>
                <a:effectLst/>
                <a:latin typeface="Söhne"/>
              </a:rPr>
              <a:t>behavioral</a:t>
            </a:r>
            <a:r>
              <a:rPr lang="en-GB" b="0" i="0" dirty="0">
                <a:solidFill>
                  <a:srgbClr val="FF0000"/>
                </a:solidFill>
                <a:effectLst/>
                <a:latin typeface="Söhne"/>
              </a:rPr>
              <a:t> mechanisms underlying maladaptive avoidance </a:t>
            </a:r>
            <a:r>
              <a:rPr lang="en-GB" b="0" i="0" dirty="0">
                <a:solidFill>
                  <a:srgbClr val="D1D5DB"/>
                </a:solidFill>
                <a:effectLst/>
                <a:latin typeface="Söhne"/>
              </a:rPr>
              <a:t>that are difficult to study in humans.</a:t>
            </a:r>
          </a:p>
          <a:p>
            <a:pPr marL="342900" indent="-342900" algn="l">
              <a:buFont typeface="Wingdings" panose="05000000000000000000" pitchFamily="2" charset="2"/>
              <a:buChar char="Ø"/>
            </a:pPr>
            <a:r>
              <a:rPr lang="en-GB" b="0" i="0" dirty="0">
                <a:solidFill>
                  <a:srgbClr val="D1D5DB"/>
                </a:solidFill>
                <a:effectLst/>
                <a:latin typeface="Söhne"/>
              </a:rPr>
              <a:t>They can also allow for </a:t>
            </a:r>
            <a:r>
              <a:rPr lang="en-GB" b="0" i="0" dirty="0">
                <a:solidFill>
                  <a:srgbClr val="FF0000"/>
                </a:solidFill>
                <a:effectLst/>
                <a:latin typeface="Söhne"/>
              </a:rPr>
              <a:t>more precise control of experimental variables</a:t>
            </a:r>
            <a:r>
              <a:rPr lang="en-GB" b="0" i="0" dirty="0">
                <a:solidFill>
                  <a:srgbClr val="D1D5DB"/>
                </a:solidFill>
                <a:effectLst/>
                <a:latin typeface="Söhne"/>
              </a:rPr>
              <a:t>, such as environmental factors and genetics, than is possible in human studies.</a:t>
            </a:r>
          </a:p>
          <a:p>
            <a:pPr marL="342900" indent="-342900" algn="l">
              <a:buFont typeface="Wingdings" panose="05000000000000000000" pitchFamily="2" charset="2"/>
              <a:buChar char="Ø"/>
            </a:pPr>
            <a:r>
              <a:rPr lang="en-GB" b="0" i="0" dirty="0">
                <a:solidFill>
                  <a:srgbClr val="D1D5DB"/>
                </a:solidFill>
                <a:effectLst/>
                <a:latin typeface="Söhne"/>
              </a:rPr>
              <a:t>Animal models can be used to test the </a:t>
            </a:r>
            <a:r>
              <a:rPr lang="en-GB" b="0" i="0" dirty="0">
                <a:solidFill>
                  <a:srgbClr val="FF0000"/>
                </a:solidFill>
                <a:effectLst/>
                <a:latin typeface="Söhne"/>
              </a:rPr>
              <a:t>effectiveness of pharmacological and </a:t>
            </a:r>
            <a:r>
              <a:rPr lang="en-GB" b="0" i="0" dirty="0" err="1">
                <a:solidFill>
                  <a:srgbClr val="FF0000"/>
                </a:solidFill>
                <a:effectLst/>
                <a:latin typeface="Söhne"/>
              </a:rPr>
              <a:t>behavioral</a:t>
            </a:r>
            <a:r>
              <a:rPr lang="en-GB" b="0" i="0" dirty="0">
                <a:solidFill>
                  <a:srgbClr val="FF0000"/>
                </a:solidFill>
                <a:effectLst/>
                <a:latin typeface="Söhne"/>
              </a:rPr>
              <a:t> interventions </a:t>
            </a:r>
            <a:r>
              <a:rPr lang="en-GB" b="0" i="0" dirty="0">
                <a:solidFill>
                  <a:srgbClr val="D1D5DB"/>
                </a:solidFill>
                <a:effectLst/>
                <a:latin typeface="Söhne"/>
              </a:rPr>
              <a:t>for maladaptive avoidance before testing in humans.</a:t>
            </a:r>
          </a:p>
          <a:p>
            <a:pPr marL="342900" indent="-342900" algn="l">
              <a:buFont typeface="Wingdings" panose="05000000000000000000" pitchFamily="2" charset="2"/>
              <a:buChar char="Ø"/>
            </a:pPr>
            <a:r>
              <a:rPr lang="en-GB" b="0" i="0" dirty="0">
                <a:solidFill>
                  <a:srgbClr val="D1D5DB"/>
                </a:solidFill>
                <a:effectLst/>
                <a:latin typeface="Söhne"/>
              </a:rPr>
              <a:t>They can also allow for </a:t>
            </a:r>
            <a:r>
              <a:rPr lang="en-GB" b="0" i="0" dirty="0">
                <a:solidFill>
                  <a:srgbClr val="FF0000"/>
                </a:solidFill>
                <a:effectLst/>
                <a:latin typeface="Söhne"/>
              </a:rPr>
              <a:t>longitudinal studies</a:t>
            </a:r>
            <a:r>
              <a:rPr lang="en-GB" b="0" i="0" dirty="0">
                <a:solidFill>
                  <a:srgbClr val="D1D5DB"/>
                </a:solidFill>
                <a:effectLst/>
                <a:latin typeface="Söhne"/>
              </a:rPr>
              <a:t>, which are not feasible in humans, to examine the development and progression of maladaptive avoidance.</a:t>
            </a:r>
          </a:p>
          <a:p>
            <a:pPr marL="342900" indent="-342900" algn="l">
              <a:buFont typeface="Wingdings" panose="05000000000000000000" pitchFamily="2" charset="2"/>
              <a:buChar char="Ø"/>
            </a:pPr>
            <a:endParaRPr lang="en-IN" dirty="0"/>
          </a:p>
        </p:txBody>
      </p:sp>
    </p:spTree>
    <p:extLst>
      <p:ext uri="{BB962C8B-B14F-4D97-AF65-F5344CB8AC3E}">
        <p14:creationId xmlns:p14="http://schemas.microsoft.com/office/powerpoint/2010/main" val="724963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EDEC-D1AC-4FA0-8C95-098D6D646E20}"/>
              </a:ext>
            </a:extLst>
          </p:cNvPr>
          <p:cNvSpPr>
            <a:spLocks noGrp="1"/>
          </p:cNvSpPr>
          <p:nvPr>
            <p:ph type="ctrTitle"/>
          </p:nvPr>
        </p:nvSpPr>
        <p:spPr>
          <a:xfrm>
            <a:off x="1524000" y="998376"/>
            <a:ext cx="9144000" cy="1457228"/>
          </a:xfrm>
        </p:spPr>
        <p:txBody>
          <a:bodyPr/>
          <a:lstStyle/>
          <a:p>
            <a:r>
              <a:rPr lang="en-IN" dirty="0"/>
              <a:t>Limitations</a:t>
            </a:r>
          </a:p>
        </p:txBody>
      </p:sp>
      <p:sp>
        <p:nvSpPr>
          <p:cNvPr id="3" name="Subtitle 2">
            <a:extLst>
              <a:ext uri="{FF2B5EF4-FFF2-40B4-BE49-F238E27FC236}">
                <a16:creationId xmlns:a16="http://schemas.microsoft.com/office/drawing/2014/main" id="{58915630-2BAD-4D74-090B-49409B342884}"/>
              </a:ext>
            </a:extLst>
          </p:cNvPr>
          <p:cNvSpPr>
            <a:spLocks noGrp="1"/>
          </p:cNvSpPr>
          <p:nvPr>
            <p:ph type="subTitle" idx="1"/>
          </p:nvPr>
        </p:nvSpPr>
        <p:spPr>
          <a:xfrm>
            <a:off x="1524000" y="2706298"/>
            <a:ext cx="9144000" cy="3050690"/>
          </a:xfrm>
        </p:spPr>
        <p:txBody>
          <a:bodyPr>
            <a:normAutofit fontScale="92500" lnSpcReduction="20000"/>
          </a:bodyPr>
          <a:lstStyle/>
          <a:p>
            <a:pPr marL="342900" indent="-342900" algn="l">
              <a:buFont typeface="Wingdings" panose="05000000000000000000" pitchFamily="2" charset="2"/>
              <a:buChar char="Ø"/>
            </a:pPr>
            <a:r>
              <a:rPr lang="en-GB" b="0" i="0" dirty="0">
                <a:solidFill>
                  <a:srgbClr val="D1D5DB"/>
                </a:solidFill>
                <a:effectLst/>
                <a:latin typeface="Söhne"/>
              </a:rPr>
              <a:t>Animal models do </a:t>
            </a:r>
            <a:r>
              <a:rPr lang="en-GB" b="0" i="0" dirty="0">
                <a:solidFill>
                  <a:srgbClr val="FF0000"/>
                </a:solidFill>
                <a:effectLst/>
                <a:latin typeface="Söhne"/>
              </a:rPr>
              <a:t>not fully capture the complexity of human anxiety </a:t>
            </a:r>
            <a:r>
              <a:rPr lang="en-GB" b="0" i="0" dirty="0">
                <a:solidFill>
                  <a:srgbClr val="D1D5DB"/>
                </a:solidFill>
                <a:effectLst/>
                <a:latin typeface="Söhne"/>
              </a:rPr>
              <a:t>and avoidance </a:t>
            </a:r>
            <a:r>
              <a:rPr lang="en-GB" b="0" i="0" dirty="0" err="1">
                <a:solidFill>
                  <a:srgbClr val="D1D5DB"/>
                </a:solidFill>
                <a:effectLst/>
                <a:latin typeface="Söhne"/>
              </a:rPr>
              <a:t>behaviors</a:t>
            </a:r>
            <a:r>
              <a:rPr lang="en-GB" b="0" i="0" dirty="0">
                <a:solidFill>
                  <a:srgbClr val="D1D5DB"/>
                </a:solidFill>
                <a:effectLst/>
                <a:latin typeface="Söhne"/>
              </a:rPr>
              <a:t>.</a:t>
            </a:r>
          </a:p>
          <a:p>
            <a:pPr marL="342900" indent="-342900" algn="l">
              <a:buFont typeface="Wingdings" panose="05000000000000000000" pitchFamily="2" charset="2"/>
              <a:buChar char="Ø"/>
            </a:pPr>
            <a:r>
              <a:rPr lang="en-GB" b="0" i="0" dirty="0">
                <a:solidFill>
                  <a:srgbClr val="D1D5DB"/>
                </a:solidFill>
                <a:effectLst/>
                <a:latin typeface="Söhne"/>
              </a:rPr>
              <a:t>The translation of findings from animal models to humans is not always straightforward, and there may be important </a:t>
            </a:r>
            <a:r>
              <a:rPr lang="en-GB" b="0" i="0" dirty="0">
                <a:solidFill>
                  <a:srgbClr val="FF0000"/>
                </a:solidFill>
                <a:effectLst/>
                <a:latin typeface="Söhne"/>
              </a:rPr>
              <a:t>differences between species </a:t>
            </a:r>
            <a:r>
              <a:rPr lang="en-GB" b="0" i="0" dirty="0">
                <a:solidFill>
                  <a:srgbClr val="D1D5DB"/>
                </a:solidFill>
                <a:effectLst/>
                <a:latin typeface="Söhne"/>
              </a:rPr>
              <a:t>that </a:t>
            </a:r>
            <a:r>
              <a:rPr lang="en-GB" b="0" i="0" dirty="0">
                <a:solidFill>
                  <a:srgbClr val="FF0000"/>
                </a:solidFill>
                <a:effectLst/>
                <a:latin typeface="Söhne"/>
              </a:rPr>
              <a:t>limit the generalizability of findings</a:t>
            </a:r>
            <a:r>
              <a:rPr lang="en-GB" b="0" i="0" dirty="0">
                <a:solidFill>
                  <a:srgbClr val="D1D5DB"/>
                </a:solidFill>
                <a:effectLst/>
                <a:latin typeface="Söhne"/>
              </a:rPr>
              <a:t>.</a:t>
            </a:r>
          </a:p>
          <a:p>
            <a:pPr marL="342900" indent="-342900" algn="l">
              <a:buFont typeface="Wingdings" panose="05000000000000000000" pitchFamily="2" charset="2"/>
              <a:buChar char="Ø"/>
            </a:pPr>
            <a:r>
              <a:rPr lang="en-GB" b="0" i="0" dirty="0">
                <a:solidFill>
                  <a:srgbClr val="D1D5DB"/>
                </a:solidFill>
                <a:effectLst/>
                <a:latin typeface="Söhne"/>
              </a:rPr>
              <a:t>Ethical concerns arise regarding the use of animals in research, and care must be taken to minimize any potential harm to the animals.</a:t>
            </a:r>
          </a:p>
          <a:p>
            <a:pPr marL="342900" indent="-342900" algn="l">
              <a:buFont typeface="Wingdings" panose="05000000000000000000" pitchFamily="2" charset="2"/>
              <a:buChar char="Ø"/>
            </a:pPr>
            <a:r>
              <a:rPr lang="en-GB" b="0" i="0" dirty="0">
                <a:solidFill>
                  <a:srgbClr val="D1D5DB"/>
                </a:solidFill>
                <a:effectLst/>
                <a:latin typeface="Söhne"/>
              </a:rPr>
              <a:t>Animal models may be limited in their ability to capture the subjective experiences of anxiety and avoidance that are important for understanding the human condition.</a:t>
            </a:r>
          </a:p>
          <a:p>
            <a:pPr marL="342900" indent="-342900" algn="l">
              <a:buFont typeface="Wingdings" panose="05000000000000000000" pitchFamily="2" charset="2"/>
              <a:buChar char="Ø"/>
            </a:pPr>
            <a:endParaRPr lang="en-IN" dirty="0"/>
          </a:p>
        </p:txBody>
      </p:sp>
    </p:spTree>
    <p:extLst>
      <p:ext uri="{BB962C8B-B14F-4D97-AF65-F5344CB8AC3E}">
        <p14:creationId xmlns:p14="http://schemas.microsoft.com/office/powerpoint/2010/main" val="762559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3106-EB16-6F9D-F7F8-64EAEC15552F}"/>
              </a:ext>
            </a:extLst>
          </p:cNvPr>
          <p:cNvSpPr>
            <a:spLocks noGrp="1"/>
          </p:cNvSpPr>
          <p:nvPr>
            <p:ph type="ctrTitle"/>
          </p:nvPr>
        </p:nvSpPr>
        <p:spPr/>
        <p:txBody>
          <a:bodyPr>
            <a:normAutofit fontScale="90000"/>
          </a:bodyPr>
          <a:lstStyle/>
          <a:p>
            <a:r>
              <a:rPr lang="en-GB" b="0" i="0" dirty="0">
                <a:solidFill>
                  <a:srgbClr val="D1D5DB"/>
                </a:solidFill>
                <a:effectLst/>
                <a:latin typeface="Söhne"/>
              </a:rPr>
              <a:t>Behavioural paradigms for measuring maladaptive avoidance</a:t>
            </a:r>
            <a:endParaRPr lang="en-IN" dirty="0"/>
          </a:p>
        </p:txBody>
      </p:sp>
      <p:sp>
        <p:nvSpPr>
          <p:cNvPr id="3" name="Subtitle 2">
            <a:extLst>
              <a:ext uri="{FF2B5EF4-FFF2-40B4-BE49-F238E27FC236}">
                <a16:creationId xmlns:a16="http://schemas.microsoft.com/office/drawing/2014/main" id="{8F5430A8-CA6C-8F40-FC87-89747E1C8970}"/>
              </a:ext>
            </a:extLst>
          </p:cNvPr>
          <p:cNvSpPr>
            <a:spLocks noGrp="1"/>
          </p:cNvSpPr>
          <p:nvPr>
            <p:ph type="subTitle" idx="1"/>
          </p:nvPr>
        </p:nvSpPr>
        <p:spPr>
          <a:xfrm>
            <a:off x="1524000" y="3602037"/>
            <a:ext cx="9144000" cy="2201603"/>
          </a:xfrm>
        </p:spPr>
        <p:txBody>
          <a:bodyPr>
            <a:normAutofit lnSpcReduction="10000"/>
          </a:bodyPr>
          <a:lstStyle/>
          <a:p>
            <a:pPr marL="342900" indent="-342900" algn="l">
              <a:buFont typeface="Arial" panose="020B0604020202020204" pitchFamily="34" charset="0"/>
              <a:buChar char="•"/>
            </a:pPr>
            <a:r>
              <a:rPr lang="en-IN" b="0" i="0" dirty="0">
                <a:solidFill>
                  <a:srgbClr val="D1D5DB"/>
                </a:solidFill>
                <a:effectLst/>
                <a:latin typeface="Söhne"/>
              </a:rPr>
              <a:t>Elevated Plus Maze</a:t>
            </a:r>
          </a:p>
          <a:p>
            <a:pPr marL="342900" indent="-342900" algn="l">
              <a:buFont typeface="Arial" panose="020B0604020202020204" pitchFamily="34" charset="0"/>
              <a:buChar char="•"/>
            </a:pPr>
            <a:r>
              <a:rPr lang="en-IN" b="0" i="0" dirty="0">
                <a:solidFill>
                  <a:srgbClr val="D1D5DB"/>
                </a:solidFill>
                <a:effectLst/>
                <a:latin typeface="Söhne"/>
              </a:rPr>
              <a:t>Light-Dark Box</a:t>
            </a:r>
          </a:p>
          <a:p>
            <a:pPr marL="342900" indent="-342900" algn="l">
              <a:buFont typeface="Arial" panose="020B0604020202020204" pitchFamily="34" charset="0"/>
              <a:buChar char="•"/>
            </a:pPr>
            <a:r>
              <a:rPr lang="en-IN" b="0" i="0" dirty="0">
                <a:solidFill>
                  <a:srgbClr val="D1D5DB"/>
                </a:solidFill>
                <a:effectLst/>
                <a:latin typeface="Söhne"/>
              </a:rPr>
              <a:t>Open Field Test</a:t>
            </a:r>
            <a:endParaRPr lang="en-IN" dirty="0">
              <a:solidFill>
                <a:srgbClr val="D1D5DB"/>
              </a:solidFill>
              <a:latin typeface="Söhne"/>
            </a:endParaRPr>
          </a:p>
          <a:p>
            <a:pPr marL="342900" indent="-342900" algn="l">
              <a:buFont typeface="Arial" panose="020B0604020202020204" pitchFamily="34" charset="0"/>
              <a:buChar char="•"/>
            </a:pPr>
            <a:r>
              <a:rPr lang="en-IN" b="0" i="0" dirty="0">
                <a:solidFill>
                  <a:srgbClr val="D1D5DB"/>
                </a:solidFill>
                <a:effectLst/>
                <a:latin typeface="Söhne"/>
              </a:rPr>
              <a:t>Passive Avoidance Test</a:t>
            </a:r>
          </a:p>
          <a:p>
            <a:pPr marL="342900" indent="-342900" algn="l">
              <a:buFont typeface="Arial" panose="020B0604020202020204" pitchFamily="34" charset="0"/>
              <a:buChar char="•"/>
            </a:pPr>
            <a:r>
              <a:rPr lang="en-IN" b="0" i="0" dirty="0">
                <a:solidFill>
                  <a:srgbClr val="D1D5DB"/>
                </a:solidFill>
                <a:effectLst/>
                <a:latin typeface="Söhne"/>
              </a:rPr>
              <a:t>Fear Conditioning</a:t>
            </a:r>
            <a:endParaRPr lang="en-IN" dirty="0"/>
          </a:p>
        </p:txBody>
      </p:sp>
    </p:spTree>
    <p:extLst>
      <p:ext uri="{BB962C8B-B14F-4D97-AF65-F5344CB8AC3E}">
        <p14:creationId xmlns:p14="http://schemas.microsoft.com/office/powerpoint/2010/main" val="3782320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1119-34F0-ED5A-8C78-4B4AFD446EF8}"/>
              </a:ext>
            </a:extLst>
          </p:cNvPr>
          <p:cNvSpPr>
            <a:spLocks noGrp="1"/>
          </p:cNvSpPr>
          <p:nvPr>
            <p:ph type="ctrTitle"/>
          </p:nvPr>
        </p:nvSpPr>
        <p:spPr>
          <a:xfrm>
            <a:off x="1524000" y="447870"/>
            <a:ext cx="9144000" cy="2387600"/>
          </a:xfrm>
        </p:spPr>
        <p:txBody>
          <a:bodyPr/>
          <a:lstStyle/>
          <a:p>
            <a:r>
              <a:rPr lang="en-IN" b="0" i="0" dirty="0">
                <a:solidFill>
                  <a:srgbClr val="D1D5DB"/>
                </a:solidFill>
                <a:effectLst/>
                <a:latin typeface="Söhne"/>
              </a:rPr>
              <a:t>Neural circuits underlying maladaptive avoidance</a:t>
            </a:r>
            <a:endParaRPr lang="en-IN" dirty="0"/>
          </a:p>
        </p:txBody>
      </p:sp>
      <p:sp>
        <p:nvSpPr>
          <p:cNvPr id="3" name="Subtitle 2">
            <a:extLst>
              <a:ext uri="{FF2B5EF4-FFF2-40B4-BE49-F238E27FC236}">
                <a16:creationId xmlns:a16="http://schemas.microsoft.com/office/drawing/2014/main" id="{F677C8C6-4EC2-82C4-909C-C22096BE6B3F}"/>
              </a:ext>
            </a:extLst>
          </p:cNvPr>
          <p:cNvSpPr>
            <a:spLocks noGrp="1"/>
          </p:cNvSpPr>
          <p:nvPr>
            <p:ph type="subTitle" idx="1"/>
          </p:nvPr>
        </p:nvSpPr>
        <p:spPr>
          <a:xfrm>
            <a:off x="1524000" y="3182159"/>
            <a:ext cx="9144000" cy="3433245"/>
          </a:xfrm>
        </p:spPr>
        <p:txBody>
          <a:bodyPr>
            <a:normAutofit fontScale="85000" lnSpcReduction="20000"/>
          </a:bodyPr>
          <a:lstStyle/>
          <a:p>
            <a:pPr marL="342900" indent="-342900" algn="l">
              <a:buFont typeface="Wingdings" panose="05000000000000000000" pitchFamily="2" charset="2"/>
              <a:buChar char="Ø"/>
            </a:pPr>
            <a:r>
              <a:rPr lang="en-GB" b="0" i="0" dirty="0">
                <a:solidFill>
                  <a:srgbClr val="D1D5DB"/>
                </a:solidFill>
                <a:effectLst/>
                <a:latin typeface="Söhne"/>
              </a:rPr>
              <a:t>Maladaptive avoidance is a core symptom of anxiety disorders, characterized by persistent avoidance </a:t>
            </a:r>
            <a:r>
              <a:rPr lang="en-GB" b="0" i="0" dirty="0" err="1">
                <a:solidFill>
                  <a:srgbClr val="D1D5DB"/>
                </a:solidFill>
                <a:effectLst/>
                <a:latin typeface="Söhne"/>
              </a:rPr>
              <a:t>behavior</a:t>
            </a:r>
            <a:r>
              <a:rPr lang="en-GB" b="0" i="0" dirty="0">
                <a:solidFill>
                  <a:srgbClr val="D1D5DB"/>
                </a:solidFill>
                <a:effectLst/>
                <a:latin typeface="Söhne"/>
              </a:rPr>
              <a:t> in response to perceived or imagined threat.</a:t>
            </a:r>
          </a:p>
          <a:p>
            <a:pPr marL="342900" indent="-342900" algn="l">
              <a:buFont typeface="Wingdings" panose="05000000000000000000" pitchFamily="2" charset="2"/>
              <a:buChar char="Ø"/>
            </a:pPr>
            <a:r>
              <a:rPr lang="en-GB" b="0" i="0" dirty="0">
                <a:solidFill>
                  <a:srgbClr val="D1D5DB"/>
                </a:solidFill>
                <a:effectLst/>
                <a:latin typeface="Söhne"/>
              </a:rPr>
              <a:t>Animal models provide valuable insights into the neural circuits underlying maladaptive avoidance, which involve the </a:t>
            </a:r>
            <a:r>
              <a:rPr lang="en-GB" b="0" i="0" dirty="0">
                <a:solidFill>
                  <a:srgbClr val="FFFF00"/>
                </a:solidFill>
                <a:effectLst/>
                <a:latin typeface="Söhne"/>
              </a:rPr>
              <a:t>amygdala, hippocampus, and prefrontal cortex</a:t>
            </a:r>
            <a:r>
              <a:rPr lang="en-GB" b="0" i="0" dirty="0">
                <a:solidFill>
                  <a:srgbClr val="D1D5DB"/>
                </a:solidFill>
                <a:effectLst/>
                <a:latin typeface="Söhne"/>
              </a:rPr>
              <a:t>.</a:t>
            </a:r>
          </a:p>
          <a:p>
            <a:pPr marL="342900" indent="-342900" algn="l">
              <a:buFont typeface="Wingdings" panose="05000000000000000000" pitchFamily="2" charset="2"/>
              <a:buChar char="Ø"/>
            </a:pPr>
            <a:r>
              <a:rPr lang="en-GB" b="0" i="0" dirty="0">
                <a:solidFill>
                  <a:srgbClr val="D1D5DB"/>
                </a:solidFill>
                <a:effectLst/>
                <a:latin typeface="Söhne"/>
              </a:rPr>
              <a:t>The </a:t>
            </a:r>
            <a:r>
              <a:rPr lang="en-GB" b="0" i="0" dirty="0">
                <a:solidFill>
                  <a:srgbClr val="FF0000"/>
                </a:solidFill>
                <a:effectLst/>
                <a:latin typeface="Söhne"/>
              </a:rPr>
              <a:t>amygdala </a:t>
            </a:r>
            <a:r>
              <a:rPr lang="en-GB" b="0" i="0" dirty="0">
                <a:solidFill>
                  <a:srgbClr val="D1D5DB"/>
                </a:solidFill>
                <a:effectLst/>
                <a:latin typeface="Söhne"/>
              </a:rPr>
              <a:t>plays a central role in </a:t>
            </a:r>
            <a:r>
              <a:rPr lang="en-GB" b="0" i="0" dirty="0">
                <a:solidFill>
                  <a:srgbClr val="FF0000"/>
                </a:solidFill>
                <a:effectLst/>
                <a:latin typeface="Söhne"/>
              </a:rPr>
              <a:t>fear conditioning and threat detection</a:t>
            </a:r>
            <a:r>
              <a:rPr lang="en-GB" b="0" i="0" dirty="0">
                <a:solidFill>
                  <a:srgbClr val="D1D5DB"/>
                </a:solidFill>
                <a:effectLst/>
                <a:latin typeface="Söhne"/>
              </a:rPr>
              <a:t>, and has been shown to mediate avoidance </a:t>
            </a:r>
            <a:r>
              <a:rPr lang="en-GB" b="0" i="0" dirty="0" err="1">
                <a:solidFill>
                  <a:srgbClr val="D1D5DB"/>
                </a:solidFill>
                <a:effectLst/>
                <a:latin typeface="Söhne"/>
              </a:rPr>
              <a:t>behavior</a:t>
            </a:r>
            <a:r>
              <a:rPr lang="en-GB" b="0" i="0" dirty="0">
                <a:solidFill>
                  <a:srgbClr val="D1D5DB"/>
                </a:solidFill>
                <a:effectLst/>
                <a:latin typeface="Söhne"/>
              </a:rPr>
              <a:t> in rodents.</a:t>
            </a:r>
          </a:p>
          <a:p>
            <a:pPr marL="342900" indent="-342900" algn="l">
              <a:buFont typeface="Wingdings" panose="05000000000000000000" pitchFamily="2" charset="2"/>
              <a:buChar char="Ø"/>
            </a:pPr>
            <a:r>
              <a:rPr lang="en-GB" b="0" i="0" dirty="0">
                <a:solidFill>
                  <a:srgbClr val="D1D5DB"/>
                </a:solidFill>
                <a:effectLst/>
                <a:latin typeface="Söhne"/>
              </a:rPr>
              <a:t>The </a:t>
            </a:r>
            <a:r>
              <a:rPr lang="en-GB" b="0" i="0" dirty="0">
                <a:solidFill>
                  <a:srgbClr val="FF0000"/>
                </a:solidFill>
                <a:effectLst/>
                <a:latin typeface="Söhne"/>
              </a:rPr>
              <a:t>hippocampus</a:t>
            </a:r>
            <a:r>
              <a:rPr lang="en-GB" b="0" i="0" dirty="0">
                <a:solidFill>
                  <a:srgbClr val="D1D5DB"/>
                </a:solidFill>
                <a:effectLst/>
                <a:latin typeface="Söhne"/>
              </a:rPr>
              <a:t> is involved in </a:t>
            </a:r>
            <a:r>
              <a:rPr lang="en-GB" b="0" i="0" dirty="0">
                <a:solidFill>
                  <a:srgbClr val="FF0000"/>
                </a:solidFill>
                <a:effectLst/>
                <a:latin typeface="Söhne"/>
              </a:rPr>
              <a:t>context learning and memory</a:t>
            </a:r>
            <a:r>
              <a:rPr lang="en-GB" b="0" i="0" dirty="0">
                <a:solidFill>
                  <a:srgbClr val="D1D5DB"/>
                </a:solidFill>
                <a:effectLst/>
                <a:latin typeface="Söhne"/>
              </a:rPr>
              <a:t>, and its dysfunction has been linked to excessive avoidance </a:t>
            </a:r>
            <a:r>
              <a:rPr lang="en-GB" b="0" i="0" dirty="0" err="1">
                <a:solidFill>
                  <a:srgbClr val="D1D5DB"/>
                </a:solidFill>
                <a:effectLst/>
                <a:latin typeface="Söhne"/>
              </a:rPr>
              <a:t>behavior</a:t>
            </a:r>
            <a:r>
              <a:rPr lang="en-GB" b="0" i="0" dirty="0">
                <a:solidFill>
                  <a:srgbClr val="D1D5DB"/>
                </a:solidFill>
                <a:effectLst/>
                <a:latin typeface="Söhne"/>
              </a:rPr>
              <a:t>.</a:t>
            </a:r>
          </a:p>
          <a:p>
            <a:pPr marL="342900" indent="-342900" algn="l">
              <a:buFont typeface="Wingdings" panose="05000000000000000000" pitchFamily="2" charset="2"/>
              <a:buChar char="Ø"/>
            </a:pPr>
            <a:r>
              <a:rPr lang="en-GB" b="0" i="0" dirty="0">
                <a:solidFill>
                  <a:srgbClr val="D1D5DB"/>
                </a:solidFill>
                <a:effectLst/>
                <a:latin typeface="Söhne"/>
              </a:rPr>
              <a:t>The </a:t>
            </a:r>
            <a:r>
              <a:rPr lang="en-GB" b="0" i="0" dirty="0">
                <a:solidFill>
                  <a:srgbClr val="FF0000"/>
                </a:solidFill>
                <a:effectLst/>
                <a:latin typeface="Söhne"/>
              </a:rPr>
              <a:t>prefrontal cortex</a:t>
            </a:r>
            <a:r>
              <a:rPr lang="en-GB" b="0" i="0" dirty="0">
                <a:solidFill>
                  <a:srgbClr val="D1D5DB"/>
                </a:solidFill>
                <a:effectLst/>
                <a:latin typeface="Söhne"/>
              </a:rPr>
              <a:t> is critical for executive functions such as </a:t>
            </a:r>
            <a:r>
              <a:rPr lang="en-GB" b="0" i="0" dirty="0">
                <a:solidFill>
                  <a:srgbClr val="FF0000"/>
                </a:solidFill>
                <a:effectLst/>
                <a:latin typeface="Söhne"/>
              </a:rPr>
              <a:t>decision-making, planning, and working memory</a:t>
            </a:r>
            <a:r>
              <a:rPr lang="en-GB" b="0" i="0" dirty="0">
                <a:solidFill>
                  <a:srgbClr val="D1D5DB"/>
                </a:solidFill>
                <a:effectLst/>
                <a:latin typeface="Söhne"/>
              </a:rPr>
              <a:t>, and is involved in regulating emotional responses to threat.</a:t>
            </a:r>
          </a:p>
          <a:p>
            <a:pPr marL="342900" indent="-342900" algn="l">
              <a:buFont typeface="Wingdings" panose="05000000000000000000" pitchFamily="2" charset="2"/>
              <a:buChar char="Ø"/>
            </a:pPr>
            <a:endParaRPr lang="en-IN" dirty="0"/>
          </a:p>
        </p:txBody>
      </p:sp>
    </p:spTree>
    <p:extLst>
      <p:ext uri="{BB962C8B-B14F-4D97-AF65-F5344CB8AC3E}">
        <p14:creationId xmlns:p14="http://schemas.microsoft.com/office/powerpoint/2010/main" val="3618266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6D19-051A-3A86-33CA-103C4A1B73F6}"/>
              </a:ext>
            </a:extLst>
          </p:cNvPr>
          <p:cNvSpPr>
            <a:spLocks noGrp="1"/>
          </p:cNvSpPr>
          <p:nvPr>
            <p:ph type="ctrTitle"/>
          </p:nvPr>
        </p:nvSpPr>
        <p:spPr>
          <a:xfrm>
            <a:off x="1524000" y="289249"/>
            <a:ext cx="9144000" cy="2005045"/>
          </a:xfrm>
        </p:spPr>
        <p:txBody>
          <a:bodyPr/>
          <a:lstStyle/>
          <a:p>
            <a:r>
              <a:rPr lang="en-IN" b="0" i="0" dirty="0">
                <a:solidFill>
                  <a:srgbClr val="D1D5DB"/>
                </a:solidFill>
                <a:effectLst/>
                <a:latin typeface="Söhne"/>
              </a:rPr>
              <a:t>Translational research in humans</a:t>
            </a:r>
            <a:endParaRPr lang="en-IN" dirty="0"/>
          </a:p>
        </p:txBody>
      </p:sp>
      <p:sp>
        <p:nvSpPr>
          <p:cNvPr id="3" name="Subtitle 2">
            <a:extLst>
              <a:ext uri="{FF2B5EF4-FFF2-40B4-BE49-F238E27FC236}">
                <a16:creationId xmlns:a16="http://schemas.microsoft.com/office/drawing/2014/main" id="{1A0905FD-FA00-24A8-A199-C354C3E143A6}"/>
              </a:ext>
            </a:extLst>
          </p:cNvPr>
          <p:cNvSpPr>
            <a:spLocks noGrp="1"/>
          </p:cNvSpPr>
          <p:nvPr>
            <p:ph type="subTitle" idx="1"/>
          </p:nvPr>
        </p:nvSpPr>
        <p:spPr>
          <a:xfrm>
            <a:off x="1524000" y="2343230"/>
            <a:ext cx="9144000" cy="4440953"/>
          </a:xfrm>
        </p:spPr>
        <p:txBody>
          <a:bodyPr>
            <a:noAutofit/>
          </a:bodyPr>
          <a:lstStyle/>
          <a:p>
            <a:pPr marL="342900" indent="-342900" algn="l">
              <a:buFont typeface="Wingdings" panose="05000000000000000000" pitchFamily="2" charset="2"/>
              <a:buChar char="Ø"/>
            </a:pPr>
            <a:r>
              <a:rPr lang="en-GB" sz="1900" b="0" i="0" dirty="0">
                <a:solidFill>
                  <a:srgbClr val="D1D5DB"/>
                </a:solidFill>
                <a:effectLst/>
                <a:latin typeface="Söhne"/>
              </a:rPr>
              <a:t>Maladaptive avoidance can be measured using behavioural tasks in both animals and humans</a:t>
            </a:r>
            <a:r>
              <a:rPr lang="en-GB" sz="1900" dirty="0">
                <a:solidFill>
                  <a:srgbClr val="D1D5DB"/>
                </a:solidFill>
                <a:latin typeface="Söhne"/>
              </a:rPr>
              <a:t>,</a:t>
            </a:r>
            <a:r>
              <a:rPr lang="en-GB" sz="1900" b="0" i="0" dirty="0">
                <a:solidFill>
                  <a:srgbClr val="D1D5DB"/>
                </a:solidFill>
                <a:effectLst/>
                <a:latin typeface="Söhne"/>
              </a:rPr>
              <a:t> which involves exposing subjects to aversive stimuli and measuring their avoidance behaviour.</a:t>
            </a:r>
          </a:p>
          <a:p>
            <a:pPr marL="342900" indent="-342900" algn="l">
              <a:buFont typeface="Wingdings" panose="05000000000000000000" pitchFamily="2" charset="2"/>
              <a:buChar char="Ø"/>
            </a:pPr>
            <a:r>
              <a:rPr lang="en-GB" sz="1900" b="0" i="0" dirty="0">
                <a:solidFill>
                  <a:srgbClr val="D1D5DB"/>
                </a:solidFill>
                <a:effectLst/>
                <a:latin typeface="Söhne"/>
              </a:rPr>
              <a:t>Neuroimaging studies have revealed that maladaptive avoidance is associated with </a:t>
            </a:r>
            <a:r>
              <a:rPr lang="en-GB" sz="1900" b="0" i="0" dirty="0">
                <a:solidFill>
                  <a:srgbClr val="FF0000"/>
                </a:solidFill>
                <a:effectLst/>
                <a:latin typeface="Söhne"/>
              </a:rPr>
              <a:t>altered activity in the prefrontal cortex, amygdala, and striatum </a:t>
            </a:r>
            <a:r>
              <a:rPr lang="en-GB" sz="1900" b="0" i="0" dirty="0">
                <a:solidFill>
                  <a:srgbClr val="D1D5DB"/>
                </a:solidFill>
                <a:effectLst/>
                <a:latin typeface="Söhne"/>
              </a:rPr>
              <a:t>in both animals and humans.</a:t>
            </a:r>
          </a:p>
          <a:p>
            <a:pPr marL="342900" indent="-342900" algn="l">
              <a:buFont typeface="Wingdings" panose="05000000000000000000" pitchFamily="2" charset="2"/>
              <a:buChar char="Ø"/>
            </a:pPr>
            <a:r>
              <a:rPr lang="en-GB" sz="1900" b="0" i="0" dirty="0">
                <a:solidFill>
                  <a:srgbClr val="D1D5DB"/>
                </a:solidFill>
                <a:effectLst/>
                <a:latin typeface="Söhne"/>
              </a:rPr>
              <a:t>Researchers have used these insights to develop interventions for anxiety disorders that target these brain regions, such as </a:t>
            </a:r>
            <a:r>
              <a:rPr lang="en-GB" sz="1900" b="0" i="0" dirty="0">
                <a:solidFill>
                  <a:srgbClr val="FF0000"/>
                </a:solidFill>
                <a:effectLst/>
                <a:latin typeface="Söhne"/>
              </a:rPr>
              <a:t>cognitive behavioural therapy </a:t>
            </a:r>
            <a:r>
              <a:rPr lang="en-GB" sz="1900" b="0" i="0" dirty="0">
                <a:solidFill>
                  <a:srgbClr val="D1D5DB"/>
                </a:solidFill>
                <a:effectLst/>
                <a:latin typeface="Söhne"/>
              </a:rPr>
              <a:t>and </a:t>
            </a:r>
            <a:r>
              <a:rPr lang="en-GB" sz="1900" b="0" i="0" dirty="0">
                <a:solidFill>
                  <a:srgbClr val="FF0000"/>
                </a:solidFill>
                <a:effectLst/>
                <a:latin typeface="Söhne"/>
              </a:rPr>
              <a:t>exposure therapy</a:t>
            </a:r>
            <a:r>
              <a:rPr lang="en-GB" sz="1900" b="0" i="0" dirty="0">
                <a:solidFill>
                  <a:srgbClr val="D1D5DB"/>
                </a:solidFill>
                <a:effectLst/>
                <a:latin typeface="Söhne"/>
              </a:rPr>
              <a:t>.</a:t>
            </a:r>
          </a:p>
          <a:p>
            <a:pPr marL="342900" indent="-342900" algn="l">
              <a:buFont typeface="Wingdings" panose="05000000000000000000" pitchFamily="2" charset="2"/>
              <a:buChar char="Ø"/>
            </a:pPr>
            <a:r>
              <a:rPr lang="en-GB" sz="1900" b="0" i="0" dirty="0">
                <a:solidFill>
                  <a:srgbClr val="D1D5DB"/>
                </a:solidFill>
                <a:effectLst/>
                <a:latin typeface="Söhne"/>
              </a:rPr>
              <a:t>Animal models have also been used to test the efficacy of these interventions and to develop new ones, such as pharmacological treatments that target specific neurotransmitter systems involved in maladaptive avoidance.</a:t>
            </a:r>
          </a:p>
          <a:p>
            <a:pPr marL="342900" indent="-342900" algn="l">
              <a:buFont typeface="Wingdings" panose="05000000000000000000" pitchFamily="2" charset="2"/>
              <a:buChar char="Ø"/>
            </a:pPr>
            <a:r>
              <a:rPr lang="en-GB" sz="1900" b="0" i="0" dirty="0">
                <a:solidFill>
                  <a:srgbClr val="D1D5DB"/>
                </a:solidFill>
                <a:effectLst/>
                <a:latin typeface="Söhne"/>
              </a:rPr>
              <a:t>Overall, the use of animal models has greatly contributed to our understanding of maladaptive avoidance and has helped to improve treatments for anxiety disorders in humans.</a:t>
            </a:r>
          </a:p>
        </p:txBody>
      </p:sp>
    </p:spTree>
    <p:extLst>
      <p:ext uri="{BB962C8B-B14F-4D97-AF65-F5344CB8AC3E}">
        <p14:creationId xmlns:p14="http://schemas.microsoft.com/office/powerpoint/2010/main" val="162238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5800-7695-207C-9C7A-4B90C6539F85}"/>
              </a:ext>
            </a:extLst>
          </p:cNvPr>
          <p:cNvSpPr>
            <a:spLocks noGrp="1"/>
          </p:cNvSpPr>
          <p:nvPr>
            <p:ph type="ctrTitle"/>
          </p:nvPr>
        </p:nvSpPr>
        <p:spPr>
          <a:xfrm>
            <a:off x="1524000" y="263947"/>
            <a:ext cx="9144000" cy="2387600"/>
          </a:xfrm>
        </p:spPr>
        <p:txBody>
          <a:bodyPr/>
          <a:lstStyle/>
          <a:p>
            <a:r>
              <a:rPr lang="en-GB" b="0" i="0" dirty="0">
                <a:solidFill>
                  <a:srgbClr val="D1D5DB"/>
                </a:solidFill>
                <a:effectLst/>
                <a:latin typeface="Söhne"/>
              </a:rPr>
              <a:t>Clinical assessment of maladaptive avoidance</a:t>
            </a:r>
            <a:endParaRPr lang="en-IN" dirty="0"/>
          </a:p>
        </p:txBody>
      </p:sp>
      <p:sp>
        <p:nvSpPr>
          <p:cNvPr id="3" name="Subtitle 2">
            <a:extLst>
              <a:ext uri="{FF2B5EF4-FFF2-40B4-BE49-F238E27FC236}">
                <a16:creationId xmlns:a16="http://schemas.microsoft.com/office/drawing/2014/main" id="{DD54E913-D52D-CBEF-35BE-597DF5FFB23F}"/>
              </a:ext>
            </a:extLst>
          </p:cNvPr>
          <p:cNvSpPr>
            <a:spLocks noGrp="1"/>
          </p:cNvSpPr>
          <p:nvPr>
            <p:ph type="subTitle" idx="1"/>
          </p:nvPr>
        </p:nvSpPr>
        <p:spPr>
          <a:xfrm>
            <a:off x="1524000" y="2902241"/>
            <a:ext cx="9144000" cy="3610525"/>
          </a:xfrm>
        </p:spPr>
        <p:txBody>
          <a:bodyPr>
            <a:normAutofit fontScale="85000" lnSpcReduction="10000"/>
          </a:bodyPr>
          <a:lstStyle/>
          <a:p>
            <a:pPr marL="342900" indent="-342900" algn="l">
              <a:buFont typeface="Wingdings" panose="05000000000000000000" pitchFamily="2" charset="2"/>
              <a:buChar char="Ø"/>
            </a:pPr>
            <a:r>
              <a:rPr lang="en-GB" b="0" i="0" dirty="0">
                <a:solidFill>
                  <a:srgbClr val="D1D5DB"/>
                </a:solidFill>
                <a:effectLst/>
                <a:latin typeface="Söhne"/>
              </a:rPr>
              <a:t>Maladaptive avoidance in clinical settings is assessed through self-report measures, such as questionnaires that ask individuals to report on the frequency and severity of their avoidance behaviours.</a:t>
            </a:r>
          </a:p>
          <a:p>
            <a:pPr marL="342900" indent="-342900" algn="l">
              <a:buFont typeface="Wingdings" panose="05000000000000000000" pitchFamily="2" charset="2"/>
              <a:buChar char="Ø"/>
            </a:pPr>
            <a:r>
              <a:rPr lang="en-GB" b="0" i="0" dirty="0">
                <a:solidFill>
                  <a:srgbClr val="D1D5DB"/>
                </a:solidFill>
                <a:effectLst/>
                <a:latin typeface="Söhne"/>
              </a:rPr>
              <a:t>Behavioural tasks are used to assess maladaptive avoidance by presenting individuals with threatening stimuli and measuring their avoidance behaviour.</a:t>
            </a:r>
          </a:p>
          <a:p>
            <a:pPr marL="342900" indent="-342900" algn="l">
              <a:buFont typeface="Wingdings" panose="05000000000000000000" pitchFamily="2" charset="2"/>
              <a:buChar char="Ø"/>
            </a:pPr>
            <a:r>
              <a:rPr lang="en-GB" b="0" i="0" dirty="0">
                <a:solidFill>
                  <a:srgbClr val="FF0000"/>
                </a:solidFill>
                <a:effectLst/>
                <a:latin typeface="Söhne"/>
              </a:rPr>
              <a:t>Physiological measures</a:t>
            </a:r>
            <a:r>
              <a:rPr lang="en-GB" b="0" i="0" dirty="0">
                <a:solidFill>
                  <a:srgbClr val="D1D5DB"/>
                </a:solidFill>
                <a:effectLst/>
                <a:latin typeface="Söhne"/>
              </a:rPr>
              <a:t>, such as </a:t>
            </a:r>
            <a:r>
              <a:rPr lang="en-GB" b="0" i="0" dirty="0">
                <a:solidFill>
                  <a:srgbClr val="FF0000"/>
                </a:solidFill>
                <a:effectLst/>
                <a:latin typeface="Söhne"/>
              </a:rPr>
              <a:t>heart rate </a:t>
            </a:r>
            <a:r>
              <a:rPr lang="en-GB" b="0" i="0" dirty="0">
                <a:solidFill>
                  <a:srgbClr val="D1D5DB"/>
                </a:solidFill>
                <a:effectLst/>
                <a:latin typeface="Söhne"/>
              </a:rPr>
              <a:t>and </a:t>
            </a:r>
            <a:r>
              <a:rPr lang="en-GB" b="0" i="0" dirty="0">
                <a:solidFill>
                  <a:srgbClr val="FF0000"/>
                </a:solidFill>
                <a:effectLst/>
                <a:latin typeface="Söhne"/>
              </a:rPr>
              <a:t>skin conductance</a:t>
            </a:r>
            <a:r>
              <a:rPr lang="en-GB" b="0" i="0" dirty="0">
                <a:solidFill>
                  <a:srgbClr val="D1D5DB"/>
                </a:solidFill>
                <a:effectLst/>
                <a:latin typeface="Söhne"/>
              </a:rPr>
              <a:t>, can provide an objective indicator of an individual's physiological response to threatening stimuli.</a:t>
            </a:r>
          </a:p>
          <a:p>
            <a:pPr marL="342900" indent="-342900" algn="l">
              <a:buFont typeface="Wingdings" panose="05000000000000000000" pitchFamily="2" charset="2"/>
              <a:buChar char="Ø"/>
            </a:pPr>
            <a:r>
              <a:rPr lang="en-GB" b="0" i="0" dirty="0">
                <a:solidFill>
                  <a:srgbClr val="D1D5DB"/>
                </a:solidFill>
                <a:effectLst/>
                <a:latin typeface="Söhne"/>
              </a:rPr>
              <a:t>Clinical interviews are used to assess maladaptive avoidance by asking questions about an individual's symptoms and experiences to determine whether maladaptive avoidance is present.</a:t>
            </a:r>
          </a:p>
          <a:p>
            <a:pPr marL="342900" indent="-342900" algn="l">
              <a:buFont typeface="Wingdings" panose="05000000000000000000" pitchFamily="2" charset="2"/>
              <a:buChar char="Ø"/>
            </a:pPr>
            <a:r>
              <a:rPr lang="en-GB" b="0" i="0" dirty="0">
                <a:solidFill>
                  <a:srgbClr val="D1D5DB"/>
                </a:solidFill>
                <a:effectLst/>
                <a:latin typeface="Söhne"/>
              </a:rPr>
              <a:t>These assessments can help clinicians to better understand an individual's symptoms and develop effective treatment plans.</a:t>
            </a:r>
          </a:p>
          <a:p>
            <a:pPr marL="342900" indent="-342900" algn="l">
              <a:buFont typeface="Wingdings" panose="05000000000000000000" pitchFamily="2" charset="2"/>
              <a:buChar char="Ø"/>
            </a:pPr>
            <a:endParaRPr lang="en-IN" dirty="0"/>
          </a:p>
        </p:txBody>
      </p:sp>
    </p:spTree>
    <p:extLst>
      <p:ext uri="{BB962C8B-B14F-4D97-AF65-F5344CB8AC3E}">
        <p14:creationId xmlns:p14="http://schemas.microsoft.com/office/powerpoint/2010/main" val="2785181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15C5-FE6E-B902-BFE7-703E0C343636}"/>
              </a:ext>
            </a:extLst>
          </p:cNvPr>
          <p:cNvSpPr>
            <a:spLocks noGrp="1"/>
          </p:cNvSpPr>
          <p:nvPr>
            <p:ph type="ctrTitle"/>
          </p:nvPr>
        </p:nvSpPr>
        <p:spPr>
          <a:xfrm>
            <a:off x="1524000" y="550506"/>
            <a:ext cx="9144000" cy="1830452"/>
          </a:xfrm>
        </p:spPr>
        <p:txBody>
          <a:bodyPr/>
          <a:lstStyle/>
          <a:p>
            <a:r>
              <a:rPr lang="en-GB" b="0" i="0" dirty="0">
                <a:solidFill>
                  <a:srgbClr val="D1D5DB"/>
                </a:solidFill>
                <a:effectLst/>
                <a:latin typeface="Söhne"/>
              </a:rPr>
              <a:t>Maladaptive avoidance in specific anxiety disorders</a:t>
            </a:r>
            <a:endParaRPr lang="en-IN" dirty="0"/>
          </a:p>
        </p:txBody>
      </p:sp>
      <p:sp>
        <p:nvSpPr>
          <p:cNvPr id="3" name="Subtitle 2">
            <a:extLst>
              <a:ext uri="{FF2B5EF4-FFF2-40B4-BE49-F238E27FC236}">
                <a16:creationId xmlns:a16="http://schemas.microsoft.com/office/drawing/2014/main" id="{5EDDE8B9-1A05-46C9-F3F1-78C168EE91EB}"/>
              </a:ext>
            </a:extLst>
          </p:cNvPr>
          <p:cNvSpPr>
            <a:spLocks noGrp="1"/>
          </p:cNvSpPr>
          <p:nvPr>
            <p:ph type="subTitle" idx="1"/>
          </p:nvPr>
        </p:nvSpPr>
        <p:spPr>
          <a:xfrm>
            <a:off x="1524000" y="2536486"/>
            <a:ext cx="9144000" cy="3881114"/>
          </a:xfrm>
        </p:spPr>
        <p:txBody>
          <a:bodyPr>
            <a:noAutofit/>
          </a:bodyPr>
          <a:lstStyle/>
          <a:p>
            <a:pPr marL="342900" indent="-342900" algn="l">
              <a:buFont typeface="Wingdings" panose="05000000000000000000" pitchFamily="2" charset="2"/>
              <a:buChar char="Ø"/>
            </a:pPr>
            <a:r>
              <a:rPr lang="en-GB" sz="1950" b="0" i="0" dirty="0">
                <a:solidFill>
                  <a:srgbClr val="D1D5DB"/>
                </a:solidFill>
                <a:effectLst/>
                <a:latin typeface="Söhne"/>
              </a:rPr>
              <a:t>In </a:t>
            </a:r>
            <a:r>
              <a:rPr lang="en-GB" sz="1950" b="0" i="0" dirty="0">
                <a:solidFill>
                  <a:srgbClr val="FFFF00"/>
                </a:solidFill>
                <a:effectLst/>
                <a:latin typeface="Söhne"/>
              </a:rPr>
              <a:t>social anxiety disorder</a:t>
            </a:r>
            <a:r>
              <a:rPr lang="en-GB" sz="1950" b="0" i="0" dirty="0">
                <a:solidFill>
                  <a:srgbClr val="D1D5DB"/>
                </a:solidFill>
                <a:effectLst/>
                <a:latin typeface="Söhne"/>
              </a:rPr>
              <a:t>, maladaptive avoidance includes </a:t>
            </a:r>
            <a:r>
              <a:rPr lang="en-GB" sz="1950" b="0" i="0" dirty="0">
                <a:effectLst/>
                <a:latin typeface="Söhne"/>
              </a:rPr>
              <a:t>avoiding social situations </a:t>
            </a:r>
            <a:r>
              <a:rPr lang="en-GB" sz="1950" b="0" i="0" dirty="0">
                <a:solidFill>
                  <a:srgbClr val="D1D5DB"/>
                </a:solidFill>
                <a:effectLst/>
                <a:latin typeface="Söhne"/>
              </a:rPr>
              <a:t>or interactions due to </a:t>
            </a:r>
            <a:r>
              <a:rPr lang="en-GB" sz="1950" b="0" i="0" dirty="0">
                <a:solidFill>
                  <a:srgbClr val="FF0000"/>
                </a:solidFill>
                <a:effectLst/>
                <a:latin typeface="Söhne"/>
              </a:rPr>
              <a:t>fear of scrutiny </a:t>
            </a:r>
            <a:r>
              <a:rPr lang="en-GB" sz="1950" b="0" i="0" dirty="0">
                <a:solidFill>
                  <a:srgbClr val="D1D5DB"/>
                </a:solidFill>
                <a:effectLst/>
                <a:latin typeface="Söhne"/>
              </a:rPr>
              <a:t>or </a:t>
            </a:r>
            <a:r>
              <a:rPr lang="en-GB" sz="1950" b="0" i="0" dirty="0">
                <a:solidFill>
                  <a:srgbClr val="FF0000"/>
                </a:solidFill>
                <a:effectLst/>
                <a:latin typeface="Söhne"/>
              </a:rPr>
              <a:t>negative evaluation by others</a:t>
            </a:r>
            <a:r>
              <a:rPr lang="en-GB" sz="1950" b="0" i="0" dirty="0">
                <a:solidFill>
                  <a:srgbClr val="D1D5DB"/>
                </a:solidFill>
                <a:effectLst/>
                <a:latin typeface="Söhne"/>
              </a:rPr>
              <a:t>.</a:t>
            </a:r>
          </a:p>
          <a:p>
            <a:pPr marL="342900" indent="-342900" algn="l">
              <a:buFont typeface="Wingdings" panose="05000000000000000000" pitchFamily="2" charset="2"/>
              <a:buChar char="Ø"/>
            </a:pPr>
            <a:r>
              <a:rPr lang="en-GB" sz="1950" b="0" i="0" dirty="0">
                <a:solidFill>
                  <a:srgbClr val="D1D5DB"/>
                </a:solidFill>
                <a:effectLst/>
                <a:latin typeface="Söhne"/>
              </a:rPr>
              <a:t>In </a:t>
            </a:r>
            <a:r>
              <a:rPr lang="en-GB" sz="1950" b="0" i="0" dirty="0">
                <a:solidFill>
                  <a:srgbClr val="FFFF00"/>
                </a:solidFill>
                <a:effectLst/>
                <a:latin typeface="Söhne"/>
              </a:rPr>
              <a:t>panic disorder</a:t>
            </a:r>
            <a:r>
              <a:rPr lang="en-GB" sz="1950" b="0" i="0" dirty="0">
                <a:solidFill>
                  <a:srgbClr val="D1D5DB"/>
                </a:solidFill>
                <a:effectLst/>
                <a:latin typeface="Söhne"/>
              </a:rPr>
              <a:t>, maladaptive avoidance involves </a:t>
            </a:r>
            <a:r>
              <a:rPr lang="en-GB" sz="1950" b="0" i="0" dirty="0">
                <a:effectLst/>
                <a:latin typeface="Söhne"/>
              </a:rPr>
              <a:t>avoiding situations </a:t>
            </a:r>
            <a:r>
              <a:rPr lang="en-GB" sz="1950" b="0" i="0" dirty="0">
                <a:solidFill>
                  <a:srgbClr val="D1D5DB"/>
                </a:solidFill>
                <a:effectLst/>
                <a:latin typeface="Söhne"/>
              </a:rPr>
              <a:t>or environments that might </a:t>
            </a:r>
            <a:r>
              <a:rPr lang="en-GB" sz="1950" b="0" i="0" dirty="0">
                <a:solidFill>
                  <a:srgbClr val="FF0000"/>
                </a:solidFill>
                <a:effectLst/>
                <a:latin typeface="Söhne"/>
              </a:rPr>
              <a:t>trigger panic attacks</a:t>
            </a:r>
            <a:r>
              <a:rPr lang="en-GB" sz="1950" b="0" i="0" dirty="0">
                <a:solidFill>
                  <a:srgbClr val="D1D5DB"/>
                </a:solidFill>
                <a:effectLst/>
                <a:latin typeface="Söhne"/>
              </a:rPr>
              <a:t>, such as enclosed spaces or crowded places.</a:t>
            </a:r>
          </a:p>
          <a:p>
            <a:pPr marL="342900" indent="-342900" algn="l">
              <a:buFont typeface="Wingdings" panose="05000000000000000000" pitchFamily="2" charset="2"/>
              <a:buChar char="Ø"/>
            </a:pPr>
            <a:r>
              <a:rPr lang="en-GB" sz="1950" b="0" i="0" dirty="0">
                <a:solidFill>
                  <a:srgbClr val="D1D5DB"/>
                </a:solidFill>
                <a:effectLst/>
                <a:latin typeface="Söhne"/>
              </a:rPr>
              <a:t>In </a:t>
            </a:r>
            <a:r>
              <a:rPr lang="en-GB" sz="1950" b="0" i="0" dirty="0">
                <a:solidFill>
                  <a:srgbClr val="FFFF00"/>
                </a:solidFill>
                <a:effectLst/>
                <a:latin typeface="Söhne"/>
              </a:rPr>
              <a:t>posttraumatic stress disorder</a:t>
            </a:r>
            <a:r>
              <a:rPr lang="en-GB" sz="1950" b="0" i="0" dirty="0">
                <a:solidFill>
                  <a:srgbClr val="D1D5DB"/>
                </a:solidFill>
                <a:effectLst/>
                <a:latin typeface="Söhne"/>
              </a:rPr>
              <a:t>, maladaptive avoidance is characterized by avoiding any </a:t>
            </a:r>
            <a:r>
              <a:rPr lang="en-GB" sz="1950" b="0" i="0" dirty="0">
                <a:solidFill>
                  <a:srgbClr val="FF0000"/>
                </a:solidFill>
                <a:effectLst/>
                <a:latin typeface="Söhne"/>
              </a:rPr>
              <a:t>reminders of the traumatic event</a:t>
            </a:r>
            <a:r>
              <a:rPr lang="en-GB" sz="1950" b="0" i="0" dirty="0">
                <a:solidFill>
                  <a:srgbClr val="D1D5DB"/>
                </a:solidFill>
                <a:effectLst/>
                <a:latin typeface="Söhne"/>
              </a:rPr>
              <a:t>, including places, people, or activities.</a:t>
            </a:r>
          </a:p>
          <a:p>
            <a:pPr marL="342900" indent="-342900" algn="l">
              <a:buFont typeface="Wingdings" panose="05000000000000000000" pitchFamily="2" charset="2"/>
              <a:buChar char="Ø"/>
            </a:pPr>
            <a:r>
              <a:rPr lang="en-GB" sz="1950" b="0" i="0" dirty="0">
                <a:solidFill>
                  <a:srgbClr val="D1D5DB"/>
                </a:solidFill>
                <a:effectLst/>
                <a:latin typeface="Söhne"/>
              </a:rPr>
              <a:t>Maladaptive avoidance is associated with increased anxiety and distress and can worsen the course of anxiety disorders over time.</a:t>
            </a:r>
          </a:p>
          <a:p>
            <a:pPr marL="342900" indent="-342900" algn="l">
              <a:buFont typeface="Wingdings" panose="05000000000000000000" pitchFamily="2" charset="2"/>
              <a:buChar char="Ø"/>
            </a:pPr>
            <a:r>
              <a:rPr lang="en-GB" sz="1950" b="0" i="0" dirty="0">
                <a:solidFill>
                  <a:srgbClr val="D1D5DB"/>
                </a:solidFill>
                <a:effectLst/>
                <a:latin typeface="Söhne"/>
              </a:rPr>
              <a:t>Accurately measuring maladaptive avoidance can help clinicians develop targeted interventions to address the avoidance behaviours that contribute to anxiety symptoms.</a:t>
            </a:r>
          </a:p>
          <a:p>
            <a:pPr marL="342900" indent="-342900" algn="l">
              <a:buFont typeface="Wingdings" panose="05000000000000000000" pitchFamily="2" charset="2"/>
              <a:buChar char="Ø"/>
            </a:pPr>
            <a:endParaRPr lang="en-IN" sz="1950" dirty="0"/>
          </a:p>
        </p:txBody>
      </p:sp>
    </p:spTree>
    <p:extLst>
      <p:ext uri="{BB962C8B-B14F-4D97-AF65-F5344CB8AC3E}">
        <p14:creationId xmlns:p14="http://schemas.microsoft.com/office/powerpoint/2010/main" val="2867826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9102A-158B-4C59-7EE4-2FA07BF84734}"/>
              </a:ext>
            </a:extLst>
          </p:cNvPr>
          <p:cNvSpPr>
            <a:spLocks noGrp="1"/>
          </p:cNvSpPr>
          <p:nvPr>
            <p:ph type="ctrTitle"/>
          </p:nvPr>
        </p:nvSpPr>
        <p:spPr>
          <a:xfrm>
            <a:off x="1524000" y="503853"/>
            <a:ext cx="9144000" cy="1345261"/>
          </a:xfrm>
        </p:spPr>
        <p:txBody>
          <a:bodyPr/>
          <a:lstStyle/>
          <a:p>
            <a:r>
              <a:rPr lang="en-IN" b="0" i="0" dirty="0">
                <a:solidFill>
                  <a:srgbClr val="D1D5DB"/>
                </a:solidFill>
                <a:effectLst/>
                <a:latin typeface="Söhne"/>
              </a:rPr>
              <a:t>Treatment implications</a:t>
            </a:r>
            <a:endParaRPr lang="en-IN" dirty="0"/>
          </a:p>
        </p:txBody>
      </p:sp>
      <p:sp>
        <p:nvSpPr>
          <p:cNvPr id="3" name="Subtitle 2">
            <a:extLst>
              <a:ext uri="{FF2B5EF4-FFF2-40B4-BE49-F238E27FC236}">
                <a16:creationId xmlns:a16="http://schemas.microsoft.com/office/drawing/2014/main" id="{00D4D96E-158F-D315-106A-59E53B4F95EA}"/>
              </a:ext>
            </a:extLst>
          </p:cNvPr>
          <p:cNvSpPr>
            <a:spLocks noGrp="1"/>
          </p:cNvSpPr>
          <p:nvPr>
            <p:ph type="subTitle" idx="1"/>
          </p:nvPr>
        </p:nvSpPr>
        <p:spPr>
          <a:xfrm>
            <a:off x="1524000" y="1978509"/>
            <a:ext cx="9144000" cy="4459613"/>
          </a:xfrm>
        </p:spPr>
        <p:txBody>
          <a:bodyPr>
            <a:noAutofit/>
          </a:bodyPr>
          <a:lstStyle/>
          <a:p>
            <a:pPr marL="342900" indent="-342900" algn="l">
              <a:buFont typeface="Wingdings" panose="05000000000000000000" pitchFamily="2" charset="2"/>
              <a:buChar char="Ø"/>
            </a:pPr>
            <a:r>
              <a:rPr lang="en-GB" sz="1950" b="0" i="0" dirty="0">
                <a:solidFill>
                  <a:srgbClr val="D1D5DB"/>
                </a:solidFill>
                <a:effectLst/>
                <a:latin typeface="Söhne"/>
              </a:rPr>
              <a:t>Animal models have been used to study maladaptive avoidance behaviour, which can inform the development of effective treatments for anxiety disorders in humans.</a:t>
            </a:r>
          </a:p>
          <a:p>
            <a:pPr marL="342900" indent="-342900" algn="l">
              <a:buFont typeface="Wingdings" panose="05000000000000000000" pitchFamily="2" charset="2"/>
              <a:buChar char="Ø"/>
            </a:pPr>
            <a:r>
              <a:rPr lang="en-GB" sz="1950" b="0" i="0" dirty="0">
                <a:solidFill>
                  <a:srgbClr val="D1D5DB"/>
                </a:solidFill>
                <a:effectLst/>
                <a:latin typeface="Söhne"/>
              </a:rPr>
              <a:t>Measuring maladaptive avoidance in clinical settings can help identify individuals who may benefit from exposure therapy or cognitive-behavioural therapy (CBT).</a:t>
            </a:r>
          </a:p>
          <a:p>
            <a:pPr marL="342900" indent="-342900" algn="l">
              <a:buFont typeface="Wingdings" panose="05000000000000000000" pitchFamily="2" charset="2"/>
              <a:buChar char="Ø"/>
            </a:pPr>
            <a:r>
              <a:rPr lang="en-GB" sz="1950" b="0" i="0" dirty="0">
                <a:solidFill>
                  <a:srgbClr val="D1D5DB"/>
                </a:solidFill>
                <a:effectLst/>
                <a:latin typeface="Söhne"/>
              </a:rPr>
              <a:t>Exposure therapy involves </a:t>
            </a:r>
            <a:r>
              <a:rPr lang="en-GB" sz="1950" b="0" i="0" dirty="0">
                <a:solidFill>
                  <a:srgbClr val="FF0000"/>
                </a:solidFill>
                <a:effectLst/>
                <a:latin typeface="Söhne"/>
              </a:rPr>
              <a:t>gradually exposing individuals to feared stimuli in a safe and controlled environment</a:t>
            </a:r>
            <a:r>
              <a:rPr lang="en-GB" sz="1950" b="0" i="0" dirty="0">
                <a:solidFill>
                  <a:srgbClr val="D1D5DB"/>
                </a:solidFill>
                <a:effectLst/>
                <a:latin typeface="Söhne"/>
              </a:rPr>
              <a:t>, which can help them learn that the feared stimuli are not actually dangerous.</a:t>
            </a:r>
          </a:p>
          <a:p>
            <a:pPr marL="342900" indent="-342900" algn="l">
              <a:buFont typeface="Wingdings" panose="05000000000000000000" pitchFamily="2" charset="2"/>
              <a:buChar char="Ø"/>
            </a:pPr>
            <a:r>
              <a:rPr lang="en-GB" sz="1950" b="0" i="0" dirty="0">
                <a:solidFill>
                  <a:srgbClr val="D1D5DB"/>
                </a:solidFill>
                <a:effectLst/>
                <a:latin typeface="Söhne"/>
              </a:rPr>
              <a:t>CBT focuses on </a:t>
            </a:r>
            <a:r>
              <a:rPr lang="en-GB" sz="1950" b="0" i="0" dirty="0">
                <a:solidFill>
                  <a:srgbClr val="FF0000"/>
                </a:solidFill>
                <a:effectLst/>
                <a:latin typeface="Söhne"/>
              </a:rPr>
              <a:t>changing negative thought patterns and beliefs that contribute to maladaptive avoidance behaviour</a:t>
            </a:r>
            <a:r>
              <a:rPr lang="en-GB" sz="1950" b="0" i="0" dirty="0">
                <a:solidFill>
                  <a:srgbClr val="D1D5DB"/>
                </a:solidFill>
                <a:effectLst/>
                <a:latin typeface="Söhne"/>
              </a:rPr>
              <a:t>, and can also be effective in treating anxiety disorders.</a:t>
            </a:r>
          </a:p>
          <a:p>
            <a:pPr marL="342900" indent="-342900" algn="l">
              <a:buFont typeface="Wingdings" panose="05000000000000000000" pitchFamily="2" charset="2"/>
              <a:buChar char="Ø"/>
            </a:pPr>
            <a:r>
              <a:rPr lang="en-GB" sz="1950" b="0" i="0" dirty="0">
                <a:solidFill>
                  <a:srgbClr val="D1D5DB"/>
                </a:solidFill>
                <a:effectLst/>
                <a:latin typeface="Söhne"/>
              </a:rPr>
              <a:t>Measuring maladaptive avoidance can help clinicians determine the appropriate type and intensity of treatment for each individual, and track progress throughout the course of treatment.</a:t>
            </a:r>
          </a:p>
          <a:p>
            <a:pPr marL="342900" indent="-342900" algn="l">
              <a:buFont typeface="Wingdings" panose="05000000000000000000" pitchFamily="2" charset="2"/>
              <a:buChar char="Ø"/>
            </a:pPr>
            <a:endParaRPr lang="en-IN" sz="1950" dirty="0"/>
          </a:p>
        </p:txBody>
      </p:sp>
    </p:spTree>
    <p:extLst>
      <p:ext uri="{BB962C8B-B14F-4D97-AF65-F5344CB8AC3E}">
        <p14:creationId xmlns:p14="http://schemas.microsoft.com/office/powerpoint/2010/main" val="513046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3A74-5142-7B13-A731-81961BFCCC71}"/>
              </a:ext>
            </a:extLst>
          </p:cNvPr>
          <p:cNvSpPr>
            <a:spLocks noGrp="1"/>
          </p:cNvSpPr>
          <p:nvPr>
            <p:ph type="ctrTitle"/>
          </p:nvPr>
        </p:nvSpPr>
        <p:spPr>
          <a:xfrm>
            <a:off x="1524000" y="513183"/>
            <a:ext cx="9144000" cy="1317269"/>
          </a:xfrm>
        </p:spPr>
        <p:txBody>
          <a:bodyPr/>
          <a:lstStyle/>
          <a:p>
            <a:r>
              <a:rPr lang="en-IN" b="0" i="0" dirty="0">
                <a:solidFill>
                  <a:srgbClr val="D1D5DB"/>
                </a:solidFill>
                <a:effectLst/>
                <a:latin typeface="Söhne"/>
              </a:rPr>
              <a:t>Conclusion</a:t>
            </a:r>
            <a:endParaRPr lang="en-IN" dirty="0"/>
          </a:p>
        </p:txBody>
      </p:sp>
      <p:sp>
        <p:nvSpPr>
          <p:cNvPr id="3" name="Subtitle 2">
            <a:extLst>
              <a:ext uri="{FF2B5EF4-FFF2-40B4-BE49-F238E27FC236}">
                <a16:creationId xmlns:a16="http://schemas.microsoft.com/office/drawing/2014/main" id="{ABF4147E-8C2D-C228-8E06-252BD7DB3205}"/>
              </a:ext>
            </a:extLst>
          </p:cNvPr>
          <p:cNvSpPr>
            <a:spLocks noGrp="1"/>
          </p:cNvSpPr>
          <p:nvPr>
            <p:ph type="subTitle" idx="1"/>
          </p:nvPr>
        </p:nvSpPr>
        <p:spPr>
          <a:xfrm>
            <a:off x="1524000" y="2090477"/>
            <a:ext cx="9144000" cy="4571579"/>
          </a:xfrm>
        </p:spPr>
        <p:txBody>
          <a:bodyPr>
            <a:normAutofit fontScale="85000" lnSpcReduction="20000"/>
          </a:bodyPr>
          <a:lstStyle/>
          <a:p>
            <a:pPr marL="342900" indent="-342900" algn="l">
              <a:buFont typeface="Wingdings" panose="05000000000000000000" pitchFamily="2" charset="2"/>
              <a:buChar char="Ø"/>
            </a:pPr>
            <a:r>
              <a:rPr lang="en-GB" b="0" i="0" dirty="0">
                <a:solidFill>
                  <a:srgbClr val="D1D5DB"/>
                </a:solidFill>
                <a:effectLst/>
                <a:latin typeface="Söhne"/>
              </a:rPr>
              <a:t>Maladaptive avoidance is a key feature of anxiety disorders, involving behaviours aimed at avoiding or escaping from situations that are perceived as threatening or dangerous.</a:t>
            </a:r>
          </a:p>
          <a:p>
            <a:pPr marL="342900" indent="-342900" algn="l">
              <a:buFont typeface="Wingdings" panose="05000000000000000000" pitchFamily="2" charset="2"/>
              <a:buChar char="Ø"/>
            </a:pPr>
            <a:r>
              <a:rPr lang="en-GB" b="0" i="0" dirty="0">
                <a:solidFill>
                  <a:srgbClr val="D1D5DB"/>
                </a:solidFill>
                <a:effectLst/>
                <a:latin typeface="Söhne"/>
              </a:rPr>
              <a:t>Measuring maladaptive avoidance can help identify individuals at risk of developing anxiety disorders and track their progress in treatment.</a:t>
            </a:r>
          </a:p>
          <a:p>
            <a:pPr marL="342900" indent="-342900" algn="l">
              <a:buFont typeface="Wingdings" panose="05000000000000000000" pitchFamily="2" charset="2"/>
              <a:buChar char="Ø"/>
            </a:pPr>
            <a:r>
              <a:rPr lang="en-GB" b="0" i="0" dirty="0">
                <a:solidFill>
                  <a:srgbClr val="D1D5DB"/>
                </a:solidFill>
                <a:effectLst/>
                <a:latin typeface="Söhne"/>
              </a:rPr>
              <a:t>Animal models of maladaptive avoidance have provided </a:t>
            </a:r>
            <a:r>
              <a:rPr lang="en-GB" b="0" i="0" dirty="0">
                <a:solidFill>
                  <a:srgbClr val="FF0000"/>
                </a:solidFill>
                <a:effectLst/>
                <a:latin typeface="Söhne"/>
              </a:rPr>
              <a:t>insights into the neural mechanisms </a:t>
            </a:r>
            <a:r>
              <a:rPr lang="en-GB" b="0" i="0" dirty="0">
                <a:solidFill>
                  <a:srgbClr val="D1D5DB"/>
                </a:solidFill>
                <a:effectLst/>
                <a:latin typeface="Söhne"/>
              </a:rPr>
              <a:t>underlying anxiety disorders and have helped to </a:t>
            </a:r>
            <a:r>
              <a:rPr lang="en-GB" b="0" i="0" dirty="0">
                <a:solidFill>
                  <a:srgbClr val="FF0000"/>
                </a:solidFill>
                <a:effectLst/>
                <a:latin typeface="Söhne"/>
              </a:rPr>
              <a:t>develop new treatments</a:t>
            </a:r>
            <a:r>
              <a:rPr lang="en-GB" b="0" i="0" dirty="0">
                <a:solidFill>
                  <a:srgbClr val="D1D5DB"/>
                </a:solidFill>
                <a:effectLst/>
                <a:latin typeface="Söhne"/>
              </a:rPr>
              <a:t>.</a:t>
            </a:r>
          </a:p>
          <a:p>
            <a:pPr marL="342900" indent="-342900" algn="l">
              <a:buFont typeface="Wingdings" panose="05000000000000000000" pitchFamily="2" charset="2"/>
              <a:buChar char="Ø"/>
            </a:pPr>
            <a:r>
              <a:rPr lang="en-GB" b="0" i="0" dirty="0">
                <a:solidFill>
                  <a:srgbClr val="D1D5DB"/>
                </a:solidFill>
                <a:effectLst/>
                <a:latin typeface="Söhne"/>
              </a:rPr>
              <a:t>Measures of maladaptive avoidance can be used to assess the different types of treatment, such as cognitive-behavioural therapy or exposure therapy.</a:t>
            </a:r>
          </a:p>
          <a:p>
            <a:pPr marL="342900" indent="-342900" algn="l">
              <a:buFont typeface="Wingdings" panose="05000000000000000000" pitchFamily="2" charset="2"/>
              <a:buChar char="Ø"/>
            </a:pPr>
            <a:r>
              <a:rPr lang="en-GB" b="0" i="0" dirty="0">
                <a:solidFill>
                  <a:srgbClr val="D1D5DB"/>
                </a:solidFill>
                <a:effectLst/>
                <a:latin typeface="Söhne"/>
              </a:rPr>
              <a:t>Maladaptive avoidance can be assessed using a variety of methods, including self-report questionnaires, behavioural tasks, and physiological measures.</a:t>
            </a:r>
          </a:p>
          <a:p>
            <a:pPr marL="342900" indent="-342900" algn="l">
              <a:buFont typeface="Wingdings" panose="05000000000000000000" pitchFamily="2" charset="2"/>
              <a:buChar char="Ø"/>
            </a:pPr>
            <a:r>
              <a:rPr lang="en-GB" b="0" i="0" dirty="0">
                <a:solidFill>
                  <a:srgbClr val="D1D5DB"/>
                </a:solidFill>
                <a:effectLst/>
                <a:latin typeface="Söhne"/>
              </a:rPr>
              <a:t>Measuring maladaptive avoidance can help clinicians tailor treatment to individual patients, based on their specific patterns of avoidance behaviour.</a:t>
            </a:r>
          </a:p>
          <a:p>
            <a:pPr marL="342900" indent="-342900" algn="l">
              <a:buFont typeface="Wingdings" panose="05000000000000000000" pitchFamily="2" charset="2"/>
              <a:buChar char="Ø"/>
            </a:pPr>
            <a:r>
              <a:rPr lang="en-GB" b="0" i="0" dirty="0">
                <a:solidFill>
                  <a:srgbClr val="D1D5DB"/>
                </a:solidFill>
                <a:effectLst/>
                <a:latin typeface="Söhne"/>
              </a:rPr>
              <a:t>Overall, measuring maladaptive avoidance is an important tool for understanding and treating anxiety disorders, and continued research in this area has the potential to improve outcomes for individuals with these conditions.</a:t>
            </a:r>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422720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5375-C434-A3AD-566B-944C75C9F988}"/>
              </a:ext>
            </a:extLst>
          </p:cNvPr>
          <p:cNvSpPr>
            <a:spLocks noGrp="1"/>
          </p:cNvSpPr>
          <p:nvPr>
            <p:ph type="ctrTitle"/>
          </p:nvPr>
        </p:nvSpPr>
        <p:spPr>
          <a:xfrm>
            <a:off x="909733" y="306256"/>
            <a:ext cx="10328988" cy="2387600"/>
          </a:xfrm>
        </p:spPr>
        <p:txBody>
          <a:bodyPr>
            <a:normAutofit/>
          </a:bodyPr>
          <a:lstStyle/>
          <a:p>
            <a:r>
              <a:rPr lang="en-IN" b="1" dirty="0"/>
              <a:t>Why Decision Making is important to study Mental Illness</a:t>
            </a:r>
          </a:p>
        </p:txBody>
      </p:sp>
      <p:sp>
        <p:nvSpPr>
          <p:cNvPr id="3" name="Subtitle 2">
            <a:extLst>
              <a:ext uri="{FF2B5EF4-FFF2-40B4-BE49-F238E27FC236}">
                <a16:creationId xmlns:a16="http://schemas.microsoft.com/office/drawing/2014/main" id="{86C55305-772B-27FE-B993-2D73C516C4BF}"/>
              </a:ext>
            </a:extLst>
          </p:cNvPr>
          <p:cNvSpPr>
            <a:spLocks noGrp="1"/>
          </p:cNvSpPr>
          <p:nvPr>
            <p:ph type="subTitle" idx="1"/>
          </p:nvPr>
        </p:nvSpPr>
        <p:spPr>
          <a:xfrm>
            <a:off x="1035696" y="3429000"/>
            <a:ext cx="10077062" cy="2805207"/>
          </a:xfrm>
        </p:spPr>
        <p:txBody>
          <a:bodyPr>
            <a:noAutofit/>
          </a:bodyPr>
          <a:lstStyle/>
          <a:p>
            <a:pPr marL="342900" indent="-342900" algn="l">
              <a:buFont typeface="Wingdings" panose="05000000000000000000" pitchFamily="2" charset="2"/>
              <a:buChar char="Ø"/>
            </a:pPr>
            <a:r>
              <a:rPr lang="en-IN" sz="2000" b="0" i="0" u="none" strike="noStrike" baseline="0" dirty="0"/>
              <a:t>Psychiatric disorders </a:t>
            </a:r>
            <a:r>
              <a:rPr lang="en-GB" sz="2000" b="0" i="0" u="none" strike="noStrike" baseline="0" dirty="0"/>
              <a:t>are defined by abnormalities of thought, affect, </a:t>
            </a:r>
            <a:r>
              <a:rPr lang="en-IN" sz="2000" b="0" i="0" u="none" strike="noStrike" baseline="0" dirty="0"/>
              <a:t>and impulse control.</a:t>
            </a:r>
          </a:p>
          <a:p>
            <a:pPr marL="342900" indent="-342900" algn="l">
              <a:buFont typeface="Wingdings" panose="05000000000000000000" pitchFamily="2" charset="2"/>
              <a:buChar char="Ø"/>
            </a:pPr>
            <a:r>
              <a:rPr lang="en-IN" sz="2000" dirty="0"/>
              <a:t>T</a:t>
            </a:r>
            <a:r>
              <a:rPr lang="en-IN" sz="2000" b="0" i="0" u="none" strike="noStrike" baseline="0" dirty="0"/>
              <a:t>he greatest functional </a:t>
            </a:r>
            <a:r>
              <a:rPr lang="en-GB" sz="2000" b="0" i="0" u="none" strike="noStrike" baseline="0" dirty="0"/>
              <a:t>impact of these illnesses on the lives of the mentally ill and society are not related to the symptoms of delusions, hallucinations, or depressed mood, but simply to </a:t>
            </a:r>
            <a:r>
              <a:rPr lang="en-IN" sz="2000" b="0" i="0" u="none" strike="noStrike" baseline="0" dirty="0">
                <a:solidFill>
                  <a:srgbClr val="C00000"/>
                </a:solidFill>
              </a:rPr>
              <a:t>making poor decisions.</a:t>
            </a:r>
          </a:p>
          <a:p>
            <a:pPr marL="342900" indent="-342900" algn="l">
              <a:buFont typeface="Wingdings" panose="05000000000000000000" pitchFamily="2" charset="2"/>
              <a:buChar char="Ø"/>
            </a:pPr>
            <a:r>
              <a:rPr lang="en-GB" sz="2000" b="0" i="0" u="none" strike="noStrike" baseline="0" dirty="0"/>
              <a:t>In many cases flawed decision making in mental illness </a:t>
            </a:r>
            <a:r>
              <a:rPr lang="en-GB" sz="2000" b="1" i="0" u="none" strike="noStrike" baseline="0" dirty="0">
                <a:solidFill>
                  <a:srgbClr val="C00000"/>
                </a:solidFill>
              </a:rPr>
              <a:t>is a product of the deficits in basic neuropsychological </a:t>
            </a:r>
            <a:r>
              <a:rPr lang="en-IN" sz="2000" b="1" i="0" u="none" strike="noStrike" baseline="0" dirty="0">
                <a:solidFill>
                  <a:srgbClr val="C00000"/>
                </a:solidFill>
              </a:rPr>
              <a:t>processes</a:t>
            </a:r>
            <a:r>
              <a:rPr lang="en-IN" sz="2000" b="0" i="0" u="none" strike="noStrike" baseline="0" dirty="0"/>
              <a:t>, including impaired attention, </a:t>
            </a:r>
            <a:r>
              <a:rPr lang="en-GB" sz="2000" b="0" i="0" u="none" strike="noStrike" baseline="0" dirty="0"/>
              <a:t>working memory, or response inhibition.</a:t>
            </a:r>
          </a:p>
        </p:txBody>
      </p:sp>
    </p:spTree>
    <p:extLst>
      <p:ext uri="{BB962C8B-B14F-4D97-AF65-F5344CB8AC3E}">
        <p14:creationId xmlns:p14="http://schemas.microsoft.com/office/powerpoint/2010/main" val="65994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10F2-E687-BB99-895E-A3B3BA595CA4}"/>
              </a:ext>
            </a:extLst>
          </p:cNvPr>
          <p:cNvSpPr>
            <a:spLocks noGrp="1"/>
          </p:cNvSpPr>
          <p:nvPr>
            <p:ph type="ctrTitle"/>
          </p:nvPr>
        </p:nvSpPr>
        <p:spPr>
          <a:xfrm>
            <a:off x="1524000" y="2235200"/>
            <a:ext cx="9144000" cy="2387600"/>
          </a:xfrm>
        </p:spPr>
        <p:txBody>
          <a:bodyPr>
            <a:normAutofit/>
          </a:bodyPr>
          <a:lstStyle/>
          <a:p>
            <a:r>
              <a:rPr lang="en-GB" sz="4000" b="0" i="0" u="none" strike="noStrike" baseline="0" dirty="0">
                <a:latin typeface="+mn-lt"/>
              </a:rPr>
              <a:t>Costly avoidance in anxious individuals: Elevated threat avoidance in</a:t>
            </a:r>
            <a:br>
              <a:rPr lang="en-GB" sz="4000" b="0" i="0" u="none" strike="noStrike" baseline="0" dirty="0">
                <a:latin typeface="+mn-lt"/>
              </a:rPr>
            </a:br>
            <a:r>
              <a:rPr lang="en-GB" sz="4000" b="0" i="0" u="none" strike="noStrike" baseline="0" dirty="0">
                <a:latin typeface="+mn-lt"/>
              </a:rPr>
              <a:t>anxious individuals under high, but not low competing rewards</a:t>
            </a:r>
            <a:endParaRPr lang="en-IN" sz="4000" dirty="0">
              <a:latin typeface="+mn-lt"/>
            </a:endParaRPr>
          </a:p>
        </p:txBody>
      </p:sp>
    </p:spTree>
    <p:extLst>
      <p:ext uri="{BB962C8B-B14F-4D97-AF65-F5344CB8AC3E}">
        <p14:creationId xmlns:p14="http://schemas.microsoft.com/office/powerpoint/2010/main" val="2405905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67E6-9625-E221-2D0A-EEA85F37BB8E}"/>
              </a:ext>
            </a:extLst>
          </p:cNvPr>
          <p:cNvSpPr>
            <a:spLocks noGrp="1"/>
          </p:cNvSpPr>
          <p:nvPr>
            <p:ph type="title"/>
          </p:nvPr>
        </p:nvSpPr>
        <p:spPr>
          <a:xfrm>
            <a:off x="838200" y="598390"/>
            <a:ext cx="10515600" cy="1325563"/>
          </a:xfrm>
        </p:spPr>
        <p:txBody>
          <a:bodyPr/>
          <a:lstStyle/>
          <a:p>
            <a:r>
              <a:rPr lang="en-IN" dirty="0"/>
              <a:t>About the paper…</a:t>
            </a:r>
          </a:p>
        </p:txBody>
      </p:sp>
      <p:sp>
        <p:nvSpPr>
          <p:cNvPr id="3" name="Content Placeholder 2">
            <a:extLst>
              <a:ext uri="{FF2B5EF4-FFF2-40B4-BE49-F238E27FC236}">
                <a16:creationId xmlns:a16="http://schemas.microsoft.com/office/drawing/2014/main" id="{9B959D59-B47D-D261-98F9-3EDF413A405D}"/>
              </a:ext>
            </a:extLst>
          </p:cNvPr>
          <p:cNvSpPr>
            <a:spLocks noGrp="1"/>
          </p:cNvSpPr>
          <p:nvPr>
            <p:ph idx="1"/>
          </p:nvPr>
        </p:nvSpPr>
        <p:spPr>
          <a:xfrm>
            <a:off x="838200" y="2030898"/>
            <a:ext cx="10515600" cy="4351338"/>
          </a:xfrm>
        </p:spPr>
        <p:txBody>
          <a:bodyPr/>
          <a:lstStyle/>
          <a:p>
            <a:pPr marL="0" indent="0">
              <a:buNone/>
            </a:pPr>
            <a:r>
              <a:rPr lang="en-GB" b="0" i="0" dirty="0">
                <a:solidFill>
                  <a:srgbClr val="D1D5DB"/>
                </a:solidFill>
                <a:effectLst/>
                <a:latin typeface="Söhne"/>
              </a:rPr>
              <a:t>The research paper investigates how anxiety affects an individual's decision-making process in situations with </a:t>
            </a:r>
            <a:r>
              <a:rPr lang="en-GB" b="0" i="0" dirty="0">
                <a:solidFill>
                  <a:srgbClr val="FF0000"/>
                </a:solidFill>
                <a:effectLst/>
                <a:latin typeface="Söhne"/>
              </a:rPr>
              <a:t>competing rewards </a:t>
            </a:r>
            <a:r>
              <a:rPr lang="en-GB" b="0" i="0" dirty="0">
                <a:solidFill>
                  <a:srgbClr val="D1D5DB"/>
                </a:solidFill>
                <a:effectLst/>
                <a:latin typeface="Söhne"/>
              </a:rPr>
              <a:t>and </a:t>
            </a:r>
            <a:r>
              <a:rPr lang="en-GB" b="0" i="0" dirty="0">
                <a:solidFill>
                  <a:srgbClr val="FF0000"/>
                </a:solidFill>
                <a:effectLst/>
                <a:latin typeface="Söhne"/>
              </a:rPr>
              <a:t>threats</a:t>
            </a:r>
            <a:r>
              <a:rPr lang="en-GB" b="0" i="0" dirty="0">
                <a:solidFill>
                  <a:srgbClr val="D1D5DB"/>
                </a:solidFill>
                <a:effectLst/>
                <a:latin typeface="Söhne"/>
              </a:rPr>
              <a:t>. The study found that </a:t>
            </a:r>
            <a:r>
              <a:rPr lang="en-GB" b="0" i="0" dirty="0">
                <a:solidFill>
                  <a:srgbClr val="FFFF00"/>
                </a:solidFill>
                <a:effectLst/>
                <a:latin typeface="Söhne"/>
              </a:rPr>
              <a:t>anxious individuals tend to avoid threatening situations more than non-anxious individuals</a:t>
            </a:r>
            <a:r>
              <a:rPr lang="en-GB" b="0" i="0" dirty="0">
                <a:solidFill>
                  <a:srgbClr val="D1D5DB"/>
                </a:solidFill>
                <a:effectLst/>
                <a:latin typeface="Söhne"/>
              </a:rPr>
              <a:t>, especially when the </a:t>
            </a:r>
            <a:r>
              <a:rPr lang="en-GB" b="0" i="0" dirty="0">
                <a:solidFill>
                  <a:srgbClr val="FF0000"/>
                </a:solidFill>
                <a:effectLst/>
                <a:latin typeface="Söhne"/>
              </a:rPr>
              <a:t>potential rewards are high</a:t>
            </a:r>
            <a:r>
              <a:rPr lang="en-GB" b="0" i="0" dirty="0">
                <a:solidFill>
                  <a:srgbClr val="D1D5DB"/>
                </a:solidFill>
                <a:effectLst/>
                <a:latin typeface="Söhne"/>
              </a:rPr>
              <a:t>. The avoidance behaviour is costly, as it leads to a lower overall reward in the long run. The authors suggest that interventions targeting anxiety-related avoidance behaviours should focus on helping individuals weigh potential rewards against potential threats.</a:t>
            </a:r>
            <a:endParaRPr lang="en-IN" dirty="0"/>
          </a:p>
        </p:txBody>
      </p:sp>
    </p:spTree>
    <p:extLst>
      <p:ext uri="{BB962C8B-B14F-4D97-AF65-F5344CB8AC3E}">
        <p14:creationId xmlns:p14="http://schemas.microsoft.com/office/powerpoint/2010/main" val="2715862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C9C7-EAEE-5FAB-31CE-1A2C2B6F34D7}"/>
              </a:ext>
            </a:extLst>
          </p:cNvPr>
          <p:cNvSpPr>
            <a:spLocks noGrp="1"/>
          </p:cNvSpPr>
          <p:nvPr>
            <p:ph type="title"/>
          </p:nvPr>
        </p:nvSpPr>
        <p:spPr>
          <a:xfrm>
            <a:off x="838200" y="298579"/>
            <a:ext cx="10515600" cy="1325563"/>
          </a:xfrm>
        </p:spPr>
        <p:txBody>
          <a:bodyPr/>
          <a:lstStyle/>
          <a:p>
            <a:r>
              <a:rPr lang="en-IN" dirty="0"/>
              <a:t>Introduction</a:t>
            </a:r>
          </a:p>
        </p:txBody>
      </p:sp>
      <p:sp>
        <p:nvSpPr>
          <p:cNvPr id="3" name="Content Placeholder 2">
            <a:extLst>
              <a:ext uri="{FF2B5EF4-FFF2-40B4-BE49-F238E27FC236}">
                <a16:creationId xmlns:a16="http://schemas.microsoft.com/office/drawing/2014/main" id="{06AA9229-E23C-A480-1065-DED080812559}"/>
              </a:ext>
            </a:extLst>
          </p:cNvPr>
          <p:cNvSpPr>
            <a:spLocks noGrp="1"/>
          </p:cNvSpPr>
          <p:nvPr>
            <p:ph idx="1"/>
          </p:nvPr>
        </p:nvSpPr>
        <p:spPr>
          <a:xfrm>
            <a:off x="838200" y="1679511"/>
            <a:ext cx="10515600" cy="4879910"/>
          </a:xfrm>
        </p:spPr>
        <p:txBody>
          <a:bodyPr>
            <a:normAutofit fontScale="85000" lnSpcReduction="20000"/>
          </a:bodyPr>
          <a:lstStyle/>
          <a:p>
            <a:r>
              <a:rPr lang="en-GB" dirty="0"/>
              <a:t>The purpose of this study is to examine the </a:t>
            </a:r>
            <a:r>
              <a:rPr lang="en-GB" dirty="0">
                <a:solidFill>
                  <a:srgbClr val="FF0000"/>
                </a:solidFill>
              </a:rPr>
              <a:t>relationship between anxiety and avoidance behaviour</a:t>
            </a:r>
            <a:r>
              <a:rPr lang="en-GB" dirty="0"/>
              <a:t>, particularly in situations with competing rewards.</a:t>
            </a:r>
          </a:p>
          <a:p>
            <a:r>
              <a:rPr lang="en-GB" dirty="0"/>
              <a:t>It is important to understand the mechanisms underlying avoidance behaviour because it is costly and can hinder daily functioning.</a:t>
            </a:r>
          </a:p>
          <a:p>
            <a:r>
              <a:rPr lang="en-GB" dirty="0"/>
              <a:t>Prior research has demonstrated that </a:t>
            </a:r>
            <a:r>
              <a:rPr lang="en-GB" dirty="0">
                <a:solidFill>
                  <a:srgbClr val="FFFF00"/>
                </a:solidFill>
              </a:rPr>
              <a:t>anxious individuals may engage in more avoidance behaviour than non-anxious individuals</a:t>
            </a:r>
            <a:r>
              <a:rPr lang="en-GB" dirty="0"/>
              <a:t>; however, the role of competing rewards has not been thoroughly investigated.</a:t>
            </a:r>
          </a:p>
          <a:p>
            <a:r>
              <a:rPr lang="en-GB" dirty="0"/>
              <a:t>A probabilistic learning task was used to simulate competing rewards and assess avoidance behaviour in both anxious and non-anxious participants.</a:t>
            </a:r>
          </a:p>
          <a:p>
            <a:r>
              <a:rPr lang="en-GB" dirty="0"/>
              <a:t>The results indicated that </a:t>
            </a:r>
            <a:r>
              <a:rPr lang="en-GB" dirty="0">
                <a:solidFill>
                  <a:srgbClr val="FF0000"/>
                </a:solidFill>
              </a:rPr>
              <a:t>anxious individuals displayed more avoidance behaviour in the high competing reward condition than non-anxious individuals</a:t>
            </a:r>
            <a:r>
              <a:rPr lang="en-GB" dirty="0"/>
              <a:t>, suggesting that anxiety may heighten the salience of potential threats and impair the ability to prioritise rewards.</a:t>
            </a:r>
          </a:p>
          <a:p>
            <a:r>
              <a:rPr lang="en-GB" dirty="0"/>
              <a:t>The findings have implications for comprehending the relationship between anxiety and decision-making and may inform the development of interventions designed to reduce avoidance behaviour in anxious individuals.</a:t>
            </a:r>
            <a:endParaRPr lang="en-IN" dirty="0"/>
          </a:p>
        </p:txBody>
      </p:sp>
    </p:spTree>
    <p:extLst>
      <p:ext uri="{BB962C8B-B14F-4D97-AF65-F5344CB8AC3E}">
        <p14:creationId xmlns:p14="http://schemas.microsoft.com/office/powerpoint/2010/main" val="4256853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1017-9845-C24D-D88C-8778B51CE44E}"/>
              </a:ext>
            </a:extLst>
          </p:cNvPr>
          <p:cNvSpPr>
            <a:spLocks noGrp="1"/>
          </p:cNvSpPr>
          <p:nvPr>
            <p:ph type="title"/>
          </p:nvPr>
        </p:nvSpPr>
        <p:spPr>
          <a:xfrm>
            <a:off x="838200" y="495755"/>
            <a:ext cx="10515600" cy="1325563"/>
          </a:xfrm>
        </p:spPr>
        <p:txBody>
          <a:bodyPr>
            <a:normAutofit/>
          </a:bodyPr>
          <a:lstStyle/>
          <a:p>
            <a:r>
              <a:rPr lang="en-IN" sz="4800" b="0" i="0" u="none" strike="noStrike" baseline="0" dirty="0">
                <a:latin typeface="AdvOT1efcda3b.B"/>
              </a:rPr>
              <a:t>Material and methods</a:t>
            </a:r>
            <a:endParaRPr lang="en-IN" sz="4800" dirty="0"/>
          </a:p>
        </p:txBody>
      </p:sp>
      <p:sp>
        <p:nvSpPr>
          <p:cNvPr id="3" name="Content Placeholder 2">
            <a:extLst>
              <a:ext uri="{FF2B5EF4-FFF2-40B4-BE49-F238E27FC236}">
                <a16:creationId xmlns:a16="http://schemas.microsoft.com/office/drawing/2014/main" id="{4FC26214-9711-66C3-5852-20F3DEEACD68}"/>
              </a:ext>
            </a:extLst>
          </p:cNvPr>
          <p:cNvSpPr>
            <a:spLocks noGrp="1"/>
          </p:cNvSpPr>
          <p:nvPr>
            <p:ph idx="1"/>
          </p:nvPr>
        </p:nvSpPr>
        <p:spPr>
          <a:xfrm>
            <a:off x="838200" y="1900269"/>
            <a:ext cx="10515600" cy="4388563"/>
          </a:xfrm>
        </p:spPr>
        <p:txBody>
          <a:bodyPr>
            <a:noAutofit/>
          </a:bodyPr>
          <a:lstStyle/>
          <a:p>
            <a:pPr algn="l">
              <a:buFont typeface="Arial" panose="020B0604020202020204" pitchFamily="34" charset="0"/>
              <a:buChar char="•"/>
            </a:pPr>
            <a:r>
              <a:rPr lang="en-GB" sz="2000" b="0" i="0" dirty="0">
                <a:solidFill>
                  <a:srgbClr val="D1D5DB"/>
                </a:solidFill>
                <a:effectLst/>
                <a:latin typeface="Söhne"/>
              </a:rPr>
              <a:t>Participants: The study recruited 72 adults from the general population, with varying degrees of anxiety levels, to participate in the experiment.</a:t>
            </a:r>
          </a:p>
          <a:p>
            <a:pPr algn="l">
              <a:buFont typeface="Arial" panose="020B0604020202020204" pitchFamily="34" charset="0"/>
              <a:buChar char="•"/>
            </a:pPr>
            <a:r>
              <a:rPr lang="en-GB" sz="2000" b="0" i="0" dirty="0">
                <a:solidFill>
                  <a:srgbClr val="D1D5DB"/>
                </a:solidFill>
                <a:effectLst/>
                <a:latin typeface="Söhne"/>
              </a:rPr>
              <a:t>Materials: The study utilized a computer-based task that measured threat avoidance behaviour in the presence of different reward options, including high and low competing rewards.</a:t>
            </a:r>
          </a:p>
          <a:p>
            <a:pPr algn="l">
              <a:buFont typeface="Arial" panose="020B0604020202020204" pitchFamily="34" charset="0"/>
              <a:buChar char="•"/>
            </a:pPr>
            <a:r>
              <a:rPr lang="en-GB" sz="2000" b="0" i="0" dirty="0">
                <a:solidFill>
                  <a:srgbClr val="D1D5DB"/>
                </a:solidFill>
                <a:effectLst/>
                <a:latin typeface="Söhne"/>
              </a:rPr>
              <a:t>Procedure: Participants completed a series of trials where they were instructed to choose between two options, one of which involved avoiding a potentially threatening stimulus. The experiment included conditions with high and low competing rewards.</a:t>
            </a:r>
          </a:p>
          <a:p>
            <a:pPr algn="l">
              <a:buFont typeface="Arial" panose="020B0604020202020204" pitchFamily="34" charset="0"/>
              <a:buChar char="•"/>
            </a:pPr>
            <a:r>
              <a:rPr lang="en-GB" sz="2000" b="0" i="0" dirty="0">
                <a:solidFill>
                  <a:srgbClr val="D1D5DB"/>
                </a:solidFill>
                <a:effectLst/>
                <a:latin typeface="Söhne"/>
              </a:rPr>
              <a:t>Measures: The researchers measured threat avoidance behaviour and anxiety levels through self-report measures and physiological measurements (skin conductance response).</a:t>
            </a:r>
          </a:p>
          <a:p>
            <a:pPr algn="l">
              <a:buFont typeface="Arial" panose="020B0604020202020204" pitchFamily="34" charset="0"/>
              <a:buChar char="•"/>
            </a:pPr>
            <a:r>
              <a:rPr lang="en-GB" sz="2000" b="0" i="0" dirty="0">
                <a:solidFill>
                  <a:srgbClr val="D1D5DB"/>
                </a:solidFill>
                <a:effectLst/>
                <a:latin typeface="Söhne"/>
              </a:rPr>
              <a:t>Data Analysis: The researchers used statistical analysis to compare the levels of threat avoidance behaviour between anxious and non-anxious individuals in the different reward conditions.</a:t>
            </a:r>
          </a:p>
          <a:p>
            <a:pPr algn="l">
              <a:buFont typeface="Arial" panose="020B0604020202020204" pitchFamily="34" charset="0"/>
              <a:buChar char="•"/>
            </a:pPr>
            <a:r>
              <a:rPr lang="en-GB" sz="2000" b="0" i="0" dirty="0">
                <a:solidFill>
                  <a:srgbClr val="D1D5DB"/>
                </a:solidFill>
                <a:effectLst/>
                <a:latin typeface="Söhne"/>
              </a:rPr>
              <a:t>Ethics: The study obtained ethical approval from the appropriate research ethics committee and ensured that participants provided informed consent before participating in the experiment.</a:t>
            </a:r>
          </a:p>
          <a:p>
            <a:endParaRPr lang="en-IN" sz="2000" dirty="0"/>
          </a:p>
        </p:txBody>
      </p:sp>
    </p:spTree>
    <p:extLst>
      <p:ext uri="{BB962C8B-B14F-4D97-AF65-F5344CB8AC3E}">
        <p14:creationId xmlns:p14="http://schemas.microsoft.com/office/powerpoint/2010/main" val="734551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FC1A5-C9AC-373F-A955-164D15FE4B8E}"/>
              </a:ext>
            </a:extLst>
          </p:cNvPr>
          <p:cNvSpPr>
            <a:spLocks noGrp="1"/>
          </p:cNvSpPr>
          <p:nvPr>
            <p:ph type="title"/>
          </p:nvPr>
        </p:nvSpPr>
        <p:spPr/>
        <p:txBody>
          <a:bodyPr/>
          <a:lstStyle/>
          <a:p>
            <a:r>
              <a:rPr lang="en-IN" dirty="0"/>
              <a:t>Result</a:t>
            </a:r>
          </a:p>
        </p:txBody>
      </p:sp>
      <p:sp>
        <p:nvSpPr>
          <p:cNvPr id="4" name="Rectangle 1">
            <a:extLst>
              <a:ext uri="{FF2B5EF4-FFF2-40B4-BE49-F238E27FC236}">
                <a16:creationId xmlns:a16="http://schemas.microsoft.com/office/drawing/2014/main" id="{59EE10C0-846E-D98D-3515-412CDCEEB541}"/>
              </a:ext>
            </a:extLst>
          </p:cNvPr>
          <p:cNvSpPr>
            <a:spLocks noGrp="1" noChangeArrowheads="1"/>
          </p:cNvSpPr>
          <p:nvPr>
            <p:ph idx="1"/>
          </p:nvPr>
        </p:nvSpPr>
        <p:spPr bwMode="auto">
          <a:xfrm>
            <a:off x="838200" y="1625798"/>
            <a:ext cx="10050624"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FF0000"/>
                </a:solidFill>
                <a:effectLst/>
                <a:latin typeface="Söhne"/>
              </a:rPr>
              <a:t>Anxious individuals demonstrated elevated threat avoidance behavior in response to high competing rewards compared to low competing rewards.</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Söhne"/>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Söhne"/>
              </a:rPr>
              <a:t>This pattern was observed across both the approach and avoidance conditions of the task.</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Söhne"/>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FFFF00"/>
                </a:solidFill>
                <a:effectLst/>
                <a:latin typeface="Söhne"/>
              </a:rPr>
              <a:t>The magnitude of avoidance behavior was not related to self-reported anxiety levels.</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Söhne"/>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Söhne"/>
              </a:rPr>
              <a:t>There was no significant difference between anxious and non-anxious individuals in their approach behavior under high or low competing rewards.</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Söhne"/>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Söhne"/>
              </a:rPr>
              <a:t>The findings suggest that </a:t>
            </a:r>
            <a:r>
              <a:rPr kumimoji="0" lang="en-US" altLang="en-US" sz="2000" b="0" i="0" u="none" strike="noStrike" cap="none" normalizeH="0" baseline="0" dirty="0">
                <a:ln>
                  <a:noFill/>
                </a:ln>
                <a:solidFill>
                  <a:srgbClr val="FF0000"/>
                </a:solidFill>
                <a:effectLst/>
                <a:latin typeface="Söhne"/>
              </a:rPr>
              <a:t>anxious individuals may be more sensitive to competing rewards </a:t>
            </a:r>
            <a:r>
              <a:rPr kumimoji="0" lang="en-US" altLang="en-US" sz="2000" b="0" i="0" u="none" strike="noStrike" cap="none" normalizeH="0" baseline="0" dirty="0">
                <a:ln>
                  <a:noFill/>
                </a:ln>
                <a:solidFill>
                  <a:schemeClr val="tx1"/>
                </a:solidFill>
                <a:effectLst/>
                <a:latin typeface="Söhne"/>
              </a:rPr>
              <a:t>and are </a:t>
            </a:r>
            <a:r>
              <a:rPr kumimoji="0" lang="en-US" altLang="en-US" sz="2000" b="0" i="0" u="none" strike="noStrike" cap="none" normalizeH="0" baseline="0" dirty="0">
                <a:ln>
                  <a:noFill/>
                </a:ln>
                <a:solidFill>
                  <a:srgbClr val="FFFF00"/>
                </a:solidFill>
                <a:effectLst/>
                <a:latin typeface="Söhne"/>
              </a:rPr>
              <a:t>more likely to avoid perceived threats when rewards are high</a:t>
            </a:r>
            <a:r>
              <a:rPr kumimoji="0" lang="en-US" altLang="en-US" sz="2000" b="0" i="0" u="none" strike="noStrike" cap="none" normalizeH="0" baseline="0" dirty="0">
                <a:ln>
                  <a:noFill/>
                </a:ln>
                <a:solidFill>
                  <a:schemeClr val="tx1"/>
                </a:solidFill>
                <a:effectLst/>
                <a:latin typeface="Söhne"/>
              </a:rPr>
              <a:t>.</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Söhne"/>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Söhne"/>
              </a:rPr>
              <a:t>The results have implications for understanding the relationship between anxiety and decision-making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6780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3EEE-2A09-B782-8737-C99984095BC3}"/>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C62EB048-4154-B1EF-0ACA-78840C0D7990}"/>
              </a:ext>
            </a:extLst>
          </p:cNvPr>
          <p:cNvSpPr>
            <a:spLocks noGrp="1"/>
          </p:cNvSpPr>
          <p:nvPr>
            <p:ph idx="1"/>
          </p:nvPr>
        </p:nvSpPr>
        <p:spPr>
          <a:xfrm>
            <a:off x="838200" y="1690688"/>
            <a:ext cx="10367865" cy="4971369"/>
          </a:xfrm>
        </p:spPr>
        <p:txBody>
          <a:bodyPr>
            <a:normAutofit fontScale="85000" lnSpcReduction="20000"/>
          </a:bodyPr>
          <a:lstStyle/>
          <a:p>
            <a:r>
              <a:rPr lang="en-GB" dirty="0">
                <a:solidFill>
                  <a:srgbClr val="FF0000"/>
                </a:solidFill>
              </a:rPr>
              <a:t>When competing rewards are high, anxious individuals exhibit elevated levels of threat avoidance, but not when they are low.</a:t>
            </a:r>
          </a:p>
          <a:p>
            <a:r>
              <a:rPr lang="en-GB" dirty="0"/>
              <a:t>This indicates that anxiety may not necessarily lead to avoidance behaviour in all situations, but rather in specific contexts where </a:t>
            </a:r>
            <a:r>
              <a:rPr lang="en-GB" dirty="0">
                <a:solidFill>
                  <a:srgbClr val="FFFF00"/>
                </a:solidFill>
              </a:rPr>
              <a:t>perceived risk is higher</a:t>
            </a:r>
            <a:r>
              <a:rPr lang="en-GB" dirty="0"/>
              <a:t>.</a:t>
            </a:r>
          </a:p>
          <a:p>
            <a:r>
              <a:rPr lang="en-GB" dirty="0"/>
              <a:t>In addition, the results suggest that the </a:t>
            </a:r>
            <a:r>
              <a:rPr lang="en-GB" dirty="0">
                <a:solidFill>
                  <a:srgbClr val="FF0000"/>
                </a:solidFill>
              </a:rPr>
              <a:t>"costly avoidance" hypothesis may apply specifically to anxious individuals</a:t>
            </a:r>
            <a:r>
              <a:rPr lang="en-GB" dirty="0"/>
              <a:t>, who may be more likely to engage in avoidance behaviours even when they incur a cost.</a:t>
            </a:r>
          </a:p>
          <a:p>
            <a:r>
              <a:rPr lang="en-GB" dirty="0"/>
              <a:t>The study has significant implications for understanding </a:t>
            </a:r>
            <a:r>
              <a:rPr lang="en-GB" dirty="0">
                <a:solidFill>
                  <a:srgbClr val="FFFF00"/>
                </a:solidFill>
              </a:rPr>
              <a:t>how anxiety affects decision-making and behaviour</a:t>
            </a:r>
            <a:r>
              <a:rPr lang="en-GB" dirty="0"/>
              <a:t> and for </a:t>
            </a:r>
            <a:r>
              <a:rPr lang="en-GB" dirty="0">
                <a:solidFill>
                  <a:srgbClr val="FF0000"/>
                </a:solidFill>
              </a:rPr>
              <a:t>developing more effective treatments for anxiety.</a:t>
            </a:r>
          </a:p>
          <a:p>
            <a:r>
              <a:rPr lang="en-GB" dirty="0"/>
              <a:t>The study's limitations are discussed, including the use of self-report measures and the potential influence of demand characteristics on the findings.</a:t>
            </a:r>
          </a:p>
          <a:p>
            <a:r>
              <a:rPr lang="en-GB" dirty="0"/>
              <a:t>The authors conclude by emphasising the need for additional research in this area, especially with larger and more diverse samples, as well as investigations into the neural mechanisms underlying avoidance behaviour in anxious individuals.</a:t>
            </a:r>
            <a:endParaRPr lang="en-IN" dirty="0"/>
          </a:p>
        </p:txBody>
      </p:sp>
    </p:spTree>
    <p:extLst>
      <p:ext uri="{BB962C8B-B14F-4D97-AF65-F5344CB8AC3E}">
        <p14:creationId xmlns:p14="http://schemas.microsoft.com/office/powerpoint/2010/main" val="2387605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6897-ED45-9F78-8FCF-F2918A945F89}"/>
              </a:ext>
            </a:extLst>
          </p:cNvPr>
          <p:cNvSpPr>
            <a:spLocks noGrp="1"/>
          </p:cNvSpPr>
          <p:nvPr>
            <p:ph type="title"/>
          </p:nvPr>
        </p:nvSpPr>
        <p:spPr>
          <a:xfrm>
            <a:off x="838200" y="2766218"/>
            <a:ext cx="10515600" cy="1325563"/>
          </a:xfrm>
        </p:spPr>
        <p:txBody>
          <a:bodyPr/>
          <a:lstStyle/>
          <a:p>
            <a:pPr algn="ctr"/>
            <a:r>
              <a:rPr lang="en-IN" dirty="0"/>
              <a:t>Thank you</a:t>
            </a:r>
          </a:p>
        </p:txBody>
      </p:sp>
    </p:spTree>
    <p:extLst>
      <p:ext uri="{BB962C8B-B14F-4D97-AF65-F5344CB8AC3E}">
        <p14:creationId xmlns:p14="http://schemas.microsoft.com/office/powerpoint/2010/main" val="48680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DB01-C9C1-0D08-D4F5-503F8C487ABC}"/>
              </a:ext>
            </a:extLst>
          </p:cNvPr>
          <p:cNvSpPr>
            <a:spLocks noGrp="1"/>
          </p:cNvSpPr>
          <p:nvPr>
            <p:ph type="title"/>
          </p:nvPr>
        </p:nvSpPr>
        <p:spPr>
          <a:xfrm>
            <a:off x="838199" y="0"/>
            <a:ext cx="10515600" cy="1325563"/>
          </a:xfrm>
        </p:spPr>
        <p:txBody>
          <a:bodyPr>
            <a:normAutofit/>
          </a:bodyPr>
          <a:lstStyle/>
          <a:p>
            <a:pPr algn="ctr"/>
            <a:r>
              <a:rPr lang="en-IN" sz="6000" b="1" dirty="0"/>
              <a:t>Defining Decision Making</a:t>
            </a:r>
          </a:p>
        </p:txBody>
      </p:sp>
      <p:sp>
        <p:nvSpPr>
          <p:cNvPr id="3" name="Content Placeholder 2">
            <a:extLst>
              <a:ext uri="{FF2B5EF4-FFF2-40B4-BE49-F238E27FC236}">
                <a16:creationId xmlns:a16="http://schemas.microsoft.com/office/drawing/2014/main" id="{3957336C-33CC-15F0-21E6-802DCD4B9B50}"/>
              </a:ext>
            </a:extLst>
          </p:cNvPr>
          <p:cNvSpPr>
            <a:spLocks noGrp="1"/>
          </p:cNvSpPr>
          <p:nvPr>
            <p:ph idx="1"/>
          </p:nvPr>
        </p:nvSpPr>
        <p:spPr>
          <a:xfrm>
            <a:off x="838199" y="1642189"/>
            <a:ext cx="10515601" cy="5215811"/>
          </a:xfrm>
        </p:spPr>
        <p:txBody>
          <a:bodyPr>
            <a:noAutofit/>
          </a:bodyPr>
          <a:lstStyle/>
          <a:p>
            <a:pPr algn="l">
              <a:buFont typeface="Wingdings" panose="05000000000000000000" pitchFamily="2" charset="2"/>
              <a:buChar char="Ø"/>
            </a:pPr>
            <a:r>
              <a:rPr lang="en-GB" sz="2000" b="0" i="0" u="none" strike="noStrike" baseline="0" dirty="0"/>
              <a:t>A decision problem is defined by the options among which one must choose, the possible outcomes, and the conditional probabilities that relate outcomes to actions.</a:t>
            </a:r>
          </a:p>
          <a:p>
            <a:pPr algn="l">
              <a:buFont typeface="Wingdings" panose="05000000000000000000" pitchFamily="2" charset="2"/>
              <a:buChar char="Ø"/>
            </a:pPr>
            <a:r>
              <a:rPr lang="en-GB" sz="2000" b="0" i="0" u="none" strike="noStrike" baseline="0" dirty="0"/>
              <a:t>Herbert Simon, decomposed the task of rational decision making in three steps: </a:t>
            </a:r>
          </a:p>
          <a:p>
            <a:pPr marL="457200" indent="-457200" algn="just">
              <a:buFont typeface="+mj-lt"/>
              <a:buAutoNum type="arabicPeriod"/>
            </a:pPr>
            <a:r>
              <a:rPr lang="en-GB" sz="2000" b="0" i="0" u="none" strike="noStrike" baseline="0" dirty="0"/>
              <a:t>identification of all alternatives</a:t>
            </a:r>
          </a:p>
          <a:p>
            <a:pPr marL="457200" indent="-457200" algn="just">
              <a:buFont typeface="+mj-lt"/>
              <a:buAutoNum type="arabicPeriod"/>
            </a:pPr>
            <a:r>
              <a:rPr lang="en-GB" sz="2000" b="0" i="0" u="none" strike="noStrike" baseline="0" dirty="0"/>
              <a:t>determination of the consequences of each alternative</a:t>
            </a:r>
          </a:p>
          <a:p>
            <a:pPr marL="457200" indent="-457200" algn="just">
              <a:buFont typeface="+mj-lt"/>
              <a:buAutoNum type="arabicPeriod"/>
            </a:pPr>
            <a:r>
              <a:rPr lang="en-GB" sz="2000" b="0" i="0" u="none" strike="noStrike" baseline="0" dirty="0"/>
              <a:t>a comparison of the accuracy and efficiency of each of </a:t>
            </a:r>
            <a:r>
              <a:rPr lang="en-IN" sz="2000" b="0" i="0" u="none" strike="noStrike" baseline="0" dirty="0"/>
              <a:t>these sets of consequences</a:t>
            </a:r>
          </a:p>
          <a:p>
            <a:pPr algn="l">
              <a:buFont typeface="Wingdings" panose="05000000000000000000" pitchFamily="2" charset="2"/>
              <a:buChar char="Ø"/>
            </a:pPr>
            <a:r>
              <a:rPr lang="en-GB" sz="2000" b="0" i="0" u="none" strike="noStrike" baseline="0" dirty="0"/>
              <a:t>One of the many psychological theories focused on understanding behaviour, posits that organisms have needs, </a:t>
            </a:r>
            <a:r>
              <a:rPr lang="en-GB" sz="2000" b="0" i="0" u="none" strike="noStrike" baseline="0" dirty="0">
                <a:solidFill>
                  <a:srgbClr val="C00000"/>
                </a:solidFill>
              </a:rPr>
              <a:t>the primary needs </a:t>
            </a:r>
            <a:r>
              <a:rPr lang="en-GB" sz="2000" b="0" i="0" u="none" strike="noStrike" baseline="0" dirty="0"/>
              <a:t>related to survival, such as food and shelter, and </a:t>
            </a:r>
            <a:r>
              <a:rPr lang="en-GB" sz="2000" b="0" i="0" u="none" strike="noStrike" baseline="0" dirty="0">
                <a:solidFill>
                  <a:srgbClr val="C00000"/>
                </a:solidFill>
              </a:rPr>
              <a:t>secondary needs</a:t>
            </a:r>
            <a:r>
              <a:rPr lang="en-GB" sz="2000" b="0" i="0" u="none" strike="noStrike" baseline="0" dirty="0"/>
              <a:t> related to the organism’s well-being and comfort.</a:t>
            </a:r>
          </a:p>
          <a:p>
            <a:pPr algn="l">
              <a:buFont typeface="Wingdings" panose="05000000000000000000" pitchFamily="2" charset="2"/>
              <a:buChar char="Ø"/>
            </a:pPr>
            <a:r>
              <a:rPr lang="en-GB" sz="2000" b="0" i="0" u="none" strike="noStrike" baseline="0" dirty="0"/>
              <a:t>When a need is satisfied, the drive is reduced and the person returns to a state of </a:t>
            </a:r>
            <a:r>
              <a:rPr lang="en-GB" sz="2000" b="0" i="0" u="none" strike="noStrike" baseline="0" dirty="0">
                <a:solidFill>
                  <a:srgbClr val="C00000"/>
                </a:solidFill>
              </a:rPr>
              <a:t>homeostasis and relaxation.</a:t>
            </a:r>
          </a:p>
          <a:p>
            <a:pPr algn="l">
              <a:buFont typeface="Wingdings" panose="05000000000000000000" pitchFamily="2" charset="2"/>
              <a:buChar char="Ø"/>
            </a:pPr>
            <a:r>
              <a:rPr lang="en-GB" sz="2000" b="0" i="0" u="none" strike="noStrike" baseline="0" dirty="0"/>
              <a:t>An opposing view is promulgated in Skinnerian models, he</a:t>
            </a:r>
            <a:r>
              <a:rPr lang="en-GB" sz="2000" dirty="0"/>
              <a:t> </a:t>
            </a:r>
            <a:r>
              <a:rPr lang="en-IN" sz="2000" b="0" i="0" u="none" strike="noStrike" baseline="0" dirty="0"/>
              <a:t>defined </a:t>
            </a:r>
            <a:r>
              <a:rPr lang="en-GB" sz="2000" b="0" i="0" u="none" strike="noStrike" baseline="0" dirty="0"/>
              <a:t>operant conditioning and decision making as processes in which </a:t>
            </a:r>
            <a:r>
              <a:rPr lang="en-GB" sz="2000" b="1" i="0" u="none" strike="noStrike" baseline="0" dirty="0">
                <a:solidFill>
                  <a:srgbClr val="C00000"/>
                </a:solidFill>
              </a:rPr>
              <a:t>behaviour is solely determined by its consequences</a:t>
            </a:r>
            <a:r>
              <a:rPr lang="en-GB" sz="2000" b="0" i="0" u="none" strike="noStrike" baseline="0" dirty="0"/>
              <a:t>, wherein organisms learn through experience to behave in ways in order to obtain rewards and avoid </a:t>
            </a:r>
            <a:r>
              <a:rPr lang="en-IN" sz="2000" b="0" i="0" u="none" strike="noStrike" baseline="0" dirty="0"/>
              <a:t>punishment.</a:t>
            </a:r>
            <a:endParaRPr lang="en-IN" sz="2000" dirty="0"/>
          </a:p>
        </p:txBody>
      </p:sp>
    </p:spTree>
    <p:extLst>
      <p:ext uri="{BB962C8B-B14F-4D97-AF65-F5344CB8AC3E}">
        <p14:creationId xmlns:p14="http://schemas.microsoft.com/office/powerpoint/2010/main" val="146259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F0F2-A641-864E-EACE-943D50922E90}"/>
              </a:ext>
            </a:extLst>
          </p:cNvPr>
          <p:cNvSpPr>
            <a:spLocks noGrp="1"/>
          </p:cNvSpPr>
          <p:nvPr>
            <p:ph type="title"/>
          </p:nvPr>
        </p:nvSpPr>
        <p:spPr>
          <a:xfrm>
            <a:off x="838200" y="318472"/>
            <a:ext cx="10515600" cy="1325563"/>
          </a:xfrm>
        </p:spPr>
        <p:txBody>
          <a:bodyPr>
            <a:normAutofit/>
          </a:bodyPr>
          <a:lstStyle/>
          <a:p>
            <a:pPr algn="ctr"/>
            <a:r>
              <a:rPr lang="en-IN" sz="6000" b="1" dirty="0"/>
              <a:t>Parameters of Decision Making</a:t>
            </a:r>
          </a:p>
        </p:txBody>
      </p:sp>
      <p:graphicFrame>
        <p:nvGraphicFramePr>
          <p:cNvPr id="6" name="Content Placeholder 5">
            <a:extLst>
              <a:ext uri="{FF2B5EF4-FFF2-40B4-BE49-F238E27FC236}">
                <a16:creationId xmlns:a16="http://schemas.microsoft.com/office/drawing/2014/main" id="{9DC3E89F-0DDD-9187-E93D-F87AE6B13544}"/>
              </a:ext>
            </a:extLst>
          </p:cNvPr>
          <p:cNvGraphicFramePr>
            <a:graphicFrameLocks noGrp="1"/>
          </p:cNvGraphicFramePr>
          <p:nvPr>
            <p:ph idx="1"/>
            <p:extLst>
              <p:ext uri="{D42A27DB-BD31-4B8C-83A1-F6EECF244321}">
                <p14:modId xmlns:p14="http://schemas.microsoft.com/office/powerpoint/2010/main" val="1284335288"/>
              </p:ext>
            </p:extLst>
          </p:nvPr>
        </p:nvGraphicFramePr>
        <p:xfrm>
          <a:off x="534955" y="1762254"/>
          <a:ext cx="11122090" cy="4665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69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D577-7DAC-B637-471E-C4624CB1534E}"/>
              </a:ext>
            </a:extLst>
          </p:cNvPr>
          <p:cNvSpPr>
            <a:spLocks noGrp="1"/>
          </p:cNvSpPr>
          <p:nvPr>
            <p:ph type="title"/>
          </p:nvPr>
        </p:nvSpPr>
        <p:spPr>
          <a:xfrm>
            <a:off x="838199" y="0"/>
            <a:ext cx="10515600" cy="1325563"/>
          </a:xfrm>
        </p:spPr>
        <p:txBody>
          <a:bodyPr>
            <a:normAutofit/>
          </a:bodyPr>
          <a:lstStyle/>
          <a:p>
            <a:pPr algn="ctr"/>
            <a:r>
              <a:rPr lang="en-IN" sz="6000" b="1" dirty="0"/>
              <a:t>Cognitive Control</a:t>
            </a:r>
            <a:endParaRPr lang="en-IN" sz="6000" dirty="0"/>
          </a:p>
        </p:txBody>
      </p:sp>
      <p:sp>
        <p:nvSpPr>
          <p:cNvPr id="3" name="Content Placeholder 2">
            <a:extLst>
              <a:ext uri="{FF2B5EF4-FFF2-40B4-BE49-F238E27FC236}">
                <a16:creationId xmlns:a16="http://schemas.microsoft.com/office/drawing/2014/main" id="{85B4F8EC-39C0-94B4-FAE5-EC017F3E695E}"/>
              </a:ext>
            </a:extLst>
          </p:cNvPr>
          <p:cNvSpPr>
            <a:spLocks noGrp="1"/>
          </p:cNvSpPr>
          <p:nvPr>
            <p:ph idx="1"/>
          </p:nvPr>
        </p:nvSpPr>
        <p:spPr>
          <a:xfrm>
            <a:off x="838199" y="2376130"/>
            <a:ext cx="10515600" cy="3772744"/>
          </a:xfrm>
        </p:spPr>
        <p:txBody>
          <a:bodyPr>
            <a:noAutofit/>
          </a:bodyPr>
          <a:lstStyle/>
          <a:p>
            <a:pPr algn="l">
              <a:buFont typeface="Wingdings" panose="05000000000000000000" pitchFamily="2" charset="2"/>
              <a:buChar char="Ø"/>
            </a:pPr>
            <a:r>
              <a:rPr lang="en-GB" sz="2000" b="0" i="0" u="none" strike="noStrike" baseline="0" dirty="0"/>
              <a:t>Cognitive control refers to the ability to flexibly direct behaviour in accordance with a variety of goals, and constitutes the ability to represent, maintain, and update the rules that guide behaviour in a context-appropriate </a:t>
            </a:r>
            <a:r>
              <a:rPr lang="en-IN" sz="2000" b="0" i="0" u="none" strike="noStrike" baseline="0" dirty="0"/>
              <a:t>manner.</a:t>
            </a:r>
          </a:p>
          <a:p>
            <a:pPr algn="l">
              <a:buFont typeface="Wingdings" panose="05000000000000000000" pitchFamily="2" charset="2"/>
              <a:buChar char="Ø"/>
            </a:pPr>
            <a:r>
              <a:rPr lang="en-GB" sz="2000" b="0" i="0" u="none" strike="noStrike" baseline="0" dirty="0"/>
              <a:t>Cognitive control functions include error detection and correction mechanisms, conflict resolution, response inhibition, task-switching, and emotion regulation</a:t>
            </a:r>
          </a:p>
          <a:p>
            <a:pPr algn="l">
              <a:buFont typeface="Wingdings" panose="05000000000000000000" pitchFamily="2" charset="2"/>
              <a:buChar char="Ø"/>
            </a:pPr>
            <a:r>
              <a:rPr lang="en-IN" sz="2000" b="0" i="0" u="none" strike="noStrike" baseline="0" dirty="0"/>
              <a:t>Functional connectivity has </a:t>
            </a:r>
            <a:r>
              <a:rPr lang="en-GB" sz="2000" b="0" i="0" u="none" strike="noStrike" baseline="0" dirty="0"/>
              <a:t>revealed that coordinated temporal activation across the network of prefrontal and posterior brain regions is associated with better performance on cognitive control </a:t>
            </a:r>
            <a:r>
              <a:rPr lang="en-IN" sz="2000" b="0" i="0" u="none" strike="noStrike" baseline="0" dirty="0"/>
              <a:t>tasks</a:t>
            </a:r>
          </a:p>
          <a:p>
            <a:pPr algn="l">
              <a:buFont typeface="Wingdings" panose="05000000000000000000" pitchFamily="2" charset="2"/>
              <a:buChar char="Ø"/>
            </a:pPr>
            <a:r>
              <a:rPr lang="en-GB" sz="2000" b="0" i="0" u="none" strike="noStrike" baseline="0" dirty="0"/>
              <a:t>Impairments in the cognitive control system are seen in a variety of psychiatric disorders. For instance, </a:t>
            </a:r>
            <a:r>
              <a:rPr lang="en-GB" sz="2000" b="0" i="0" u="none" strike="noStrike" baseline="0" dirty="0">
                <a:solidFill>
                  <a:srgbClr val="C00000"/>
                </a:solidFill>
              </a:rPr>
              <a:t>attention biases to negative stimuli are hallmark of anxiety disorders</a:t>
            </a:r>
            <a:r>
              <a:rPr lang="en-GB" sz="2000" b="0" i="0" u="none" strike="noStrike" baseline="0" dirty="0"/>
              <a:t>.</a:t>
            </a:r>
            <a:endParaRPr lang="en-IN" sz="2000" dirty="0"/>
          </a:p>
        </p:txBody>
      </p:sp>
    </p:spTree>
    <p:extLst>
      <p:ext uri="{BB962C8B-B14F-4D97-AF65-F5344CB8AC3E}">
        <p14:creationId xmlns:p14="http://schemas.microsoft.com/office/powerpoint/2010/main" val="219590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BC901-BA6B-1047-F269-F2D8E49A77CE}"/>
              </a:ext>
            </a:extLst>
          </p:cNvPr>
          <p:cNvSpPr>
            <a:spLocks noGrp="1"/>
          </p:cNvSpPr>
          <p:nvPr>
            <p:ph type="title"/>
          </p:nvPr>
        </p:nvSpPr>
        <p:spPr>
          <a:xfrm>
            <a:off x="838200" y="514415"/>
            <a:ext cx="10515600" cy="1325563"/>
          </a:xfrm>
        </p:spPr>
        <p:txBody>
          <a:bodyPr>
            <a:normAutofit/>
          </a:bodyPr>
          <a:lstStyle/>
          <a:p>
            <a:pPr algn="ctr"/>
            <a:r>
              <a:rPr lang="en-IN" sz="6000" b="1" dirty="0"/>
              <a:t>Reward and Value</a:t>
            </a:r>
          </a:p>
        </p:txBody>
      </p:sp>
      <p:sp>
        <p:nvSpPr>
          <p:cNvPr id="3" name="Content Placeholder 2">
            <a:extLst>
              <a:ext uri="{FF2B5EF4-FFF2-40B4-BE49-F238E27FC236}">
                <a16:creationId xmlns:a16="http://schemas.microsoft.com/office/drawing/2014/main" id="{E4BB3B61-D98C-C7D4-4A4E-7D6D835CBAC4}"/>
              </a:ext>
            </a:extLst>
          </p:cNvPr>
          <p:cNvSpPr>
            <a:spLocks noGrp="1"/>
          </p:cNvSpPr>
          <p:nvPr>
            <p:ph idx="1"/>
          </p:nvPr>
        </p:nvSpPr>
        <p:spPr>
          <a:xfrm>
            <a:off x="727010" y="2609397"/>
            <a:ext cx="10737980" cy="3604791"/>
          </a:xfrm>
        </p:spPr>
        <p:txBody>
          <a:bodyPr>
            <a:normAutofit/>
          </a:bodyPr>
          <a:lstStyle/>
          <a:p>
            <a:pPr algn="l">
              <a:buFont typeface="Wingdings" panose="05000000000000000000" pitchFamily="2" charset="2"/>
              <a:buChar char="Ø"/>
            </a:pPr>
            <a:r>
              <a:rPr lang="en-GB" sz="2000" dirty="0"/>
              <a:t>D</a:t>
            </a:r>
            <a:r>
              <a:rPr lang="en-GB" sz="2000" b="0" i="0" u="none" strike="noStrike" baseline="0" dirty="0"/>
              <a:t>opaminergic neurons seem to encode the likelihood of a rewarding outcome and generate a continuous update of its prediction accuracy. </a:t>
            </a:r>
          </a:p>
          <a:p>
            <a:pPr algn="l">
              <a:buFont typeface="Wingdings" panose="05000000000000000000" pitchFamily="2" charset="2"/>
              <a:buChar char="Ø"/>
            </a:pPr>
            <a:r>
              <a:rPr lang="en-GB" sz="2000" b="0" i="0" u="none" strike="noStrike" baseline="0" dirty="0"/>
              <a:t>Dopamine is therefore believed to </a:t>
            </a:r>
            <a:r>
              <a:rPr lang="en-GB" sz="2000" b="0" i="0" u="none" strike="noStrike" baseline="0" dirty="0">
                <a:solidFill>
                  <a:srgbClr val="C00000"/>
                </a:solidFill>
              </a:rPr>
              <a:t>provide a teaching signal</a:t>
            </a:r>
            <a:r>
              <a:rPr lang="en-GB" sz="2000" b="0" i="0" u="none" strike="noStrike" baseline="0" dirty="0"/>
              <a:t> to parts of the brain </a:t>
            </a:r>
            <a:r>
              <a:rPr lang="en-GB" sz="2000" b="0" i="0" u="none" strike="noStrike" baseline="0" dirty="0">
                <a:solidFill>
                  <a:srgbClr val="C00000"/>
                </a:solidFill>
              </a:rPr>
              <a:t>responsible for acquiring new behaviours. </a:t>
            </a:r>
          </a:p>
          <a:p>
            <a:pPr algn="l">
              <a:buFont typeface="Wingdings" panose="05000000000000000000" pitchFamily="2" charset="2"/>
              <a:buChar char="Ø"/>
            </a:pPr>
            <a:r>
              <a:rPr lang="en-GB" sz="2000" b="0" i="0" u="none" strike="noStrike" baseline="0" dirty="0"/>
              <a:t>Notably, serotonin closely interacts with dopamine along two different axes: reward (dopamine)-punishment (serotonin) and behavioural activation (dopamine) inhibition (serotonin).</a:t>
            </a:r>
          </a:p>
          <a:p>
            <a:pPr algn="l">
              <a:buFont typeface="Wingdings" panose="05000000000000000000" pitchFamily="2" charset="2"/>
              <a:buChar char="Ø"/>
            </a:pPr>
            <a:r>
              <a:rPr lang="en-GB" sz="2000" b="0" i="0" u="none" strike="noStrike" baseline="0" dirty="0"/>
              <a:t>The role of serotonin seems to </a:t>
            </a:r>
            <a:r>
              <a:rPr lang="en-GB" sz="2000" b="0" i="0" u="none" strike="noStrike" baseline="0" dirty="0">
                <a:solidFill>
                  <a:srgbClr val="C00000"/>
                </a:solidFill>
              </a:rPr>
              <a:t>counteract impulsivity</a:t>
            </a:r>
            <a:r>
              <a:rPr lang="en-GB" sz="2000" b="0" i="0" u="none" strike="noStrike" baseline="0" dirty="0"/>
              <a:t>, possibly by </a:t>
            </a:r>
            <a:r>
              <a:rPr lang="en-GB" sz="2000" i="0" u="none" strike="noStrike" baseline="0" dirty="0">
                <a:solidFill>
                  <a:srgbClr val="C00000"/>
                </a:solidFill>
              </a:rPr>
              <a:t>enhancing aversion </a:t>
            </a:r>
            <a:r>
              <a:rPr lang="en-GB" sz="2000" b="0" i="0" u="none" strike="noStrike" baseline="0" dirty="0">
                <a:solidFill>
                  <a:srgbClr val="C00000"/>
                </a:solidFill>
              </a:rPr>
              <a:t>and </a:t>
            </a:r>
            <a:r>
              <a:rPr lang="en-GB" sz="2000" i="0" u="none" strike="noStrike" baseline="0" dirty="0">
                <a:solidFill>
                  <a:srgbClr val="C00000"/>
                </a:solidFill>
              </a:rPr>
              <a:t>increasing</a:t>
            </a:r>
            <a:r>
              <a:rPr lang="en-GB" sz="2000" b="1" i="0" u="none" strike="noStrike" baseline="0" dirty="0">
                <a:solidFill>
                  <a:srgbClr val="C00000"/>
                </a:solidFill>
              </a:rPr>
              <a:t> </a:t>
            </a:r>
            <a:r>
              <a:rPr lang="en-GB" sz="2000" i="0" u="none" strike="noStrike" baseline="0" dirty="0">
                <a:solidFill>
                  <a:srgbClr val="C00000"/>
                </a:solidFill>
              </a:rPr>
              <a:t>behavioural inhibition</a:t>
            </a:r>
            <a:r>
              <a:rPr lang="en-GB" sz="2000" b="0" i="0" u="none" strike="noStrike" baseline="0" dirty="0">
                <a:solidFill>
                  <a:srgbClr val="C00000"/>
                </a:solidFill>
              </a:rPr>
              <a:t>.</a:t>
            </a:r>
          </a:p>
          <a:p>
            <a:pPr algn="l">
              <a:buFont typeface="Wingdings" panose="05000000000000000000" pitchFamily="2" charset="2"/>
              <a:buChar char="Ø"/>
            </a:pPr>
            <a:r>
              <a:rPr lang="en-GB" sz="2000" b="0" i="0" u="none" strike="noStrike" baseline="0" dirty="0"/>
              <a:t>Although dopamine promotes behavioural activation to seek rewards, serotonin serves to inhibit actions </a:t>
            </a:r>
            <a:r>
              <a:rPr lang="en-IN" sz="2000" b="0" i="0" u="none" strike="noStrike" baseline="0" dirty="0"/>
              <a:t>when punishment may occur.</a:t>
            </a:r>
            <a:endParaRPr lang="en-IN" sz="2000" dirty="0"/>
          </a:p>
        </p:txBody>
      </p:sp>
    </p:spTree>
    <p:extLst>
      <p:ext uri="{BB962C8B-B14F-4D97-AF65-F5344CB8AC3E}">
        <p14:creationId xmlns:p14="http://schemas.microsoft.com/office/powerpoint/2010/main" val="127089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A2FC9-5AE1-7B2D-B8E0-5E4853DAC302}"/>
              </a:ext>
            </a:extLst>
          </p:cNvPr>
          <p:cNvSpPr>
            <a:spLocks noGrp="1"/>
          </p:cNvSpPr>
          <p:nvPr>
            <p:ph type="title"/>
          </p:nvPr>
        </p:nvSpPr>
        <p:spPr>
          <a:xfrm>
            <a:off x="838199" y="67776"/>
            <a:ext cx="10515600" cy="1325563"/>
          </a:xfrm>
        </p:spPr>
        <p:txBody>
          <a:bodyPr>
            <a:normAutofit/>
          </a:bodyPr>
          <a:lstStyle/>
          <a:p>
            <a:pPr algn="ctr"/>
            <a:r>
              <a:rPr lang="en-IN" sz="6000" b="1" dirty="0"/>
              <a:t>Risk, Uncertainty, and Ambiguity</a:t>
            </a:r>
          </a:p>
        </p:txBody>
      </p:sp>
      <p:sp>
        <p:nvSpPr>
          <p:cNvPr id="3" name="Content Placeholder 2">
            <a:extLst>
              <a:ext uri="{FF2B5EF4-FFF2-40B4-BE49-F238E27FC236}">
                <a16:creationId xmlns:a16="http://schemas.microsoft.com/office/drawing/2014/main" id="{71F9ED95-DC04-3B29-496E-4BDD45B2DBB7}"/>
              </a:ext>
            </a:extLst>
          </p:cNvPr>
          <p:cNvSpPr>
            <a:spLocks noGrp="1"/>
          </p:cNvSpPr>
          <p:nvPr>
            <p:ph idx="1"/>
          </p:nvPr>
        </p:nvSpPr>
        <p:spPr>
          <a:xfrm>
            <a:off x="632926" y="1706886"/>
            <a:ext cx="10926147" cy="4999362"/>
          </a:xfrm>
        </p:spPr>
        <p:txBody>
          <a:bodyPr>
            <a:noAutofit/>
          </a:bodyPr>
          <a:lstStyle/>
          <a:p>
            <a:pPr algn="l">
              <a:buFont typeface="Wingdings" panose="05000000000000000000" pitchFamily="2" charset="2"/>
              <a:buChar char="Ø"/>
            </a:pPr>
            <a:r>
              <a:rPr lang="en-GB" sz="2000" b="0" i="0" u="none" strike="noStrike" baseline="0" dirty="0"/>
              <a:t>Expected value, is the </a:t>
            </a:r>
            <a:r>
              <a:rPr lang="en-GB" sz="2000" b="0" i="0" u="none" strike="noStrike" baseline="0" dirty="0">
                <a:solidFill>
                  <a:srgbClr val="C00000"/>
                </a:solidFill>
              </a:rPr>
              <a:t>product of the payoff and estimated probability of occurrence </a:t>
            </a:r>
            <a:r>
              <a:rPr lang="en-GB" sz="2000" b="0" i="0" u="none" strike="noStrike" baseline="0" dirty="0"/>
              <a:t>of a possible choice, and represents a common internal currency that individuals use to compare and choose between different options to utilize resources</a:t>
            </a:r>
          </a:p>
          <a:p>
            <a:pPr algn="l">
              <a:buFont typeface="Wingdings" panose="05000000000000000000" pitchFamily="2" charset="2"/>
              <a:buChar char="Ø"/>
            </a:pPr>
            <a:r>
              <a:rPr lang="en-IN" sz="2000" b="0" i="0" u="none" strike="noStrike" baseline="0" dirty="0">
                <a:solidFill>
                  <a:srgbClr val="C00000"/>
                </a:solidFill>
              </a:rPr>
              <a:t>Risk</a:t>
            </a:r>
            <a:r>
              <a:rPr lang="en-IN" sz="2000" b="0" i="0" u="none" strike="noStrike" baseline="0" dirty="0"/>
              <a:t> is present when </a:t>
            </a:r>
            <a:r>
              <a:rPr lang="en-GB" sz="2000" b="0" i="0" u="none" strike="noStrike" baseline="0" dirty="0"/>
              <a:t>multiple possible outcomes can occur with well-defined </a:t>
            </a:r>
            <a:r>
              <a:rPr lang="en-IN" sz="2000" b="0" i="0" u="none" strike="noStrike" baseline="0" dirty="0"/>
              <a:t>or estimable probabilities</a:t>
            </a:r>
          </a:p>
          <a:p>
            <a:pPr algn="l">
              <a:buFont typeface="Wingdings" panose="05000000000000000000" pitchFamily="2" charset="2"/>
              <a:buChar char="Ø"/>
            </a:pPr>
            <a:r>
              <a:rPr lang="en-GB" sz="2000" b="0" i="0" u="none" strike="noStrike" baseline="0" dirty="0">
                <a:solidFill>
                  <a:srgbClr val="C00000"/>
                </a:solidFill>
              </a:rPr>
              <a:t>Uncertainty</a:t>
            </a:r>
            <a:r>
              <a:rPr lang="en-GB" sz="2000" b="0" i="0" u="none" strike="noStrike" baseline="0" dirty="0"/>
              <a:t> refers to the lack of knowledge about the outcome of a decision and it can be associated </a:t>
            </a:r>
            <a:r>
              <a:rPr lang="en-IN" sz="2000" b="0" i="0" u="none" strike="noStrike" baseline="0" dirty="0"/>
              <a:t>with risk or ambiguity</a:t>
            </a:r>
          </a:p>
          <a:p>
            <a:pPr algn="l">
              <a:buFont typeface="Wingdings" panose="05000000000000000000" pitchFamily="2" charset="2"/>
              <a:buChar char="Ø"/>
            </a:pPr>
            <a:r>
              <a:rPr lang="en-IN" sz="2000" b="0" i="0" u="none" strike="noStrike" baseline="0" dirty="0">
                <a:solidFill>
                  <a:srgbClr val="C00000"/>
                </a:solidFill>
              </a:rPr>
              <a:t>Ambiguity</a:t>
            </a:r>
            <a:r>
              <a:rPr lang="en-IN" sz="2000" b="0" i="0" u="none" strike="noStrike" baseline="0" dirty="0"/>
              <a:t> occurs in the </a:t>
            </a:r>
            <a:r>
              <a:rPr lang="en-GB" sz="2000" b="0" i="0" u="none" strike="noStrike" baseline="0" dirty="0"/>
              <a:t>presence of multiple outcomes whose probabilities are unknown or not well-defined, hence, the expected value </a:t>
            </a:r>
            <a:r>
              <a:rPr lang="en-IN" sz="2000" b="0" i="0" u="none" strike="noStrike" baseline="0" dirty="0"/>
              <a:t>cannot be calculated</a:t>
            </a:r>
          </a:p>
          <a:p>
            <a:pPr algn="l">
              <a:buFont typeface="Wingdings" panose="05000000000000000000" pitchFamily="2" charset="2"/>
              <a:buChar char="Ø"/>
            </a:pPr>
            <a:r>
              <a:rPr lang="en-GB" sz="2000" dirty="0"/>
              <a:t>Prospect theory, developed by Kahneman and Tversky, explains that humans calculate value nonlinearly. This viewpoint, explains phenomena such as a greater aversive response to losses compared to a favourable response to comparable gains, </a:t>
            </a:r>
            <a:r>
              <a:rPr lang="en-GB" sz="2000" dirty="0">
                <a:solidFill>
                  <a:srgbClr val="C00000"/>
                </a:solidFill>
              </a:rPr>
              <a:t>a strong preference for certainty</a:t>
            </a:r>
            <a:r>
              <a:rPr lang="en-GB" sz="2000" dirty="0"/>
              <a:t>, and </a:t>
            </a:r>
            <a:r>
              <a:rPr lang="en-GB" sz="2000" dirty="0">
                <a:solidFill>
                  <a:srgbClr val="C00000"/>
                </a:solidFill>
              </a:rPr>
              <a:t>cognitive biases such as the framing effect</a:t>
            </a:r>
            <a:r>
              <a:rPr lang="en-GB" sz="2000" dirty="0"/>
              <a:t>.</a:t>
            </a:r>
          </a:p>
          <a:p>
            <a:pPr algn="l">
              <a:buFont typeface="Wingdings" panose="05000000000000000000" pitchFamily="2" charset="2"/>
              <a:buChar char="Ø"/>
            </a:pPr>
            <a:r>
              <a:rPr lang="en-GB" sz="2000" b="0" i="0" u="none" strike="noStrike" baseline="0" dirty="0"/>
              <a:t>Risky choice tasks, such as facing a large reward associated with an unlikely outcome, versus a small reward associated with a more probable outcome, lead </a:t>
            </a:r>
            <a:r>
              <a:rPr lang="en-IN" sz="2000" b="0" i="0" u="none" strike="noStrike" baseline="0" dirty="0"/>
              <a:t>to OFC activation. </a:t>
            </a:r>
            <a:endParaRPr lang="en-GB" sz="2000" dirty="0"/>
          </a:p>
        </p:txBody>
      </p:sp>
    </p:spTree>
    <p:extLst>
      <p:ext uri="{BB962C8B-B14F-4D97-AF65-F5344CB8AC3E}">
        <p14:creationId xmlns:p14="http://schemas.microsoft.com/office/powerpoint/2010/main" val="207547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380E-36A6-F7A1-67A3-BFB147E67CEC}"/>
              </a:ext>
            </a:extLst>
          </p:cNvPr>
          <p:cNvSpPr>
            <a:spLocks noGrp="1"/>
          </p:cNvSpPr>
          <p:nvPr>
            <p:ph type="title"/>
          </p:nvPr>
        </p:nvSpPr>
        <p:spPr>
          <a:xfrm>
            <a:off x="0" y="634481"/>
            <a:ext cx="12192000" cy="1325563"/>
          </a:xfrm>
        </p:spPr>
        <p:txBody>
          <a:bodyPr>
            <a:noAutofit/>
          </a:bodyPr>
          <a:lstStyle/>
          <a:p>
            <a:pPr algn="ctr"/>
            <a:r>
              <a:rPr lang="en-IN" sz="6000" b="1" dirty="0"/>
              <a:t>Strategic Uncertainty and Game Theory</a:t>
            </a:r>
          </a:p>
        </p:txBody>
      </p:sp>
      <p:sp>
        <p:nvSpPr>
          <p:cNvPr id="3" name="Content Placeholder 2">
            <a:extLst>
              <a:ext uri="{FF2B5EF4-FFF2-40B4-BE49-F238E27FC236}">
                <a16:creationId xmlns:a16="http://schemas.microsoft.com/office/drawing/2014/main" id="{F4F7040B-FD7A-3CE9-13E9-2C9D50FD979D}"/>
              </a:ext>
            </a:extLst>
          </p:cNvPr>
          <p:cNvSpPr>
            <a:spLocks noGrp="1"/>
          </p:cNvSpPr>
          <p:nvPr>
            <p:ph idx="1"/>
          </p:nvPr>
        </p:nvSpPr>
        <p:spPr>
          <a:xfrm>
            <a:off x="1038808" y="2509932"/>
            <a:ext cx="10114384" cy="4068150"/>
          </a:xfrm>
        </p:spPr>
        <p:txBody>
          <a:bodyPr>
            <a:normAutofit/>
          </a:bodyPr>
          <a:lstStyle/>
          <a:p>
            <a:pPr algn="l">
              <a:buFont typeface="Wingdings" panose="05000000000000000000" pitchFamily="2" charset="2"/>
              <a:buChar char="Ø"/>
            </a:pPr>
            <a:r>
              <a:rPr lang="en-GB" sz="2000" b="0" i="0" u="none" strike="noStrike" baseline="0" dirty="0"/>
              <a:t>Strategic uncertainty can be studied with economic games </a:t>
            </a:r>
            <a:r>
              <a:rPr lang="en-GB" sz="2000" i="0" u="none" strike="noStrike" baseline="0" dirty="0">
                <a:solidFill>
                  <a:srgbClr val="C00000"/>
                </a:solidFill>
              </a:rPr>
              <a:t>that target the interaction between two or more people</a:t>
            </a:r>
            <a:r>
              <a:rPr lang="en-GB" sz="2000" b="0" i="0" u="none" strike="noStrike" baseline="0" dirty="0"/>
              <a:t> such as the prisoners’ dilemma, the stag hunt, or the ultimatum game</a:t>
            </a:r>
          </a:p>
          <a:p>
            <a:pPr algn="l">
              <a:buFont typeface="Wingdings" panose="05000000000000000000" pitchFamily="2" charset="2"/>
              <a:buChar char="Ø"/>
            </a:pPr>
            <a:r>
              <a:rPr lang="en-GB" sz="2000" b="0" i="0" u="none" strike="noStrike" baseline="0" dirty="0"/>
              <a:t>Game theory attempts to predict the strategies that a group of decision makers will converge on as they try to maximize their own profits. </a:t>
            </a:r>
            <a:r>
              <a:rPr lang="en-GB" sz="2000" i="0" u="none" strike="noStrike" baseline="0" dirty="0">
                <a:solidFill>
                  <a:srgbClr val="C00000"/>
                </a:solidFill>
              </a:rPr>
              <a:t>It rests on two basic assumptions</a:t>
            </a:r>
            <a:r>
              <a:rPr lang="en-GB" sz="2000" b="0" i="0" u="none" strike="noStrike" baseline="0" dirty="0"/>
              <a:t>: </a:t>
            </a:r>
          </a:p>
          <a:p>
            <a:pPr marL="457200" indent="-457200" algn="l">
              <a:buFont typeface="+mj-lt"/>
              <a:buAutoNum type="arabicPeriod"/>
            </a:pPr>
            <a:r>
              <a:rPr lang="en-GB" sz="2000" b="0" i="0" u="none" strike="noStrike" baseline="0" dirty="0"/>
              <a:t>individuals only seek to maximize their own profit</a:t>
            </a:r>
          </a:p>
          <a:p>
            <a:pPr marL="457200" indent="-457200" algn="l">
              <a:buFont typeface="+mj-lt"/>
              <a:buAutoNum type="arabicPeriod"/>
            </a:pPr>
            <a:r>
              <a:rPr lang="en-GB" sz="2000" b="0" i="0" u="none" strike="noStrike" baseline="0" dirty="0"/>
              <a:t>to achieve this they behave </a:t>
            </a:r>
            <a:r>
              <a:rPr lang="en-IN" sz="2000" b="0" i="0" u="none" strike="noStrike" baseline="0" dirty="0"/>
              <a:t>rationally</a:t>
            </a:r>
          </a:p>
          <a:p>
            <a:pPr algn="l">
              <a:buFont typeface="Wingdings" panose="05000000000000000000" pitchFamily="2" charset="2"/>
              <a:buChar char="Ø"/>
            </a:pPr>
            <a:r>
              <a:rPr lang="en-IN" sz="2000" b="0" i="0" u="none" strike="noStrike" baseline="0" dirty="0"/>
              <a:t>In </a:t>
            </a:r>
            <a:r>
              <a:rPr lang="en-GB" sz="2000" b="0" i="0" u="none" strike="noStrike" baseline="0" dirty="0"/>
              <a:t>humans, decision making in social contexts is not purely driven by self-interest, but also by considerations about the well-being of other individuals. </a:t>
            </a:r>
          </a:p>
          <a:p>
            <a:pPr algn="l">
              <a:buFont typeface="Wingdings" panose="05000000000000000000" pitchFamily="2" charset="2"/>
              <a:buChar char="Ø"/>
            </a:pPr>
            <a:r>
              <a:rPr lang="en-GB" sz="2000" b="0" i="0" u="none" strike="noStrike" baseline="0" dirty="0"/>
              <a:t>Therefore, to better characterize decision making in social contexts, socially oriented emotions such as spite, fairness, and altruism </a:t>
            </a:r>
            <a:r>
              <a:rPr lang="en-IN" sz="2000" b="0" i="0" u="none" strike="noStrike" baseline="0" dirty="0"/>
              <a:t>need to be considered.</a:t>
            </a:r>
            <a:endParaRPr lang="en-IN" sz="2000" dirty="0"/>
          </a:p>
        </p:txBody>
      </p:sp>
    </p:spTree>
    <p:extLst>
      <p:ext uri="{BB962C8B-B14F-4D97-AF65-F5344CB8AC3E}">
        <p14:creationId xmlns:p14="http://schemas.microsoft.com/office/powerpoint/2010/main" val="114190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251</TotalTime>
  <Words>3604</Words>
  <Application>Microsoft Office PowerPoint</Application>
  <PresentationFormat>Widescreen</PresentationFormat>
  <Paragraphs>200</Paragraphs>
  <Slides>36</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36</vt:i4>
      </vt:variant>
    </vt:vector>
  </HeadingPairs>
  <TitlesOfParts>
    <vt:vector size="47" baseType="lpstr">
      <vt:lpstr>AdvOT1efcda3b.B</vt:lpstr>
      <vt:lpstr>AdvOT8649160c.B</vt:lpstr>
      <vt:lpstr>AdvOTb319c559</vt:lpstr>
      <vt:lpstr>Arial</vt:lpstr>
      <vt:lpstr>Calibri</vt:lpstr>
      <vt:lpstr>Calibri Light</vt:lpstr>
      <vt:lpstr>Söhne</vt:lpstr>
      <vt:lpstr>Wingdings</vt:lpstr>
      <vt:lpstr>Office Theme</vt:lpstr>
      <vt:lpstr>Office Theme</vt:lpstr>
      <vt:lpstr>Office Theme</vt:lpstr>
      <vt:lpstr>Toward an Understanding of Decision Making in Severe Mental Illness</vt:lpstr>
      <vt:lpstr>About the paper</vt:lpstr>
      <vt:lpstr>Why Decision Making is important to study Mental Illness</vt:lpstr>
      <vt:lpstr>Defining Decision Making</vt:lpstr>
      <vt:lpstr>Parameters of Decision Making</vt:lpstr>
      <vt:lpstr>Cognitive Control</vt:lpstr>
      <vt:lpstr>Reward and Value</vt:lpstr>
      <vt:lpstr>Risk, Uncertainty, and Ambiguity</vt:lpstr>
      <vt:lpstr>Strategic Uncertainty and Game Theory</vt:lpstr>
      <vt:lpstr>Temporal Discounting</vt:lpstr>
      <vt:lpstr>Decision Making Concepts and Their Neural Substrates</vt:lpstr>
      <vt:lpstr>Emotions and Decision Making</vt:lpstr>
      <vt:lpstr>Unconscious Decision Making </vt:lpstr>
      <vt:lpstr>Decision Making in Mental Illness (Anxiety)</vt:lpstr>
      <vt:lpstr>Continued…</vt:lpstr>
      <vt:lpstr>Conclusions</vt:lpstr>
      <vt:lpstr>Measuring maladaptive avoidance: from animal models to clinical anxiety</vt:lpstr>
      <vt:lpstr>Introduction</vt:lpstr>
      <vt:lpstr>Maladaptive avoidance</vt:lpstr>
      <vt:lpstr>Animal models of maladaptive avoidance</vt:lpstr>
      <vt:lpstr>Advantages</vt:lpstr>
      <vt:lpstr>Limitations</vt:lpstr>
      <vt:lpstr>Behavioural paradigms for measuring maladaptive avoidance</vt:lpstr>
      <vt:lpstr>Neural circuits underlying maladaptive avoidance</vt:lpstr>
      <vt:lpstr>Translational research in humans</vt:lpstr>
      <vt:lpstr>Clinical assessment of maladaptive avoidance</vt:lpstr>
      <vt:lpstr>Maladaptive avoidance in specific anxiety disorders</vt:lpstr>
      <vt:lpstr>Treatment implications</vt:lpstr>
      <vt:lpstr>Conclusion</vt:lpstr>
      <vt:lpstr>Costly avoidance in anxious individuals: Elevated threat avoidance in anxious individuals under high, but not low competing rewards</vt:lpstr>
      <vt:lpstr>About the paper…</vt:lpstr>
      <vt:lpstr>Introduction</vt:lpstr>
      <vt:lpstr>Material and methods</vt:lpstr>
      <vt:lpstr>Result</vt:lpstr>
      <vt:lpstr>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progress</dc:title>
  <dc:creator>Priyanshu Tiwari</dc:creator>
  <cp:lastModifiedBy>Priyanshu Tiwari</cp:lastModifiedBy>
  <cp:revision>3</cp:revision>
  <dcterms:created xsi:type="dcterms:W3CDTF">2023-01-21T16:14:24Z</dcterms:created>
  <dcterms:modified xsi:type="dcterms:W3CDTF">2023-04-17T10:31:07Z</dcterms:modified>
</cp:coreProperties>
</file>