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Robot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f3758f281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f3758f281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6d1c0b80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6d1c0b80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6c0286e2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6c0286e2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6d1c0b8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6d1c0b8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6d1c0b80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6d1c0b80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6c37b88df_4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6c37b88df_4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6c37b88df_4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6c37b88df_4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6d1c0b80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6d1c0b80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f3c9f9fd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f3c9f9fd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6c37b88df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6c37b88df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6c0286e2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6c0286e2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6c0286e2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6c0286e2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6c0286e2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6c0286e2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6c0286e2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6c0286e2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6d1c0b809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6d1c0b809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6c37b88df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6c37b88df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3cddb126012a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3cddb126012a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6c0286e2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6c0286e2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6d1c0b80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26d1c0b80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6d1c0b80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6d1c0b80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6e4ca3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6e4ca3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6d1c0b80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6d1c0b80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6d1c0b80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6d1c0b809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6d1c0b80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6d1c0b80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4f3758f281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4f3758f281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f3758f28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f3758f28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6c37b88df_4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6c37b88df_4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6c37b88df_4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6c37b88df_4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6e4ca3f4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6e4ca3f4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6c37b88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6c37b88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6d1c0b80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6d1c0b80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FzJHqQ5Bo0mi1aGFc662v7H0cqbsUWRX/view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youtube.com/watch?v=NoZMaWRCVmg" TargetMode="External"/><Relationship Id="rId4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exchange4media.com/marketing-news/we-have-been-growing-at-35-cagr-while-the-market-has-been-at-over-10-127405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rBGdgSVjHU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youtube.com/watch?v=yrBGdgSVjHU" TargetMode="External"/><Relationship Id="rId4" Type="http://schemas.openxmlformats.org/officeDocument/2006/relationships/image" Target="../media/image19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474450"/>
            <a:ext cx="8520600" cy="16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Case Study:</a:t>
            </a:r>
            <a:br>
              <a:rPr lang="en" b="1" u="sng"/>
            </a:br>
            <a:r>
              <a:rPr lang="en" b="1" u="sng"/>
              <a:t>GEF</a:t>
            </a:r>
            <a:endParaRPr b="1" u="sng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124150"/>
            <a:ext cx="85206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/>
              <a:t>Group 7</a:t>
            </a:r>
            <a:endParaRPr sz="3600" b="1" u="sng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675" y="2997625"/>
            <a:ext cx="5900648" cy="19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u="sng"/>
              <a:t>Media Presence of Competitors</a:t>
            </a:r>
            <a:endParaRPr sz="2420" b="1" u="sng"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Gold drop brand advertised moderately in regional mass media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Priya was part of the Eenadu group, advertised mainly on ETV and Eenadu newspaper.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Fortune, another Adani Wilmar trademark, is promoted nationwide. In 2009, Fortune state media spending were low.</a:t>
            </a:r>
            <a:endParaRPr sz="1900"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463763" y="0"/>
            <a:ext cx="82164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 l="2097" t="2897" r="2971" b="3338"/>
          <a:stretch/>
        </p:blipFill>
        <p:spPr>
          <a:xfrm>
            <a:off x="1393850" y="303200"/>
            <a:ext cx="6356300" cy="45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b="1" u="sng"/>
              <a:t>SWOT Analysis</a:t>
            </a:r>
            <a:endParaRPr sz="2420" b="1" u="sng"/>
          </a:p>
        </p:txBody>
      </p:sp>
      <p:grpSp>
        <p:nvGrpSpPr>
          <p:cNvPr id="122" name="Google Shape;122;p24"/>
          <p:cNvGrpSpPr/>
          <p:nvPr/>
        </p:nvGrpSpPr>
        <p:grpSpPr>
          <a:xfrm>
            <a:off x="436412" y="1152681"/>
            <a:ext cx="8323702" cy="3544515"/>
            <a:chOff x="431925" y="1304875"/>
            <a:chExt cx="2628925" cy="3416400"/>
          </a:xfrm>
        </p:grpSpPr>
        <p:sp>
          <p:nvSpPr>
            <p:cNvPr id="123" name="Google Shape;123;p2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24"/>
          <p:cNvSpPr txBox="1">
            <a:spLocks noGrp="1"/>
          </p:cNvSpPr>
          <p:nvPr>
            <p:ph type="body" idx="4294967295"/>
          </p:nvPr>
        </p:nvSpPr>
        <p:spPr>
          <a:xfrm>
            <a:off x="431475" y="1176927"/>
            <a:ext cx="77490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2100">
                <a:solidFill>
                  <a:schemeClr val="lt1"/>
                </a:solidFill>
              </a:rPr>
              <a:t>Strength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76722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/>
          </a:bodyPr>
          <a:lstStyle/>
          <a:p>
            <a:pPr marL="228600" lvl="0" indent="-21335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>
                <a:highlight>
                  <a:schemeClr val="lt1"/>
                </a:highlight>
              </a:rPr>
              <a:t>Pradeep Kumar’s extensive 30 years of industry experience in the Edible Oil Industry, including at ITC Agro.</a:t>
            </a:r>
            <a:endParaRPr sz="4800">
              <a:highlight>
                <a:schemeClr val="lt1"/>
              </a:highlight>
            </a:endParaRPr>
          </a:p>
          <a:p>
            <a:pPr marL="228600" lvl="0" indent="-21335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>
                <a:highlight>
                  <a:schemeClr val="lt1"/>
                </a:highlight>
              </a:rPr>
              <a:t>Distribution targets were customized to suit the distinct market of diverse towns and regions.</a:t>
            </a:r>
            <a:endParaRPr sz="4800">
              <a:highlight>
                <a:schemeClr val="lt1"/>
              </a:highlight>
            </a:endParaRPr>
          </a:p>
          <a:p>
            <a:pPr marL="228600" lvl="0" indent="-21335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>
                <a:highlight>
                  <a:schemeClr val="lt1"/>
                </a:highlight>
              </a:rPr>
              <a:t>Set competitive pricing below market leader can attract price - sensitive consumers.</a:t>
            </a:r>
            <a:endParaRPr sz="4800">
              <a:highlight>
                <a:schemeClr val="lt1"/>
              </a:highlight>
            </a:endParaRPr>
          </a:p>
          <a:p>
            <a:pPr marL="228600" lvl="0" indent="-21335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>
                <a:highlight>
                  <a:schemeClr val="lt1"/>
                </a:highlight>
              </a:rPr>
              <a:t>Prioritizing retailer engagement, the company utilized indirect customer outreach channels to enhance brand promotion.</a:t>
            </a:r>
            <a:endParaRPr sz="4800"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4800">
              <a:solidFill>
                <a:srgbClr val="374151"/>
              </a:solidFill>
              <a:highlight>
                <a:schemeClr val="lt1"/>
              </a:highlight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463763" y="0"/>
            <a:ext cx="82164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5"/>
          <p:cNvGrpSpPr/>
          <p:nvPr/>
        </p:nvGrpSpPr>
        <p:grpSpPr>
          <a:xfrm>
            <a:off x="397936" y="246936"/>
            <a:ext cx="8408091" cy="4529121"/>
            <a:chOff x="431925" y="1304875"/>
            <a:chExt cx="2628925" cy="3416400"/>
          </a:xfrm>
        </p:grpSpPr>
        <p:sp>
          <p:nvSpPr>
            <p:cNvPr id="133" name="Google Shape;133;p2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25"/>
          <p:cNvSpPr txBox="1">
            <a:spLocks noGrp="1"/>
          </p:cNvSpPr>
          <p:nvPr>
            <p:ph type="body" idx="4294967295"/>
          </p:nvPr>
        </p:nvSpPr>
        <p:spPr>
          <a:xfrm>
            <a:off x="431450" y="246952"/>
            <a:ext cx="77490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Weakness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4294967295"/>
          </p:nvPr>
        </p:nvSpPr>
        <p:spPr>
          <a:xfrm>
            <a:off x="469850" y="992588"/>
            <a:ext cx="7672200" cy="30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SzPts val="1550"/>
              <a:buFont typeface="Roboto"/>
              <a:buChar char="●"/>
            </a:pPr>
            <a:r>
              <a:rPr lang="en" sz="15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Insufficient market research conducted only on product name and packaging before launch.</a:t>
            </a:r>
            <a:endParaRPr sz="15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>
                <a:highlight>
                  <a:schemeClr val="lt1"/>
                </a:highlight>
              </a:rPr>
              <a:t>10 days credit with 1:3 BG/SD</a:t>
            </a:r>
            <a:endParaRPr sz="1550">
              <a:highlight>
                <a:schemeClr val="lt1"/>
              </a:highlight>
            </a:endParaRPr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>
                <a:highlight>
                  <a:schemeClr val="lt1"/>
                </a:highlight>
              </a:rPr>
              <a:t>Lower pricing</a:t>
            </a:r>
            <a:endParaRPr sz="1550">
              <a:highlight>
                <a:schemeClr val="lt1"/>
              </a:highlight>
            </a:endParaRPr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>
                <a:highlight>
                  <a:schemeClr val="lt1"/>
                </a:highlight>
              </a:rPr>
              <a:t>Strict cooking oil regulations limited scope for product differentiation.</a:t>
            </a:r>
            <a:endParaRPr sz="4800">
              <a:solidFill>
                <a:srgbClr val="374151"/>
              </a:solidFill>
              <a:highlight>
                <a:schemeClr val="lt1"/>
              </a:highlight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463763" y="0"/>
            <a:ext cx="82164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6"/>
          <p:cNvGrpSpPr/>
          <p:nvPr/>
        </p:nvGrpSpPr>
        <p:grpSpPr>
          <a:xfrm>
            <a:off x="431471" y="269913"/>
            <a:ext cx="8271124" cy="4471726"/>
            <a:chOff x="431925" y="1304875"/>
            <a:chExt cx="2628925" cy="3416400"/>
          </a:xfrm>
        </p:grpSpPr>
        <p:sp>
          <p:nvSpPr>
            <p:cNvPr id="143" name="Google Shape;143;p2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26"/>
          <p:cNvSpPr txBox="1">
            <a:spLocks noGrp="1"/>
          </p:cNvSpPr>
          <p:nvPr>
            <p:ph type="body" idx="4294967295"/>
          </p:nvPr>
        </p:nvSpPr>
        <p:spPr>
          <a:xfrm>
            <a:off x="464988" y="269927"/>
            <a:ext cx="77490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Opportunities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4294967295"/>
          </p:nvPr>
        </p:nvSpPr>
        <p:spPr>
          <a:xfrm>
            <a:off x="503400" y="998438"/>
            <a:ext cx="76722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Focus on pan-India expansion of brand</a:t>
            </a:r>
            <a:endParaRPr sz="1650"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Consider diversifying into mustard oil, rice bran oil, and coconut oil to expand product offerings.</a:t>
            </a:r>
            <a:endParaRPr sz="1650"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Should focus on lower middle urban class and rural India.</a:t>
            </a:r>
            <a:endParaRPr sz="1650"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Explore acquiring smaller brands to expand market presence strategically.</a:t>
            </a:r>
            <a:endParaRPr sz="1650"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Benefit from rising sales of pre-packaged oil as health-conscious customers prioritize healthier choices.</a:t>
            </a:r>
            <a:endParaRPr sz="16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4800">
              <a:solidFill>
                <a:srgbClr val="374151"/>
              </a:solidFill>
              <a:highlight>
                <a:schemeClr val="lt1"/>
              </a:highlight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463763" y="0"/>
            <a:ext cx="82164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3913"/>
            <a:ext cx="8839204" cy="3655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 rotWithShape="1">
          <a:blip r:embed="rId3">
            <a:alphaModFix/>
          </a:blip>
          <a:srcRect l="4834" t="11053" r="5140" b="11487"/>
          <a:stretch/>
        </p:blipFill>
        <p:spPr>
          <a:xfrm>
            <a:off x="593525" y="1005488"/>
            <a:ext cx="7956951" cy="31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9"/>
          <p:cNvGrpSpPr/>
          <p:nvPr/>
        </p:nvGrpSpPr>
        <p:grpSpPr>
          <a:xfrm>
            <a:off x="431458" y="212488"/>
            <a:ext cx="8293995" cy="4552011"/>
            <a:chOff x="431925" y="1304875"/>
            <a:chExt cx="2628925" cy="3416400"/>
          </a:xfrm>
        </p:grpSpPr>
        <p:sp>
          <p:nvSpPr>
            <p:cNvPr id="163" name="Google Shape;163;p2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9"/>
          <p:cNvSpPr txBox="1">
            <a:spLocks noGrp="1"/>
          </p:cNvSpPr>
          <p:nvPr>
            <p:ph type="body" idx="4294967295"/>
          </p:nvPr>
        </p:nvSpPr>
        <p:spPr>
          <a:xfrm>
            <a:off x="465000" y="212500"/>
            <a:ext cx="7749000" cy="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100">
                <a:solidFill>
                  <a:schemeClr val="lt1"/>
                </a:solidFill>
              </a:rPr>
              <a:t>Threat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4294967295"/>
          </p:nvPr>
        </p:nvSpPr>
        <p:spPr>
          <a:xfrm>
            <a:off x="508325" y="815150"/>
            <a:ext cx="7672200" cy="3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Lower Pricing compared to competitions may imply lower product quality.</a:t>
            </a:r>
            <a:endParaRPr sz="1650"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As population prioritizes health, they may prefer healthier alternatives like ghee or air fry.</a:t>
            </a:r>
            <a:endParaRPr sz="165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4800">
              <a:solidFill>
                <a:srgbClr val="374151"/>
              </a:solidFill>
              <a:highlight>
                <a:schemeClr val="lt1"/>
              </a:highlight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463763" y="0"/>
            <a:ext cx="82164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138" y="152400"/>
            <a:ext cx="693971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11700" y="338400"/>
            <a:ext cx="8520600" cy="5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b="1" u="sng"/>
              <a:t>4 P’s Analysis</a:t>
            </a:r>
            <a:endParaRPr sz="2400" b="1" u="sng"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464075" y="908700"/>
            <a:ext cx="81987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u="sng">
                <a:solidFill>
                  <a:schemeClr val="dk1"/>
                </a:solidFill>
              </a:rPr>
              <a:t>Product</a:t>
            </a:r>
            <a:endParaRPr sz="2100" b="1" u="sng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Sunflower oil - value for money category.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Brand name - Freedom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Focus on quality, naturalness of oil and health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Tagline “your right to happiness”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Three type of packaging - pouches(500 ml and 1lt), jar(5lts), tin(15lts)</a:t>
            </a:r>
            <a:endParaRPr sz="1800"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87563" y="0"/>
            <a:ext cx="82164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20" b="1" u="sng"/>
              <a:t>About GEF India Private Ltd</a:t>
            </a:r>
            <a:endParaRPr sz="2420" b="1" u="sng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Founded in 2009 in Andhra Pradesh</a:t>
            </a:r>
            <a:endParaRPr sz="1800"/>
          </a:p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Edible oil company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 sz="1800">
                <a:solidFill>
                  <a:srgbClr val="666666"/>
                </a:solidFill>
              </a:rPr>
              <a:t>GEF had planned to manufacture and market refined oils and fats across India with a focus on south India</a:t>
            </a:r>
            <a:r>
              <a:rPr lang="en" sz="1300">
                <a:solidFill>
                  <a:srgbClr val="666666"/>
                </a:solidFill>
              </a:rPr>
              <a:t>.</a:t>
            </a:r>
            <a:endParaRPr sz="1800">
              <a:solidFill>
                <a:srgbClr val="666666"/>
              </a:solidFill>
            </a:endParaRPr>
          </a:p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Started by Mr Pradeep Kumar Chowdhry</a:t>
            </a:r>
            <a:endParaRPr sz="1800"/>
          </a:p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Launched their Sunflower Oil Brand Freedom in February 2010</a:t>
            </a:r>
            <a:endParaRPr sz="1800"/>
          </a:p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GEF established two oil refineries which was worth a total investment of 150Cr INR</a:t>
            </a:r>
            <a:endParaRPr sz="19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463763" y="0"/>
            <a:ext cx="82164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title"/>
          </p:nvPr>
        </p:nvSpPr>
        <p:spPr>
          <a:xfrm>
            <a:off x="303125" y="348050"/>
            <a:ext cx="8520600" cy="5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b="1" u="sng"/>
              <a:t>4 P’s Analysis</a:t>
            </a:r>
            <a:endParaRPr sz="2400" b="1" u="sng"/>
          </a:p>
        </p:txBody>
      </p:sp>
      <p:sp>
        <p:nvSpPr>
          <p:cNvPr id="185" name="Google Shape;185;p32"/>
          <p:cNvSpPr txBox="1">
            <a:spLocks noGrp="1"/>
          </p:cNvSpPr>
          <p:nvPr>
            <p:ph type="body" idx="1"/>
          </p:nvPr>
        </p:nvSpPr>
        <p:spPr>
          <a:xfrm>
            <a:off x="464075" y="918350"/>
            <a:ext cx="8198700" cy="13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u="sng">
                <a:solidFill>
                  <a:schemeClr val="dk1"/>
                </a:solidFill>
              </a:rPr>
              <a:t>Price</a:t>
            </a:r>
            <a:endParaRPr sz="2100" b="1" u="sng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Price was kept below that of Brand Leaders.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Sales scheme for retailers was introduced.</a:t>
            </a:r>
            <a:endParaRPr sz="1800"/>
          </a:p>
        </p:txBody>
      </p:sp>
      <p:pic>
        <p:nvPicPr>
          <p:cNvPr id="186" name="Google Shape;186;p32"/>
          <p:cNvPicPr preferRelativeResize="0"/>
          <p:nvPr/>
        </p:nvPicPr>
        <p:blipFill rotWithShape="1">
          <a:blip r:embed="rId3">
            <a:alphaModFix/>
          </a:blip>
          <a:srcRect l="3043" t="12908" r="3033" b="10842"/>
          <a:stretch/>
        </p:blipFill>
        <p:spPr>
          <a:xfrm>
            <a:off x="464075" y="2711454"/>
            <a:ext cx="8368225" cy="199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463763" y="0"/>
            <a:ext cx="82164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311700" y="348050"/>
            <a:ext cx="8520600" cy="5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b="1" u="sng"/>
              <a:t>4 P’s Analysis</a:t>
            </a:r>
            <a:endParaRPr sz="2420" b="1" u="sng"/>
          </a:p>
        </p:txBody>
      </p:sp>
      <p:sp>
        <p:nvSpPr>
          <p:cNvPr id="193" name="Google Shape;193;p33"/>
          <p:cNvSpPr txBox="1">
            <a:spLocks noGrp="1"/>
          </p:cNvSpPr>
          <p:nvPr>
            <p:ph type="body" idx="1"/>
          </p:nvPr>
        </p:nvSpPr>
        <p:spPr>
          <a:xfrm>
            <a:off x="464075" y="918350"/>
            <a:ext cx="8198700" cy="13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 b="1" u="sng">
                <a:solidFill>
                  <a:schemeClr val="dk1"/>
                </a:solidFill>
              </a:rPr>
              <a:t>Place</a:t>
            </a:r>
            <a:endParaRPr sz="8400" b="1" u="sng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Distribution targets were set differently for different markets.(Coastal AP, Telangana)</a:t>
            </a:r>
            <a:endParaRPr sz="7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Large distributors bought directly from the factory</a:t>
            </a:r>
            <a:endParaRPr sz="7200"/>
          </a:p>
        </p:txBody>
      </p:sp>
      <p:pic>
        <p:nvPicPr>
          <p:cNvPr id="194" name="Google Shape;194;p33"/>
          <p:cNvPicPr preferRelativeResize="0"/>
          <p:nvPr/>
        </p:nvPicPr>
        <p:blipFill rotWithShape="1">
          <a:blip r:embed="rId3">
            <a:alphaModFix/>
          </a:blip>
          <a:srcRect l="815" t="2755" r="933" b="2538"/>
          <a:stretch/>
        </p:blipFill>
        <p:spPr>
          <a:xfrm>
            <a:off x="686450" y="2368725"/>
            <a:ext cx="7744251" cy="253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463763" y="0"/>
            <a:ext cx="82164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575" y="994025"/>
            <a:ext cx="6372850" cy="39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 txBox="1"/>
          <p:nvPr/>
        </p:nvSpPr>
        <p:spPr>
          <a:xfrm>
            <a:off x="464075" y="524300"/>
            <a:ext cx="657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Structured organization of Sales and Marketing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311700" y="338400"/>
            <a:ext cx="8520600" cy="5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b="1" u="sng"/>
              <a:t>4 P’s Analysis</a:t>
            </a:r>
            <a:endParaRPr sz="2420" b="1" u="sng"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xfrm>
            <a:off x="464075" y="918600"/>
            <a:ext cx="8198700" cy="3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u="sng">
                <a:solidFill>
                  <a:schemeClr val="dk1"/>
                </a:solidFill>
              </a:rPr>
              <a:t>Promotion</a:t>
            </a:r>
            <a:endParaRPr sz="2100" b="1" u="sng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TV only (cheapest)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Target consumer: woman, 25+ years, SEC A, B, and C class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Two phases: Intensive first phase (5-week launch campaigns), 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Consumer phase cycle (last week and first week of the month)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Sponsoring "Maa Voori Vanta" cookery show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Two retailer promotion schemes for the first 6 months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Budget: INR 1.50 crores from May to December 2010</a:t>
            </a:r>
            <a:endParaRPr sz="2500" b="1"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463763" y="0"/>
            <a:ext cx="82164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6" title="videoplayback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727200" cy="430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6"/>
          <p:cNvSpPr txBox="1"/>
          <p:nvPr/>
        </p:nvSpPr>
        <p:spPr>
          <a:xfrm>
            <a:off x="4244350" y="4515100"/>
            <a:ext cx="456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https://www.youtube.com/watch?v=NoZMaWRCVmg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50" y="152400"/>
            <a:ext cx="802031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13" y="152400"/>
            <a:ext cx="802936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9"/>
          <p:cNvPicPr preferRelativeResize="0"/>
          <p:nvPr/>
        </p:nvPicPr>
        <p:blipFill rotWithShape="1">
          <a:blip r:embed="rId3">
            <a:alphaModFix/>
          </a:blip>
          <a:srcRect b="1048"/>
          <a:stretch/>
        </p:blipFill>
        <p:spPr>
          <a:xfrm>
            <a:off x="1689650" y="152400"/>
            <a:ext cx="5672376" cy="478807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9"/>
          <p:cNvSpPr txBox="1"/>
          <p:nvPr/>
        </p:nvSpPr>
        <p:spPr>
          <a:xfrm rot="-5400000">
            <a:off x="-2528375" y="2091200"/>
            <a:ext cx="630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Marketing Positioning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/>
        </p:nvSpPr>
        <p:spPr>
          <a:xfrm>
            <a:off x="172225" y="114800"/>
            <a:ext cx="6613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Freedom Sunflower Oil: Creating a Value</a:t>
            </a:r>
            <a:endParaRPr sz="2400" b="1" u="sng"/>
          </a:p>
        </p:txBody>
      </p:sp>
      <p:sp>
        <p:nvSpPr>
          <p:cNvPr id="236" name="Google Shape;236;p40"/>
          <p:cNvSpPr txBox="1"/>
          <p:nvPr/>
        </p:nvSpPr>
        <p:spPr>
          <a:xfrm>
            <a:off x="206650" y="742100"/>
            <a:ext cx="76824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Freedom achieved 3% market share, indicating customer satisfaction.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Product positioned as healthy, value-for-money for upper and middle class.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Success of sunflower oil led to brand diversification in other oil businesses.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Customer loyalty fostered through retail schemes during initial 6 months of launch.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463763" y="0"/>
            <a:ext cx="821648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0"/>
          <p:cNvSpPr txBox="1"/>
          <p:nvPr/>
        </p:nvSpPr>
        <p:spPr>
          <a:xfrm>
            <a:off x="463775" y="4320275"/>
            <a:ext cx="8318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https://www.exchange4media.com/marketing-news/we-have-been-growing-at-35-cagr-while-the-market-has-been-at-over-10-127405.html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/>
        </p:nvSpPr>
        <p:spPr>
          <a:xfrm>
            <a:off x="172225" y="114800"/>
            <a:ext cx="66132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20" b="1" u="sng">
                <a:solidFill>
                  <a:schemeClr val="dk1"/>
                </a:solidFill>
              </a:rPr>
              <a:t>Brand Growth at Present</a:t>
            </a:r>
            <a:endParaRPr sz="2400" b="1" u="sng"/>
          </a:p>
        </p:txBody>
      </p:sp>
      <p:sp>
        <p:nvSpPr>
          <p:cNvPr id="244" name="Google Shape;244;p41"/>
          <p:cNvSpPr txBox="1"/>
          <p:nvPr/>
        </p:nvSpPr>
        <p:spPr>
          <a:xfrm>
            <a:off x="206650" y="742100"/>
            <a:ext cx="76824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largest sunflower oil brand in India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Currently a market leader in four Indian states 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Plants have the latest technology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Met the increased demand with low processing and packaging costs. 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size and scale of manufacturing capacity give the edge.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463763" y="0"/>
            <a:ext cx="82164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250"/>
              <a:buFont typeface="Arial"/>
              <a:buNone/>
            </a:pPr>
            <a:r>
              <a:rPr lang="en" sz="2400" b="1" u="sng"/>
              <a:t>Why Edible Oils Industry?</a:t>
            </a:r>
            <a:endParaRPr sz="24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endParaRPr sz="2420" b="1" u="sng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First-generation professional turned entrepreneur Pradeep. K Chowdhry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Worked in ITC Agro Tech(Sundrop), ICI, Britannia, etc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30+ years of Work Experience in Edible oils Industry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Developed keen interest for edible oils business.</a:t>
            </a:r>
            <a:endParaRPr sz="18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463763" y="0"/>
            <a:ext cx="82164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363" y="152400"/>
            <a:ext cx="761927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/>
        </p:nvSpPr>
        <p:spPr>
          <a:xfrm>
            <a:off x="172225" y="114800"/>
            <a:ext cx="66132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 b="1" u="sng">
                <a:solidFill>
                  <a:schemeClr val="dk1"/>
                </a:solidFill>
              </a:rPr>
              <a:t>Brand Promotion at present</a:t>
            </a:r>
            <a:endParaRPr sz="2400" b="1" u="sng"/>
          </a:p>
        </p:txBody>
      </p:sp>
      <p:sp>
        <p:nvSpPr>
          <p:cNvPr id="256" name="Google Shape;256;p43"/>
          <p:cNvSpPr txBox="1"/>
          <p:nvPr/>
        </p:nvSpPr>
        <p:spPr>
          <a:xfrm>
            <a:off x="206650" y="742100"/>
            <a:ext cx="76824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Currently using the digital platform.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Partnered with Google and shared data. 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Spent a lot on YouTube and other mediums.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Collaborating with cookery shows on the OTT platforms.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57" name="Google Shape;257;p4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463763" y="0"/>
            <a:ext cx="82164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4" descr="Want to feel light and fit all day? Switch to Freedom refined Sunflower oil. It gets absorbed less, feels light and contains vitamins A, D &amp; E. The result? A changed you who feels lighter, fitter and happier. &#10;Switch to Freedom. ENJOY THE CHANGE.&#10;&#10;#SwitchToFreedom #FreedomSunflowerOil #LighterFitterHappier" title="#EnjoyTheChange- Feel Fitter, Lighter and Greaaaat! with Freedom Refined Sunflower Oil – Kannada TVC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400" y="230725"/>
            <a:ext cx="7677350" cy="423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4"/>
          <p:cNvSpPr txBox="1"/>
          <p:nvPr/>
        </p:nvSpPr>
        <p:spPr>
          <a:xfrm>
            <a:off x="4677875" y="4515450"/>
            <a:ext cx="410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https://www.youtube.com/watch?v=yrBGdgSVjHU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/>
        </p:nvSpPr>
        <p:spPr>
          <a:xfrm>
            <a:off x="2557375" y="1884850"/>
            <a:ext cx="637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Thank you….</a:t>
            </a:r>
            <a:endParaRPr sz="1800"/>
          </a:p>
        </p:txBody>
      </p:sp>
      <p:sp>
        <p:nvSpPr>
          <p:cNvPr id="269" name="Google Shape;269;p45"/>
          <p:cNvSpPr txBox="1"/>
          <p:nvPr/>
        </p:nvSpPr>
        <p:spPr>
          <a:xfrm>
            <a:off x="3077250" y="3223250"/>
            <a:ext cx="609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Have the FREEDOM to pursue your happiness….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b="1" u="sng"/>
              <a:t>Edible Oil Industry</a:t>
            </a:r>
            <a:endParaRPr sz="2420" b="1" u="sng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Edible oil market is a commodity market.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Low profit margins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Popular oils : Palmolein, Groundnut, Sunflower.</a:t>
            </a:r>
            <a:endParaRPr sz="19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463763" y="0"/>
            <a:ext cx="82164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l="3867" t="9512" r="3821" b="8270"/>
          <a:stretch/>
        </p:blipFill>
        <p:spPr>
          <a:xfrm>
            <a:off x="411625" y="474775"/>
            <a:ext cx="8478500" cy="43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l="5691" t="9094" r="6062" b="7237"/>
          <a:stretch/>
        </p:blipFill>
        <p:spPr>
          <a:xfrm>
            <a:off x="1017325" y="547563"/>
            <a:ext cx="7109350" cy="404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20" b="1" u="sng"/>
              <a:t>Market Research by GEF Management</a:t>
            </a:r>
            <a:endParaRPr sz="2420" b="1" u="sng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Market was divided into three categories Premium, Popular and Price Driven.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Premium Segment : Saffola and Sundrop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Value for Money : Gold Drop, Vijaya, Priya, Crystal, Fortune(National)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Gold Drop was dominant in the Telangana and around Hyderabad.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Crystal was strong in other places in AP.</a:t>
            </a:r>
            <a:endParaRPr sz="19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463763" y="0"/>
            <a:ext cx="82164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l="1300" t="1849" r="890" b="1839"/>
          <a:stretch/>
        </p:blipFill>
        <p:spPr>
          <a:xfrm>
            <a:off x="860475" y="241700"/>
            <a:ext cx="7396202" cy="46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250" y="152400"/>
            <a:ext cx="6009492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Microsoft Office PowerPoint</Application>
  <PresentationFormat>On-screen Show (16:9)</PresentationFormat>
  <Paragraphs>95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Roboto</vt:lpstr>
      <vt:lpstr>Arial</vt:lpstr>
      <vt:lpstr>Simple Light</vt:lpstr>
      <vt:lpstr>Case Study: GEF</vt:lpstr>
      <vt:lpstr>About GEF India Private Ltd</vt:lpstr>
      <vt:lpstr>Why Edible Oils Industry? </vt:lpstr>
      <vt:lpstr>Edible Oil Industry</vt:lpstr>
      <vt:lpstr>PowerPoint Presentation</vt:lpstr>
      <vt:lpstr>PowerPoint Presentation</vt:lpstr>
      <vt:lpstr>Market Research by GEF Management</vt:lpstr>
      <vt:lpstr>PowerPoint Presentation</vt:lpstr>
      <vt:lpstr>PowerPoint Presentation</vt:lpstr>
      <vt:lpstr>Media Presence of Competitors</vt:lpstr>
      <vt:lpstr>PowerPoint Presentation</vt:lpstr>
      <vt:lpstr>SWOT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 P’s Analysis</vt:lpstr>
      <vt:lpstr>4 P’s Analysis</vt:lpstr>
      <vt:lpstr>4 P’s Analysis</vt:lpstr>
      <vt:lpstr>PowerPoint Presentation</vt:lpstr>
      <vt:lpstr>4 P’s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GEF</dc:title>
  <dc:creator>hp</dc:creator>
  <cp:lastModifiedBy>hp</cp:lastModifiedBy>
  <cp:revision>1</cp:revision>
  <dcterms:modified xsi:type="dcterms:W3CDTF">2023-06-25T10:04:12Z</dcterms:modified>
</cp:coreProperties>
</file>