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477590f1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477590f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477590f19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477590f1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477590f19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477590f1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477590f19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477590f1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477590f19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477590f1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a3bb7050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a3bb705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477590f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477590f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solidFill>
          <a:schemeClr val="accen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b="0"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indent="-3810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indent="-355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indent="-355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indent="-355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indent="-355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indent="-355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indent="-355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0" y="0"/>
            <a:ext cx="12192000" cy="53309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sh.edu.ru/" TargetMode="External"/><Relationship Id="rId4" Type="http://schemas.openxmlformats.org/officeDocument/2006/relationships/hyperlink" Target="https://infourok.ru/" TargetMode="External"/><Relationship Id="rId5" Type="http://schemas.openxmlformats.org/officeDocument/2006/relationships/hyperlink" Target="https://uchi.ru/" TargetMode="External"/><Relationship Id="rId6" Type="http://schemas.openxmlformats.org/officeDocument/2006/relationships/hyperlink" Target="https://skysmart.ru/" TargetMode="External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atex.codecogs.com/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bXJmxarpeUhxV1uzp_rjW2InhN2HsQKP4KaLNd9yrDc/edit?usp=sharing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github.com/platon-p/flaskProject2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147800" y="1805900"/>
            <a:ext cx="102465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Проект «Моя школа»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49152" y="4578600"/>
            <a:ext cx="48807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ru-RU"/>
              <a:t>Проект выполнили: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ru-RU"/>
              <a:t>Печенев Платон,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ru-RU"/>
              <a:t>Багров Владимир,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ru-RU"/>
              <a:t>Ларина Татьяна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97426" y="321979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ru-RU"/>
              <a:t>База данных</a:t>
            </a:r>
            <a:endParaRPr/>
          </a:p>
        </p:txBody>
      </p:sp>
      <p:pic>
        <p:nvPicPr>
          <p:cNvPr id="149" name="Google Shape;14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8302" l="0" r="0" t="0"/>
          <a:stretch/>
        </p:blipFill>
        <p:spPr>
          <a:xfrm>
            <a:off x="4492100" y="2259946"/>
            <a:ext cx="7362300" cy="21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7537142" y="5704655"/>
            <a:ext cx="4317194" cy="400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таблица с данными пользователей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337664" y="2858912"/>
            <a:ext cx="394834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базе данных </a:t>
            </a:r>
            <a:r>
              <a:rPr b="0" i="1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project.db </a:t>
            </a: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хранится информация о пользователях, тестах, результатах тестов и категориях.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657224" y="499533"/>
            <a:ext cx="10772775" cy="1178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ru-RU"/>
              <a:t>Аналоги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200"/>
              <a:buChar char=" "/>
            </a:pPr>
            <a:r>
              <a:rPr b="0" i="0" lang="ru-RU" sz="3200" u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Сайт имеет аналоги. Например:</a:t>
            </a:r>
            <a:endParaRPr b="0" sz="3200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457200" rtl="0" algn="l">
              <a:lnSpc>
                <a:spcPct val="85000"/>
              </a:lnSpc>
              <a:spcBef>
                <a:spcPts val="240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ru-RU" sz="2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Российская электронная школа</a:t>
            </a:r>
            <a:endParaRPr b="0" i="0" sz="2800" u="none" strike="noStrike">
              <a:solidFill>
                <a:srgbClr val="1241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ru-RU" sz="2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 Инфоурок</a:t>
            </a:r>
            <a:endParaRPr b="0" i="0" sz="2800" u="none" strike="noStrike">
              <a:solidFill>
                <a:srgbClr val="1241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ru-RU" sz="2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 Учи.ру</a:t>
            </a:r>
            <a:endParaRPr b="0" i="0" sz="2800" u="none" strike="noStrike">
              <a:solidFill>
                <a:srgbClr val="1241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•"/>
            </a:pPr>
            <a:r>
              <a:rPr b="0" i="0" lang="ru-RU" sz="2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 Skysmart</a:t>
            </a:r>
            <a:endParaRPr b="0" i="0" sz="2800" u="none" strike="noStrike">
              <a:solidFill>
                <a:srgbClr val="1241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85000"/>
              </a:lnSpc>
              <a:spcBef>
                <a:spcPts val="25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5942387" y="4275675"/>
            <a:ext cx="5901431" cy="1815882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Недостатки аналогов: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Навязчивый платный контент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Неудобный интерфейс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Медленная скорость работы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ru-RU"/>
              <a:t>Какие модули мы использовали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676274" y="2251377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ru-RU"/>
              <a:t>  </a:t>
            </a:r>
            <a:r>
              <a:rPr i="1" lang="ru-RU" sz="2800"/>
              <a:t>Flask</a:t>
            </a:r>
            <a:r>
              <a:rPr lang="ru-RU" sz="2800"/>
              <a:t> (обработка страниц сервиса)</a:t>
            </a:r>
            <a:endParaRPr/>
          </a:p>
          <a:p>
            <a:pPr indent="-1778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ru-RU" sz="2800"/>
              <a:t>  </a:t>
            </a:r>
            <a:r>
              <a:rPr i="1" lang="ru-RU" sz="2800"/>
              <a:t>wtforms</a:t>
            </a:r>
            <a:r>
              <a:rPr lang="ru-RU" sz="2800"/>
              <a:t> (создание форм регистрации, входа и тестов)</a:t>
            </a:r>
            <a:endParaRPr/>
          </a:p>
          <a:p>
            <a:pPr indent="-1778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ru-RU" sz="2800"/>
              <a:t>  </a:t>
            </a:r>
            <a:r>
              <a:rPr i="1" lang="ru-RU" sz="2800"/>
              <a:t>sqlalchemy</a:t>
            </a:r>
            <a:r>
              <a:rPr lang="ru-RU" sz="2800"/>
              <a:t> (хранение данных пользователей)</a:t>
            </a:r>
            <a:endParaRPr/>
          </a:p>
          <a:p>
            <a:pPr indent="-1778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ru-RU" sz="2800"/>
              <a:t>  </a:t>
            </a:r>
            <a:r>
              <a:rPr i="1" lang="ru-RU" sz="2800"/>
              <a:t>flask-login</a:t>
            </a:r>
            <a:r>
              <a:rPr lang="ru-RU" sz="2800"/>
              <a:t> (работа со входами)</a:t>
            </a:r>
            <a:endParaRPr/>
          </a:p>
          <a:p>
            <a:pPr indent="-1778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ru-RU" sz="2800"/>
              <a:t>  </a:t>
            </a:r>
            <a:r>
              <a:rPr i="1" lang="ru-RU" sz="2800"/>
              <a:t>datetime</a:t>
            </a:r>
            <a:r>
              <a:rPr lang="ru-RU" sz="2800"/>
              <a:t> (работа с датами при регистрации)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ru-RU"/>
              <a:t>Применение сторонних API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676657" y="2011680"/>
            <a:ext cx="10580228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9144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Char char=" "/>
            </a:pPr>
            <a:r>
              <a:rPr b="1" i="0" lang="ru-RU" sz="2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CodeCogs</a:t>
            </a:r>
            <a:r>
              <a:rPr b="1" i="0" lang="ru-RU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ru-RU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https://latex.codecogs.com/</a:t>
            </a:r>
            <a:r>
              <a:rPr b="1" i="0" lang="ru-RU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i="0" lang="ru-RU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ru-RU" sz="2800" u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Самый популярный в мире онлайн-редактор уравнений используется в самых разных обстоятельствах для создания красиво отформатированных математических уравнений с использованием языка разметки LaTeX. </a:t>
            </a:r>
            <a:endParaRPr b="0" i="0" sz="2800" u="none" strike="noStrike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9144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2800"/>
              <a:buChar char=" "/>
            </a:pPr>
            <a:r>
              <a:rPr b="0" i="0" lang="ru-RU" sz="2800" u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Редактор легко настраивается и интегрируется непосредственно с веб-сайтами для создания уравнений в различных форматах для использования в Интернете и мобильных платформах.</a:t>
            </a:r>
            <a:endParaRPr b="0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Классы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676656" y="2011680"/>
            <a:ext cx="10753800" cy="376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</a:rPr>
              <a:t>В проекте реализованы следующие python-классы: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</a:rPr>
              <a:t>Классы карточек: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ru-RU" sz="2200">
                <a:solidFill>
                  <a:schemeClr val="dk1"/>
                </a:solidFill>
              </a:rPr>
              <a:t>MainCards - Реализует корректный показ урока на главной странице</a:t>
            </a:r>
            <a:endParaRPr sz="22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ru-RU" sz="2200">
                <a:solidFill>
                  <a:schemeClr val="dk1"/>
                </a:solidFill>
              </a:rPr>
              <a:t>CardOfLesson - Реализует корректный показ темы внутри страницы урока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2782675" y="2279425"/>
            <a:ext cx="5683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Классы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676656" y="2011680"/>
            <a:ext cx="10753800" cy="376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ru-RU"/>
              <a:t>Классы тестов и форм:</a:t>
            </a:r>
            <a:endParaRPr/>
          </a:p>
          <a:p>
            <a:pPr indent="-342900" lvl="0" marL="457200" rtl="0" algn="l">
              <a:spcBef>
                <a:spcPts val="130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LoginForm - форма для входа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RegisterForm - форма для регистрации</a:t>
            </a:r>
            <a:endParaRPr/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30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TestElec - тест по физике: электромагнитные волны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TestAtom - тест по физике: строение атома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TestBinary - тест по информатике: двоичная система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TestCPU - тест по информатике: процессор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TestSequences - тест по математике: двоичная система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TestStereometry - тест по математике: стереометрия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ru-RU"/>
              <a:t>Формы и тесты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450825" y="2011675"/>
            <a:ext cx="10979400" cy="48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550" u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Формы и тесты реализованы с помощью flask-wtforms</a:t>
            </a:r>
            <a:r>
              <a:rPr lang="ru-RU" sz="255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sz="302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550" u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Используемые типы полей:</a:t>
            </a:r>
            <a:endParaRPr b="0" i="0" sz="2550" u="none" strike="noStrike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</a:endParaRPr>
          </a:p>
          <a:p>
            <a:pPr indent="-161925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50"/>
              <a:buChar char="●"/>
            </a:pPr>
            <a:r>
              <a:rPr lang="ru-RU" sz="2550">
                <a:solidFill>
                  <a:srgbClr val="212529"/>
                </a:solidFill>
              </a:rPr>
              <a:t>EmailField</a:t>
            </a:r>
            <a:endParaRPr sz="2550">
              <a:solidFill>
                <a:srgbClr val="212529"/>
              </a:solidFill>
            </a:endParaRPr>
          </a:p>
          <a:p>
            <a:pPr indent="-161925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50"/>
              <a:buChar char="●"/>
            </a:pPr>
            <a:r>
              <a:rPr lang="ru-RU" sz="2550">
                <a:solidFill>
                  <a:srgbClr val="212529"/>
                </a:solidFill>
              </a:rPr>
              <a:t>PasswordField</a:t>
            </a:r>
            <a:endParaRPr sz="2550">
              <a:solidFill>
                <a:srgbClr val="212529"/>
              </a:solidFill>
            </a:endParaRPr>
          </a:p>
          <a:p>
            <a:pPr indent="-161925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50"/>
              <a:buChar char="●"/>
            </a:pPr>
            <a:r>
              <a:rPr lang="ru-RU" sz="2550">
                <a:solidFill>
                  <a:srgbClr val="212529"/>
                </a:solidFill>
              </a:rPr>
              <a:t>SubmitField</a:t>
            </a:r>
            <a:endParaRPr sz="2550">
              <a:solidFill>
                <a:srgbClr val="212529"/>
              </a:solidFill>
            </a:endParaRPr>
          </a:p>
          <a:p>
            <a:pPr indent="-161925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550"/>
              <a:buChar char="●"/>
            </a:pPr>
            <a:r>
              <a:rPr lang="ru-RU" sz="2550">
                <a:solidFill>
                  <a:srgbClr val="212529"/>
                </a:solidFill>
              </a:rPr>
              <a:t>Radiofield</a:t>
            </a:r>
            <a:endParaRPr sz="2550">
              <a:solidFill>
                <a:srgbClr val="212529"/>
              </a:solidFill>
            </a:endParaRPr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0" i="1" lang="ru-RU" sz="255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качестве проверяющего элемента был использован DataRequired</a:t>
            </a:r>
            <a:endParaRPr i="1" sz="3025"/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-RU" sz="3025"/>
              <a:t>Тесты можно проходить повторно</a:t>
            </a:r>
            <a:endParaRPr sz="3025"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Классы карточек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676650" y="2011675"/>
            <a:ext cx="7424700" cy="376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ru-RU"/>
              <a:t>Структура: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MainCards:</a:t>
            </a:r>
            <a:endParaRPr sz="1700">
              <a:solidFill>
                <a:srgbClr val="A9B7C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7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70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-RU" sz="1700">
                <a:solidFill>
                  <a:srgbClr val="9876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7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7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ru-RU" sz="17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-RU" sz="17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ru-RU" sz="1700">
                <a:solidFill>
                  <a:srgbClr val="9876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>
              <a:solidFill>
                <a:srgbClr val="A9B7C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-RU" sz="17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.img</a:t>
            </a:r>
            <a:r>
              <a:rPr lang="ru-RU" sz="17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7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.name</a:t>
            </a:r>
            <a:r>
              <a:rPr lang="ru-RU" sz="17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7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.link = img</a:t>
            </a:r>
            <a:r>
              <a:rPr lang="ru-RU" sz="17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-RU" sz="17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endParaRPr sz="1700">
              <a:solidFill>
                <a:srgbClr val="A9B7C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-RU" sz="17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.lenght = </a:t>
            </a:r>
            <a:r>
              <a:rPr lang="ru-RU" sz="1700">
                <a:solidFill>
                  <a:srgbClr val="8888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ru-RU" sz="1700">
                <a:solidFill>
                  <a:srgbClr val="9876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CARDS</a:t>
            </a:r>
            <a:r>
              <a:rPr lang="ru-RU" sz="1700">
                <a:solidFill>
                  <a:srgbClr val="9876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-RU" sz="17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7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.link</a:t>
            </a:r>
            <a:r>
              <a:rPr lang="ru-RU" sz="1700">
                <a:solidFill>
                  <a:srgbClr val="9876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700">
              <a:highlight>
                <a:srgbClr val="FFFFFF"/>
              </a:highlight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10153800" y="1213725"/>
            <a:ext cx="169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MainCards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575" y="4324523"/>
            <a:ext cx="3080125" cy="17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7242825" y="4083025"/>
            <a:ext cx="42324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путь к иконки относительно папки static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надпись на иконке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</a:t>
            </a: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ссылка на раздел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lenght</a:t>
            </a: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количество уроков данного раздела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Классы карточек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676656" y="2011680"/>
            <a:ext cx="10753800" cy="376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ru-RU"/>
              <a:t>Структура: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CardOfLesson:</a:t>
            </a:r>
            <a:endParaRPr sz="1600">
              <a:solidFill>
                <a:srgbClr val="A9B7C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6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60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i="1" lang="ru-RU" sz="1600">
                <a:solidFill>
                  <a:srgbClr val="9876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6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6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-RU" sz="16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ru-RU" sz="16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ru-RU" sz="16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ru-RU" sz="1600">
                <a:solidFill>
                  <a:srgbClr val="9876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rgbClr val="A9B7C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-RU" sz="16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.color</a:t>
            </a:r>
            <a:r>
              <a:rPr lang="ru-RU" sz="16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.source</a:t>
            </a:r>
            <a:r>
              <a:rPr lang="ru-RU" sz="16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.link</a:t>
            </a:r>
            <a:r>
              <a:rPr lang="ru-RU" sz="16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.name = color</a:t>
            </a:r>
            <a:r>
              <a:rPr lang="ru-RU" sz="16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ru-RU" sz="16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ru-RU" sz="1600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>
                <a:solidFill>
                  <a:srgbClr val="A9B7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600">
              <a:highlight>
                <a:srgbClr val="FFFFFF"/>
              </a:highlight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9584625" y="1263075"/>
            <a:ext cx="184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CardOfLesson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25" y="4055600"/>
            <a:ext cx="4914250" cy="12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5979800" y="3725700"/>
            <a:ext cx="560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путь к иконки относительно папки static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надпись на иконке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ссылка на раздел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lenght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количество уроков данного раздела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Источники материалов уроков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719106" y="2258355"/>
            <a:ext cx="10753800" cy="376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libri"/>
              <a:buChar char="●"/>
            </a:pPr>
            <a:r>
              <a:rPr lang="ru-RU">
                <a:solidFill>
                  <a:srgbClr val="24292E"/>
                </a:solidFill>
                <a:highlight>
                  <a:srgbClr val="FFFFFF"/>
                </a:highlight>
              </a:rPr>
              <a:t>Г. Е. Рудзитис, Ф. Г. Фельдман. Химия. 9 класс. Учебник.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libri"/>
              <a:buChar char="●"/>
            </a:pPr>
            <a:r>
              <a:rPr lang="ru-RU">
                <a:solidFill>
                  <a:srgbClr val="24292E"/>
                </a:solidFill>
                <a:highlight>
                  <a:srgbClr val="FFFFFF"/>
                </a:highlight>
              </a:rPr>
              <a:t>Л.С. Атанасян, В. Ф. Бутузов, С. Б. Кадомцев, Э. Г. Позняк, И. И. Юдина. Геометрия. 7-9 класс. Учебник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libri"/>
              <a:buChar char="●"/>
            </a:pPr>
            <a:r>
              <a:rPr lang="ru-RU">
                <a:solidFill>
                  <a:srgbClr val="24292E"/>
                </a:solidFill>
                <a:highlight>
                  <a:srgbClr val="FFFFFF"/>
                </a:highlight>
              </a:rPr>
              <a:t>А. В. Перышкин, Е. М. Гутник. Физика. 9 класс. Учебник.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libri"/>
              <a:buChar char="●"/>
            </a:pPr>
            <a:r>
              <a:rPr lang="ru-RU">
                <a:solidFill>
                  <a:srgbClr val="24292E"/>
                </a:solidFill>
                <a:highlight>
                  <a:srgbClr val="FFFFFF"/>
                </a:highlight>
              </a:rPr>
              <a:t>Л. Л. Босова, А. Ю. Босова. Информатика. 9 класс. Учебник.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alibri"/>
              <a:buChar char="●"/>
            </a:pPr>
            <a:r>
              <a:rPr lang="ru-RU">
                <a:solidFill>
                  <a:srgbClr val="24292E"/>
                </a:solidFill>
                <a:highlight>
                  <a:srgbClr val="FFFFFF"/>
                </a:highlight>
              </a:rPr>
              <a:t>Л. Л. Босова, А. Ю. Босова. Информатика. 8 класс. Учебник.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ru-RU"/>
              <a:t>Про что наш проект?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76656" y="2405849"/>
            <a:ext cx="10753725" cy="337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9144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ru-RU" sz="2800"/>
              <a:t>Моя школа – сайт, где можно посмотреть информативные уроки по математике, физике и информатике.</a:t>
            </a:r>
            <a:endParaRPr/>
          </a:p>
          <a:p>
            <a:pPr indent="-177800" lvl="0" marL="91440" rtl="0" algn="just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ru-RU" sz="2800"/>
              <a:t>Для изучения предлагаются разные темы, а после просмотра материала урока можно проверить себя, пройдя тест.</a:t>
            </a:r>
            <a:endParaRPr/>
          </a:p>
          <a:p>
            <a:pPr indent="-177800" lvl="0" marL="91440" rtl="0" algn="just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ru-RU" sz="2800"/>
              <a:t>Зарегистрировавшись на сайте можно отслеживать свою статистику прохождения тестов.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ru-RU"/>
              <a:t>Планы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666756" y="1972055"/>
            <a:ext cx="107538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 Планируется создать больше уроков и тестов по разным темам;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 Увеличить объем уроков и тестов;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 Адаптация под мобильные устройства;</a:t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676656" y="2317071"/>
            <a:ext cx="10753725" cy="332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0650" lvl="0" marL="91440" rtl="0" algn="l">
              <a:spcBef>
                <a:spcPts val="1300"/>
              </a:spcBef>
              <a:spcAft>
                <a:spcPts val="0"/>
              </a:spcAft>
              <a:buSzPts val="1900"/>
              <a:buChar char=" "/>
            </a:pPr>
            <a:r>
              <a:rPr lang="ru-RU" sz="2500"/>
              <a:t>Некоторые задачи не были выполнены в силу сжатых сроков . Был создан удобный сайт с понятным интерфейсом. Программа помогает изучать новый материал ученикам и проводить уроки учителям</a:t>
            </a:r>
            <a:endParaRPr sz="2500"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350" y="2157438"/>
            <a:ext cx="2543124" cy="25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1350" y="2157438"/>
            <a:ext cx="2543124" cy="25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/>
          <p:nvPr/>
        </p:nvSpPr>
        <p:spPr>
          <a:xfrm>
            <a:off x="2558663" y="4700550"/>
            <a:ext cx="23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Пояснительная записка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6986650" y="4700550"/>
            <a:ext cx="23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Проект на GitHub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ru-RU"/>
              <a:t>Структура сайта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66749" y="1835328"/>
            <a:ext cx="107538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77800" lvl="0" marL="9144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 "/>
            </a:pPr>
            <a:r>
              <a:rPr b="0" i="0" lang="ru-RU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Сайт состоит из:</a:t>
            </a:r>
            <a:endParaRPr b="0" sz="3600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91440" rtl="0" algn="just">
              <a:lnSpc>
                <a:spcPct val="8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Основной страницы, где представлены разделы: математика,    физика, информатика</a:t>
            </a:r>
            <a:endParaRPr/>
          </a:p>
          <a:p>
            <a:pPr indent="-177800" lvl="0" marL="9144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Отдельных страниц по соответствующим разделам</a:t>
            </a:r>
            <a:endParaRPr/>
          </a:p>
          <a:p>
            <a:pPr indent="-177800" lvl="0" marL="9144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Страниц уроков</a:t>
            </a:r>
            <a:endParaRPr/>
          </a:p>
          <a:p>
            <a:pPr indent="-177800" lvl="0" marL="9144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Страниц с тестами, к которым можно перейти после просмотра материалов урока, чтобы проверить свои знания и закрепить изученный материал</a:t>
            </a:r>
            <a:endParaRPr b="0" i="0" sz="2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9144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 sz="2800">
                <a:solidFill>
                  <a:srgbClr val="000000"/>
                </a:solidFill>
              </a:rPr>
              <a:t>Страницы статистики, где можно посмотреть результаты всех пройденных тестов.</a:t>
            </a:r>
            <a:endParaRPr sz="2800">
              <a:solidFill>
                <a:srgbClr val="000000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25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88548" y="162181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ru-RU"/>
              <a:t>Основная страница</a:t>
            </a:r>
            <a:endParaRPr/>
          </a:p>
        </p:txBody>
      </p:sp>
      <p:pic>
        <p:nvPicPr>
          <p:cNvPr id="108" name="Google Shape;108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705" l="7314" r="6225" t="12869"/>
          <a:stretch/>
        </p:blipFill>
        <p:spPr>
          <a:xfrm>
            <a:off x="1325150" y="1589100"/>
            <a:ext cx="9631200" cy="52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0" y="0"/>
            <a:ext cx="10772775" cy="1260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ru-RU"/>
              <a:t>Раздел «Информатика»</a:t>
            </a:r>
            <a:endParaRPr/>
          </a:p>
        </p:txBody>
      </p:sp>
      <p:pic>
        <p:nvPicPr>
          <p:cNvPr id="115" name="Google Shape;11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225" l="6986" r="5676" t="13065"/>
          <a:stretch/>
        </p:blipFill>
        <p:spPr>
          <a:xfrm>
            <a:off x="1133900" y="1384925"/>
            <a:ext cx="10068300" cy="54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68676" y="133165"/>
            <a:ext cx="10772775" cy="110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ru-RU"/>
              <a:t>Урок «Двоичная система»</a:t>
            </a:r>
            <a:endParaRPr/>
          </a:p>
        </p:txBody>
      </p:sp>
      <p:pic>
        <p:nvPicPr>
          <p:cNvPr id="122" name="Google Shape;12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2" l="4677" r="3915" t="13495"/>
          <a:stretch/>
        </p:blipFill>
        <p:spPr>
          <a:xfrm>
            <a:off x="562365" y="1154097"/>
            <a:ext cx="11148540" cy="5703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0995" y="215447"/>
            <a:ext cx="10772775" cy="1036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ru-RU"/>
              <a:t>Тест «Двоичная система»</a:t>
            </a:r>
            <a:endParaRPr/>
          </a:p>
        </p:txBody>
      </p:sp>
      <p:pic>
        <p:nvPicPr>
          <p:cNvPr id="129" name="Google Shape;12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989" l="6967" r="4497" t="13065"/>
          <a:stretch/>
        </p:blipFill>
        <p:spPr>
          <a:xfrm>
            <a:off x="997275" y="1219125"/>
            <a:ext cx="10485000" cy="5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657606" y="312645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ru-RU"/>
              <a:t>Темы уроков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676656" y="1970843"/>
            <a:ext cx="10753725" cy="4305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914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ru-RU" sz="26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Физика</a:t>
            </a:r>
            <a:endParaRPr sz="2600"/>
          </a:p>
          <a:p>
            <a:pPr indent="-165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Calibri"/>
              <a:buAutoNum type="arabicPeriod"/>
            </a:pPr>
            <a:r>
              <a:rPr b="0" i="0" lang="ru-RU" sz="2600" u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 Электромагнитные волны</a:t>
            </a:r>
            <a:endParaRPr b="0" i="0" sz="26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Calibri"/>
              <a:buAutoNum type="arabicPeriod"/>
            </a:pPr>
            <a:r>
              <a:rPr b="0" i="0" lang="ru-RU" sz="2600" u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 Строение атома</a:t>
            </a:r>
            <a:endParaRPr sz="2600"/>
          </a:p>
          <a:p>
            <a:pPr indent="-165100" lvl="0" marL="914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Arial"/>
              <a:buChar char="•"/>
            </a:pPr>
            <a:r>
              <a:rPr b="0" i="0" lang="ru-RU" sz="2600" u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 Математика</a:t>
            </a:r>
            <a:endParaRPr sz="2600"/>
          </a:p>
          <a:p>
            <a:pPr indent="-165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Calibri"/>
              <a:buAutoNum type="arabicPeriod"/>
            </a:pPr>
            <a:r>
              <a:rPr b="0" i="0" lang="ru-RU" sz="2600" u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 Последовательности</a:t>
            </a:r>
            <a:endParaRPr sz="2600"/>
          </a:p>
          <a:p>
            <a:pPr indent="-165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Calibri"/>
              <a:buAutoNum type="arabicPeriod"/>
            </a:pPr>
            <a:r>
              <a:rPr b="0" i="0" lang="ru-RU" sz="2600" u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 Стереометрия</a:t>
            </a:r>
            <a:endParaRPr sz="2600"/>
          </a:p>
          <a:p>
            <a:pPr indent="-165100" lvl="0" marL="914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Arial"/>
              <a:buChar char="•"/>
            </a:pPr>
            <a:r>
              <a:rPr b="0" i="0" lang="ru-RU" sz="2600" u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 Информатика</a:t>
            </a:r>
            <a:endParaRPr sz="2600"/>
          </a:p>
          <a:p>
            <a:pPr indent="-165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Calibri"/>
              <a:buAutoNum type="arabicPeriod"/>
            </a:pPr>
            <a:r>
              <a:rPr b="0" i="0" lang="ru-RU" sz="2600" u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 Двоичная система счисления</a:t>
            </a:r>
            <a:endParaRPr sz="2600"/>
          </a:p>
          <a:p>
            <a:pPr indent="-165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Font typeface="Calibri"/>
              <a:buAutoNum type="arabicPeriod"/>
            </a:pPr>
            <a:r>
              <a:rPr b="0" i="0" lang="ru-RU" sz="2600" u="none" strike="noStrike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 Процессор</a:t>
            </a:r>
            <a:endParaRPr sz="2600"/>
          </a:p>
          <a:p>
            <a:pPr indent="0" lvl="0" marL="9144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sz="260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" y="5942700"/>
            <a:ext cx="819675" cy="8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667199" y="8"/>
            <a:ext cx="10772700" cy="165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Статистика профиля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151" y="1258924"/>
            <a:ext cx="7900800" cy="53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етрополия">
  <a:themeElements>
    <a:clrScheme name="Синий и зеленый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