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2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F464-A1B6-41EE-B4D3-E3439BC0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sv-SE" dirty="0" err="1">
                <a:solidFill>
                  <a:schemeClr val="accent2"/>
                </a:solidFill>
              </a:rPr>
              <a:t>Azure</a:t>
            </a:r>
            <a:r>
              <a:rPr lang="sv-SE" dirty="0">
                <a:solidFill>
                  <a:schemeClr val="accent2"/>
                </a:solidFill>
              </a:rPr>
              <a:t> API Management </a:t>
            </a:r>
            <a:endParaRPr lang="en-SE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444E4-9215-40C8-ADFC-71AFDBAC8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accent2"/>
                </a:solidFill>
              </a:rPr>
              <a:t>CI/CD </a:t>
            </a:r>
            <a:r>
              <a:rPr lang="sv-SE" dirty="0" err="1">
                <a:solidFill>
                  <a:schemeClr val="accent2"/>
                </a:solidFill>
              </a:rPr>
              <a:t>with</a:t>
            </a:r>
            <a:r>
              <a:rPr lang="sv-SE" dirty="0">
                <a:solidFill>
                  <a:schemeClr val="accent2"/>
                </a:solidFill>
              </a:rPr>
              <a:t> </a:t>
            </a:r>
            <a:r>
              <a:rPr lang="sv-SE" dirty="0" err="1">
                <a:solidFill>
                  <a:schemeClr val="accent2"/>
                </a:solidFill>
              </a:rPr>
              <a:t>Bicep</a:t>
            </a:r>
            <a:endParaRPr lang="en-SE" dirty="0">
              <a:solidFill>
                <a:schemeClr val="accent2"/>
              </a:solidFill>
            </a:endParaRPr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04A344C3-FBDC-4C2D-A14D-5730D35FD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7" r="19899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54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F29C42-4EEF-4D23-86BF-DC6FF1E364C3}"/>
              </a:ext>
            </a:extLst>
          </p:cNvPr>
          <p:cNvCxnSpPr>
            <a:cxnSpLocks/>
          </p:cNvCxnSpPr>
          <p:nvPr/>
        </p:nvCxnSpPr>
        <p:spPr>
          <a:xfrm>
            <a:off x="3136895" y="2091417"/>
            <a:ext cx="3056959" cy="72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F5AA11-0D43-4689-9BFF-C30B81A25B90}"/>
              </a:ext>
            </a:extLst>
          </p:cNvPr>
          <p:cNvSpPr txBox="1"/>
          <p:nvPr/>
        </p:nvSpPr>
        <p:spPr>
          <a:xfrm>
            <a:off x="2159265" y="1783640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accent2"/>
                </a:solidFill>
              </a:rPr>
              <a:t>DevGroup1</a:t>
            </a:r>
          </a:p>
          <a:p>
            <a:endParaRPr lang="sv-SE" sz="1400" dirty="0">
              <a:solidFill>
                <a:schemeClr val="accent2"/>
              </a:solidFill>
            </a:endParaRPr>
          </a:p>
          <a:p>
            <a:r>
              <a:rPr lang="sv-SE" sz="1400" dirty="0">
                <a:solidFill>
                  <a:schemeClr val="accent2"/>
                </a:solidFill>
              </a:rPr>
              <a:t>(</a:t>
            </a:r>
            <a:r>
              <a:rPr lang="sv-SE" sz="1400" dirty="0" err="1">
                <a:solidFill>
                  <a:schemeClr val="accent2"/>
                </a:solidFill>
              </a:rPr>
              <a:t>only</a:t>
            </a:r>
            <a:r>
              <a:rPr lang="sv-SE" sz="1400" dirty="0">
                <a:solidFill>
                  <a:schemeClr val="accent2"/>
                </a:solidFill>
              </a:rPr>
              <a:t> APIS)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78F7AD-6ADF-45C6-8BD1-934B2C092BC7}"/>
              </a:ext>
            </a:extLst>
          </p:cNvPr>
          <p:cNvSpPr/>
          <p:nvPr/>
        </p:nvSpPr>
        <p:spPr>
          <a:xfrm>
            <a:off x="8904288" y="1989422"/>
            <a:ext cx="1755843" cy="49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QA-APIM </a:t>
            </a:r>
            <a:endParaRPr lang="en-S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5E0F97-B071-475C-BDE6-0DD02589B5D2}"/>
              </a:ext>
            </a:extLst>
          </p:cNvPr>
          <p:cNvSpPr/>
          <p:nvPr/>
        </p:nvSpPr>
        <p:spPr>
          <a:xfrm>
            <a:off x="8959411" y="3838185"/>
            <a:ext cx="1700720" cy="49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PROD-APIM </a:t>
            </a:r>
            <a:endParaRPr lang="en-SE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7611E5-CE02-4C50-9A4F-AAA8145F2610}"/>
              </a:ext>
            </a:extLst>
          </p:cNvPr>
          <p:cNvCxnSpPr>
            <a:cxnSpLocks/>
          </p:cNvCxnSpPr>
          <p:nvPr/>
        </p:nvCxnSpPr>
        <p:spPr>
          <a:xfrm flipV="1">
            <a:off x="4031840" y="1454255"/>
            <a:ext cx="1420238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528E09-6F63-46AC-AB75-2923E8B38469}"/>
              </a:ext>
            </a:extLst>
          </p:cNvPr>
          <p:cNvCxnSpPr>
            <a:cxnSpLocks/>
          </p:cNvCxnSpPr>
          <p:nvPr/>
        </p:nvCxnSpPr>
        <p:spPr>
          <a:xfrm flipV="1">
            <a:off x="3705963" y="1454255"/>
            <a:ext cx="325877" cy="6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1DD429-AB65-45BC-BEB7-3749661C8272}"/>
              </a:ext>
            </a:extLst>
          </p:cNvPr>
          <p:cNvCxnSpPr>
            <a:cxnSpLocks/>
          </p:cNvCxnSpPr>
          <p:nvPr/>
        </p:nvCxnSpPr>
        <p:spPr>
          <a:xfrm>
            <a:off x="5452078" y="1454255"/>
            <a:ext cx="233464" cy="6444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3D9FF2-D024-4133-8AFD-C564A5EBFE8C}"/>
              </a:ext>
            </a:extLst>
          </p:cNvPr>
          <p:cNvSpPr txBox="1"/>
          <p:nvPr/>
        </p:nvSpPr>
        <p:spPr>
          <a:xfrm>
            <a:off x="4125874" y="1153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QA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8E9351-43CE-42FB-8F5D-3C1CE4492D1C}"/>
              </a:ext>
            </a:extLst>
          </p:cNvPr>
          <p:cNvSpPr txBox="1"/>
          <p:nvPr/>
        </p:nvSpPr>
        <p:spPr>
          <a:xfrm>
            <a:off x="3986163" y="182714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PROD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10CBC42-1A77-413E-88B7-71BE3F5E6C7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452078" y="1454255"/>
            <a:ext cx="3452210" cy="780790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DC2807A-5C78-45BD-BEBC-E490FF9D8F43}"/>
              </a:ext>
            </a:extLst>
          </p:cNvPr>
          <p:cNvSpPr txBox="1"/>
          <p:nvPr/>
        </p:nvSpPr>
        <p:spPr>
          <a:xfrm>
            <a:off x="7992660" y="1890768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accent2"/>
                </a:solidFill>
              </a:rPr>
              <a:t>deploy</a:t>
            </a:r>
            <a:r>
              <a:rPr lang="sv-SE" sz="1050" dirty="0">
                <a:solidFill>
                  <a:schemeClr val="accent2"/>
                </a:solidFill>
              </a:rPr>
              <a:t> QA</a:t>
            </a:r>
            <a:endParaRPr lang="en-SE" sz="1050" dirty="0">
              <a:solidFill>
                <a:schemeClr val="accent2"/>
              </a:solidFill>
            </a:endParaRP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26AB407-D74E-47AD-9102-CF1D57F2C4B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93854" y="2097970"/>
            <a:ext cx="2765557" cy="1985838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02C27A-FF96-4F5D-9623-B9D7FDC53F89}"/>
              </a:ext>
            </a:extLst>
          </p:cNvPr>
          <p:cNvCxnSpPr>
            <a:cxnSpLocks/>
          </p:cNvCxnSpPr>
          <p:nvPr/>
        </p:nvCxnSpPr>
        <p:spPr>
          <a:xfrm>
            <a:off x="3061804" y="4145962"/>
            <a:ext cx="3056959" cy="72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636710-CD8B-4EF9-86F8-8BAFA7027534}"/>
              </a:ext>
            </a:extLst>
          </p:cNvPr>
          <p:cNvSpPr txBox="1"/>
          <p:nvPr/>
        </p:nvSpPr>
        <p:spPr>
          <a:xfrm>
            <a:off x="2084174" y="3838185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>
                <a:solidFill>
                  <a:schemeClr val="accent2"/>
                </a:solidFill>
              </a:rPr>
              <a:t>DevGroup2</a:t>
            </a:r>
            <a:endParaRPr lang="sv-SE" sz="1400" dirty="0">
              <a:solidFill>
                <a:schemeClr val="accent2"/>
              </a:solidFill>
            </a:endParaRPr>
          </a:p>
          <a:p>
            <a:endParaRPr lang="sv-SE" sz="1400" dirty="0">
              <a:solidFill>
                <a:schemeClr val="accent2"/>
              </a:solidFill>
            </a:endParaRPr>
          </a:p>
          <a:p>
            <a:r>
              <a:rPr lang="sv-SE" sz="1400" dirty="0">
                <a:solidFill>
                  <a:schemeClr val="accent2"/>
                </a:solidFill>
              </a:rPr>
              <a:t>(</a:t>
            </a:r>
            <a:r>
              <a:rPr lang="sv-SE" sz="1400" dirty="0" err="1">
                <a:solidFill>
                  <a:schemeClr val="accent2"/>
                </a:solidFill>
              </a:rPr>
              <a:t>only</a:t>
            </a:r>
            <a:r>
              <a:rPr lang="sv-SE" sz="1400" dirty="0">
                <a:solidFill>
                  <a:schemeClr val="accent2"/>
                </a:solidFill>
              </a:rPr>
              <a:t> APIS)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1A3F5E-A559-45DE-988D-81629ABA4242}"/>
              </a:ext>
            </a:extLst>
          </p:cNvPr>
          <p:cNvCxnSpPr>
            <a:cxnSpLocks/>
          </p:cNvCxnSpPr>
          <p:nvPr/>
        </p:nvCxnSpPr>
        <p:spPr>
          <a:xfrm flipV="1">
            <a:off x="3956749" y="3508800"/>
            <a:ext cx="1420238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05B879-2A7C-41DC-9C2F-D808294E1C86}"/>
              </a:ext>
            </a:extLst>
          </p:cNvPr>
          <p:cNvCxnSpPr>
            <a:cxnSpLocks/>
          </p:cNvCxnSpPr>
          <p:nvPr/>
        </p:nvCxnSpPr>
        <p:spPr>
          <a:xfrm flipV="1">
            <a:off x="3630872" y="3508800"/>
            <a:ext cx="325877" cy="6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99091E-36B8-4284-B983-85DA8D11AC9B}"/>
              </a:ext>
            </a:extLst>
          </p:cNvPr>
          <p:cNvCxnSpPr>
            <a:cxnSpLocks/>
          </p:cNvCxnSpPr>
          <p:nvPr/>
        </p:nvCxnSpPr>
        <p:spPr>
          <a:xfrm>
            <a:off x="5376987" y="3508800"/>
            <a:ext cx="233464" cy="6444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3B823A-5732-4CB6-982F-099B0E39D47E}"/>
              </a:ext>
            </a:extLst>
          </p:cNvPr>
          <p:cNvSpPr txBox="1"/>
          <p:nvPr/>
        </p:nvSpPr>
        <p:spPr>
          <a:xfrm>
            <a:off x="4050783" y="3208319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QA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6D74A0-04F3-4DD1-9694-5FFC6E662950}"/>
              </a:ext>
            </a:extLst>
          </p:cNvPr>
          <p:cNvSpPr txBox="1"/>
          <p:nvPr/>
        </p:nvSpPr>
        <p:spPr>
          <a:xfrm>
            <a:off x="3911072" y="3881687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PROD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E9CB886-E096-4D71-87CD-3A6A92B3CF6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396955" y="2235045"/>
            <a:ext cx="3507333" cy="1299438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58DAAFC-CCE1-44C2-BF8C-1CE4C346DF0E}"/>
              </a:ext>
            </a:extLst>
          </p:cNvPr>
          <p:cNvSpPr txBox="1"/>
          <p:nvPr/>
        </p:nvSpPr>
        <p:spPr>
          <a:xfrm>
            <a:off x="7972215" y="3722018"/>
            <a:ext cx="9813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accent2"/>
                </a:solidFill>
              </a:rPr>
              <a:t>deploy</a:t>
            </a:r>
            <a:r>
              <a:rPr lang="sv-SE" sz="1050" dirty="0">
                <a:solidFill>
                  <a:schemeClr val="accent2"/>
                </a:solidFill>
              </a:rPr>
              <a:t> PROD</a:t>
            </a:r>
            <a:endParaRPr lang="en-SE" sz="1050" dirty="0">
              <a:solidFill>
                <a:schemeClr val="accent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3BB3243E-3F3E-445B-B3D0-03D8F9850B06}"/>
              </a:ext>
            </a:extLst>
          </p:cNvPr>
          <p:cNvCxnSpPr>
            <a:cxnSpLocks/>
          </p:cNvCxnSpPr>
          <p:nvPr/>
        </p:nvCxnSpPr>
        <p:spPr>
          <a:xfrm flipV="1">
            <a:off x="6118763" y="4090361"/>
            <a:ext cx="2840562" cy="73108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5CC2FF-2D7F-4445-80A9-F5DE4D4CCCF4}"/>
              </a:ext>
            </a:extLst>
          </p:cNvPr>
          <p:cNvCxnSpPr>
            <a:cxnSpLocks/>
          </p:cNvCxnSpPr>
          <p:nvPr/>
        </p:nvCxnSpPr>
        <p:spPr>
          <a:xfrm>
            <a:off x="3061804" y="5823281"/>
            <a:ext cx="3056959" cy="72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F73A75-6297-4679-903B-6562FCB22896}"/>
              </a:ext>
            </a:extLst>
          </p:cNvPr>
          <p:cNvSpPr txBox="1"/>
          <p:nvPr/>
        </p:nvSpPr>
        <p:spPr>
          <a:xfrm>
            <a:off x="2084174" y="5515504"/>
            <a:ext cx="1574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solidFill>
                  <a:schemeClr val="accent2"/>
                </a:solidFill>
              </a:rPr>
              <a:t>Main Infra</a:t>
            </a:r>
          </a:p>
          <a:p>
            <a:endParaRPr lang="sv-SE" sz="1400" dirty="0">
              <a:solidFill>
                <a:schemeClr val="accent2"/>
              </a:solidFill>
            </a:endParaRPr>
          </a:p>
          <a:p>
            <a:r>
              <a:rPr lang="sv-SE" sz="1400" dirty="0">
                <a:solidFill>
                  <a:schemeClr val="accent2"/>
                </a:solidFill>
              </a:rPr>
              <a:t>(API </a:t>
            </a:r>
            <a:r>
              <a:rPr lang="sv-SE" sz="1400" dirty="0" err="1">
                <a:solidFill>
                  <a:schemeClr val="accent2"/>
                </a:solidFill>
              </a:rPr>
              <a:t>Managment</a:t>
            </a:r>
            <a:r>
              <a:rPr lang="sv-SE" sz="1400" dirty="0">
                <a:solidFill>
                  <a:schemeClr val="accent2"/>
                </a:solidFill>
              </a:rPr>
              <a:t> </a:t>
            </a:r>
          </a:p>
          <a:p>
            <a:r>
              <a:rPr lang="sv-SE" sz="1400" dirty="0" err="1">
                <a:solidFill>
                  <a:schemeClr val="accent2"/>
                </a:solidFill>
              </a:rPr>
              <a:t>main</a:t>
            </a:r>
            <a:r>
              <a:rPr lang="sv-SE" sz="1400" dirty="0">
                <a:solidFill>
                  <a:schemeClr val="accent2"/>
                </a:solidFill>
              </a:rPr>
              <a:t> setup)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D2D2BB-1CB2-487F-B245-8643580C2422}"/>
              </a:ext>
            </a:extLst>
          </p:cNvPr>
          <p:cNvCxnSpPr>
            <a:cxnSpLocks/>
          </p:cNvCxnSpPr>
          <p:nvPr/>
        </p:nvCxnSpPr>
        <p:spPr>
          <a:xfrm flipV="1">
            <a:off x="3956749" y="5186119"/>
            <a:ext cx="1420238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C40871D-2E1E-4C4E-8390-C2C8A617F24A}"/>
              </a:ext>
            </a:extLst>
          </p:cNvPr>
          <p:cNvCxnSpPr>
            <a:cxnSpLocks/>
          </p:cNvCxnSpPr>
          <p:nvPr/>
        </p:nvCxnSpPr>
        <p:spPr>
          <a:xfrm flipV="1">
            <a:off x="3630872" y="5186119"/>
            <a:ext cx="325877" cy="6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AC865E2-2A0C-4336-86FB-D6A120C7D3EF}"/>
              </a:ext>
            </a:extLst>
          </p:cNvPr>
          <p:cNvCxnSpPr>
            <a:cxnSpLocks/>
          </p:cNvCxnSpPr>
          <p:nvPr/>
        </p:nvCxnSpPr>
        <p:spPr>
          <a:xfrm>
            <a:off x="5376987" y="5186119"/>
            <a:ext cx="233464" cy="6444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12F203-0947-4960-9FF4-4F21AA1B6F9C}"/>
              </a:ext>
            </a:extLst>
          </p:cNvPr>
          <p:cNvSpPr txBox="1"/>
          <p:nvPr/>
        </p:nvSpPr>
        <p:spPr>
          <a:xfrm>
            <a:off x="4050783" y="4885638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QA</a:t>
            </a:r>
            <a:endParaRPr lang="en-SE" sz="1400" dirty="0">
              <a:solidFill>
                <a:schemeClr val="accent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528C0B-0AB3-436C-9F27-BA2BB8891009}"/>
              </a:ext>
            </a:extLst>
          </p:cNvPr>
          <p:cNvSpPr txBox="1"/>
          <p:nvPr/>
        </p:nvSpPr>
        <p:spPr>
          <a:xfrm>
            <a:off x="3911072" y="555900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>
                <a:solidFill>
                  <a:schemeClr val="accent2"/>
                </a:solidFill>
              </a:rPr>
              <a:t>branch</a:t>
            </a:r>
            <a:r>
              <a:rPr lang="sv-SE" sz="1400" dirty="0">
                <a:solidFill>
                  <a:schemeClr val="accent2"/>
                </a:solidFill>
              </a:rPr>
              <a:t> PROD</a:t>
            </a:r>
            <a:endParaRPr lang="en-SE" sz="1400" dirty="0">
              <a:solidFill>
                <a:schemeClr val="accent2"/>
              </a:solidFill>
            </a:endParaRP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2D56CB02-53BA-4366-84F4-22243364947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396955" y="2235045"/>
            <a:ext cx="3507333" cy="2958370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00AB1307-B08F-4D8C-9FF7-271B17F8FCE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138731" y="4083808"/>
            <a:ext cx="2820680" cy="1739472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8880D7-1F5B-49C5-A923-F0BEAD64995B}"/>
              </a:ext>
            </a:extLst>
          </p:cNvPr>
          <p:cNvSpPr txBox="1"/>
          <p:nvPr/>
        </p:nvSpPr>
        <p:spPr>
          <a:xfrm>
            <a:off x="661348" y="37355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accent2"/>
                </a:solidFill>
              </a:rPr>
              <a:t>Bicep</a:t>
            </a:r>
            <a:r>
              <a:rPr lang="sv-SE" dirty="0">
                <a:solidFill>
                  <a:schemeClr val="accent2"/>
                </a:solidFill>
              </a:rPr>
              <a:t> </a:t>
            </a:r>
            <a:r>
              <a:rPr lang="sv-SE" dirty="0" err="1">
                <a:solidFill>
                  <a:schemeClr val="accent2"/>
                </a:solidFill>
              </a:rPr>
              <a:t>Branching</a:t>
            </a:r>
            <a:r>
              <a:rPr lang="sv-SE" dirty="0">
                <a:solidFill>
                  <a:schemeClr val="accent2"/>
                </a:solidFill>
              </a:rPr>
              <a:t> </a:t>
            </a:r>
            <a:r>
              <a:rPr lang="sv-SE" dirty="0" err="1">
                <a:solidFill>
                  <a:schemeClr val="accent2"/>
                </a:solidFill>
              </a:rPr>
              <a:t>Example</a:t>
            </a:r>
            <a:endParaRPr lang="en-SE" dirty="0">
              <a:solidFill>
                <a:schemeClr val="accent2"/>
              </a:solidFill>
            </a:endParaRPr>
          </a:p>
        </p:txBody>
      </p:sp>
      <p:pic>
        <p:nvPicPr>
          <p:cNvPr id="118" name="Graphic 117" descr="Programmer female outline">
            <a:extLst>
              <a:ext uri="{FF2B5EF4-FFF2-40B4-BE49-F238E27FC236}">
                <a16:creationId xmlns:a16="http://schemas.microsoft.com/office/drawing/2014/main" id="{585013DF-6515-473B-A039-26680093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1746" y="1433568"/>
            <a:ext cx="914400" cy="914400"/>
          </a:xfrm>
          <a:prstGeom prst="rect">
            <a:avLst/>
          </a:prstGeom>
        </p:spPr>
      </p:pic>
      <p:pic>
        <p:nvPicPr>
          <p:cNvPr id="120" name="Graphic 119" descr="Programmer male outline">
            <a:extLst>
              <a:ext uri="{FF2B5EF4-FFF2-40B4-BE49-F238E27FC236}">
                <a16:creationId xmlns:a16="http://schemas.microsoft.com/office/drawing/2014/main" id="{E2C222C3-0D56-4561-8AAF-92B188017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3549" y="3508800"/>
            <a:ext cx="914400" cy="914400"/>
          </a:xfrm>
          <a:prstGeom prst="rect">
            <a:avLst/>
          </a:prstGeom>
        </p:spPr>
      </p:pic>
      <p:pic>
        <p:nvPicPr>
          <p:cNvPr id="122" name="Graphic 121" descr="Gears outline">
            <a:extLst>
              <a:ext uri="{FF2B5EF4-FFF2-40B4-BE49-F238E27FC236}">
                <a16:creationId xmlns:a16="http://schemas.microsoft.com/office/drawing/2014/main" id="{FD413413-40E0-4702-B6C4-BD0C8A5FA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7901" y="51826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460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884C7"/>
      </a:accent1>
      <a:accent2>
        <a:srgbClr val="B969D0"/>
      </a:accent2>
      <a:accent3>
        <a:srgbClr val="A384D8"/>
      </a:accent3>
      <a:accent4>
        <a:srgbClr val="696ED0"/>
      </a:accent4>
      <a:accent5>
        <a:srgbClr val="7CA6D5"/>
      </a:accent5>
      <a:accent6>
        <a:srgbClr val="5DAEB9"/>
      </a:accent6>
      <a:hlink>
        <a:srgbClr val="568E6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Wingdings</vt:lpstr>
      <vt:lpstr>CosineVTI</vt:lpstr>
      <vt:lpstr>Azure API Management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API Management </dc:title>
  <dc:creator>Arash Rassoulpour</dc:creator>
  <cp:lastModifiedBy>Arash Rassoulpour</cp:lastModifiedBy>
  <cp:revision>5</cp:revision>
  <dcterms:created xsi:type="dcterms:W3CDTF">2022-01-11T12:35:09Z</dcterms:created>
  <dcterms:modified xsi:type="dcterms:W3CDTF">2022-01-11T15:25:33Z</dcterms:modified>
</cp:coreProperties>
</file>