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D48C777-E05B-49D2-847D-FFDF574547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993368-0FD4-48B2-A36F-5822285A2CC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DBA1D2-1A8F-4ECD-99CE-13EA91F29B8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F45DEF-21EF-4649-9DD4-E43FFE941A8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60140-757E-4382-BE2F-B971A286C93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8E0E2B-A3AA-41F5-9A29-6F4D7CB0038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2FA7BA-CE42-4FDF-A7DE-09E60BB0F9F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94CD7-A186-4BF9-AEA5-CF6F82D1195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2752F-835B-423B-AFD3-CB48B8BC113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078347-4C5A-4117-AF8D-84FC35270CD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483CCC-292F-43A7-83CC-62367A91FF7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7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8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2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6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0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4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8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2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eef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17" name="Text 0"/>
          <p:cNvSpPr/>
          <p:nvPr/>
        </p:nvSpPr>
        <p:spPr>
          <a:xfrm>
            <a:off x="758160" y="799560"/>
            <a:ext cx="7626960" cy="35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1" lang="en-US" sz="4450" spc="-1" strike="noStrike">
                <a:solidFill>
                  <a:srgbClr val="7068f4"/>
                </a:solidFill>
                <a:latin typeface="Barlow Bold"/>
                <a:ea typeface="Barlow Bold"/>
              </a:rPr>
              <a:t>Практика использования триггеров для БД с научными журналами и статьями</a:t>
            </a:r>
            <a:endParaRPr b="0" lang="en-US" sz="4450" spc="-1" strike="noStrike">
              <a:latin typeface="Arial"/>
            </a:endParaRPr>
          </a:p>
        </p:txBody>
      </p:sp>
      <p:sp>
        <p:nvSpPr>
          <p:cNvPr id="418" name="Text 1"/>
          <p:cNvSpPr/>
          <p:nvPr/>
        </p:nvSpPr>
        <p:spPr>
          <a:xfrm>
            <a:off x="758160" y="4687920"/>
            <a:ext cx="7626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Авторы: Тетюхин Максим, Лукьянов Платон, Котегов Никита, Пан Владимир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9" name="Text 2"/>
          <p:cNvSpPr/>
          <p:nvPr/>
        </p:nvSpPr>
        <p:spPr>
          <a:xfrm>
            <a:off x="758160" y="5625000"/>
            <a:ext cx="7626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Преподаватели: Михайлов Дмитрий Андреевич, Шевнин Лев Ярославович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20" name="Text 3"/>
          <p:cNvSpPr/>
          <p:nvPr/>
        </p:nvSpPr>
        <p:spPr>
          <a:xfrm>
            <a:off x="758160" y="6562080"/>
            <a:ext cx="7626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Text 4"/>
          <p:cNvSpPr/>
          <p:nvPr/>
        </p:nvSpPr>
        <p:spPr>
          <a:xfrm>
            <a:off x="758160" y="7152840"/>
            <a:ext cx="7626960" cy="2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149"/>
              </a:lnSpc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272525"/>
                </a:solidFill>
                <a:latin typeface="Montserrat"/>
                <a:ea typeface="Montserrat"/>
              </a:rPr>
              <a:t>СПбГУ, весна 2025</a:t>
            </a:r>
            <a:endParaRPr b="0" lang="en-U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 0"/>
          <p:cNvSpPr/>
          <p:nvPr/>
        </p:nvSpPr>
        <p:spPr>
          <a:xfrm>
            <a:off x="758160" y="3045600"/>
            <a:ext cx="1311336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16801"/>
              </a:lnSpc>
              <a:buNone/>
              <a:tabLst>
                <a:tab algn="l" pos="0"/>
              </a:tabLst>
            </a:pPr>
            <a:r>
              <a:rPr b="1" lang="en-US" sz="13450" spc="-1" strike="noStrike">
                <a:solidFill>
                  <a:srgbClr val="7068f4"/>
                </a:solidFill>
                <a:latin typeface="Barlow Bold"/>
                <a:ea typeface="Barlow Bold"/>
              </a:rPr>
              <a:t>Q&amp;A</a:t>
            </a:r>
            <a:endParaRPr b="0" lang="en-US" sz="13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23" name="Text 0"/>
          <p:cNvSpPr/>
          <p:nvPr/>
        </p:nvSpPr>
        <p:spPr>
          <a:xfrm>
            <a:off x="715680" y="1266840"/>
            <a:ext cx="740808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501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7068f4"/>
                </a:solidFill>
                <a:latin typeface="Barlow Bold"/>
                <a:ea typeface="Barlow Bold"/>
              </a:rPr>
              <a:t>Выбор сайта и парсинг данных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4" name="Shape 1"/>
          <p:cNvSpPr/>
          <p:nvPr/>
        </p:nvSpPr>
        <p:spPr>
          <a:xfrm>
            <a:off x="715680" y="2099160"/>
            <a:ext cx="7711920" cy="1015560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 w="0">
            <a:noFill/>
          </a:ln>
          <a:effectLst>
            <a:outerShdw algn="bl" blurRad="43200" dir="13500000" dist="21382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5" name="Text 2"/>
          <p:cNvSpPr/>
          <p:nvPr/>
        </p:nvSpPr>
        <p:spPr>
          <a:xfrm>
            <a:off x="889560" y="2273040"/>
            <a:ext cx="22870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72525"/>
                </a:solidFill>
                <a:latin typeface="Barlow Bold"/>
                <a:ea typeface="Barlow Bold"/>
              </a:rPr>
              <a:t>Источник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Text 3"/>
          <p:cNvSpPr/>
          <p:nvPr/>
        </p:nvSpPr>
        <p:spPr>
          <a:xfrm>
            <a:off x="889560" y="2663280"/>
            <a:ext cx="736452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272525"/>
                </a:solidFill>
                <a:latin typeface="Montserrat"/>
                <a:ea typeface="Montserrat"/>
              </a:rPr>
              <a:t>Выбран сайт «КиберЛенинка» — крупная онлайн-библиотека научных работ.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27" name="Shape 4"/>
          <p:cNvSpPr/>
          <p:nvPr/>
        </p:nvSpPr>
        <p:spPr>
          <a:xfrm>
            <a:off x="715680" y="3288960"/>
            <a:ext cx="7711920" cy="1293840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 w="0">
            <a:noFill/>
          </a:ln>
          <a:effectLst>
            <a:outerShdw algn="bl" blurRad="43200" dir="13500000" dist="21382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8" name="Text 5"/>
          <p:cNvSpPr/>
          <p:nvPr/>
        </p:nvSpPr>
        <p:spPr>
          <a:xfrm>
            <a:off x="889560" y="3462840"/>
            <a:ext cx="22870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72525"/>
                </a:solidFill>
                <a:latin typeface="Barlow Bold"/>
                <a:ea typeface="Barlow Bold"/>
              </a:rPr>
              <a:t>Парсинг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 6"/>
          <p:cNvSpPr/>
          <p:nvPr/>
        </p:nvSpPr>
        <p:spPr>
          <a:xfrm>
            <a:off x="889560" y="3853080"/>
            <a:ext cx="73645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149"/>
              </a:lnSpc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272525"/>
                </a:solidFill>
                <a:latin typeface="Montserrat"/>
                <a:ea typeface="Montserrat"/>
              </a:rPr>
              <a:t>Использован API сайта и BeautifulSoup для извлечения метаданных и статистики.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30" name="Shape 7"/>
          <p:cNvSpPr/>
          <p:nvPr/>
        </p:nvSpPr>
        <p:spPr>
          <a:xfrm>
            <a:off x="715680" y="4757040"/>
            <a:ext cx="7711920" cy="1015560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 w="0">
            <a:noFill/>
          </a:ln>
          <a:effectLst>
            <a:outerShdw algn="bl" blurRad="43200" dir="13500000" dist="21382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1" name="Text 8"/>
          <p:cNvSpPr/>
          <p:nvPr/>
        </p:nvSpPr>
        <p:spPr>
          <a:xfrm>
            <a:off x="889560" y="4930920"/>
            <a:ext cx="30693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72525"/>
                </a:solidFill>
                <a:latin typeface="Barlow Bold"/>
                <a:ea typeface="Barlow Bold"/>
              </a:rPr>
              <a:t>Дополнительные данные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Text 9"/>
          <p:cNvSpPr/>
          <p:nvPr/>
        </p:nvSpPr>
        <p:spPr>
          <a:xfrm>
            <a:off x="889560" y="5321160"/>
            <a:ext cx="736452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272525"/>
                </a:solidFill>
                <a:latin typeface="Montserrat"/>
                <a:ea typeface="Montserrat"/>
              </a:rPr>
              <a:t>Через API CrossRef получены данные по DOI: дата индексации и цитирование.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33" name="Shape 10"/>
          <p:cNvSpPr/>
          <p:nvPr/>
        </p:nvSpPr>
        <p:spPr>
          <a:xfrm>
            <a:off x="715680" y="5946840"/>
            <a:ext cx="7711920" cy="1015560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 w="0">
            <a:noFill/>
          </a:ln>
          <a:effectLst>
            <a:outerShdw algn="bl" blurRad="43200" dir="13500000" dist="21382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" name="Text 11"/>
          <p:cNvSpPr/>
          <p:nvPr/>
        </p:nvSpPr>
        <p:spPr>
          <a:xfrm>
            <a:off x="889560" y="6120720"/>
            <a:ext cx="26326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72525"/>
                </a:solidFill>
                <a:latin typeface="Barlow Bold"/>
                <a:ea typeface="Barlow Bold"/>
              </a:rPr>
              <a:t>Статистика журналов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Text 12"/>
          <p:cNvSpPr/>
          <p:nvPr/>
        </p:nvSpPr>
        <p:spPr>
          <a:xfrm>
            <a:off x="889560" y="6510960"/>
            <a:ext cx="7364520" cy="2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buNone/>
              <a:tabLst>
                <a:tab algn="l" pos="0"/>
              </a:tabLst>
            </a:pPr>
            <a:r>
              <a:rPr b="0" lang="en-US" sz="1350" spc="-1" strike="noStrike">
                <a:solidFill>
                  <a:srgbClr val="272525"/>
                </a:solidFill>
                <a:latin typeface="Montserrat"/>
                <a:ea typeface="Montserrat"/>
              </a:rPr>
              <a:t>Парсер страниц журналов собрал просмотры, скачивания и индекс Хирша.</a:t>
            </a:r>
            <a:endParaRPr b="0" lang="en-US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 0"/>
          <p:cNvSpPr/>
          <p:nvPr/>
        </p:nvSpPr>
        <p:spPr>
          <a:xfrm>
            <a:off x="758160" y="1691280"/>
            <a:ext cx="13113360" cy="14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1" lang="en-US" sz="4450" spc="-1" strike="noStrike">
                <a:solidFill>
                  <a:srgbClr val="7068f4"/>
                </a:solidFill>
                <a:latin typeface="Barlow Bold"/>
                <a:ea typeface="Barlow Bold"/>
              </a:rPr>
              <a:t>Создание таблицы и нормализация данных</a:t>
            </a:r>
            <a:endParaRPr b="0" lang="en-US" sz="4450" spc="-1" strike="noStrike">
              <a:latin typeface="Arial"/>
            </a:endParaRPr>
          </a:p>
        </p:txBody>
      </p:sp>
      <p:sp>
        <p:nvSpPr>
          <p:cNvPr id="437" name="Text 1"/>
          <p:cNvSpPr/>
          <p:nvPr/>
        </p:nvSpPr>
        <p:spPr>
          <a:xfrm>
            <a:off x="758160" y="365796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7068f4"/>
                </a:solidFill>
                <a:latin typeface="Barlow Bold"/>
                <a:ea typeface="Barlow Bold"/>
              </a:rPr>
              <a:t>Обработка данных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8" name="Text 2"/>
          <p:cNvSpPr/>
          <p:nvPr/>
        </p:nvSpPr>
        <p:spPr>
          <a:xfrm>
            <a:off x="758160" y="4230720"/>
            <a:ext cx="4017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JSON-данные загружены в pandas DataFrame и нормализованы.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9" name="Text 3"/>
          <p:cNvSpPr/>
          <p:nvPr/>
        </p:nvSpPr>
        <p:spPr>
          <a:xfrm>
            <a:off x="5312880" y="365796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7068f4"/>
                </a:solidFill>
                <a:latin typeface="Barlow Bold"/>
                <a:ea typeface="Barlow Bold"/>
              </a:rPr>
              <a:t>Базовые сущности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0" name="Text 4"/>
          <p:cNvSpPr/>
          <p:nvPr/>
        </p:nvSpPr>
        <p:spPr>
          <a:xfrm>
            <a:off x="5312880" y="4230720"/>
            <a:ext cx="4017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7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Журналы — агрегированная статистика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1" name="Text 5"/>
          <p:cNvSpPr/>
          <p:nvPr/>
        </p:nvSpPr>
        <p:spPr>
          <a:xfrm>
            <a:off x="5312880" y="5000040"/>
            <a:ext cx="4017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7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Статьи — метаданные публикаций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2" name="Text 6"/>
          <p:cNvSpPr/>
          <p:nvPr/>
        </p:nvSpPr>
        <p:spPr>
          <a:xfrm>
            <a:off x="5312880" y="5769000"/>
            <a:ext cx="4017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7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Справочники — каталоги, авторы, ключевые слова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3" name="Text 7"/>
          <p:cNvSpPr/>
          <p:nvPr/>
        </p:nvSpPr>
        <p:spPr>
          <a:xfrm>
            <a:off x="9867600" y="365796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7068f4"/>
                </a:solidFill>
                <a:latin typeface="Barlow Bold"/>
                <a:ea typeface="Barlow Bold"/>
              </a:rPr>
              <a:t>Загрузка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4" name="Text 8"/>
          <p:cNvSpPr/>
          <p:nvPr/>
        </p:nvSpPr>
        <p:spPr>
          <a:xfrm>
            <a:off x="9867600" y="4230720"/>
            <a:ext cx="4017960" cy="10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Данные выгружены в базу PostgreSQL для дальнейшей работы.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 0"/>
          <p:cNvSpPr/>
          <p:nvPr/>
        </p:nvSpPr>
        <p:spPr>
          <a:xfrm>
            <a:off x="754560" y="592920"/>
            <a:ext cx="107409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7068f4"/>
                </a:solidFill>
                <a:latin typeface="Barlow Bold"/>
                <a:ea typeface="Barlow Bold"/>
              </a:rPr>
              <a:t>Анализ данных — Скачивания журналов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46" name="Image 0" descr="preencoded.png"/>
          <p:cNvPicPr/>
          <p:nvPr/>
        </p:nvPicPr>
        <p:blipFill>
          <a:blip r:embed="rId1"/>
          <a:stretch/>
        </p:blipFill>
        <p:spPr>
          <a:xfrm>
            <a:off x="754560" y="1740960"/>
            <a:ext cx="6867000" cy="5173560"/>
          </a:xfrm>
          <a:prstGeom prst="rect">
            <a:avLst/>
          </a:prstGeom>
          <a:ln w="0">
            <a:noFill/>
          </a:ln>
        </p:spPr>
      </p:pic>
      <p:sp>
        <p:nvSpPr>
          <p:cNvPr id="447" name="Shape 1"/>
          <p:cNvSpPr/>
          <p:nvPr/>
        </p:nvSpPr>
        <p:spPr>
          <a:xfrm>
            <a:off x="8103240" y="1740960"/>
            <a:ext cx="436320" cy="436320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 w="0">
            <a:noFill/>
          </a:ln>
          <a:effectLst>
            <a:outerShdw algn="bl" blurRad="48240" dir="13500000" dist="23928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8" name="Text 2"/>
          <p:cNvSpPr/>
          <p:nvPr/>
        </p:nvSpPr>
        <p:spPr>
          <a:xfrm>
            <a:off x="8733960" y="1807560"/>
            <a:ext cx="255348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72525"/>
                </a:solidFill>
                <a:latin typeface="Barlow Bold"/>
                <a:ea typeface="Barlow Bold"/>
              </a:rPr>
              <a:t>Цель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Text 3"/>
          <p:cNvSpPr/>
          <p:nvPr/>
        </p:nvSpPr>
        <p:spPr>
          <a:xfrm>
            <a:off x="8733960" y="2320920"/>
            <a:ext cx="5148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272525"/>
                </a:solidFill>
                <a:latin typeface="Montserrat"/>
                <a:ea typeface="Montserrat"/>
              </a:rPr>
              <a:t>Проанализировать общее количество скачиваний по журналам.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0" name="Shape 4"/>
          <p:cNvSpPr/>
          <p:nvPr/>
        </p:nvSpPr>
        <p:spPr>
          <a:xfrm>
            <a:off x="8103240" y="3330000"/>
            <a:ext cx="436320" cy="436320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 w="0">
            <a:noFill/>
          </a:ln>
          <a:effectLst>
            <a:outerShdw algn="bl" blurRad="48240" dir="13500000" dist="23928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1" name="Text 5"/>
          <p:cNvSpPr/>
          <p:nvPr/>
        </p:nvSpPr>
        <p:spPr>
          <a:xfrm>
            <a:off x="8733960" y="3396600"/>
            <a:ext cx="255348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72525"/>
                </a:solidFill>
                <a:latin typeface="Barlow Bold"/>
                <a:ea typeface="Barlow Bold"/>
              </a:rPr>
              <a:t>Вывод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Text 6"/>
          <p:cNvSpPr/>
          <p:nvPr/>
        </p:nvSpPr>
        <p:spPr>
          <a:xfrm>
            <a:off x="8733960" y="3909960"/>
            <a:ext cx="514872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272525"/>
                </a:solidFill>
                <a:latin typeface="Montserrat"/>
                <a:ea typeface="Montserrat"/>
              </a:rPr>
              <a:t>Распределение похоже на просмотры, но значения в 10-100 раз меньше.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3" name="Text 7"/>
          <p:cNvSpPr/>
          <p:nvPr/>
        </p:nvSpPr>
        <p:spPr>
          <a:xfrm>
            <a:off x="754560" y="7351560"/>
            <a:ext cx="1312056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 0"/>
          <p:cNvSpPr/>
          <p:nvPr/>
        </p:nvSpPr>
        <p:spPr>
          <a:xfrm>
            <a:off x="746640" y="778320"/>
            <a:ext cx="6334200" cy="12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949"/>
              </a:lnSpc>
              <a:buNone/>
              <a:tabLst>
                <a:tab algn="l" pos="0"/>
              </a:tabLst>
            </a:pPr>
            <a:r>
              <a:rPr b="1" lang="en-US" sz="3950" spc="-1" strike="noStrike">
                <a:solidFill>
                  <a:srgbClr val="7068f4"/>
                </a:solidFill>
                <a:latin typeface="Barlow Bold"/>
                <a:ea typeface="Barlow Bold"/>
              </a:rPr>
              <a:t>Анализ данных — Просмотры статей</a:t>
            </a:r>
            <a:endParaRPr b="0" lang="en-US" sz="3950" spc="-1" strike="noStrike">
              <a:latin typeface="Arial"/>
            </a:endParaRPr>
          </a:p>
        </p:txBody>
      </p:sp>
      <p:sp>
        <p:nvSpPr>
          <p:cNvPr id="455" name="Text 1"/>
          <p:cNvSpPr/>
          <p:nvPr/>
        </p:nvSpPr>
        <p:spPr>
          <a:xfrm>
            <a:off x="7557120" y="759240"/>
            <a:ext cx="63342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Shape 2"/>
          <p:cNvSpPr/>
          <p:nvPr/>
        </p:nvSpPr>
        <p:spPr>
          <a:xfrm>
            <a:off x="746640" y="2664720"/>
            <a:ext cx="431640" cy="431640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 w="0">
            <a:noFill/>
          </a:ln>
          <a:effectLst>
            <a:outerShdw algn="bl" blurRad="47160" dir="13500000" dist="22910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" name="Text 3"/>
          <p:cNvSpPr/>
          <p:nvPr/>
        </p:nvSpPr>
        <p:spPr>
          <a:xfrm>
            <a:off x="1370160" y="2730960"/>
            <a:ext cx="252540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1" lang="en-US" sz="1950" spc="-1" strike="noStrike">
                <a:solidFill>
                  <a:srgbClr val="272525"/>
                </a:solidFill>
                <a:latin typeface="Barlow Bold"/>
                <a:ea typeface="Barlow Bold"/>
              </a:rPr>
              <a:t>Цель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458" name="Text 4"/>
          <p:cNvSpPr/>
          <p:nvPr/>
        </p:nvSpPr>
        <p:spPr>
          <a:xfrm>
            <a:off x="1370160" y="3238560"/>
            <a:ext cx="5710320" cy="6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272525"/>
                </a:solidFill>
                <a:latin typeface="Montserrat"/>
                <a:ea typeface="Montserrat"/>
              </a:rPr>
              <a:t>Изучить популярность отдельных статей по просмотрам.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9" name="Shape 5"/>
          <p:cNvSpPr/>
          <p:nvPr/>
        </p:nvSpPr>
        <p:spPr>
          <a:xfrm>
            <a:off x="746640" y="4236480"/>
            <a:ext cx="431640" cy="431640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 w="0">
            <a:noFill/>
          </a:ln>
          <a:effectLst>
            <a:outerShdw algn="bl" blurRad="47160" dir="13500000" dist="22910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0" name="Text 6"/>
          <p:cNvSpPr/>
          <p:nvPr/>
        </p:nvSpPr>
        <p:spPr>
          <a:xfrm>
            <a:off x="1370160" y="4302360"/>
            <a:ext cx="252540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1" lang="en-US" sz="1950" spc="-1" strike="noStrike">
                <a:solidFill>
                  <a:srgbClr val="272525"/>
                </a:solidFill>
                <a:latin typeface="Barlow Bold"/>
                <a:ea typeface="Barlow Bold"/>
              </a:rPr>
              <a:t>Вывод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461" name="Text 7"/>
          <p:cNvSpPr/>
          <p:nvPr/>
        </p:nvSpPr>
        <p:spPr>
          <a:xfrm>
            <a:off x="1370160" y="4809960"/>
            <a:ext cx="5710320" cy="6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272525"/>
                </a:solidFill>
                <a:latin typeface="Montserrat"/>
                <a:ea typeface="Montserrat"/>
              </a:rPr>
              <a:t>Большинство статей имеют менее 100 просмотров, максимум около 2000.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62" name="Image 0" descr="preencoded.png"/>
          <p:cNvPicPr/>
          <p:nvPr/>
        </p:nvPicPr>
        <p:blipFill>
          <a:blip r:embed="rId1"/>
          <a:stretch/>
        </p:blipFill>
        <p:spPr>
          <a:xfrm>
            <a:off x="7557120" y="2664720"/>
            <a:ext cx="6334200" cy="48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 0"/>
          <p:cNvSpPr/>
          <p:nvPr/>
        </p:nvSpPr>
        <p:spPr>
          <a:xfrm>
            <a:off x="758160" y="963720"/>
            <a:ext cx="1102248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1" lang="en-US" sz="4450" spc="-1" strike="noStrike">
                <a:solidFill>
                  <a:srgbClr val="7068f4"/>
                </a:solidFill>
                <a:latin typeface="Barlow Bold"/>
                <a:ea typeface="Barlow Bold"/>
              </a:rPr>
              <a:t>Анализ данных — Скачивания статей</a:t>
            </a:r>
            <a:endParaRPr b="0" lang="en-US" sz="4450" spc="-1" strike="noStrike">
              <a:latin typeface="Arial"/>
            </a:endParaRPr>
          </a:p>
        </p:txBody>
      </p:sp>
      <p:pic>
        <p:nvPicPr>
          <p:cNvPr id="464" name="Image 0" descr="preencoded.png"/>
          <p:cNvPicPr/>
          <p:nvPr/>
        </p:nvPicPr>
        <p:blipFill>
          <a:blip r:embed="rId1"/>
          <a:stretch/>
        </p:blipFill>
        <p:spPr>
          <a:xfrm>
            <a:off x="758160" y="2244960"/>
            <a:ext cx="6019200" cy="4777200"/>
          </a:xfrm>
          <a:prstGeom prst="rect">
            <a:avLst/>
          </a:prstGeom>
          <a:ln w="0">
            <a:noFill/>
          </a:ln>
        </p:spPr>
      </p:pic>
      <p:sp>
        <p:nvSpPr>
          <p:cNvPr id="465" name="Shape 1"/>
          <p:cNvSpPr/>
          <p:nvPr/>
        </p:nvSpPr>
        <p:spPr>
          <a:xfrm>
            <a:off x="7314120" y="2244960"/>
            <a:ext cx="487080" cy="487080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 w="0">
            <a:noFill/>
          </a:ln>
          <a:effectLst>
            <a:outerShdw algn="bl" blurRad="53280" dir="13500000" dist="26474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" name="Text 2"/>
          <p:cNvSpPr/>
          <p:nvPr/>
        </p:nvSpPr>
        <p:spPr>
          <a:xfrm>
            <a:off x="8018280" y="231948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272525"/>
                </a:solidFill>
                <a:latin typeface="Barlow Bold"/>
                <a:ea typeface="Barlow Bold"/>
              </a:rPr>
              <a:t>Цель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7" name="Text 3"/>
          <p:cNvSpPr/>
          <p:nvPr/>
        </p:nvSpPr>
        <p:spPr>
          <a:xfrm>
            <a:off x="8018280" y="2892240"/>
            <a:ext cx="58608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Понять уровень интереса к статьям через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68" name="Text 4"/>
          <p:cNvSpPr/>
          <p:nvPr/>
        </p:nvSpPr>
        <p:spPr>
          <a:xfrm>
            <a:off x="8018280" y="3433680"/>
            <a:ext cx="58608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скачивания.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69" name="Shape 5"/>
          <p:cNvSpPr/>
          <p:nvPr/>
        </p:nvSpPr>
        <p:spPr>
          <a:xfrm>
            <a:off x="7314120" y="4213800"/>
            <a:ext cx="487080" cy="487080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 w="0">
            <a:noFill/>
          </a:ln>
          <a:effectLst>
            <a:outerShdw algn="bl" blurRad="53280" dir="13500000" dist="26474" kx="0" ky="0" rotWithShape="0" sx="100000" sy="100000">
              <a:srgbClr val="ffffff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Text 6"/>
          <p:cNvSpPr/>
          <p:nvPr/>
        </p:nvSpPr>
        <p:spPr>
          <a:xfrm>
            <a:off x="8018280" y="4288320"/>
            <a:ext cx="28504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272525"/>
                </a:solidFill>
                <a:latin typeface="Barlow Bold"/>
                <a:ea typeface="Barlow Bold"/>
              </a:rPr>
              <a:t>Вывод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1" name="Text 7"/>
          <p:cNvSpPr/>
          <p:nvPr/>
        </p:nvSpPr>
        <p:spPr>
          <a:xfrm>
            <a:off x="8018280" y="4861080"/>
            <a:ext cx="58608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72525"/>
                </a:solidFill>
                <a:latin typeface="Montserrat"/>
                <a:ea typeface="Montserrat"/>
              </a:rPr>
              <a:t>Чаще скачивают 1-2 раза, форма распределения похожа на просмотры.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 0"/>
          <p:cNvSpPr/>
          <p:nvPr/>
        </p:nvSpPr>
        <p:spPr>
          <a:xfrm>
            <a:off x="758160" y="1490760"/>
            <a:ext cx="57013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1" lang="en-US" sz="4450" spc="-1" strike="noStrike">
                <a:solidFill>
                  <a:srgbClr val="7068f4"/>
                </a:solidFill>
                <a:latin typeface="Barlow Bold"/>
                <a:ea typeface="Barlow Bold"/>
              </a:rPr>
              <a:t>Другие данные</a:t>
            </a:r>
            <a:endParaRPr b="0" lang="en-US" sz="4450" spc="-1" strike="noStrike">
              <a:latin typeface="Arial"/>
            </a:endParaRPr>
          </a:p>
        </p:txBody>
      </p:sp>
      <p:pic>
        <p:nvPicPr>
          <p:cNvPr id="473" name="Image 0" descr="preencoded.png"/>
          <p:cNvPicPr/>
          <p:nvPr/>
        </p:nvPicPr>
        <p:blipFill>
          <a:blip r:embed="rId1"/>
          <a:stretch/>
        </p:blipFill>
        <p:spPr>
          <a:xfrm>
            <a:off x="758160" y="2772000"/>
            <a:ext cx="6019200" cy="3216240"/>
          </a:xfrm>
          <a:prstGeom prst="rect">
            <a:avLst/>
          </a:prstGeom>
          <a:ln w="0">
            <a:noFill/>
          </a:ln>
        </p:spPr>
      </p:pic>
      <p:pic>
        <p:nvPicPr>
          <p:cNvPr id="474" name="Image 1" descr="preencoded.png"/>
          <p:cNvPicPr/>
          <p:nvPr/>
        </p:nvPicPr>
        <p:blipFill>
          <a:blip r:embed="rId2"/>
          <a:stretch/>
        </p:blipFill>
        <p:spPr>
          <a:xfrm>
            <a:off x="7314120" y="2772000"/>
            <a:ext cx="6564960" cy="3180960"/>
          </a:xfrm>
          <a:prstGeom prst="rect">
            <a:avLst/>
          </a:prstGeom>
          <a:ln w="0">
            <a:noFill/>
          </a:ln>
        </p:spPr>
      </p:pic>
      <p:sp>
        <p:nvSpPr>
          <p:cNvPr id="475" name="Text 1"/>
          <p:cNvSpPr/>
          <p:nvPr/>
        </p:nvSpPr>
        <p:spPr>
          <a:xfrm>
            <a:off x="7314120" y="6197040"/>
            <a:ext cx="6564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0"/>
          <p:cNvSpPr/>
          <p:nvPr/>
        </p:nvSpPr>
        <p:spPr>
          <a:xfrm>
            <a:off x="725400" y="569880"/>
            <a:ext cx="1317924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051"/>
              </a:lnSpc>
              <a:buNone/>
              <a:tabLst>
                <a:tab algn="l" pos="0"/>
              </a:tabLst>
            </a:pPr>
            <a:r>
              <a:rPr b="1" lang="en-US" sz="4050" spc="-1" strike="noStrike">
                <a:solidFill>
                  <a:srgbClr val="7068f4"/>
                </a:solidFill>
                <a:latin typeface="Barlow Bold"/>
                <a:ea typeface="Barlow Bold"/>
              </a:rPr>
              <a:t>Добавление триггеров — Таблица аудита и функции</a:t>
            </a:r>
            <a:endParaRPr b="0" lang="en-US" sz="4050" spc="-1" strike="noStrike">
              <a:latin typeface="Arial"/>
            </a:endParaRPr>
          </a:p>
        </p:txBody>
      </p:sp>
      <p:pic>
        <p:nvPicPr>
          <p:cNvPr id="477" name="Image 0" descr="preencoded.png"/>
          <p:cNvPicPr/>
          <p:nvPr/>
        </p:nvPicPr>
        <p:blipFill>
          <a:blip r:embed="rId1"/>
          <a:stretch/>
        </p:blipFill>
        <p:spPr>
          <a:xfrm>
            <a:off x="725400" y="2382120"/>
            <a:ext cx="6076080" cy="2095560"/>
          </a:xfrm>
          <a:prstGeom prst="rect">
            <a:avLst/>
          </a:prstGeom>
          <a:ln w="0">
            <a:noFill/>
          </a:ln>
        </p:spPr>
      </p:pic>
      <p:pic>
        <p:nvPicPr>
          <p:cNvPr id="478" name="Image 1" descr="preencoded.png"/>
          <p:cNvPicPr/>
          <p:nvPr/>
        </p:nvPicPr>
        <p:blipFill>
          <a:blip r:embed="rId2"/>
          <a:stretch/>
        </p:blipFill>
        <p:spPr>
          <a:xfrm>
            <a:off x="7289640" y="2382120"/>
            <a:ext cx="6622560" cy="1875600"/>
          </a:xfrm>
          <a:prstGeom prst="rect">
            <a:avLst/>
          </a:prstGeom>
          <a:ln w="0">
            <a:noFill/>
          </a:ln>
        </p:spPr>
      </p:pic>
      <p:pic>
        <p:nvPicPr>
          <p:cNvPr id="479" name="Image 2" descr="preencoded.png"/>
          <p:cNvPicPr/>
          <p:nvPr/>
        </p:nvPicPr>
        <p:blipFill>
          <a:blip r:embed="rId3"/>
          <a:stretch/>
        </p:blipFill>
        <p:spPr>
          <a:xfrm>
            <a:off x="725400" y="5142240"/>
            <a:ext cx="5666400" cy="2529000"/>
          </a:xfrm>
          <a:prstGeom prst="rect">
            <a:avLst/>
          </a:prstGeom>
          <a:ln w="0">
            <a:noFill/>
          </a:ln>
        </p:spPr>
      </p:pic>
      <p:sp>
        <p:nvSpPr>
          <p:cNvPr id="480" name="Text 1"/>
          <p:cNvSpPr/>
          <p:nvPr/>
        </p:nvSpPr>
        <p:spPr>
          <a:xfrm>
            <a:off x="6879960" y="5097960"/>
            <a:ext cx="70322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Создаётся таблица логов: </a:t>
            </a:r>
            <a:r>
              <a:rPr b="1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journal_audit_log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481" name="Text 2"/>
          <p:cNvSpPr/>
          <p:nvPr/>
        </p:nvSpPr>
        <p:spPr>
          <a:xfrm>
            <a:off x="6879960" y="5590080"/>
            <a:ext cx="70322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Создаётся функция-триггер:</a:t>
            </a:r>
            <a:r>
              <a:rPr b="1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 log_journal_changes()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482" name="Text 3"/>
          <p:cNvSpPr/>
          <p:nvPr/>
        </p:nvSpPr>
        <p:spPr>
          <a:xfrm>
            <a:off x="6879960" y="6082560"/>
            <a:ext cx="70322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Этот триггер связывает таблицу </a:t>
            </a:r>
            <a:r>
              <a:rPr b="1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journals</a:t>
            </a: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 с функцией</a:t>
            </a:r>
            <a:endParaRPr b="0" lang="en-US" sz="1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 10"/>
          <p:cNvSpPr/>
          <p:nvPr/>
        </p:nvSpPr>
        <p:spPr>
          <a:xfrm>
            <a:off x="725400" y="569880"/>
            <a:ext cx="1317924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051"/>
              </a:lnSpc>
              <a:buNone/>
              <a:tabLst>
                <a:tab algn="l" pos="0"/>
              </a:tabLst>
            </a:pPr>
            <a:r>
              <a:rPr b="1" lang="en-US" sz="4050" spc="-1" strike="noStrike">
                <a:solidFill>
                  <a:srgbClr val="7068f4"/>
                </a:solidFill>
                <a:latin typeface="Barlow Bold"/>
                <a:ea typeface="Barlow Bold"/>
              </a:rPr>
              <a:t>Добавление индексов на таблицу Articles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484" name="Text 13"/>
          <p:cNvSpPr/>
          <p:nvPr/>
        </p:nvSpPr>
        <p:spPr>
          <a:xfrm>
            <a:off x="3200400" y="4343400"/>
            <a:ext cx="70322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Создаётся триггеров на поля: </a:t>
            </a:r>
            <a:r>
              <a:rPr b="1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link_ind, author, ind_doi, ind_views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485" name="Text 14"/>
          <p:cNvSpPr/>
          <p:nvPr/>
        </p:nvSpPr>
        <p:spPr>
          <a:xfrm>
            <a:off x="2514600" y="5257800"/>
            <a:ext cx="86324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buNone/>
              <a:tabLst>
                <a:tab algn="l" pos="0"/>
              </a:tabLst>
            </a:pP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На </a:t>
            </a:r>
            <a:r>
              <a:rPr b="1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ind_views</a:t>
            </a:r>
            <a:r>
              <a:rPr b="0" lang="en-US" sz="1550" spc="-1" strike="noStrike">
                <a:solidFill>
                  <a:srgbClr val="272525"/>
                </a:solidFill>
                <a:latin typeface="Montserrat"/>
                <a:ea typeface="Montserrat"/>
              </a:rPr>
              <a:t> индексирование условное, выделяя статьи которые смотрят чаще всего</a:t>
            </a:r>
            <a:endParaRPr b="0" lang="en-US" sz="155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7782480" cy="15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2025-05-17T19:56:04Z</dcterms:created>
  <dc:creator>PptxGenJS</dc:creator>
  <dc:description/>
  <dc:language>en-US</dc:language>
  <cp:lastModifiedBy/>
  <dcterms:modified xsi:type="dcterms:W3CDTF">2025-05-23T22:15:05Z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