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70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028814-EBE3-4F4C-9260-FE08C6FD030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D8EA790-E59A-4BF5-A92A-BF39B2D9BACE}">
      <dgm:prSet/>
      <dgm:spPr/>
      <dgm:t>
        <a:bodyPr/>
        <a:lstStyle/>
        <a:p>
          <a:r>
            <a:rPr lang="ru-RU"/>
            <a:t>Язык программирования С++</a:t>
          </a:r>
          <a:endParaRPr lang="en-US"/>
        </a:p>
      </dgm:t>
    </dgm:pt>
    <dgm:pt modelId="{72FF9931-C2BD-4DC5-A729-DEE21961A752}" type="parTrans" cxnId="{4D5025B2-0648-4045-87C3-594BB35C7A4B}">
      <dgm:prSet/>
      <dgm:spPr/>
      <dgm:t>
        <a:bodyPr/>
        <a:lstStyle/>
        <a:p>
          <a:endParaRPr lang="en-US"/>
        </a:p>
      </dgm:t>
    </dgm:pt>
    <dgm:pt modelId="{7B264982-D076-4A6D-8C76-1C9CE0695BDA}" type="sibTrans" cxnId="{4D5025B2-0648-4045-87C3-594BB35C7A4B}">
      <dgm:prSet/>
      <dgm:spPr/>
      <dgm:t>
        <a:bodyPr/>
        <a:lstStyle/>
        <a:p>
          <a:endParaRPr lang="en-US"/>
        </a:p>
      </dgm:t>
    </dgm:pt>
    <dgm:pt modelId="{F6122048-D8BC-42AE-942C-6DDEDEC00141}">
      <dgm:prSet/>
      <dgm:spPr/>
      <dgm:t>
        <a:bodyPr/>
        <a:lstStyle/>
        <a:p>
          <a:r>
            <a:rPr lang="ru-RU"/>
            <a:t>Среда разработки </a:t>
          </a:r>
          <a:r>
            <a:rPr lang="en-US"/>
            <a:t>Qt Creator</a:t>
          </a:r>
        </a:p>
      </dgm:t>
    </dgm:pt>
    <dgm:pt modelId="{E798BE59-22FB-43B7-A672-4B608E967E4A}" type="parTrans" cxnId="{03F7A7D1-D264-43CF-B531-1D190FBAF988}">
      <dgm:prSet/>
      <dgm:spPr/>
      <dgm:t>
        <a:bodyPr/>
        <a:lstStyle/>
        <a:p>
          <a:endParaRPr lang="en-US"/>
        </a:p>
      </dgm:t>
    </dgm:pt>
    <dgm:pt modelId="{E4A7A622-8AC2-44AC-B913-C22C8792CEF9}" type="sibTrans" cxnId="{03F7A7D1-D264-43CF-B531-1D190FBAF988}">
      <dgm:prSet/>
      <dgm:spPr/>
      <dgm:t>
        <a:bodyPr/>
        <a:lstStyle/>
        <a:p>
          <a:endParaRPr lang="en-US"/>
        </a:p>
      </dgm:t>
    </dgm:pt>
    <dgm:pt modelId="{7E252B0A-D966-4E50-9A77-2BC167978092}" type="pres">
      <dgm:prSet presAssocID="{45028814-EBE3-4F4C-9260-FE08C6FD0309}" presName="linear" presStyleCnt="0">
        <dgm:presLayoutVars>
          <dgm:animLvl val="lvl"/>
          <dgm:resizeHandles val="exact"/>
        </dgm:presLayoutVars>
      </dgm:prSet>
      <dgm:spPr/>
    </dgm:pt>
    <dgm:pt modelId="{D2E22D6A-488E-45D3-B7E7-F38F0C3F7B48}" type="pres">
      <dgm:prSet presAssocID="{7D8EA790-E59A-4BF5-A92A-BF39B2D9BAC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EA852D4-D6AE-43E7-BCBF-95571547F782}" type="pres">
      <dgm:prSet presAssocID="{7B264982-D076-4A6D-8C76-1C9CE0695BDA}" presName="spacer" presStyleCnt="0"/>
      <dgm:spPr/>
    </dgm:pt>
    <dgm:pt modelId="{0448377F-3303-4819-B6F3-ED232C8D3557}" type="pres">
      <dgm:prSet presAssocID="{F6122048-D8BC-42AE-942C-6DDEDEC00141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AB53B4A-5E65-432D-9B52-BEBA23C4DC2B}" type="presOf" srcId="{45028814-EBE3-4F4C-9260-FE08C6FD0309}" destId="{7E252B0A-D966-4E50-9A77-2BC167978092}" srcOrd="0" destOrd="0" presId="urn:microsoft.com/office/officeart/2005/8/layout/vList2"/>
    <dgm:cxn modelId="{E640E27E-CB4E-4DCE-99D7-592B95FFD579}" type="presOf" srcId="{7D8EA790-E59A-4BF5-A92A-BF39B2D9BACE}" destId="{D2E22D6A-488E-45D3-B7E7-F38F0C3F7B48}" srcOrd="0" destOrd="0" presId="urn:microsoft.com/office/officeart/2005/8/layout/vList2"/>
    <dgm:cxn modelId="{4D5025B2-0648-4045-87C3-594BB35C7A4B}" srcId="{45028814-EBE3-4F4C-9260-FE08C6FD0309}" destId="{7D8EA790-E59A-4BF5-A92A-BF39B2D9BACE}" srcOrd="0" destOrd="0" parTransId="{72FF9931-C2BD-4DC5-A729-DEE21961A752}" sibTransId="{7B264982-D076-4A6D-8C76-1C9CE0695BDA}"/>
    <dgm:cxn modelId="{03F7A7D1-D264-43CF-B531-1D190FBAF988}" srcId="{45028814-EBE3-4F4C-9260-FE08C6FD0309}" destId="{F6122048-D8BC-42AE-942C-6DDEDEC00141}" srcOrd="1" destOrd="0" parTransId="{E798BE59-22FB-43B7-A672-4B608E967E4A}" sibTransId="{E4A7A622-8AC2-44AC-B913-C22C8792CEF9}"/>
    <dgm:cxn modelId="{9D2448F1-4C30-4915-A47B-9E6B77D7DF9D}" type="presOf" srcId="{F6122048-D8BC-42AE-942C-6DDEDEC00141}" destId="{0448377F-3303-4819-B6F3-ED232C8D3557}" srcOrd="0" destOrd="0" presId="urn:microsoft.com/office/officeart/2005/8/layout/vList2"/>
    <dgm:cxn modelId="{AB5ED00D-1E74-4747-96DE-3005FC8F635A}" type="presParOf" srcId="{7E252B0A-D966-4E50-9A77-2BC167978092}" destId="{D2E22D6A-488E-45D3-B7E7-F38F0C3F7B48}" srcOrd="0" destOrd="0" presId="urn:microsoft.com/office/officeart/2005/8/layout/vList2"/>
    <dgm:cxn modelId="{9FE68BC8-3EA8-4163-8401-DECB6D484A11}" type="presParOf" srcId="{7E252B0A-D966-4E50-9A77-2BC167978092}" destId="{EEA852D4-D6AE-43E7-BCBF-95571547F782}" srcOrd="1" destOrd="0" presId="urn:microsoft.com/office/officeart/2005/8/layout/vList2"/>
    <dgm:cxn modelId="{2621DD54-B621-4AC7-A483-4E654186F51B}" type="presParOf" srcId="{7E252B0A-D966-4E50-9A77-2BC167978092}" destId="{0448377F-3303-4819-B6F3-ED232C8D355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E22D6A-488E-45D3-B7E7-F38F0C3F7B48}">
      <dsp:nvSpPr>
        <dsp:cNvPr id="0" name=""/>
        <dsp:cNvSpPr/>
      </dsp:nvSpPr>
      <dsp:spPr>
        <a:xfrm>
          <a:off x="0" y="493112"/>
          <a:ext cx="5141912" cy="215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kern="1200"/>
            <a:t>Язык программирования С++</a:t>
          </a:r>
          <a:endParaRPr lang="en-US" sz="4000" kern="1200"/>
        </a:p>
      </dsp:txBody>
      <dsp:txXfrm>
        <a:off x="105091" y="598203"/>
        <a:ext cx="4931730" cy="1942618"/>
      </dsp:txXfrm>
    </dsp:sp>
    <dsp:sp modelId="{0448377F-3303-4819-B6F3-ED232C8D3557}">
      <dsp:nvSpPr>
        <dsp:cNvPr id="0" name=""/>
        <dsp:cNvSpPr/>
      </dsp:nvSpPr>
      <dsp:spPr>
        <a:xfrm>
          <a:off x="0" y="2761112"/>
          <a:ext cx="5141912" cy="2152800"/>
        </a:xfrm>
        <a:prstGeom prst="roundRect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kern="1200"/>
            <a:t>Среда разработки </a:t>
          </a:r>
          <a:r>
            <a:rPr lang="en-US" sz="4000" kern="1200"/>
            <a:t>Qt Creator</a:t>
          </a:r>
        </a:p>
      </dsp:txBody>
      <dsp:txXfrm>
        <a:off x="105091" y="2866203"/>
        <a:ext cx="4931730" cy="19426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2/13/2021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2/13/2021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2/13/2021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2/13/2021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2.wdp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microsoft.com/office/2007/relationships/hdphoto" Target="../media/hdphoto3.wdp"/><Relationship Id="rId7" Type="http://schemas.openxmlformats.org/officeDocument/2006/relationships/diagramLayout" Target="../diagrams/layou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microsoft.com/office/2007/relationships/hdphoto" Target="../media/hdphoto2.wdp"/><Relationship Id="rId10" Type="http://schemas.microsoft.com/office/2007/relationships/diagramDrawing" Target="../diagrams/drawing1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F59511-5B90-45BE-9D5D-7E788C9DAA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7200" dirty="0"/>
              <a:t>Моделирование конструктора </a:t>
            </a:r>
            <a:r>
              <a:rPr lang="ru-RU" sz="7200" dirty="0" err="1"/>
              <a:t>лего</a:t>
            </a:r>
            <a:endParaRPr lang="ru-RU" sz="72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F40D412-2DE5-43BE-9C1A-725122F354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837510"/>
          </a:xfrm>
        </p:spPr>
        <p:txBody>
          <a:bodyPr>
            <a:normAutofit/>
          </a:bodyPr>
          <a:lstStyle/>
          <a:p>
            <a:r>
              <a:rPr lang="ru-RU" dirty="0"/>
              <a:t>Студент: Платонова Ольга</a:t>
            </a:r>
          </a:p>
          <a:p>
            <a:r>
              <a:rPr lang="ru-RU" dirty="0"/>
              <a:t>Группа: ИУ7-55Б</a:t>
            </a:r>
          </a:p>
          <a:p>
            <a:endParaRPr lang="ru-RU" dirty="0"/>
          </a:p>
          <a:p>
            <a:r>
              <a:rPr lang="ru-RU" dirty="0"/>
              <a:t>Научный руководитель: </a:t>
            </a:r>
            <a:r>
              <a:rPr lang="ru-RU" dirty="0" err="1"/>
              <a:t>Шикуть</a:t>
            </a:r>
            <a:r>
              <a:rPr lang="ru-RU" dirty="0"/>
              <a:t> А. В.</a:t>
            </a:r>
          </a:p>
        </p:txBody>
      </p:sp>
    </p:spTree>
    <p:extLst>
      <p:ext uri="{BB962C8B-B14F-4D97-AF65-F5344CB8AC3E}">
        <p14:creationId xmlns:p14="http://schemas.microsoft.com/office/powerpoint/2010/main" val="168978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449229-DD9E-46BA-B815-9D850804C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ru-RU" dirty="0"/>
              <a:t>Интерфейс программы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FCD37E6-37FA-446F-AF8A-D43E881421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156" b="4892"/>
          <a:stretch/>
        </p:blipFill>
        <p:spPr>
          <a:xfrm>
            <a:off x="1007196" y="2265037"/>
            <a:ext cx="5088800" cy="3907158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09CA675-29C2-490A-B097-E2617DC5B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6216" y="2320412"/>
            <a:ext cx="4632031" cy="3851787"/>
          </a:xfrm>
        </p:spPr>
        <p:txBody>
          <a:bodyPr anchor="ctr">
            <a:normAutofit/>
          </a:bodyPr>
          <a:lstStyle/>
          <a:p>
            <a:r>
              <a:rPr lang="ru-RU" dirty="0"/>
              <a:t>На сцену добавляется деталь из списка.</a:t>
            </a:r>
          </a:p>
          <a:p>
            <a:r>
              <a:rPr lang="ru-RU" dirty="0"/>
              <a:t>Деталь доступна для перемещения, масштабирования и поворота на указанные параметры.</a:t>
            </a:r>
          </a:p>
          <a:p>
            <a:r>
              <a:rPr lang="ru-RU" dirty="0"/>
              <a:t>Возможно добавление точечного источника света.</a:t>
            </a:r>
          </a:p>
          <a:p>
            <a:r>
              <a:rPr lang="ru-RU" dirty="0"/>
              <a:t>Источник можно перемещать и изменять его интенсивность.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3805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20BBD0-6A4E-45B5-B255-6EE1668C4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/>
              <a:t>Пример работы приложения</a:t>
            </a:r>
          </a:p>
        </p:txBody>
      </p:sp>
      <p:pic>
        <p:nvPicPr>
          <p:cNvPr id="4" name="Объект 4">
            <a:extLst>
              <a:ext uri="{FF2B5EF4-FFF2-40B4-BE49-F238E27FC236}">
                <a16:creationId xmlns:a16="http://schemas.microsoft.com/office/drawing/2014/main" id="{2E8B272B-9FB7-473F-8271-4E4881F20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713" y="1903899"/>
            <a:ext cx="5056943" cy="427311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67FE9D4-BE9C-49F7-B1C7-70E0D4D2B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059" y="1903899"/>
            <a:ext cx="5102228" cy="427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983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E89953-E1CE-4090-8640-E5BC29C8A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ru-RU" dirty="0"/>
              <a:t>эксперимент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F4F7284-606C-44D2-BD88-BD705E1FF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17164"/>
            <a:ext cx="4759452" cy="4050792"/>
          </a:xfrm>
        </p:spPr>
        <p:txBody>
          <a:bodyPr>
            <a:normAutofit/>
          </a:bodyPr>
          <a:lstStyle/>
          <a:p>
            <a:r>
              <a:rPr lang="ru-RU" dirty="0"/>
              <a:t>Было проведено исследование зависимости времени отрисовки от количества вершин объектов на сцене. </a:t>
            </a:r>
          </a:p>
          <a:p>
            <a:endParaRPr lang="ru-RU" dirty="0"/>
          </a:p>
          <a:p>
            <a:r>
              <a:rPr lang="ru-RU" dirty="0"/>
              <a:t>Зависимость линейная. На объектах с вершинами более 2000 пропадала плавность перемещения.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7761E56-6A81-4887-8F5F-604953F211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464" b="-4"/>
          <a:stretch/>
        </p:blipFill>
        <p:spPr>
          <a:xfrm>
            <a:off x="6348984" y="2033327"/>
            <a:ext cx="4773168" cy="398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697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C3D25154-9EF7-4C33-9AAC-7B3BE089F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1F051D-7277-4B58-9860-E16C197C6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643468"/>
            <a:ext cx="9966960" cy="3592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96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Спасибо за внимание!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604E8C0-C927-4C06-A96A-BF3323BA7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DCECFD5-4C30-4892-9FF0-540E17955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10245590" y="5111496"/>
            <a:chExt cx="1080904" cy="1080902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5C67F70-EAFE-425C-8422-591620A96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5590" y="5111496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D47FA16B-C217-4D91-84EA-5B0846BD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53681" y="5219586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4733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6BD351-0850-456F-964F-64BAD89B4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AB76BC-3E50-4909-A1CA-B2D22A0DE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400" dirty="0"/>
              <a:t>Целью данной работы является разработка программного обеспечения, позволяющего визуализировать объекты трёхмерного пространства с возможностью их изменения: переноса, масштабирования, поворота.</a:t>
            </a:r>
          </a:p>
        </p:txBody>
      </p:sp>
    </p:spTree>
    <p:extLst>
      <p:ext uri="{BB962C8B-B14F-4D97-AF65-F5344CB8AC3E}">
        <p14:creationId xmlns:p14="http://schemas.microsoft.com/office/powerpoint/2010/main" val="3605993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4EDD08-EA0F-4F94-9C5A-2CF134343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F25E7B-8245-4B22-9021-D2B87A94D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ru-RU" dirty="0"/>
              <a:t>Проанализировать и реализовать модель представления объектов.</a:t>
            </a:r>
          </a:p>
          <a:p>
            <a:pPr>
              <a:lnSpc>
                <a:spcPct val="100000"/>
              </a:lnSpc>
            </a:pPr>
            <a:r>
              <a:rPr lang="ru-RU" dirty="0"/>
              <a:t>Изучить алгоритмы удаления невидимых граней и поверхностей, закраски и модель освещения.</a:t>
            </a:r>
          </a:p>
          <a:p>
            <a:pPr>
              <a:lnSpc>
                <a:spcPct val="100000"/>
              </a:lnSpc>
            </a:pPr>
            <a:r>
              <a:rPr lang="ru-RU" dirty="0"/>
              <a:t>Модифицировать и реализовать выбранные алгоритмы.</a:t>
            </a:r>
          </a:p>
          <a:p>
            <a:pPr>
              <a:lnSpc>
                <a:spcPct val="100000"/>
              </a:lnSpc>
            </a:pPr>
            <a:r>
              <a:rPr lang="ru-RU" dirty="0"/>
              <a:t>Разработать программное обеспечение, позволяющее визуализировать сцену и ее объекты.</a:t>
            </a:r>
          </a:p>
        </p:txBody>
      </p:sp>
    </p:spTree>
    <p:extLst>
      <p:ext uri="{BB962C8B-B14F-4D97-AF65-F5344CB8AC3E}">
        <p14:creationId xmlns:p14="http://schemas.microsoft.com/office/powerpoint/2010/main" val="1080210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D6FDE8-FCFF-4322-AE46-3072BDB27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 конструктора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3C7730-98E0-484C-B44C-1BC0B5AE4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ru-RU" dirty="0"/>
              <a:t>Объекты на сцене расположены произвольно.</a:t>
            </a:r>
          </a:p>
          <a:p>
            <a:pPr>
              <a:lnSpc>
                <a:spcPct val="100000"/>
              </a:lnSpc>
            </a:pPr>
            <a:r>
              <a:rPr lang="ru-RU" dirty="0"/>
              <a:t>Требуется максимальное взаимодействие пользователя с объектами сцены:</a:t>
            </a:r>
          </a:p>
          <a:p>
            <a:pPr lvl="1">
              <a:lnSpc>
                <a:spcPct val="100000"/>
              </a:lnSpc>
            </a:pPr>
            <a:r>
              <a:rPr lang="ru-RU" dirty="0"/>
              <a:t>Перенос,</a:t>
            </a:r>
          </a:p>
          <a:p>
            <a:pPr lvl="1">
              <a:lnSpc>
                <a:spcPct val="100000"/>
              </a:lnSpc>
            </a:pPr>
            <a:r>
              <a:rPr lang="ru-RU" dirty="0"/>
              <a:t>Масштабирование,</a:t>
            </a:r>
          </a:p>
          <a:p>
            <a:pPr lvl="1">
              <a:lnSpc>
                <a:spcPct val="100000"/>
              </a:lnSpc>
            </a:pPr>
            <a:r>
              <a:rPr lang="ru-RU" dirty="0"/>
              <a:t>Поворот.</a:t>
            </a:r>
          </a:p>
          <a:p>
            <a:pPr>
              <a:lnSpc>
                <a:spcPct val="100000"/>
              </a:lnSpc>
            </a:pPr>
            <a:r>
              <a:rPr lang="ru-RU" dirty="0"/>
              <a:t>Набор объектов ограничен.</a:t>
            </a:r>
          </a:p>
        </p:txBody>
      </p:sp>
    </p:spTree>
    <p:extLst>
      <p:ext uri="{BB962C8B-B14F-4D97-AF65-F5344CB8AC3E}">
        <p14:creationId xmlns:p14="http://schemas.microsoft.com/office/powerpoint/2010/main" val="1295062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D5D3575F-6BD1-4889-A240-1A683CAAB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037193D-F8C4-4234-A7D1-A24AD3ACB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450CAB3-089A-49FB-8B72-B3ABD5A42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510F87B-4C36-4922-9DFC-5373F6D68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F4E2F9E-4DA4-4F83-9136-4D04AE769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1C5CFE5-AF0C-48ED-AB2C-40E0457437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341D973E-526C-4C77-B73C-1F9CAD017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FD4C8A3-6328-4053-AA3E-B90EA418F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7"/>
            <a:ext cx="12192000" cy="261046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FDEBB5-CE28-44E9-B844-9C36475ED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55692"/>
            <a:ext cx="9085940" cy="14722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600" kern="1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Типы деталей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8C52069-977A-4FA4-972D-43A16C264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5908302"/>
            <a:ext cx="9052560" cy="36448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900" dirty="0" err="1"/>
              <a:t>Загрузка</a:t>
            </a:r>
            <a:r>
              <a:rPr lang="en-US" sz="1900" dirty="0"/>
              <a:t> </a:t>
            </a:r>
            <a:r>
              <a:rPr lang="en-US" sz="1900" dirty="0" err="1"/>
              <a:t>детал</a:t>
            </a:r>
            <a:r>
              <a:rPr lang="ru-RU" sz="1900" dirty="0"/>
              <a:t>ей</a:t>
            </a:r>
            <a:r>
              <a:rPr lang="en-US" sz="1900" dirty="0"/>
              <a:t> </a:t>
            </a:r>
            <a:r>
              <a:rPr lang="en-US" sz="1900" dirty="0" err="1"/>
              <a:t>происходит</a:t>
            </a:r>
            <a:r>
              <a:rPr lang="en-US" sz="1900" dirty="0"/>
              <a:t> </a:t>
            </a:r>
            <a:r>
              <a:rPr lang="en-US" sz="1900" dirty="0" err="1"/>
              <a:t>из</a:t>
            </a:r>
            <a:r>
              <a:rPr lang="en-US" sz="1900" dirty="0"/>
              <a:t> </a:t>
            </a:r>
            <a:r>
              <a:rPr lang="en-US" sz="1900" dirty="0" err="1"/>
              <a:t>файла</a:t>
            </a:r>
            <a:r>
              <a:rPr lang="en-US" sz="1900" dirty="0"/>
              <a:t>.</a:t>
            </a:r>
          </a:p>
        </p:txBody>
      </p:sp>
      <p:pic>
        <p:nvPicPr>
          <p:cNvPr id="7" name="Рисунок 6" descr="Изображение выглядит как воздушный шар, транспорт, воздушное судно, светофор&#10;&#10;Автоматически созданное описание">
            <a:extLst>
              <a:ext uri="{FF2B5EF4-FFF2-40B4-BE49-F238E27FC236}">
                <a16:creationId xmlns:a16="http://schemas.microsoft.com/office/drawing/2014/main" id="{C9211BD7-6E12-4978-893F-2C0AA3BB75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122" y="474800"/>
            <a:ext cx="3427684" cy="3451003"/>
          </a:xfrm>
          <a:prstGeom prst="rect">
            <a:avLst/>
          </a:prstGeom>
        </p:spPr>
      </p:pic>
      <p:pic>
        <p:nvPicPr>
          <p:cNvPr id="9" name="Рисунок 8" descr="Изображение выглядит как канцелярские товары, конверт&#10;&#10;Автоматически созданное описание">
            <a:extLst>
              <a:ext uri="{FF2B5EF4-FFF2-40B4-BE49-F238E27FC236}">
                <a16:creationId xmlns:a16="http://schemas.microsoft.com/office/drawing/2014/main" id="{AF2B46DD-30F9-46A9-BEE4-ED911705B6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32084" y="486309"/>
            <a:ext cx="3526775" cy="3427985"/>
          </a:xfrm>
          <a:prstGeom prst="rect">
            <a:avLst/>
          </a:prstGeom>
        </p:spPr>
      </p:pic>
      <p:pic>
        <p:nvPicPr>
          <p:cNvPr id="5" name="Объект 4">
            <a:extLst>
              <a:ext uri="{FF2B5EF4-FFF2-40B4-BE49-F238E27FC236}">
                <a16:creationId xmlns:a16="http://schemas.microsoft.com/office/drawing/2014/main" id="{EEAC9D2B-F860-4104-A050-B011281697F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7032" t="6251" r="4108" b="6887"/>
          <a:stretch/>
        </p:blipFill>
        <p:spPr>
          <a:xfrm>
            <a:off x="8180592" y="555337"/>
            <a:ext cx="3526775" cy="3289929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6D901EAB-7BBC-4861-B179-A436135DF8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5E14F4A-DDFB-49CD-909B-CCA5DF9B1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0C767BB-2CD3-4BE8-9693-4F1BEF27B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9307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473BED-3D5C-4FAA-9703-DAD5F7269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/>
              <a:t>Алгоритмы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71BFC0-57AF-4707-BA3E-2393062BD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2121408"/>
            <a:ext cx="5498841" cy="42519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Алгоритмы удаления невидимых граней и поверхностей:</a:t>
            </a:r>
          </a:p>
          <a:p>
            <a:pPr lvl="3"/>
            <a:r>
              <a:rPr lang="ru-RU" dirty="0"/>
              <a:t>Робертса</a:t>
            </a:r>
          </a:p>
          <a:p>
            <a:pPr lvl="3"/>
            <a:r>
              <a:rPr lang="ru-RU" dirty="0" err="1"/>
              <a:t>Варнока</a:t>
            </a:r>
            <a:endParaRPr lang="ru-RU" dirty="0"/>
          </a:p>
          <a:p>
            <a:pPr lvl="3"/>
            <a:r>
              <a:rPr lang="en-US" dirty="0"/>
              <a:t>Z </a:t>
            </a:r>
            <a:r>
              <a:rPr lang="ru-RU" dirty="0"/>
              <a:t>буфера</a:t>
            </a:r>
          </a:p>
          <a:p>
            <a:pPr lvl="3"/>
            <a:r>
              <a:rPr lang="ru-RU" dirty="0"/>
              <a:t>Обратной трассировки лучей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Алгоритмы закраски</a:t>
            </a:r>
          </a:p>
          <a:p>
            <a:pPr lvl="3"/>
            <a:r>
              <a:rPr lang="ru-RU" dirty="0"/>
              <a:t>Метод </a:t>
            </a:r>
            <a:r>
              <a:rPr lang="ru-RU" dirty="0" err="1"/>
              <a:t>Гуро</a:t>
            </a:r>
            <a:endParaRPr lang="ru-RU" dirty="0"/>
          </a:p>
          <a:p>
            <a:pPr lvl="3"/>
            <a:r>
              <a:rPr lang="ru-RU" dirty="0"/>
              <a:t>Закраска </a:t>
            </a:r>
            <a:r>
              <a:rPr lang="ru-RU" dirty="0" err="1"/>
              <a:t>Фонга</a:t>
            </a:r>
            <a:endParaRPr lang="ru-RU" dirty="0"/>
          </a:p>
          <a:p>
            <a:pPr lvl="3"/>
            <a:r>
              <a:rPr lang="ru-RU" dirty="0"/>
              <a:t>Простая модель освещения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Модель освещения</a:t>
            </a:r>
          </a:p>
          <a:p>
            <a:pPr lvl="3"/>
            <a:r>
              <a:rPr lang="ru-RU" dirty="0"/>
              <a:t>Локальная</a:t>
            </a:r>
          </a:p>
          <a:p>
            <a:pPr lvl="3"/>
            <a:r>
              <a:rPr lang="ru-RU" dirty="0"/>
              <a:t>Глобальная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3A63C27B-D258-4FF6-B9AD-6DA5E7311677}"/>
              </a:ext>
            </a:extLst>
          </p:cNvPr>
          <p:cNvSpPr txBox="1">
            <a:spLocks/>
          </p:cNvSpPr>
          <p:nvPr/>
        </p:nvSpPr>
        <p:spPr>
          <a:xfrm>
            <a:off x="7106817" y="3488183"/>
            <a:ext cx="4015336" cy="1518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Реализуемы алгоритмы:</a:t>
            </a:r>
          </a:p>
          <a:p>
            <a:pPr lvl="1"/>
            <a:r>
              <a:rPr lang="en-US" dirty="0"/>
              <a:t>Z </a:t>
            </a:r>
            <a:r>
              <a:rPr lang="ru-RU" dirty="0"/>
              <a:t>буфера</a:t>
            </a:r>
          </a:p>
          <a:p>
            <a:pPr lvl="1"/>
            <a:r>
              <a:rPr lang="ru-RU" dirty="0"/>
              <a:t>Метод </a:t>
            </a:r>
            <a:r>
              <a:rPr lang="ru-RU" dirty="0" err="1"/>
              <a:t>Гуро</a:t>
            </a:r>
            <a:endParaRPr lang="ru-RU" dirty="0"/>
          </a:p>
          <a:p>
            <a:pPr lvl="1"/>
            <a:r>
              <a:rPr lang="ru-RU" dirty="0"/>
              <a:t>Локальная модель</a:t>
            </a:r>
          </a:p>
          <a:p>
            <a:pPr lvl="1"/>
            <a:endParaRPr lang="ru-RU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169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F6CC57-9015-4691-BCEE-DD99D5C3F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ru-RU" sz="3200"/>
              <a:t>Алгоритм </a:t>
            </a:r>
            <a:r>
              <a:rPr lang="en-US" sz="3200"/>
              <a:t>z </a:t>
            </a:r>
            <a:r>
              <a:rPr lang="ru-RU" sz="3200"/>
              <a:t>буфера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2EB7140-7B2C-4E90-B562-8A85BF09DC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999" y="1859374"/>
            <a:ext cx="6882269" cy="3149513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6529EA1-7D46-4471-8671-AA53C0426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51" y="2121408"/>
            <a:ext cx="3544034" cy="4050792"/>
          </a:xfrm>
        </p:spPr>
        <p:txBody>
          <a:bodyPr>
            <a:normAutofit/>
          </a:bodyPr>
          <a:lstStyle/>
          <a:p>
            <a:r>
              <a:rPr lang="ru-RU" dirty="0"/>
              <a:t>Характерная черта алгоритма – простейшая реализация и высокая скорость работы.</a:t>
            </a:r>
          </a:p>
          <a:p>
            <a:r>
              <a:rPr lang="ru-RU" dirty="0"/>
              <a:t>Реализуется на основе буфера глубины </a:t>
            </a:r>
          </a:p>
          <a:p>
            <a:r>
              <a:rPr lang="ru-RU" dirty="0"/>
              <a:t>Применим к сценам любой сложности.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3252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0E01D5-EB7C-4E86-B64E-BCCF6A572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11898"/>
            <a:ext cx="10058400" cy="1609344"/>
          </a:xfrm>
        </p:spPr>
        <p:txBody>
          <a:bodyPr>
            <a:normAutofit/>
          </a:bodyPr>
          <a:lstStyle/>
          <a:p>
            <a:r>
              <a:rPr lang="ru-RU"/>
              <a:t>Метод Гуро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AECB2B8-B115-43F6-8554-CB768C393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136" y="1252069"/>
            <a:ext cx="5007864" cy="2528971"/>
          </a:xfrm>
          <a:prstGeom prst="rect">
            <a:avLst/>
          </a:prstGeom>
        </p:spPr>
      </p:pic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E37480A0-262E-4D88-A37D-13A0BBBCC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7333" y="1141609"/>
            <a:ext cx="3776473" cy="2749889"/>
          </a:xfrm>
        </p:spPr>
        <p:txBody>
          <a:bodyPr>
            <a:normAutofit/>
          </a:bodyPr>
          <a:lstStyle/>
          <a:p>
            <a:r>
              <a:rPr lang="ru-RU" dirty="0"/>
              <a:t>Основан на билинейной интерполяции.</a:t>
            </a:r>
          </a:p>
          <a:p>
            <a:r>
              <a:rPr lang="ru-RU" dirty="0"/>
              <a:t>Недостатки: эффект полос Маха и одинаковая интенсивность на складчатой поверхности.</a:t>
            </a:r>
          </a:p>
          <a:p>
            <a:r>
              <a:rPr lang="ru-RU" dirty="0"/>
              <a:t>В данной задаче недостатки незначительны.</a:t>
            </a:r>
            <a:endParaRPr lang="en-US" sz="1400" dirty="0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CAC6F186-990E-4A9E-9C75-88580953E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4431215"/>
            <a:ext cx="10058400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910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59D8741-EAD6-41B1-A882-70D70FC35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1035" y="1679569"/>
            <a:ext cx="3498864" cy="3498858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5444F36-3103-4D11-A25F-C054D4606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134" y="1864667"/>
            <a:ext cx="3128666" cy="3128662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4AEC76-B561-42C6-B893-40AEC8613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ru-RU" sz="3000">
                <a:solidFill>
                  <a:srgbClr val="FFFFFF"/>
                </a:solidFill>
              </a:rPr>
              <a:t>Средства Реализации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C252AEEA-3B5D-40A1-AD1B-3663A35579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2512631"/>
              </p:ext>
            </p:extLst>
          </p:nvPr>
        </p:nvGraphicFramePr>
        <p:xfrm>
          <a:off x="6081713" y="725488"/>
          <a:ext cx="5141912" cy="5407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1094398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Дерево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284</Words>
  <Application>Microsoft Office PowerPoint</Application>
  <PresentationFormat>Широкоэкранный</PresentationFormat>
  <Paragraphs>60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Calibri</vt:lpstr>
      <vt:lpstr>Cambria</vt:lpstr>
      <vt:lpstr>Rockwell</vt:lpstr>
      <vt:lpstr>Rockwell Condensed</vt:lpstr>
      <vt:lpstr>Rockwell Extra Bold</vt:lpstr>
      <vt:lpstr>Wingdings</vt:lpstr>
      <vt:lpstr>Дерево</vt:lpstr>
      <vt:lpstr>Моделирование конструктора лего</vt:lpstr>
      <vt:lpstr>Цель Работы</vt:lpstr>
      <vt:lpstr>Задачи работы</vt:lpstr>
      <vt:lpstr>Особенности конструктора</vt:lpstr>
      <vt:lpstr>Типы деталей</vt:lpstr>
      <vt:lpstr>Алгоритмы</vt:lpstr>
      <vt:lpstr>Алгоритм z буфера</vt:lpstr>
      <vt:lpstr>Метод Гуро</vt:lpstr>
      <vt:lpstr>Средства Реализации</vt:lpstr>
      <vt:lpstr>Интерфейс программы</vt:lpstr>
      <vt:lpstr>Пример работы приложения</vt:lpstr>
      <vt:lpstr>эксперимент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Моделирование конструктора лего</dc:title>
  <dc:creator>Ольга Платонова</dc:creator>
  <cp:lastModifiedBy>Ольга Платонова</cp:lastModifiedBy>
  <cp:revision>16</cp:revision>
  <dcterms:created xsi:type="dcterms:W3CDTF">2021-02-13T11:46:22Z</dcterms:created>
  <dcterms:modified xsi:type="dcterms:W3CDTF">2021-02-13T12:14:16Z</dcterms:modified>
</cp:coreProperties>
</file>