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3_F6277FBB.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0C_3A2651C.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59"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1F07ACF5-96D4-4BB6-B0A8-48BFF323F040}"/>
    <pc:docChg chg="undo redo custSel addSld delSld modSld">
      <pc:chgData name="Ольга Платонова" userId="b7a68a3ec46e1b54" providerId="LiveId" clId="{1F07ACF5-96D4-4BB6-B0A8-48BFF323F040}" dt="2022-05-29T23:56:37.070" v="7561" actId="1076"/>
      <pc:docMkLst>
        <pc:docMk/>
      </pc:docMkLst>
      <pc:sldChg chg="addSp delSp modSp mod">
        <pc:chgData name="Ольга Платонова" userId="b7a68a3ec46e1b54" providerId="LiveId" clId="{1F07ACF5-96D4-4BB6-B0A8-48BFF323F040}" dt="2022-05-29T23:32:26.556" v="7500"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29T23:32:26.556" v="7500"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mod">
          <ac:chgData name="Ольга Платонова" userId="b7a68a3ec46e1b54" providerId="LiveId" clId="{1F07ACF5-96D4-4BB6-B0A8-48BFF323F040}" dt="2022-05-29T23:31:55.495" v="7496" actId="20577"/>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29T23:44:23.650" v="7542" actId="403"/>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29T23:44:23.650" v="7542" actId="403"/>
          <ac:spMkLst>
            <pc:docMk/>
            <pc:sldMk cId="4129783739" sldId="259"/>
            <ac:spMk id="9" creationId="{9E5F91C8-1630-0A30-D6C3-D893611D08C9}"/>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29T13:14:37.067" v="6233" actId="103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29T23:36:10.053" v="7516" actId="403"/>
        <pc:sldMkLst>
          <pc:docMk/>
          <pc:sldMk cId="725503657" sldId="261"/>
        </pc:sldMkLst>
        <pc:spChg chg="mod">
          <ac:chgData name="Ольга Платонова" userId="b7a68a3ec46e1b54" providerId="LiveId" clId="{1F07ACF5-96D4-4BB6-B0A8-48BFF323F040}" dt="2022-05-28T20:34:37.705" v="4607"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addCm delCm modCm">
        <pc:chgData name="Ольга Платонова" userId="b7a68a3ec46e1b54" providerId="LiveId" clId="{1F07ACF5-96D4-4BB6-B0A8-48BFF323F040}" dt="2022-05-29T23:41:23.852" v="7523" actId="14100"/>
        <pc:sldMkLst>
          <pc:docMk/>
          <pc:sldMk cId="3963753601" sldId="262"/>
        </pc:sldMkLst>
        <pc:spChg chg="mod">
          <ac:chgData name="Ольга Платонова" userId="b7a68a3ec46e1b54" providerId="LiveId" clId="{1F07ACF5-96D4-4BB6-B0A8-48BFF323F040}" dt="2022-05-27T17:49:39.123" v="2265"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29T23:41:23.852" v="7523" actId="14100"/>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29T23:41:20.663" v="7522" actId="14100"/>
          <ac:spMkLst>
            <pc:docMk/>
            <pc:sldMk cId="3963753601" sldId="262"/>
            <ac:spMk id="11" creationId="{CC44C7D7-5CF8-B4B0-413C-EE04B11C1BFE}"/>
          </ac:spMkLst>
        </pc:spChg>
        <pc:graphicFrameChg chg="mod">
          <ac:chgData name="Ольга Платонова" userId="b7a68a3ec46e1b54" providerId="LiveId" clId="{1F07ACF5-96D4-4BB6-B0A8-48BFF323F040}" dt="2022-05-28T19:49:17.851" v="4261" actId="20577"/>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29T23:44:35.861" v="7545" actId="20577"/>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29T23:44:35.861" v="7545" actId="20577"/>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mod ord">
          <ac:chgData name="Ольга Платонова" userId="b7a68a3ec46e1b54" providerId="LiveId" clId="{1F07ACF5-96D4-4BB6-B0A8-48BFF323F040}" dt="2022-05-29T13:35:21.443" v="6456" actId="1076"/>
          <ac:picMkLst>
            <pc:docMk/>
            <pc:sldMk cId="799910520" sldId="264"/>
            <ac:picMk id="8" creationId="{850EB269-C382-320B-505B-ED89F7C8CF7A}"/>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5-29T23:56:37.070" v="7561" actId="1076"/>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5-29T23:44:59.876" v="7547" actId="1076"/>
          <ac:spMkLst>
            <pc:docMk/>
            <pc:sldMk cId="2402547047" sldId="266"/>
            <ac:spMk id="8" creationId="{D54F2642-CED2-7AA0-A346-6A533FF6792B}"/>
          </ac:spMkLst>
        </pc:spChg>
        <pc:spChg chg="add mod">
          <ac:chgData name="Ольга Платонова" userId="b7a68a3ec46e1b54" providerId="LiveId" clId="{1F07ACF5-96D4-4BB6-B0A8-48BFF323F040}" dt="2022-05-29T23:45:16.274" v="7551" actId="1076"/>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mod">
          <ac:chgData name="Ольга Платонова" userId="b7a68a3ec46e1b54" providerId="LiveId" clId="{1F07ACF5-96D4-4BB6-B0A8-48BFF323F040}" dt="2022-05-29T23:45:02.957" v="7548" actId="1076"/>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29T23:19:20.794" v="7418"/>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sldChg>
      <pc:sldChg chg="addSp delSp modSp mod addCm">
        <pc:chgData name="Ольга Платонова" userId="b7a68a3ec46e1b54" providerId="LiveId" clId="{1F07ACF5-96D4-4BB6-B0A8-48BFF323F040}" dt="2022-05-29T23:34:03.286" v="7504" actId="2"/>
        <pc:sldMkLst>
          <pc:docMk/>
          <pc:sldMk cId="60974364" sldId="268"/>
        </pc:sldMkLst>
        <pc:spChg chg="mod">
          <ac:chgData name="Ольга Платонова" userId="b7a68a3ec46e1b54" providerId="LiveId" clId="{1F07ACF5-96D4-4BB6-B0A8-48BFF323F040}" dt="2022-05-28T22:46:30.978" v="5011" actId="20577"/>
          <ac:spMkLst>
            <pc:docMk/>
            <pc:sldMk cId="60974364" sldId="268"/>
            <ac:spMk id="2" creationId="{4C78D7F3-9124-6A66-4328-E2A1C351120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sldChg>
      <pc:sldChg chg="addSp modSp mod addCm">
        <pc:chgData name="Ольга Платонова" userId="b7a68a3ec46e1b54" providerId="LiveId" clId="{1F07ACF5-96D4-4BB6-B0A8-48BFF323F040}" dt="2022-05-29T13:59:48.469" v="6980"/>
        <pc:sldMkLst>
          <pc:docMk/>
          <pc:sldMk cId="249996658" sldId="269"/>
        </pc:sldMkLst>
        <pc:spChg chg="mod">
          <ac:chgData name="Ольга Платонова" userId="b7a68a3ec46e1b54" providerId="LiveId" clId="{1F07ACF5-96D4-4BB6-B0A8-48BFF323F040}" dt="2022-05-28T22:35:19.994" v="4792"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29T14:59:26.165" v="7275"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mod">
          <ac:chgData name="Ольга Платонова" userId="b7a68a3ec46e1b54" providerId="LiveId" clId="{1F07ACF5-96D4-4BB6-B0A8-48BFF323F040}" dt="2022-05-29T14:59:26.165" v="7275" actId="1076"/>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29T14:02:53.220" v="6983"/>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mod">
          <ac:chgData name="Ольга Платонова" userId="b7a68a3ec46e1b54" providerId="LiveId" clId="{1F07ACF5-96D4-4BB6-B0A8-48BFF323F040}" dt="2022-05-29T13:25:01.583" v="6348" actId="1076"/>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29T13:24:16.267" v="6344" actId="1076"/>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29T23:55:17.631" v="7559"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29T23:55:17.631" v="7559" actId="1076"/>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docChg>
  </pc:docChgLst>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7a68a3ec46e1b54/&#1056;&#1072;&#1073;&#1086;&#1095;&#1080;&#1081;%20&#1089;&#1090;&#1086;&#1083;/BMSTU/8%20sem/Diplom-source/results/2.od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7a68a3ec46e1b54/&#1056;&#1072;&#1073;&#1086;&#1095;&#1080;&#1081;%20&#1089;&#1090;&#1086;&#1083;/BMSTU/8%20sem/Diplom-source/results/2Ex.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ru-RU" dirty="0"/>
              <a:t>Время работы запросов при 100000 записях в базе данных </a:t>
            </a:r>
            <a:r>
              <a:rPr lang="en-US" dirty="0"/>
              <a:t>PostgreSQL</a:t>
            </a:r>
            <a:endParaRPr lang="ru-R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ru-RU"/>
        </a:p>
      </c:txPr>
    </c:title>
    <c:autoTitleDeleted val="0"/>
    <c:plotArea>
      <c:layout/>
      <c:lineChart>
        <c:grouping val="standard"/>
        <c:varyColors val="0"/>
        <c:ser>
          <c:idx val="0"/>
          <c:order val="0"/>
          <c:tx>
            <c:strRef>
              <c:f>Лист1!$B$1</c:f>
              <c:strCache>
                <c:ptCount val="1"/>
                <c:pt idx="0">
                  <c:v>Модель Multi Persistence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961726717629639E-2"/>
          <c:y val="3.7550200209496253E-2"/>
          <c:w val="0.89088712571180584"/>
          <c:h val="0.83178047889541662"/>
        </c:manualLayout>
      </c:layout>
      <c:lineChart>
        <c:grouping val="standard"/>
        <c:varyColors val="0"/>
        <c:ser>
          <c:idx val="0"/>
          <c:order val="0"/>
          <c:tx>
            <c:v>Custom</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AED8-4510-8E68-8171EE5FE281}"/>
            </c:ext>
          </c:extLst>
        </c:ser>
        <c:ser>
          <c:idx val="1"/>
          <c:order val="1"/>
          <c:tx>
            <c:v>Single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AED8-4510-8E68-8171EE5FE281}"/>
            </c:ext>
          </c:extLst>
        </c:ser>
        <c:ser>
          <c:idx val="2"/>
          <c:order val="2"/>
          <c:tx>
            <c:v>Multi</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AED8-4510-8E68-8171EE5FE281}"/>
            </c:ext>
          </c:extLst>
        </c:ser>
        <c:ser>
          <c:idx val="3"/>
          <c:order val="3"/>
          <c:tx>
            <c:v>Pool</c:v>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AED8-4510-8E68-8171EE5FE281}"/>
            </c:ext>
          </c:extLst>
        </c:ser>
        <c:dLbls>
          <c:showLegendKey val="0"/>
          <c:showVal val="0"/>
          <c:showCatName val="0"/>
          <c:showSerName val="0"/>
          <c:showPercent val="0"/>
          <c:showBubbleSize val="0"/>
        </c:dLbls>
        <c:marker val="1"/>
        <c:smooth val="0"/>
        <c:axId val="2033137871"/>
        <c:axId val="2033143279"/>
      </c:lineChart>
      <c:catAx>
        <c:axId val="203313787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Число соединений</a:t>
                </a:r>
                <a:r>
                  <a:rPr lang="en-US" dirty="0"/>
                  <a:t>, </a:t>
                </a:r>
                <a:r>
                  <a:rPr lang="ru-RU" dirty="0"/>
                  <a:t>шт</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033143279"/>
        <c:crosses val="autoZero"/>
        <c:auto val="1"/>
        <c:lblAlgn val="ctr"/>
        <c:lblOffset val="100"/>
        <c:noMultiLvlLbl val="0"/>
      </c:catAx>
      <c:valAx>
        <c:axId val="203314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Время, с</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033137871"/>
        <c:crosses val="autoZero"/>
        <c:crossBetween val="between"/>
      </c:valAx>
      <c:spPr>
        <a:noFill/>
        <a:ln>
          <a:solidFill>
            <a:schemeClr val="tx1"/>
          </a:solidFill>
        </a:ln>
        <a:effectLst/>
      </c:spPr>
    </c:plotArea>
    <c:legend>
      <c:legendPos val="b"/>
      <c:layout>
        <c:manualLayout>
          <c:xMode val="edge"/>
          <c:yMode val="edge"/>
          <c:x val="0.13573183062823477"/>
          <c:y val="4.8016680137610575E-2"/>
          <c:w val="0.43855767963795794"/>
          <c:h val="5.760582396347873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33341373015007E-2"/>
          <c:y val="3.7722908093278461E-2"/>
          <c:w val="0.88309839746473795"/>
          <c:h val="0.82071870645798906"/>
        </c:manualLayout>
      </c:layout>
      <c:lineChart>
        <c:grouping val="standard"/>
        <c:varyColors val="0"/>
        <c:ser>
          <c:idx val="1"/>
          <c:order val="1"/>
          <c:tx>
            <c:v>Custom</c:v>
          </c:tx>
          <c:spPr>
            <a:ln w="28575" cap="rnd">
              <a:solidFill>
                <a:srgbClr val="4472C4"/>
              </a:solidFill>
              <a:round/>
            </a:ln>
            <a:effectLst/>
          </c:spPr>
          <c:marker>
            <c:symbol val="circle"/>
            <c:size val="5"/>
            <c:spPr>
              <a:solidFill>
                <a:srgbClr val="4472C4"/>
              </a:solidFill>
              <a:ln w="9525">
                <a:solidFill>
                  <a:srgbClr val="4472C4"/>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2AEE-452E-8F83-D178AC73D6B5}"/>
            </c:ext>
          </c:extLst>
        </c:ser>
        <c:ser>
          <c:idx val="2"/>
          <c:order val="2"/>
          <c:tx>
            <c:v>Pool</c:v>
          </c:tx>
          <c:spPr>
            <a:ln w="28575" cap="rnd">
              <a:solidFill>
                <a:srgbClr val="FFC000"/>
              </a:solidFill>
              <a:round/>
            </a:ln>
            <a:effectLst/>
          </c:spPr>
          <c:marker>
            <c:symbol val="circle"/>
            <c:size val="5"/>
            <c:spPr>
              <a:solidFill>
                <a:srgbClr val="FFC000"/>
              </a:solidFill>
              <a:ln w="9525">
                <a:solidFill>
                  <a:srgbClr val="FFC000"/>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2AEE-452E-8F83-D178AC73D6B5}"/>
            </c:ext>
          </c:extLst>
        </c:ser>
        <c:ser>
          <c:idx val="3"/>
          <c:order val="3"/>
          <c:tx>
            <c:v>PGBouncer</c:v>
          </c:tx>
          <c:spPr>
            <a:ln w="28575" cap="rnd">
              <a:solidFill>
                <a:srgbClr val="92D050"/>
              </a:solidFill>
              <a:round/>
            </a:ln>
            <a:effectLst/>
          </c:spPr>
          <c:marker>
            <c:symbol val="circle"/>
            <c:size val="5"/>
            <c:spPr>
              <a:solidFill>
                <a:srgbClr val="92D050"/>
              </a:solidFill>
              <a:ln w="9525">
                <a:solidFill>
                  <a:srgbClr val="92D050"/>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2AEE-452E-8F83-D178AC73D6B5}"/>
            </c:ext>
          </c:extLst>
        </c:ser>
        <c:dLbls>
          <c:showLegendKey val="0"/>
          <c:showVal val="0"/>
          <c:showCatName val="0"/>
          <c:showSerName val="0"/>
          <c:showPercent val="0"/>
          <c:showBubbleSize val="0"/>
        </c:dLbls>
        <c:marker val="1"/>
        <c:smooth val="0"/>
        <c:axId val="341599903"/>
        <c:axId val="2111646047"/>
        <c:extLst>
          <c:ext xmlns:c15="http://schemas.microsoft.com/office/drawing/2012/chart" uri="{02D57815-91ED-43cb-92C2-25804820EDAC}">
            <c15:filteredLineSeries>
              <c15:ser>
                <c:idx val="0"/>
                <c:order val="0"/>
                <c:tx>
                  <c:strRef>
                    <c:extLst>
                      <c:ext uri="{02D57815-91ED-43cb-92C2-25804820EDAC}">
                        <c15:formulaRef>
                          <c15:sqref>'[2Ex.xlsx]Лист1'!$P$1</c15:sqref>
                        </c15:formulaRef>
                      </c:ext>
                    </c:extLst>
                    <c:strCache>
                      <c:ptCount val="1"/>
                      <c:pt idx="0">
                        <c:v>ось Х</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'[2Ex.xlsx]Лист1'!$P$2:$P$8</c15:sqref>
                        </c15:formulaRef>
                      </c:ext>
                    </c:extLst>
                    <c:numCache>
                      <c:formatCode>General</c:formatCode>
                      <c:ptCount val="7"/>
                      <c:pt idx="0">
                        <c:v>10</c:v>
                      </c:pt>
                      <c:pt idx="1">
                        <c:v>50</c:v>
                      </c:pt>
                      <c:pt idx="2">
                        <c:v>100</c:v>
                      </c:pt>
                      <c:pt idx="3">
                        <c:v>150</c:v>
                      </c:pt>
                      <c:pt idx="4">
                        <c:v>200</c:v>
                      </c:pt>
                      <c:pt idx="5">
                        <c:v>250</c:v>
                      </c:pt>
                      <c:pt idx="6">
                        <c:v>500</c:v>
                      </c:pt>
                    </c:numCache>
                  </c:numRef>
                </c:cat>
                <c:val>
                  <c:numRef>
                    <c:extLst>
                      <c:ext uri="{02D57815-91ED-43cb-92C2-25804820EDAC}">
                        <c15:formulaRef>
                          <c15:sqref>'[2Ex.xlsx]Лист1'!$P$2:$P$8</c15:sqref>
                        </c15:formulaRef>
                      </c:ext>
                    </c:extLst>
                    <c:numCache>
                      <c:formatCode>General</c:formatCode>
                      <c:ptCount val="7"/>
                      <c:pt idx="0">
                        <c:v>10</c:v>
                      </c:pt>
                      <c:pt idx="1">
                        <c:v>50</c:v>
                      </c:pt>
                      <c:pt idx="2">
                        <c:v>100</c:v>
                      </c:pt>
                      <c:pt idx="3">
                        <c:v>150</c:v>
                      </c:pt>
                      <c:pt idx="4">
                        <c:v>200</c:v>
                      </c:pt>
                      <c:pt idx="5">
                        <c:v>250</c:v>
                      </c:pt>
                      <c:pt idx="6">
                        <c:v>500</c:v>
                      </c:pt>
                    </c:numCache>
                  </c:numRef>
                </c:val>
                <c:smooth val="0"/>
                <c:extLst>
                  <c:ext xmlns:c16="http://schemas.microsoft.com/office/drawing/2014/chart" uri="{C3380CC4-5D6E-409C-BE32-E72D297353CC}">
                    <c16:uniqueId val="{00000003-2AEE-452E-8F83-D178AC73D6B5}"/>
                  </c:ext>
                </c:extLst>
              </c15:ser>
            </c15:filteredLineSeries>
          </c:ext>
        </c:extLst>
      </c:lineChart>
      <c:catAx>
        <c:axId val="3415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Число соединений, шт</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111646047"/>
        <c:crosses val="autoZero"/>
        <c:auto val="1"/>
        <c:lblAlgn val="ctr"/>
        <c:lblOffset val="100"/>
        <c:noMultiLvlLbl val="0"/>
      </c:catAx>
      <c:valAx>
        <c:axId val="2111646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Время,</a:t>
                </a:r>
                <a:r>
                  <a:rPr lang="ru-RU" baseline="0" dirty="0"/>
                  <a:t> с</a:t>
                </a:r>
                <a:endParaRPr lang="ru-RU"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41599903"/>
        <c:crosses val="autoZero"/>
        <c:crossBetween val="between"/>
      </c:valAx>
      <c:spPr>
        <a:noFill/>
        <a:ln>
          <a:solidFill>
            <a:sysClr val="windowText" lastClr="000000"/>
          </a:solidFill>
        </a:ln>
        <a:effectLst/>
      </c:spPr>
    </c:plotArea>
    <c:legend>
      <c:legendPos val="b"/>
      <c:layout>
        <c:manualLayout>
          <c:xMode val="edge"/>
          <c:yMode val="edge"/>
          <c:x val="0.11585622852124731"/>
          <c:y val="5.7355562036226909E-2"/>
          <c:w val="0.38667998679833654"/>
          <c:h val="5.787077541233271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inden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3_F6277FBB.xml><?xml version="1.0" encoding="utf-8"?>
<p188:cmLst xmlns:a="http://schemas.openxmlformats.org/drawingml/2006/main" xmlns:r="http://schemas.openxmlformats.org/officeDocument/2006/relationships" xmlns:p188="http://schemas.microsoft.com/office/powerpoint/2018/8/main">
  <p188:cm id="{89D19455-D17B-44BF-AE11-A8FD55D41C6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09628802-901E-4EAA-88AF-74D0C2D508A2}"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30.05.2022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30.05.2022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30.05.2022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30.05.2022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30.05.2022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F6277FB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27127" y="3893036"/>
            <a:ext cx="7382069" cy="1690576"/>
          </a:xfrm>
        </p:spPr>
        <p:txBody>
          <a:bodyPr>
            <a:normAutofit/>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
        <p:nvSpPr>
          <p:cNvPr id="5" name="TextBox 2">
            <a:extLst>
              <a:ext uri="{FF2B5EF4-FFF2-40B4-BE49-F238E27FC236}">
                <a16:creationId xmlns:a16="http://schemas.microsoft.com/office/drawing/2014/main" id="{F49073B8-27F7-174C-28CD-6E15A5CFB138}"/>
              </a:ext>
            </a:extLst>
          </p:cNvPr>
          <p:cNvSpPr txBox="1"/>
          <p:nvPr/>
        </p:nvSpPr>
        <p:spPr>
          <a:xfrm>
            <a:off x="4326834" y="6211669"/>
            <a:ext cx="3538331" cy="646331"/>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dirty="0">
                <a:latin typeface="Times New Roman" panose="02020603050405020304" pitchFamily="18" charset="0"/>
                <a:cs typeface="Times New Roman" panose="02020603050405020304" pitchFamily="18" charset="0"/>
              </a:rPr>
              <a:t>Москва</a:t>
            </a:r>
          </a:p>
          <a:p>
            <a:pPr algn="ctr"/>
            <a:r>
              <a:rPr lang="ru-RU" dirty="0">
                <a:latin typeface="Times New Roman" panose="02020603050405020304" pitchFamily="18" charset="0"/>
                <a:cs typeface="Times New Roman" panose="02020603050405020304" pitchFamily="18" charset="0"/>
              </a:rPr>
              <a:t>2022 г</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36B703-A15B-F8DB-7358-B718129E9057}"/>
              </a:ext>
            </a:extLst>
          </p:cNvPr>
          <p:cNvSpPr txBox="1"/>
          <p:nvPr/>
        </p:nvSpPr>
        <p:spPr>
          <a:xfrm>
            <a:off x="7360024" y="2900134"/>
            <a:ext cx="4343399" cy="2246769"/>
          </a:xfrm>
          <a:prstGeom prst="rect">
            <a:avLst/>
          </a:prstGeom>
          <a:noFill/>
        </p:spPr>
        <p:txBody>
          <a:bodyPr wrap="square">
            <a:spAutoFit/>
          </a:bodyPr>
          <a:lstStyle/>
          <a:p>
            <a:r>
              <a:rPr lang="ru-RU" sz="2000" b="0" i="0" u="sng" strike="noStrike" baseline="0" dirty="0">
                <a:solidFill>
                  <a:srgbClr val="000000"/>
                </a:solidFill>
                <a:latin typeface="Times New Roman" panose="02020603050405020304" pitchFamily="18" charset="0"/>
              </a:rPr>
              <a:t>Внешний пул</a:t>
            </a:r>
            <a:r>
              <a:rPr lang="en-US" sz="2000" b="0" strike="noStrike" baseline="0" dirty="0">
                <a:solidFill>
                  <a:srgbClr val="000000"/>
                </a:solidFill>
                <a:latin typeface="Times New Roman" panose="02020603050405020304" pitchFamily="18" charset="0"/>
              </a:rPr>
              <a:t> </a:t>
            </a:r>
            <a:r>
              <a:rPr lang="ru-RU" sz="2000" b="0" i="0" u="none" strike="noStrike" baseline="0" dirty="0">
                <a:solidFill>
                  <a:srgbClr val="000000"/>
                </a:solidFill>
                <a:latin typeface="Times New Roman" panose="02020603050405020304" pitchFamily="18" charset="0"/>
              </a:rPr>
              <a:t>был разработан с использованием умных указателей для предотвращения возможной утечки ресурсов. </a:t>
            </a:r>
            <a:endParaRPr lang="en-US" sz="2000" b="0" i="0" u="none" strike="noStrike" baseline="0" dirty="0">
              <a:solidFill>
                <a:srgbClr val="000000"/>
              </a:solidFill>
              <a:latin typeface="Times New Roman" panose="02020603050405020304" pitchFamily="18" charset="0"/>
            </a:endParaRPr>
          </a:p>
          <a:p>
            <a:endParaRPr lang="ru-RU" sz="2000" b="0" i="0" u="none" strike="noStrike" baseline="0" dirty="0">
              <a:solidFill>
                <a:srgbClr val="000000"/>
              </a:solidFill>
              <a:latin typeface="Times New Roman" panose="02020603050405020304" pitchFamily="18" charset="0"/>
            </a:endParaRPr>
          </a:p>
          <a:p>
            <a:r>
              <a:rPr lang="ru-RU" sz="2000" b="0" i="0" u="none" strike="noStrike" baseline="0" dirty="0">
                <a:solidFill>
                  <a:srgbClr val="000000"/>
                </a:solidFill>
                <a:latin typeface="Times New Roman" panose="02020603050405020304" pitchFamily="18" charset="0"/>
              </a:rPr>
              <a:t>Сам пул был реализован в качестве очереди соединений. </a:t>
            </a:r>
            <a:endParaRPr lang="ru-RU" sz="2000" dirty="0"/>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7" y="2277595"/>
            <a:ext cx="6520626" cy="3491846"/>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различных реализаций создания соединения от количества соединений с БД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a:extLst>
              <a:ext uri="{FF2B5EF4-FFF2-40B4-BE49-F238E27FC236}">
                <a16:creationId xmlns:a16="http://schemas.microsoft.com/office/drawing/2014/main" id="{95A65DD9-1CAC-4A94-E8D3-61676FE2B0A4}"/>
              </a:ext>
            </a:extLst>
          </p:cNvPr>
          <p:cNvGraphicFramePr>
            <a:graphicFrameLocks noGrp="1"/>
          </p:cNvGraphicFramePr>
          <p:nvPr>
            <p:ph idx="1"/>
            <p:extLst>
              <p:ext uri="{D42A27DB-BD31-4B8C-83A1-F6EECF244321}">
                <p14:modId xmlns:p14="http://schemas.microsoft.com/office/powerpoint/2010/main" val="4070994668"/>
              </p:ext>
            </p:extLst>
          </p:nvPr>
        </p:nvGraphicFramePr>
        <p:xfrm>
          <a:off x="838200" y="2384612"/>
          <a:ext cx="6306671" cy="372035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41A3843-FCC6-6434-4328-538236790DF0}"/>
              </a:ext>
            </a:extLst>
          </p:cNvPr>
          <p:cNvSpPr txBox="1"/>
          <p:nvPr/>
        </p:nvSpPr>
        <p:spPr>
          <a:xfrm>
            <a:off x="7440705" y="2765826"/>
            <a:ext cx="4428565"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Для каждого опыта учитывалось время: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создания соединения;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выполнения запроса;</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очистки результата выполнения;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закрытия соединения. </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Исследование зависимости времени работы реализованного метода и пулов соединений от количества соединений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graphicFrame>
        <p:nvGraphicFramePr>
          <p:cNvPr id="5" name="Диаграмма 4">
            <a:extLst>
              <a:ext uri="{FF2B5EF4-FFF2-40B4-BE49-F238E27FC236}">
                <a16:creationId xmlns:a16="http://schemas.microsoft.com/office/drawing/2014/main" id="{EBE3C923-F928-7B57-C79F-7A333B40D695}"/>
              </a:ext>
            </a:extLst>
          </p:cNvPr>
          <p:cNvGraphicFramePr/>
          <p:nvPr>
            <p:extLst>
              <p:ext uri="{D42A27DB-BD31-4B8C-83A1-F6EECF244321}">
                <p14:modId xmlns:p14="http://schemas.microsoft.com/office/powerpoint/2010/main" val="4059238637"/>
              </p:ext>
            </p:extLst>
          </p:nvPr>
        </p:nvGraphicFramePr>
        <p:xfrm>
          <a:off x="838200" y="2392303"/>
          <a:ext cx="6190129" cy="37033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3653DF7-8A99-3665-B061-487A9119DB45}"/>
              </a:ext>
            </a:extLst>
          </p:cNvPr>
          <p:cNvSpPr txBox="1"/>
          <p:nvPr/>
        </p:nvSpPr>
        <p:spPr>
          <a:xfrm>
            <a:off x="7415701" y="2809971"/>
            <a:ext cx="4193594"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Сравнение времени работы:</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использующего библиотеку libpq</a:t>
            </a:r>
            <a:r>
              <a:rPr lang="ru-RU" sz="200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реализованного в качестве внешней службы (PGBouncer);</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разработанного метода. </a:t>
            </a:r>
            <a:endParaRPr lang="ru-RU" sz="2000" dirty="0"/>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 к БД</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1609419992"/>
              </p:ext>
            </p:extLst>
          </p:nvPr>
        </p:nvGraphicFramePr>
        <p:xfrm>
          <a:off x="838197" y="3391605"/>
          <a:ext cx="9390529" cy="2683246"/>
        </p:xfrm>
        <a:graphic>
          <a:graphicData uri="http://schemas.openxmlformats.org/drawingml/2006/table">
            <a:tbl>
              <a:tblPr firstRow="1" firstCol="1" bandRow="1">
                <a:tableStyleId>{F5AB1C69-6EDB-4FF4-983F-18BD219EF322}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69068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предметную область</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543382122"/>
              </p:ext>
            </p:extLst>
          </p:nvPr>
        </p:nvGraphicFramePr>
        <p:xfrm>
          <a:off x="838201" y="2244870"/>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0" y="2244870"/>
            <a:ext cx="4571999" cy="1938992"/>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pPr marL="285750" indent="-285750">
              <a:buFont typeface="Arial" panose="020B0604020202020204" pitchFamily="34" charset="0"/>
              <a:buChar char="•"/>
            </a:pPr>
            <a:r>
              <a:rPr lang="ru-RU" sz="2000" dirty="0">
                <a:solidFill>
                  <a:srgbClr val="000000"/>
                </a:solidFill>
                <a:latin typeface="Times New Roman" panose="02020603050405020304" pitchFamily="18" charset="0"/>
              </a:rPr>
              <a:t>многопоточная программа примерно </a:t>
            </a:r>
            <a:r>
              <a:rPr lang="ru-RU" sz="2000" b="0" i="0" u="none" strike="noStrike" baseline="0" dirty="0">
                <a:solidFill>
                  <a:srgbClr val="000000"/>
                </a:solidFill>
                <a:latin typeface="Times New Roman" panose="02020603050405020304" pitchFamily="18" charset="0"/>
              </a:rPr>
              <a:t>в 1000 раз работает быстрее;</a:t>
            </a:r>
          </a:p>
          <a:p>
            <a:pPr marL="285750" indent="-285750">
              <a:buFont typeface="Arial" panose="020B0604020202020204" pitchFamily="34" charset="0"/>
              <a:buChar char="•"/>
            </a:pPr>
            <a:r>
              <a:rPr lang="ru-RU" sz="2000" dirty="0">
                <a:latin typeface="Times New Roman" panose="02020603050405020304" pitchFamily="18" charset="0"/>
              </a:rPr>
              <a:t>о</a:t>
            </a:r>
            <a:r>
              <a:rPr lang="ru-RU" sz="2000" b="0" i="0" u="none" strike="noStrike" baseline="0" dirty="0">
                <a:latin typeface="Times New Roman" panose="02020603050405020304" pitchFamily="18" charset="0"/>
              </a:rPr>
              <a:t>днопоточная программа показывает нестабильную работу на больших данных.</a:t>
            </a:r>
            <a:endParaRPr lang="ru-RU"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0" y="4531441"/>
            <a:ext cx="4782671" cy="1015663"/>
          </a:xfrm>
          <a:prstGeom prst="rect">
            <a:avLst/>
          </a:prstGeom>
          <a:noFill/>
        </p:spPr>
        <p:txBody>
          <a:bodyPr wrap="square">
            <a:spAutoFit/>
          </a:bodyPr>
          <a:lstStyle/>
          <a:p>
            <a:r>
              <a:rPr lang="ru-RU" sz="2000" dirty="0">
                <a:solidFill>
                  <a:srgbClr val="000000"/>
                </a:solidFill>
                <a:latin typeface="Times New Roman" panose="02020603050405020304" pitchFamily="18" charset="0"/>
              </a:rPr>
              <a:t>О</a:t>
            </a:r>
            <a:r>
              <a:rPr lang="ru-RU" sz="2000" b="0" i="0" u="none" strike="noStrike" baseline="0" dirty="0">
                <a:solidFill>
                  <a:srgbClr val="000000"/>
                </a:solidFill>
                <a:latin typeface="Times New Roman" panose="02020603050405020304" pitchFamily="18" charset="0"/>
              </a:rPr>
              <a:t>перация подключения — одна из самых дорогостоящих (процесс подключения к БД занимает от 2 до 3 МБ).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Анализ предметной области</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47" y="2225941"/>
            <a:ext cx="5633195" cy="3117028"/>
          </a:xfrm>
          <a:prstGeom prst="rect">
            <a:avLst/>
          </a:prstGeom>
        </p:spPr>
      </p:pic>
      <p:sp>
        <p:nvSpPr>
          <p:cNvPr id="4" name="TextBox 3">
            <a:extLst>
              <a:ext uri="{FF2B5EF4-FFF2-40B4-BE49-F238E27FC236}">
                <a16:creationId xmlns:a16="http://schemas.microsoft.com/office/drawing/2014/main" id="{53CC8D22-0E43-35A7-E466-76647D9CCA71}"/>
              </a:ext>
            </a:extLst>
          </p:cNvPr>
          <p:cNvSpPr txBox="1"/>
          <p:nvPr/>
        </p:nvSpPr>
        <p:spPr>
          <a:xfrm>
            <a:off x="764727" y="4313686"/>
            <a:ext cx="39417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PostgreSQL (14.2):</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доступность исходного кода;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кроссплатформенность.</a:t>
            </a:r>
          </a:p>
        </p:txBody>
      </p:sp>
      <p:graphicFrame>
        <p:nvGraphicFramePr>
          <p:cNvPr id="8" name="Таблица 7">
            <a:extLst>
              <a:ext uri="{FF2B5EF4-FFF2-40B4-BE49-F238E27FC236}">
                <a16:creationId xmlns:a16="http://schemas.microsoft.com/office/drawing/2014/main" id="{712A6E9C-6120-F809-1D87-58A8A6B3277E}"/>
              </a:ext>
            </a:extLst>
          </p:cNvPr>
          <p:cNvGraphicFramePr>
            <a:graphicFrameLocks noGrp="1"/>
          </p:cNvGraphicFramePr>
          <p:nvPr>
            <p:extLst>
              <p:ext uri="{D42A27DB-BD31-4B8C-83A1-F6EECF244321}">
                <p14:modId xmlns:p14="http://schemas.microsoft.com/office/powerpoint/2010/main" val="1899843697"/>
              </p:ext>
            </p:extLst>
          </p:nvPr>
        </p:nvGraphicFramePr>
        <p:xfrm>
          <a:off x="764727" y="2321415"/>
          <a:ext cx="4446495" cy="1463040"/>
        </p:xfrm>
        <a:graphic>
          <a:graphicData uri="http://schemas.openxmlformats.org/drawingml/2006/table">
            <a:tbl>
              <a:tblPr firstRow="1" bandRow="1">
                <a:tableStyleId>{F5AB1C69-6EDB-4FF4-983F-18BD219EF322}</a:tableStyleId>
              </a:tblPr>
              <a:tblGrid>
                <a:gridCol w="977154">
                  <a:extLst>
                    <a:ext uri="{9D8B030D-6E8A-4147-A177-3AD203B41FA5}">
                      <a16:colId xmlns:a16="http://schemas.microsoft.com/office/drawing/2014/main" val="1651366923"/>
                    </a:ext>
                  </a:extLst>
                </a:gridCol>
                <a:gridCol w="2026023">
                  <a:extLst>
                    <a:ext uri="{9D8B030D-6E8A-4147-A177-3AD203B41FA5}">
                      <a16:colId xmlns:a16="http://schemas.microsoft.com/office/drawing/2014/main" val="2097400050"/>
                    </a:ext>
                  </a:extLst>
                </a:gridCol>
                <a:gridCol w="1443318">
                  <a:extLst>
                    <a:ext uri="{9D8B030D-6E8A-4147-A177-3AD203B41FA5}">
                      <a16:colId xmlns:a16="http://schemas.microsoft.com/office/drawing/2014/main" val="898337953"/>
                    </a:ext>
                  </a:extLst>
                </a:gridCol>
              </a:tblGrid>
              <a:tr h="0">
                <a:tc>
                  <a:txBody>
                    <a:bodyPr/>
                    <a:lstStyle/>
                    <a:p>
                      <a:pPr indent="0" algn="l"/>
                      <a:r>
                        <a:rPr lang="ru-RU" sz="1600" kern="150" dirty="0">
                          <a:effectLst/>
                          <a:latin typeface="Times New Roman" panose="02020603050405020304" pitchFamily="18" charset="0"/>
                          <a:cs typeface="Times New Roman" panose="02020603050405020304" pitchFamily="18" charset="0"/>
                        </a:rPr>
                        <a:t>Рейтинг</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СУБД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Модель 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339920098"/>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1.</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Oracle</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27878850"/>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2.</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MySQL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434609549"/>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3.</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Microsoft SQL Server</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31374537"/>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4.</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PostgreSQL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085945491"/>
                  </a:ext>
                </a:extLst>
              </a:tr>
              <a:tr h="0">
                <a:tc>
                  <a:txBody>
                    <a:bodyPr/>
                    <a:lstStyle/>
                    <a:p>
                      <a:pPr indent="0" algn="l"/>
                      <a:r>
                        <a:rPr lang="en-US" sz="1600" kern="150" dirty="0">
                          <a:effectLst/>
                          <a:latin typeface="Times New Roman" panose="02020603050405020304" pitchFamily="18" charset="0"/>
                          <a:cs typeface="Times New Roman" panose="02020603050405020304" pitchFamily="18" charset="0"/>
                        </a:rPr>
                        <a:t>5.</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MongoDB</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Документная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935546885"/>
                  </a:ext>
                </a:extLst>
              </a:tr>
            </a:tbl>
          </a:graphicData>
        </a:graphic>
      </p:graphicFrame>
      <p:sp>
        <p:nvSpPr>
          <p:cNvPr id="9" name="TextBox 8">
            <a:extLst>
              <a:ext uri="{FF2B5EF4-FFF2-40B4-BE49-F238E27FC236}">
                <a16:creationId xmlns:a16="http://schemas.microsoft.com/office/drawing/2014/main" id="{9E5F91C8-1630-0A30-D6C3-D893611D08C9}"/>
              </a:ext>
            </a:extLst>
          </p:cNvPr>
          <p:cNvSpPr txBox="1"/>
          <p:nvPr/>
        </p:nvSpPr>
        <p:spPr>
          <a:xfrm>
            <a:off x="5681116" y="5664993"/>
            <a:ext cx="6097656" cy="400110"/>
          </a:xfrm>
          <a:prstGeom prst="rect">
            <a:avLst/>
          </a:prstGeom>
          <a:noFill/>
        </p:spPr>
        <p:txBody>
          <a:bodyPr wrap="square">
            <a:spAutoFit/>
          </a:bodyPr>
          <a:lstStyle/>
          <a:p>
            <a:pPr algn="ctr"/>
            <a:r>
              <a:rPr lang="ru-RU" sz="2000" u="sng" dirty="0">
                <a:latin typeface="Times New Roman" panose="02020603050405020304" pitchFamily="18" charset="0"/>
                <a:cs typeface="Times New Roman" panose="02020603050405020304" pitchFamily="18" charset="0"/>
              </a:rPr>
              <a:t>Архитектура </a:t>
            </a:r>
            <a:r>
              <a:rPr lang="en-US" sz="2000" u="sng" dirty="0">
                <a:latin typeface="Times New Roman" panose="02020603050405020304" pitchFamily="18" charset="0"/>
                <a:cs typeface="Times New Roman" panose="02020603050405020304" pitchFamily="18" charset="0"/>
              </a:rPr>
              <a:t>PostgreSQL</a:t>
            </a:r>
            <a:endParaRPr lang="ru-RU"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78373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850EB269-C382-320B-505B-ED89F7C8C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141560"/>
            <a:ext cx="6019800" cy="2873490"/>
          </a:xfrm>
          <a:prstGeom prst="rect">
            <a:avLst/>
          </a:prstGeom>
        </p:spPr>
      </p:pic>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838197" y="3978140"/>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D3C3CB60-1E1E-A046-150E-42067403ECCB}"/>
              </a:ext>
            </a:extLst>
          </p:cNvPr>
          <p:cNvSpPr txBox="1"/>
          <p:nvPr/>
        </p:nvSpPr>
        <p:spPr>
          <a:xfrm>
            <a:off x="838197" y="2092375"/>
            <a:ext cx="10206320" cy="1323439"/>
          </a:xfrm>
          <a:prstGeom prst="rect">
            <a:avLst/>
          </a:prstGeom>
          <a:noFill/>
        </p:spPr>
        <p:txBody>
          <a:bodyPr wrap="square">
            <a:spAutoFit/>
          </a:bodyPr>
          <a:lstStyle/>
          <a:p>
            <a:r>
              <a:rPr lang="ru-RU" sz="2000" dirty="0">
                <a:effectLst/>
                <a:latin typeface="Times New Roman" panose="02020603050405020304" pitchFamily="18" charset="0"/>
                <a:ea typeface="Noto Serif CJK SC"/>
                <a:cs typeface="Lohit Devanagari"/>
              </a:rPr>
              <a:t>Оптимизации процесса подключения к базе данных: многократное использование соединений. Особенно заметно повышение производительности, когда </a:t>
            </a:r>
            <a:r>
              <a:rPr lang="ru-RU" sz="2000" dirty="0">
                <a:latin typeface="Times New Roman" panose="02020603050405020304" pitchFamily="18" charset="0"/>
                <a:ea typeface="Noto Serif CJK SC"/>
                <a:cs typeface="Lohit Devanagari"/>
              </a:rPr>
              <a:t>размер пула не превосходит количества потоков.</a:t>
            </a:r>
            <a:endParaRPr lang="ru-RU" sz="2000" dirty="0"/>
          </a:p>
          <a:p>
            <a:endParaRPr lang="ru-RU" sz="2000" dirty="0"/>
          </a:p>
        </p:txBody>
      </p:sp>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4208355847"/>
              </p:ext>
            </p:extLst>
          </p:nvPr>
        </p:nvGraphicFramePr>
        <p:xfrm>
          <a:off x="977153" y="1811875"/>
          <a:ext cx="10085295" cy="4104830"/>
        </p:xfrm>
        <a:graphic>
          <a:graphicData uri="http://schemas.openxmlformats.org/drawingml/2006/table">
            <a:tbl>
              <a:tblPr firstRow="1" bandRow="1">
                <a:tableStyleId>{F5AB1C69-6EDB-4FF4-983F-18BD219EF322}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TlToBr w="12700" cap="flat" cmpd="sng" algn="ctr">
                      <a:solidFill>
                        <a:schemeClr val="bg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Функциональная модель разрабатываемого программного комплекса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DF4EA37F-5816-6921-7401-E900B8B2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806" y="1736725"/>
            <a:ext cx="9519536" cy="4802187"/>
          </a:xfrm>
          <a:prstGeom prst="rect">
            <a:avLst/>
          </a:prstGeom>
        </p:spPr>
      </p:pic>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4F2642-CED2-7AA0-A346-6A533FF6792B}"/>
              </a:ext>
            </a:extLst>
          </p:cNvPr>
          <p:cNvSpPr txBox="1"/>
          <p:nvPr/>
        </p:nvSpPr>
        <p:spPr>
          <a:xfrm>
            <a:off x="6937513" y="1582800"/>
            <a:ext cx="4993363" cy="1015663"/>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соединения определен выходной буфер данных, которые еще не были отправлены на сервер.</a:t>
            </a:r>
          </a:p>
        </p:txBody>
      </p:sp>
      <p:sp>
        <p:nvSpPr>
          <p:cNvPr id="9" name="TextBox 8">
            <a:extLst>
              <a:ext uri="{FF2B5EF4-FFF2-40B4-BE49-F238E27FC236}">
                <a16:creationId xmlns:a16="http://schemas.microsoft.com/office/drawing/2014/main" id="{18BA6212-B213-6B23-1A66-0037CE577FF7}"/>
              </a:ext>
            </a:extLst>
          </p:cNvPr>
          <p:cNvSpPr txBox="1"/>
          <p:nvPr/>
        </p:nvSpPr>
        <p:spPr>
          <a:xfrm>
            <a:off x="6937513" y="4377825"/>
            <a:ext cx="5146911" cy="1323439"/>
          </a:xfrm>
          <a:prstGeom prst="rect">
            <a:avLst/>
          </a:prstGeom>
          <a:noFill/>
        </p:spPr>
        <p:txBody>
          <a:bodyPr wrap="square" rtlCol="0">
            <a:spAutoFit/>
          </a:bodyPr>
          <a:lstStyle/>
          <a:p>
            <a:r>
              <a:rPr lang="ru-RU" sz="2000" dirty="0">
                <a:effectLst/>
                <a:latin typeface="Times New Roman" panose="02020603050405020304" pitchFamily="18" charset="0"/>
                <a:ea typeface="Noto Serif CJK SC"/>
                <a:cs typeface="Lohit Devanagari"/>
              </a:rPr>
              <a:t>Отправка сообщения:</a:t>
            </a:r>
          </a:p>
          <a:p>
            <a:pPr marL="285750" indent="-285750">
              <a:buFont typeface="Arial" panose="020B0604020202020204" pitchFamily="34" charset="0"/>
              <a:buChar char="•"/>
            </a:pPr>
            <a:r>
              <a:rPr lang="ru-RU" sz="2000" dirty="0">
                <a:effectLst/>
                <a:latin typeface="Times New Roman" panose="02020603050405020304" pitchFamily="18" charset="0"/>
                <a:ea typeface="Noto Serif CJK SC"/>
                <a:cs typeface="Lohit Devanagari"/>
              </a:rPr>
              <a:t>размер выходного буфера </a:t>
            </a:r>
            <a:r>
              <a:rPr lang="ru-RU" sz="2000" dirty="0">
                <a:latin typeface="Times New Roman" panose="02020603050405020304" pitchFamily="18" charset="0"/>
                <a:ea typeface="Noto Serif CJK SC"/>
                <a:cs typeface="Lohit Devanagari"/>
              </a:rPr>
              <a:t>достиг 8 Кб </a:t>
            </a:r>
            <a:r>
              <a:rPr lang="ru-RU" sz="2000" dirty="0">
                <a:effectLst/>
                <a:latin typeface="Times New Roman" panose="02020603050405020304" pitchFamily="18" charset="0"/>
                <a:ea typeface="Noto Serif CJK SC"/>
                <a:cs typeface="Lohit Devanagari"/>
              </a:rPr>
              <a:t>(</a:t>
            </a:r>
            <a:r>
              <a:rPr lang="ru-RU" sz="2000" dirty="0">
                <a:latin typeface="Times New Roman" panose="02020603050405020304" pitchFamily="18" charset="0"/>
                <a:ea typeface="Noto Serif CJK SC"/>
                <a:cs typeface="Lohit Devanagari"/>
              </a:rPr>
              <a:t>исключает отправку маленьких пакетов</a:t>
            </a:r>
            <a:r>
              <a:rPr lang="ru-RU" sz="2000" dirty="0">
                <a:effectLst/>
                <a:latin typeface="Times New Roman" panose="02020603050405020304" pitchFamily="18" charset="0"/>
                <a:ea typeface="Noto Serif CJK SC"/>
                <a:cs typeface="Lohit Devanagari"/>
              </a:rPr>
              <a:t>);</a:t>
            </a:r>
          </a:p>
          <a:p>
            <a:pPr marL="285750" indent="-285750">
              <a:buFont typeface="Arial" panose="020B0604020202020204" pitchFamily="34" charset="0"/>
              <a:buChar char="•"/>
            </a:pPr>
            <a:r>
              <a:rPr lang="ru-RU" sz="2000" dirty="0">
                <a:latin typeface="Times New Roman" panose="02020603050405020304" pitchFamily="18" charset="0"/>
                <a:ea typeface="Noto Serif CJK SC"/>
                <a:cs typeface="Lohit Devanagari"/>
              </a:rPr>
              <a:t>была вызвана функция </a:t>
            </a:r>
            <a:r>
              <a:rPr lang="en-US" sz="2000" i="1" dirty="0">
                <a:latin typeface="Times New Roman" panose="02020603050405020304" pitchFamily="18" charset="0"/>
                <a:ea typeface="Noto Serif CJK SC"/>
                <a:cs typeface="Lohit Devanagari"/>
              </a:rPr>
              <a:t>fflush()</a:t>
            </a:r>
            <a:r>
              <a:rPr lang="ru-RU" sz="2000" dirty="0">
                <a:effectLst/>
                <a:latin typeface="Times New Roman" panose="02020603050405020304" pitchFamily="18" charset="0"/>
                <a:ea typeface="Noto Serif CJK SC"/>
                <a:cs typeface="Lohit Devanagari"/>
              </a:rPr>
              <a:t>. </a:t>
            </a:r>
          </a:p>
        </p:txBody>
      </p:sp>
      <p:pic>
        <p:nvPicPr>
          <p:cNvPr id="10" name="Рисунок 9">
            <a:extLst>
              <a:ext uri="{FF2B5EF4-FFF2-40B4-BE49-F238E27FC236}">
                <a16:creationId xmlns:a16="http://schemas.microsoft.com/office/drawing/2014/main" id="{3FEB745E-7155-1A52-5B94-94CDA90D95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8016" y="2869299"/>
            <a:ext cx="2332355" cy="853440"/>
          </a:xfrm>
          <a:prstGeom prst="rect">
            <a:avLst/>
          </a:prstGeom>
          <a:noFill/>
          <a:ln>
            <a:noFill/>
          </a:ln>
        </p:spPr>
      </p:pic>
      <p:pic>
        <p:nvPicPr>
          <p:cNvPr id="5" name="Рисунок 4">
            <a:extLst>
              <a:ext uri="{FF2B5EF4-FFF2-40B4-BE49-F238E27FC236}">
                <a16:creationId xmlns:a16="http://schemas.microsoft.com/office/drawing/2014/main" id="{10E9A07C-1763-9B2A-A116-E0082E624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76" y="1582800"/>
            <a:ext cx="6592198" cy="4773550"/>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9764A5E6-EFEE-BD7B-5E40-C545A4F48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11" y="1534077"/>
            <a:ext cx="10853772" cy="4459770"/>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649</Words>
  <Application>Microsoft Office PowerPoint</Application>
  <PresentationFormat>Широкоэкранный</PresentationFormat>
  <Paragraphs>143</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Введение в предметную область</vt:lpstr>
      <vt:lpstr>Анализ предметной области</vt:lpstr>
      <vt:lpstr>Пул соединений</vt:lpstr>
      <vt:lpstr>Анализ существующих решений</vt:lpstr>
      <vt:lpstr>Функциональная модель разрабатываемого программного комплекса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работы различных реализаций создания соединения от количества соединений с БД </vt:lpstr>
      <vt:lpstr>Исследование зависимости времени работы реализованного метода и пулов соединений от количества соединений</vt:lpstr>
      <vt:lpstr>Исследование требуемых ресурсов для выполнения простого запроса к БД</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151</cp:revision>
  <dcterms:created xsi:type="dcterms:W3CDTF">2021-11-12T18:54:32Z</dcterms:created>
  <dcterms:modified xsi:type="dcterms:W3CDTF">2022-05-29T23:56:41Z</dcterms:modified>
</cp:coreProperties>
</file>