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9" r:id="rId5"/>
    <p:sldId id="260" r:id="rId6"/>
    <p:sldId id="264" r:id="rId7"/>
    <p:sldId id="261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ьга Платонова" initials="ОП" lastIdx="5" clrIdx="0">
    <p:extLst>
      <p:ext uri="{19B8F6BF-5375-455C-9EA6-DF929625EA0E}">
        <p15:presenceInfo xmlns:p15="http://schemas.microsoft.com/office/powerpoint/2012/main" userId="b7a68a3ec46e1b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1"/>
    <a:srgbClr val="F0F0F0"/>
    <a:srgbClr val="D2DEEF"/>
    <a:srgbClr val="FFFFFF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b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Время</a:t>
            </a:r>
            <a:r>
              <a:rPr lang="ru-RU" b="0" baseline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работы запросов при 100000 записях в базе данных</a:t>
            </a:r>
            <a:endParaRPr lang="ru-RU" b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Модель Single Persistence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Лист1!$A$2:$A$5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6A-4FC7-857D-32013CA26880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Модель Multi Persistence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Лист1!$A$2:$A$5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0</c:v>
                </c:pt>
                <c:pt idx="1">
                  <c:v>100</c:v>
                </c:pt>
                <c:pt idx="2">
                  <c:v>800</c:v>
                </c:pt>
                <c:pt idx="3">
                  <c:v>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6A-4FC7-857D-32013CA268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69583"/>
        <c:axId val="16871663"/>
      </c:lineChart>
      <c:catAx>
        <c:axId val="16869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</a:t>
                </a:r>
                <a:r>
                  <a:rPr lang="ru-RU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потоков</a:t>
                </a:r>
                <a:endParaRPr lang="ru-RU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871663"/>
        <c:crosses val="autoZero"/>
        <c:auto val="1"/>
        <c:lblAlgn val="ctr"/>
        <c:lblOffset val="100"/>
        <c:noMultiLvlLbl val="0"/>
      </c:catAx>
      <c:valAx>
        <c:axId val="16871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Время</a:t>
                </a:r>
                <a:r>
                  <a:rPr lang="ru-RU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работы, с</a:t>
                </a:r>
                <a:endParaRPr lang="ru-RU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86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 algn="just"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25T13:35:14.466" idx="1">
    <p:pos x="10" y="10"/>
    <p:text>Актуальность задачи. Рассказать, что даже при реализации многопоточности, "узким горлышком" является подключение к БД. Раасказать п. 1.4.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25T13:54:05.369" idx="3">
    <p:pos x="10" y="10"/>
    <p:text>Одной из наиболее сильных сторон PostgreSQL является архитектура,
основанная на модели «клиент-сервер».</p:text>
    <p:extLst>
      <p:ext uri="{C676402C-5697-4E1C-873F-D02D1690AC5C}">
        <p15:threadingInfo xmlns:p15="http://schemas.microsoft.com/office/powerpoint/2012/main" timeZoneBias="-180"/>
      </p:ext>
    </p:extLst>
  </p:cm>
  <p:cm authorId="1" dt="2021-12-25T13:56:00.865" idx="4">
    <p:pos x="146" y="146"/>
    <p:text>Соединение, установленное клиентом, принимается демоном postmaster, который в дальнейшем с помощью системного вызова fork() создаст новый серверный процесс для обслуживания соединения данного клиента.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25T14:05:22.321" idx="5">
    <p:pos x="10" y="10"/>
    <p:text>Поскольку операция подключения — одна из самых дорогостоящих (процесс подключения к БД занимает от 2 до 3 МБ), рост количества потоков может привести к замедлению работы программы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7FC3E-9964-4802-A7E8-1BB771D21BF3}" type="datetimeFigureOut">
              <a:rPr lang="ru-RU" smtClean="0"/>
              <a:t>26.12.2021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2CBB1-8DB5-45B5-A857-24C64DDE31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00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F047-632B-460B-B04C-81960EA6E7FE}" type="datetime1">
              <a:rPr lang="ru-RU" smtClean="0"/>
              <a:t>26.12.2021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00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670B-EA2D-4B7E-87D4-DAC3804451D5}" type="datetime1">
              <a:rPr lang="ru-RU" smtClean="0"/>
              <a:t>26.12.2021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3639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0217-9D9F-4726-9183-C86B9DA9D88C}" type="datetime1">
              <a:rPr lang="ru-RU" smtClean="0"/>
              <a:t>26.12.2021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602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B5F0-6838-4446-A74F-F5822FF1A39D}" type="datetime1">
              <a:rPr lang="ru-RU" smtClean="0"/>
              <a:t>26.12.2021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28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6CF1-0ACD-4B60-8FB1-0C3D8ED99566}" type="datetime1">
              <a:rPr lang="ru-RU" smtClean="0"/>
              <a:t>26.12.2021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646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6592-2022-4A27-B40E-2EFE1B579417}" type="datetime1">
              <a:rPr lang="ru-RU" smtClean="0"/>
              <a:t>26.12.2021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920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F4E5-9002-49BD-AF38-1426142CC243}" type="datetime1">
              <a:rPr lang="ru-RU" smtClean="0"/>
              <a:t>26.12.2021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127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D843-8690-472C-A7CF-B127B6DB6815}" type="datetime1">
              <a:rPr lang="ru-RU" smtClean="0"/>
              <a:t>26.12.2021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443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B482-7E25-4C10-A112-D41321B75497}" type="datetime1">
              <a:rPr lang="ru-RU" smtClean="0"/>
              <a:t>26.12.2021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173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8765-A79E-4386-A9B3-BEAFF94976FB}" type="datetime1">
              <a:rPr lang="ru-RU" smtClean="0"/>
              <a:t>26.12.2021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139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4CCC-6FDE-4520-8319-ED099078AFD4}" type="datetime1">
              <a:rPr lang="ru-RU" smtClean="0"/>
              <a:t>26.12.2021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154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A467E-3743-4720-9765-9FF73D0BB338}" type="datetime1">
              <a:rPr lang="ru-RU" smtClean="0"/>
              <a:t>26.12.2021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283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506472"/>
            <a:ext cx="9144000" cy="3163696"/>
          </a:xfrm>
        </p:spPr>
        <p:txBody>
          <a:bodyPr>
            <a:no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существующих методов параллельного выполнения запросов к СУБД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пределах одного соединения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275910"/>
            <a:ext cx="9144000" cy="2407920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ИУ7-75Б</a:t>
            </a:r>
          </a:p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Платонова Ольга Сергеевна</a:t>
            </a:r>
          </a:p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Филиппов Михаил Владимирович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к.т.н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кафедры ИУ-7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Консультант: Гаврилова Юлия Михайловна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34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работы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85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данной работы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существующих методов параллельного выполнения запросов к СУБД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пределах одного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соединения.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38200" y="3417618"/>
            <a:ext cx="10515600" cy="25477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СУБД и аргументация выбора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основных положений архитектуры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реализации соединения;</a:t>
            </a:r>
          </a:p>
          <a:p>
            <a:pPr lvl="1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существующих методов выполнения запросов к СУБД в пределах одного соединения и их сравнительный анализ.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382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373614"/>
              </p:ext>
            </p:extLst>
          </p:nvPr>
        </p:nvGraphicFramePr>
        <p:xfrm>
          <a:off x="838200" y="2244870"/>
          <a:ext cx="5996709" cy="3311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57474" y="2244870"/>
            <a:ext cx="4886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аргументирован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доступностью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кроссплатформенностью.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375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052" y="2570848"/>
            <a:ext cx="526868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Выделяют 3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подсистемы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часть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хранилище данных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738" y="2040008"/>
            <a:ext cx="5728062" cy="2908341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978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Многопоточный доступ 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MPP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47973" y="2733039"/>
            <a:ext cx="55473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Причины замедления: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повышенная нагрузка на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конкуренции при обращении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ресурсам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превышения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количества подключений на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сервере: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олгое ожидание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дальнейших запросов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отклонение запросов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447973" y="1825624"/>
            <a:ext cx="5547360" cy="9074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Рост количества потоков может привести к замедлению работы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183086" y="1825625"/>
            <a:ext cx="0" cy="45764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63418" y="1825624"/>
            <a:ext cx="553258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Преимущество реализации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работе с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БД из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100000 записей, время выполнения запросов примерно в 1000 раз выше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однопоточной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днопоточная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показывает нестабильную работу на больших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120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решений. 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Пул соединений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696" y="2549265"/>
            <a:ext cx="4105275" cy="25050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91815"/>
            <a:ext cx="5858691" cy="22199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17122" y="5151347"/>
            <a:ext cx="350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соединения с БД без пула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24910" y="5151347"/>
            <a:ext cx="3500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соединения с БД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использованием пула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991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решений. 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Пул соединений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917746"/>
              </p:ext>
            </p:extLst>
          </p:nvPr>
        </p:nvGraphicFramePr>
        <p:xfrm>
          <a:off x="838200" y="2250204"/>
          <a:ext cx="10073640" cy="35466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36820">
                  <a:extLst>
                    <a:ext uri="{9D8B030D-6E8A-4147-A177-3AD203B41FA5}">
                      <a16:colId xmlns:a16="http://schemas.microsoft.com/office/drawing/2014/main" val="3960454959"/>
                    </a:ext>
                  </a:extLst>
                </a:gridCol>
                <a:gridCol w="5036820">
                  <a:extLst>
                    <a:ext uri="{9D8B030D-6E8A-4147-A177-3AD203B41FA5}">
                      <a16:colId xmlns:a16="http://schemas.microsoft.com/office/drawing/2014/main" val="4128735083"/>
                    </a:ext>
                  </a:extLst>
                </a:gridCol>
              </a:tblGrid>
              <a:tr h="5911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Внешний пул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Встроенный пул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56083"/>
                  </a:ext>
                </a:extLst>
              </a:tr>
              <a:tr h="591105"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Увеличение пропускной способности транзакции на 60%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72650"/>
                  </a:ext>
                </a:extLst>
              </a:tr>
              <a:tr h="591105"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Ограничение максимального количества одновременных подключений к БД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741356"/>
                  </a:ext>
                </a:extLst>
              </a:tr>
              <a:tr h="591105"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Необходимость поддержки отдельного пула соединения для каждой БД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30346"/>
                  </a:ext>
                </a:extLst>
              </a:tr>
              <a:tr h="59110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Сложность конфигурации пула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Доступен только в коммерческой версии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303234"/>
                  </a:ext>
                </a:extLst>
              </a:tr>
              <a:tr h="59110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Сложность встраиваемости в код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925569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550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решений.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Параллельное выполнение запроса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1" y="4287304"/>
            <a:ext cx="105155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 метода: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рименим к малому числу запросов;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нижает производительность;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ффективен только для конкретных запросов.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230" y="2179214"/>
            <a:ext cx="7855539" cy="1619564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75876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286</Words>
  <Application>Microsoft Office PowerPoint</Application>
  <PresentationFormat>Широкоэкранный</PresentationFormat>
  <Paragraphs>58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Классификация существующих методов параллельного выполнения запросов к СУБД PostgreSQL в пределах одного соединения</vt:lpstr>
      <vt:lpstr>Цели и задачи работы</vt:lpstr>
      <vt:lpstr>Формализация задачи</vt:lpstr>
      <vt:lpstr>Анализ предметной области</vt:lpstr>
      <vt:lpstr>Многопоточный доступ в MPP системах</vt:lpstr>
      <vt:lpstr>Анализ существующих решений.  Пул соединений</vt:lpstr>
      <vt:lpstr>Анализ существующих решений.  Пул соединений</vt:lpstr>
      <vt:lpstr>Анализ существующих решений. Параллельное выполнение запроса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Ольга Платонова</dc:creator>
  <cp:lastModifiedBy>Ольга Платонова</cp:lastModifiedBy>
  <cp:revision>137</cp:revision>
  <dcterms:created xsi:type="dcterms:W3CDTF">2021-11-12T18:54:32Z</dcterms:created>
  <dcterms:modified xsi:type="dcterms:W3CDTF">2021-12-26T18:52:33Z</dcterms:modified>
</cp:coreProperties>
</file>