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9" r:id="rId5"/>
    <p:sldId id="260" r:id="rId6"/>
    <p:sldId id="264" r:id="rId7"/>
    <p:sldId id="261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5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га Платонова" userId="b7a68a3ec46e1b54" providerId="LiveId" clId="{69C37FF1-3A42-438E-A961-1DE13AE723BC}"/>
    <pc:docChg chg="undo custSel modSld">
      <pc:chgData name="Ольга Платонова" userId="b7a68a3ec46e1b54" providerId="LiveId" clId="{69C37FF1-3A42-438E-A961-1DE13AE723BC}" dt="2022-04-03T09:45:50.826" v="12" actId="13822"/>
      <pc:docMkLst>
        <pc:docMk/>
      </pc:docMkLst>
      <pc:sldChg chg="modSp mod">
        <pc:chgData name="Ольга Платонова" userId="b7a68a3ec46e1b54" providerId="LiveId" clId="{69C37FF1-3A42-438E-A961-1DE13AE723BC}" dt="2022-04-03T09:42:32.286" v="1" actId="20577"/>
        <pc:sldMkLst>
          <pc:docMk/>
          <pc:sldMk cId="906348732" sldId="256"/>
        </pc:sldMkLst>
        <pc:spChg chg="mod">
          <ac:chgData name="Ольга Платонова" userId="b7a68a3ec46e1b54" providerId="LiveId" clId="{69C37FF1-3A42-438E-A961-1DE13AE723BC}" dt="2022-04-03T09:42:32.286" v="1" actId="20577"/>
          <ac:spMkLst>
            <pc:docMk/>
            <pc:sldMk cId="906348732" sldId="256"/>
            <ac:spMk id="3" creationId="{00000000-0000-0000-0000-000000000000}"/>
          </ac:spMkLst>
        </pc:spChg>
      </pc:sldChg>
      <pc:sldChg chg="modSp mod addCm delCm">
        <pc:chgData name="Ольга Платонова" userId="b7a68a3ec46e1b54" providerId="LiveId" clId="{69C37FF1-3A42-438E-A961-1DE13AE723BC}" dt="2022-04-03T09:45:50.826" v="12" actId="13822"/>
        <pc:sldMkLst>
          <pc:docMk/>
          <pc:sldMk cId="3963753601" sldId="262"/>
        </pc:sldMkLst>
        <pc:graphicFrameChg chg="mod">
          <ac:chgData name="Ольга Платонова" userId="b7a68a3ec46e1b54" providerId="LiveId" clId="{69C37FF1-3A42-438E-A961-1DE13AE723BC}" dt="2022-04-03T09:45:50.826" v="12" actId="1382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E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 работы запросов при 100000 записях в базе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 algn="just"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времени работы различных</a:t>
            </a:r>
            <a:r>
              <a:rPr lang="ru-RU" baseline="0"/>
              <a:t> реализаций от количества соединений к БД</a:t>
            </a:r>
            <a:r>
              <a:rPr lang="ru-RU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Custom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'[2.ods]Лист1'!$B$2:$B$8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D8-4510-8E68-8171EE5FE281}"/>
            </c:ext>
          </c:extLst>
        </c:ser>
        <c:ser>
          <c:idx val="1"/>
          <c:order val="1"/>
          <c:tx>
            <c:v>Single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'[2.ods]Лист1'!$C$2:$C$8</c:f>
              <c:numCache>
                <c:formatCode>General</c:formatCode>
                <c:ptCount val="7"/>
                <c:pt idx="0">
                  <c:v>1.2040800000000001E-2</c:v>
                </c:pt>
                <c:pt idx="1">
                  <c:v>5.6108600000000002E-2</c:v>
                </c:pt>
                <c:pt idx="2">
                  <c:v>0.1034557</c:v>
                </c:pt>
                <c:pt idx="3">
                  <c:v>0.1413739</c:v>
                </c:pt>
                <c:pt idx="4">
                  <c:v>0.19510230000000001</c:v>
                </c:pt>
                <c:pt idx="5">
                  <c:v>0.2273461</c:v>
                </c:pt>
                <c:pt idx="6">
                  <c:v>0.42215000000000003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D8-4510-8E68-8171EE5FE281}"/>
            </c:ext>
          </c:extLst>
        </c:ser>
        <c:ser>
          <c:idx val="2"/>
          <c:order val="2"/>
          <c:tx>
            <c:v>Multi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'[2.ods]Лист1'!$D$2:$D$8</c:f>
              <c:numCache>
                <c:formatCode>General</c:formatCode>
                <c:ptCount val="7"/>
                <c:pt idx="0">
                  <c:v>1.2090699999999999E-2</c:v>
                </c:pt>
                <c:pt idx="1">
                  <c:v>4.3017300000000001E-2</c:v>
                </c:pt>
                <c:pt idx="2">
                  <c:v>5.4491900000000003E-2</c:v>
                </c:pt>
                <c:pt idx="3">
                  <c:v>7.9779900000000001E-2</c:v>
                </c:pt>
                <c:pt idx="4">
                  <c:v>0.1099989</c:v>
                </c:pt>
                <c:pt idx="5">
                  <c:v>0.13556670000000001</c:v>
                </c:pt>
                <c:pt idx="6">
                  <c:v>0.2455735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D8-4510-8E68-8171EE5FE281}"/>
            </c:ext>
          </c:extLst>
        </c:ser>
        <c:ser>
          <c:idx val="3"/>
          <c:order val="3"/>
          <c:tx>
            <c:v>Pool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'[2.ods]Лист1'!$E$2:$E$8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D8-4510-8E68-8171EE5FE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3137871"/>
        <c:axId val="2033143279"/>
      </c:lineChart>
      <c:catAx>
        <c:axId val="203313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Число соединений</a:t>
                </a:r>
                <a:r>
                  <a:rPr lang="en-US"/>
                  <a:t>, </a:t>
                </a:r>
                <a:r>
                  <a:rPr lang="ru-RU"/>
                  <a:t>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43279"/>
        <c:crosses val="autoZero"/>
        <c:auto val="1"/>
        <c:lblAlgn val="ctr"/>
        <c:lblOffset val="100"/>
        <c:noMultiLvlLbl val="0"/>
      </c:catAx>
      <c:valAx>
        <c:axId val="20331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с</a:t>
                </a:r>
                <a:endParaRPr lang="en-US"/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3787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времени работы метода</a:t>
            </a:r>
            <a:r>
              <a:rPr lang="ru-RU" baseline="0"/>
              <a:t> и пула соединений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Custom</c:v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72C4"/>
              </a:solidFill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'[2Ex.xlsx]Лист1'!$Q$2:$Q$8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E-452E-8F83-D178AC73D6B5}"/>
            </c:ext>
          </c:extLst>
        </c:ser>
        <c:ser>
          <c:idx val="2"/>
          <c:order val="2"/>
          <c:tx>
            <c:v>Pool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'[2Ex.xlsx]Лист1'!$R$2:$R$8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E-452E-8F83-D178AC73D6B5}"/>
            </c:ext>
          </c:extLst>
        </c:ser>
        <c:ser>
          <c:idx val="3"/>
          <c:order val="3"/>
          <c:tx>
            <c:v>PGBouncer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'[2Ex.xlsx]Лист1'!$S$2:$S$8</c:f>
              <c:numCache>
                <c:formatCode>General</c:formatCode>
                <c:ptCount val="7"/>
                <c:pt idx="0">
                  <c:v>6.4974000000000004E-3</c:v>
                </c:pt>
                <c:pt idx="1">
                  <c:v>2.02226E-2</c:v>
                </c:pt>
                <c:pt idx="2">
                  <c:v>4.96271E-2</c:v>
                </c:pt>
                <c:pt idx="3">
                  <c:v>5.16205E-2</c:v>
                </c:pt>
                <c:pt idx="4">
                  <c:v>8.4886100000000006E-2</c:v>
                </c:pt>
                <c:pt idx="5">
                  <c:v>0.1073455</c:v>
                </c:pt>
                <c:pt idx="6">
                  <c:v>0.18486440000000001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EE-452E-8F83-D178AC73D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599903"/>
        <c:axId val="21116460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'[2Ex.xlsx]Лист1'!$P$1</c15:sqref>
                        </c15:formulaRef>
                      </c:ext>
                    </c:extLst>
                    <c:strCache>
                      <c:ptCount val="1"/>
                      <c:pt idx="0">
                        <c:v>ось Х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AEE-452E-8F83-D178AC73D6B5}"/>
                  </c:ext>
                </c:extLst>
              </c15:ser>
            </c15:filteredLineSeries>
          </c:ext>
        </c:extLst>
      </c:lineChart>
      <c:catAx>
        <c:axId val="34159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Число соединений,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1646047"/>
        <c:crosses val="autoZero"/>
        <c:auto val="1"/>
        <c:lblAlgn val="ctr"/>
        <c:lblOffset val="100"/>
        <c:noMultiLvlLbl val="0"/>
      </c:catAx>
      <c:valAx>
        <c:axId val="21116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</a:t>
                </a:r>
                <a:r>
                  <a:rPr lang="ru-RU" baseline="0"/>
                  <a:t> с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599903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 indent="0"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Раасказать п. 1.4.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4:05:22.321" idx="5">
    <p:pos x="10" y="10"/>
    <p:text>Поскольку операция подключения — одна из самых дорогостоящих (процесс подключения к БД занимает от 2 до 3 МБ), рост количества потоков может привести к замедлению работы программы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26.05.2022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26.05.2022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6472"/>
            <a:ext cx="9144000" cy="316369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СУБД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5910"/>
            <a:ext cx="9144000" cy="24079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ИУ7-85Б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ИУ-7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05BF2-F2EA-7304-42D9-E0BF2AB2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046C4B-34C3-148D-1730-53705A1E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5A65DD9-1CAC-4A94-E8D3-61676FE2B0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79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8D7F3-9124-6A66-4328-E2A1C35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16824-5E25-37AB-DED0-961B0577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EFE13-CFA3-FB79-36C8-6E9A56E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BE3C923-F928-7B57-C79F-7A333B40D695}"/>
              </a:ext>
            </a:extLst>
          </p:cNvPr>
          <p:cNvGraphicFramePr/>
          <p:nvPr/>
        </p:nvGraphicFramePr>
        <p:xfrm>
          <a:off x="3098800" y="1630680"/>
          <a:ext cx="5994400" cy="359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97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2C2C3-E4BE-163C-72F9-D9CAD045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77AE66-D4B3-9651-BDDA-11203D4C2B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39110" y="2959036"/>
          <a:ext cx="6113780" cy="2411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7265">
                  <a:extLst>
                    <a:ext uri="{9D8B030D-6E8A-4147-A177-3AD203B41FA5}">
                      <a16:colId xmlns:a16="http://schemas.microsoft.com/office/drawing/2014/main" val="522003746"/>
                    </a:ext>
                  </a:extLst>
                </a:gridCol>
                <a:gridCol w="1828165">
                  <a:extLst>
                    <a:ext uri="{9D8B030D-6E8A-4147-A177-3AD203B41FA5}">
                      <a16:colId xmlns:a16="http://schemas.microsoft.com/office/drawing/2014/main" val="2913711566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753831868"/>
                    </a:ext>
                  </a:extLst>
                </a:gridCol>
              </a:tblGrid>
              <a:tr h="58166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Реализация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Число раз выделения памяти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Суммарный объем используемой памяти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88428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Однопоточная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729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en-US" sz="1400" kern="150">
                          <a:effectLst/>
                        </a:rPr>
                        <a:t>588,870</a:t>
                      </a:r>
                      <a:r>
                        <a:rPr lang="ru-RU" sz="1400" kern="150">
                          <a:effectLst/>
                        </a:rPr>
                        <a:t> байт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075924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Многопоточная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812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593,508 байт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64806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Внешний пул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831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586,212 байт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380726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Разработанный метод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>
                          <a:effectLst/>
                        </a:rPr>
                        <a:t>182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kern="150" dirty="0">
                          <a:effectLst/>
                        </a:rPr>
                        <a:t>180,794 байт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866001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4336FF-BC33-7F78-9784-D11B5478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9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6A2B7-D852-C543-6D37-420E736F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6EEFA-EC25-8EE4-A90E-5B607A70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36AD4C-CEF1-8305-1FE2-6761C70C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9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DCF9-33F6-9A58-163D-3B97937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45DFC-5C05-BD2C-A832-FB0FB2A9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21034C-333E-7EA2-09FA-D525BF1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9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работы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—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реализация метода параллельного выполнения запросов к СУБД PostgreSQL в пределах одного 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206445"/>
            <a:ext cx="10515600" cy="3086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и существующих методов реализации многопоточного доступа в MPP системах;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параллельного выполнения запросов к СУБД PostgreSQL в пределах одного соединения;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модуля для СУБД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стандартного метода обработки запросов к СУБД PostgreSQL с реализуемым методом.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698768"/>
              </p:ext>
            </p:extLst>
          </p:nvPr>
        </p:nvGraphicFramePr>
        <p:xfrm>
          <a:off x="838200" y="2244870"/>
          <a:ext cx="599670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57474" y="2244870"/>
            <a:ext cx="488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аргументирован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доступностью исходного 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3977" y="2101624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основные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01624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Многопоточный доступ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7973" y="2733039"/>
            <a:ext cx="5547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замедления: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повышенная нагрузка на системные 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конкуренции при обращении к ресурсам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превышения количества подключений на сервере: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долгое ожидание дальнейших запросов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запросов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47973" y="1825624"/>
            <a:ext cx="5547360" cy="907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потоков может привести к замедлению работы программы.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183086" y="1825625"/>
            <a:ext cx="0" cy="457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61" y="2733039"/>
            <a:ext cx="55325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реализации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БД из 100000 записей, время выполнения запросов примерно в 1000 раз выше 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однопоточной программы.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Однопоточная модель показывает нестабильную работу на больших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79120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ТУТ????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2862"/>
            <a:ext cx="41052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1964" y="2438400"/>
            <a:ext cx="6059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 имеет несколько недостатков, один из которых заключается в ограничении максимального количества одновременных подключений к БД. В зависимости от реализации, пользователь может задать размер пула, а также количество соединений, которое может быть добавлено в пул. К другому существенному недостатку следует отнести сложность реализации, а также встраиваемость кода (особенно в крупных компаниях). Также следует обратить внимание на расчет следующих параметров: минимальное количество соединений, максимальное количество пулов соединений, максимальное время простоя, время ожидания соединения, количество попыток после тайм-аута. От корректной конфигурации пула зависит то, насколько увеличится пропускная способность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7746"/>
              </p:ext>
            </p:extLst>
          </p:nvPr>
        </p:nvGraphicFramePr>
        <p:xfrm>
          <a:off x="838200" y="2250204"/>
          <a:ext cx="10073640" cy="354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6820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5036820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591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пропускной способности транзакции на 60%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2650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максимального количества одновременных подключений к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1356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соединения для каждой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конфигурации пула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только в коммерческой версии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встраиваемости в код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Параллельное выполнение запроса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4287304"/>
            <a:ext cx="10515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снижает производительность;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эффективен только для конкретных запросов.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0" y="2179214"/>
            <a:ext cx="7855539" cy="1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41EB1B-E9A5-13F4-A182-E791E376A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14" y="2277979"/>
            <a:ext cx="1083702" cy="383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7366AC-88EA-4947-318F-4132A58241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90" y="2454442"/>
            <a:ext cx="1273533" cy="3492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547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490</Words>
  <Application>Microsoft Office PowerPoint</Application>
  <PresentationFormat>Широкоэкранный</PresentationFormat>
  <Paragraphs>87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СУБД PostgreSQL в пределах одного соединения</vt:lpstr>
      <vt:lpstr>Цели и задачи работы</vt:lpstr>
      <vt:lpstr>Формализация задачи</vt:lpstr>
      <vt:lpstr>Анализ предметной области</vt:lpstr>
      <vt:lpstr>Многопоточный доступ в MPP системах</vt:lpstr>
      <vt:lpstr>Анализ существующих решений.  Пул соединений ЧТО ТУТ????</vt:lpstr>
      <vt:lpstr>Анализ существующих решений.  Пул соединений</vt:lpstr>
      <vt:lpstr>Анализ существующих решений. Параллельное выполнение запроса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138</cp:revision>
  <dcterms:created xsi:type="dcterms:W3CDTF">2021-11-12T18:54:32Z</dcterms:created>
  <dcterms:modified xsi:type="dcterms:W3CDTF">2022-05-26T08:52:20Z</dcterms:modified>
</cp:coreProperties>
</file>