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3" r:id="rId3"/>
    <p:sldId id="264" r:id="rId4"/>
    <p:sldId id="281" r:id="rId5"/>
    <p:sldId id="296" r:id="rId6"/>
    <p:sldId id="297" r:id="rId7"/>
    <p:sldId id="299" r:id="rId8"/>
    <p:sldId id="300" r:id="rId9"/>
    <p:sldId id="282" r:id="rId10"/>
    <p:sldId id="259" r:id="rId11"/>
    <p:sldId id="303" r:id="rId12"/>
    <p:sldId id="301" r:id="rId13"/>
    <p:sldId id="302" r:id="rId14"/>
    <p:sldId id="265" r:id="rId15"/>
    <p:sldId id="287" r:id="rId16"/>
    <p:sldId id="304" r:id="rId17"/>
    <p:sldId id="289" r:id="rId18"/>
    <p:sldId id="277" r:id="rId19"/>
    <p:sldId id="290" r:id="rId20"/>
    <p:sldId id="291" r:id="rId21"/>
    <p:sldId id="292" r:id="rId22"/>
    <p:sldId id="262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ABC1-F65B-4A71-929B-348677D720AD}" type="datetimeFigureOut">
              <a:rPr lang="en-ZA" smtClean="0"/>
              <a:t>2024/02/07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9C2D8-58F0-4010-8FA0-43A24C3C21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989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9C2D8-58F0-4010-8FA0-43A24C3C21A8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146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Rockwell Condensed" panose="020606030504050201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[click to add project title]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[click to add your name, student number, academic supervisor,</a:t>
            </a:r>
            <a:br>
              <a:rPr lang="en-US" dirty="0"/>
            </a:br>
            <a:r>
              <a:rPr lang="en-US" dirty="0"/>
              <a:t>company, company mentor]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51DF60-464C-4BD4-8D0A-3624F70F8F0E}" type="datetime3">
              <a:rPr lang="en-ZA" smtClean="0"/>
              <a:t>7 February 2024</a:t>
            </a:fld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AB4CA8-F650-4055-9541-1E017D8B8873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58597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ckwell Condensed" panose="020606030504050201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CFF3A4F-CABF-4398-994B-8C345006B0B3}" type="datetime3">
              <a:rPr lang="en-ZA" smtClean="0"/>
              <a:t>7 February 2024</a:t>
            </a:fld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40092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Rockwell Condensed" panose="020606030504050201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0FC908-19E6-4536-8040-5F510F63B829}" type="datetime3">
              <a:rPr lang="en-ZA" smtClean="0"/>
              <a:t>7 February 2024</a:t>
            </a:fld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362955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ckwell Condensed" panose="020606030504050201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D394A7-1302-450B-95EB-FFC37E100C94}" type="datetime3">
              <a:rPr lang="en-ZA" smtClean="0"/>
              <a:t>7 February 2024</a:t>
            </a:fld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262485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ckwell Condensed" panose="020606030504050201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EA8D51-1E9B-4081-9BDD-D3361D3886B9}" type="datetime3">
              <a:rPr lang="en-ZA" smtClean="0"/>
              <a:t>7 February 2024</a:t>
            </a:fld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211010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ckwell Condensed" panose="020606030504050201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1E5B0A7-0E05-4A59-9704-66249F2DB4B6}" type="datetime3">
              <a:rPr lang="en-ZA" smtClean="0"/>
              <a:t>7 February 2024</a:t>
            </a:fld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407375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ckwell Condensed" panose="020606030504050201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BDAA33-B745-4BC3-A7A4-D355A3B07D87}" type="datetime3">
              <a:rPr lang="en-ZA" smtClean="0"/>
              <a:t>7 February 2024</a:t>
            </a:fld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56392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ckwell Condensed" panose="020606030504050201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F166AD8-C202-41FF-A62D-A144727F6E0D}" type="datetime3">
              <a:rPr lang="en-ZA" smtClean="0"/>
              <a:t>7 February 2024</a:t>
            </a:fld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322388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65A318-0514-4A73-AF9E-6FD7E8DE28C5}" type="datetime3">
              <a:rPr lang="en-ZA" smtClean="0"/>
              <a:t>7 February 2024</a:t>
            </a:fld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175235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ockwell Condensed" panose="02060603050405020104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E222A4-F6FA-4A8C-B835-174C86BB7792}" type="datetime3">
              <a:rPr lang="en-ZA" smtClean="0"/>
              <a:t>7 February 2024</a:t>
            </a:fld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18832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ockwell Condensed" panose="020606030504050201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0E48FF-BE5F-402F-88D0-0E42A85B39E9}" type="datetime3">
              <a:rPr lang="en-ZA" smtClean="0"/>
              <a:t>7 February 2024</a:t>
            </a:fld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166275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242D48-62C4-4B3C-ABE0-5DCF990D9E2D}" type="datetime3">
              <a:rPr lang="en-ZA" smtClean="0"/>
              <a:t>7 February 2024</a:t>
            </a:fld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6294437"/>
            <a:ext cx="1955800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0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ckwell Condensed" panose="020606030504050201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ZA" dirty="0"/>
              <a:t>University-Wide Predictors of Academic Performance at Cape Peninsula University of Technology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084148" cy="1655762"/>
          </a:xfrm>
        </p:spPr>
        <p:txBody>
          <a:bodyPr>
            <a:normAutofit/>
          </a:bodyPr>
          <a:lstStyle/>
          <a:p>
            <a:r>
              <a:rPr lang="en-ZA" sz="2800" dirty="0"/>
              <a:t>Chumani Platyi, 219203261, Academic supervisor: Dr T. Farrar, </a:t>
            </a:r>
            <a:r>
              <a:rPr lang="en-ZA" sz="2800" dirty="0" err="1"/>
              <a:t>Fundani</a:t>
            </a:r>
            <a:r>
              <a:rPr lang="en-ZA" sz="2800" dirty="0"/>
              <a:t> Institutional Planning CPUT</a:t>
            </a:r>
            <a:r>
              <a:rPr lang="en-ZA" sz="2800"/>
              <a:t>, Mentors: </a:t>
            </a:r>
            <a:r>
              <a:rPr lang="en-ZA" sz="2800" dirty="0"/>
              <a:t>M. </a:t>
            </a:r>
            <a:r>
              <a:rPr lang="en-ZA" sz="2800" dirty="0" err="1"/>
              <a:t>Nakhooda</a:t>
            </a:r>
            <a:r>
              <a:rPr lang="en-ZA" sz="2800" dirty="0"/>
              <a:t>, X. Cupido, L. </a:t>
            </a:r>
            <a:r>
              <a:rPr lang="en-ZA" sz="2800" dirty="0" err="1"/>
              <a:t>Mapatagane</a:t>
            </a:r>
            <a:endParaRPr lang="en-ZA" sz="28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152400" y="6469526"/>
            <a:ext cx="2743200" cy="365125"/>
          </a:xfrm>
        </p:spPr>
        <p:txBody>
          <a:bodyPr/>
          <a:lstStyle/>
          <a:p>
            <a:fld id="{A4AF0AD1-B766-432B-BF86-45FD7A2A5449}" type="datetime3">
              <a:rPr lang="en-ZA" sz="1600" b="1" smtClean="0">
                <a:solidFill>
                  <a:schemeClr val="tx1"/>
                </a:solidFill>
              </a:rPr>
              <a:t>7 February 2024</a:t>
            </a:fld>
            <a:endParaRPr lang="en-ZA" sz="1600" b="1" dirty="0">
              <a:solidFill>
                <a:schemeClr val="tx1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>
          <a:xfrm>
            <a:off x="2495842" y="6230350"/>
            <a:ext cx="4003432" cy="503897"/>
          </a:xfrm>
        </p:spPr>
        <p:txBody>
          <a:bodyPr/>
          <a:lstStyle/>
          <a:p>
            <a:endParaRPr lang="en-ZA" sz="1600" dirty="0"/>
          </a:p>
          <a:p>
            <a:r>
              <a:rPr lang="en-ZA" sz="1600" b="1" dirty="0">
                <a:solidFill>
                  <a:schemeClr val="tx1"/>
                </a:solidFill>
              </a:rPr>
              <a:t>Department of Mathematics &amp; Physics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4CA8-F650-4055-9541-1E017D8B8873}" type="slidenum">
              <a:rPr lang="en-ZA" sz="1600" b="1" smtClean="0">
                <a:solidFill>
                  <a:schemeClr val="tx1"/>
                </a:solidFill>
              </a:rPr>
              <a:pPr/>
              <a:t>1</a:t>
            </a:fld>
            <a:endParaRPr lang="en-ZA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6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pPr algn="ctr"/>
            <a:r>
              <a:rPr lang="en-ZA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9" y="1192697"/>
            <a:ext cx="11476382" cy="43202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This study uses a dataset that consists of academic records, application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For all CPUT students studying undergraduate qualification from 2018 to 2022.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This study also uses residence, curriculum and enrollment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Academic (1746490 obs. of  26  var), residence (48728 obs. Of 11 var),and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Application (1348770 obs. of 40 var)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The dataset includes for each student the enrollment date for the diploma or degree, every single course they enrolled in.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ZA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77670" y="6356350"/>
            <a:ext cx="1176130" cy="365125"/>
          </a:xfrm>
        </p:spPr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10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912165" y="6173787"/>
            <a:ext cx="3382618" cy="365125"/>
          </a:xfrm>
        </p:spPr>
        <p:txBody>
          <a:bodyPr/>
          <a:lstStyle/>
          <a:p>
            <a:endParaRPr lang="en-ZA" dirty="0"/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400202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FB696-7E73-8B35-4670-97B4135C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A318-0514-4A73-AF9E-6FD7E8DE28C5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98A07-B15F-CA94-7AC8-8024448A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11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3541A-D181-B717-CC3E-D493B25A0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38669" y="6173787"/>
            <a:ext cx="3515140" cy="365125"/>
          </a:xfrm>
        </p:spPr>
        <p:txBody>
          <a:bodyPr/>
          <a:lstStyle/>
          <a:p>
            <a:endParaRPr lang="en-ZA" dirty="0"/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BD9C1F-C8F2-566E-481B-388E9301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22042"/>
              </p:ext>
            </p:extLst>
          </p:nvPr>
        </p:nvGraphicFramePr>
        <p:xfrm>
          <a:off x="838201" y="516835"/>
          <a:ext cx="10942983" cy="522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661">
                  <a:extLst>
                    <a:ext uri="{9D8B030D-6E8A-4147-A177-3AD203B41FA5}">
                      <a16:colId xmlns:a16="http://schemas.microsoft.com/office/drawing/2014/main" val="251949091"/>
                    </a:ext>
                  </a:extLst>
                </a:gridCol>
                <a:gridCol w="2312503">
                  <a:extLst>
                    <a:ext uri="{9D8B030D-6E8A-4147-A177-3AD203B41FA5}">
                      <a16:colId xmlns:a16="http://schemas.microsoft.com/office/drawing/2014/main" val="458690582"/>
                    </a:ext>
                  </a:extLst>
                </a:gridCol>
                <a:gridCol w="4982819">
                  <a:extLst>
                    <a:ext uri="{9D8B030D-6E8A-4147-A177-3AD203B41FA5}">
                      <a16:colId xmlns:a16="http://schemas.microsoft.com/office/drawing/2014/main" val="1471943583"/>
                    </a:ext>
                  </a:extLst>
                </a:gridCol>
              </a:tblGrid>
              <a:tr h="65267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Units 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976620"/>
                  </a:ext>
                </a:extLst>
              </a:tr>
              <a:tr h="652670">
                <a:tc>
                  <a:txBody>
                    <a:bodyPr/>
                    <a:lstStyle/>
                    <a:p>
                      <a:r>
                        <a:rPr lang="en-US" dirty="0"/>
                        <a:t>IDEN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Identification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04949"/>
                  </a:ext>
                </a:extLst>
              </a:tr>
              <a:tr h="652670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NSC English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64446"/>
                  </a:ext>
                </a:extLst>
              </a:tr>
              <a:tr h="652670">
                <a:tc>
                  <a:txBody>
                    <a:bodyPr/>
                    <a:lstStyle/>
                    <a:p>
                      <a:r>
                        <a:rPr lang="en-US" dirty="0"/>
                        <a:t>ENGLISH_TYPE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Categorical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Language or First Additional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15220"/>
                  </a:ext>
                </a:extLst>
              </a:tr>
              <a:tr h="652670">
                <a:tc>
                  <a:txBody>
                    <a:bodyPr/>
                    <a:lstStyle/>
                    <a:p>
                      <a:r>
                        <a:rPr lang="en-US" dirty="0"/>
                        <a:t>Life 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NSC Life Orientation</a:t>
                      </a:r>
                    </a:p>
                    <a:p>
                      <a:r>
                        <a:rPr lang="en-US" dirty="0"/>
                        <a:t>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529320"/>
                  </a:ext>
                </a:extLst>
              </a:tr>
              <a:tr h="652670">
                <a:tc>
                  <a:txBody>
                    <a:bodyPr/>
                    <a:lstStyle/>
                    <a:p>
                      <a:r>
                        <a:rPr lang="en-US" dirty="0"/>
                        <a:t>PASS_FAIL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pass or fail an exam.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52143"/>
                  </a:ext>
                </a:extLst>
              </a:tr>
              <a:tr h="652670">
                <a:tc>
                  <a:txBody>
                    <a:bodyPr/>
                    <a:lstStyle/>
                    <a:p>
                      <a:r>
                        <a:rPr lang="en-US" sz="1800" kern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STAYED_IN_RESYes</a:t>
                      </a:r>
                      <a:r>
                        <a:rPr lang="en-US" sz="18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Categorical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or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55067"/>
                  </a:ext>
                </a:extLst>
              </a:tr>
              <a:tr h="652670">
                <a:tc>
                  <a:txBody>
                    <a:bodyPr/>
                    <a:lstStyle/>
                    <a:p>
                      <a:r>
                        <a:rPr lang="en-US" sz="1800" kern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RegDelayWeeks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Weeks from 1 to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3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56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B8CF-7D88-A694-CE09-FE3C4A0C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Transformation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ECDB-A3BA-CD1D-AF26-BFEA7BA9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903226" cy="4333461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academic records and residence data were joined using left join.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Primary keys are IDEN  and YEAR.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New variables were created STAYED_IN_RES, </a:t>
            </a:r>
            <a:r>
              <a:rPr lang="en-US" sz="2400" dirty="0" err="1"/>
              <a:t>RegDelayWeeks</a:t>
            </a:r>
            <a:r>
              <a:rPr lang="en-US" sz="2400" dirty="0"/>
              <a:t>, and </a:t>
            </a:r>
            <a:r>
              <a:rPr lang="en-US" sz="2400" dirty="0" err="1"/>
              <a:t>RegDelayDays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Was created after joining the academic records data with the residence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Also, the academic records and application data were joined using left join.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Primary key is IDEN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period of study was also filtered to be 4 or less.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BB37A-E650-BFE1-185E-E1507059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2CF3E-501E-0F43-3DB3-CF2063F0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0764" y="6356350"/>
            <a:ext cx="593035" cy="365125"/>
          </a:xfrm>
        </p:spPr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12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88832-7FBF-D4B8-C852-BFCA369D7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9731" y="6216166"/>
            <a:ext cx="3356112" cy="365125"/>
          </a:xfrm>
        </p:spPr>
        <p:txBody>
          <a:bodyPr/>
          <a:lstStyle/>
          <a:p>
            <a:endParaRPr lang="en-ZA" dirty="0"/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168752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29A6-A98A-FBC0-7753-D807F04D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0BC0E-1FEF-ECB4-3D5C-6A5B3CD7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9487" cy="35017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this study R and Microsoft Power BI were used for analysis.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This study uses the following software packages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tidyverse</a:t>
            </a:r>
            <a:r>
              <a:rPr lang="en-US" sz="2400" dirty="0"/>
              <a:t> (</a:t>
            </a:r>
            <a:r>
              <a:rPr lang="en-US" sz="2400" dirty="0" err="1"/>
              <a:t>Chang,Miller</a:t>
            </a:r>
            <a:r>
              <a:rPr lang="en-US" sz="2400" dirty="0"/>
              <a:t>, and Muller, 2019)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broom (Couch , Hayes, and Robinson, 2023).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Regression Equations: </a:t>
            </a:r>
          </a:p>
          <a:p>
            <a:pPr marL="0" indent="0">
              <a:buNone/>
            </a:pPr>
            <a:r>
              <a:rPr lang="en-US" sz="2000" dirty="0"/>
              <a:t> Logit(P)=</a:t>
            </a:r>
            <a:r>
              <a:rPr lang="en-US" sz="2000" kern="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-0.412 </a:t>
            </a:r>
            <a:r>
              <a:rPr lang="el-GR" sz="2000" dirty="0"/>
              <a:t>+</a:t>
            </a:r>
            <a:r>
              <a:rPr lang="en-US" sz="2000" kern="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0.012</a:t>
            </a:r>
            <a:r>
              <a:rPr lang="en-US" sz="2000" u="sng" kern="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000" kern="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ENGLISH</a:t>
            </a:r>
            <a:r>
              <a:rPr lang="en-US" sz="2000" dirty="0"/>
              <a:t>​+</a:t>
            </a:r>
            <a:r>
              <a:rPr lang="en-US" sz="2000" kern="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0.369</a:t>
            </a:r>
            <a:r>
              <a:rPr lang="el-GR" sz="2000" dirty="0"/>
              <a:t>​</a:t>
            </a:r>
            <a:r>
              <a:rPr lang="en-US" sz="2000" kern="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ENGLISH_TYPEHOME </a:t>
            </a:r>
            <a:r>
              <a:rPr lang="en-US" sz="2000" dirty="0"/>
              <a:t>​+</a:t>
            </a:r>
            <a:r>
              <a:rPr lang="en-US" sz="2000" kern="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0.015</a:t>
            </a:r>
            <a:r>
              <a:rPr lang="en-US" sz="2000" u="sng" kern="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kern="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LIFE ORIENTATION</a:t>
            </a:r>
          </a:p>
          <a:p>
            <a:pPr marL="0" indent="0">
              <a:buNone/>
            </a:pPr>
            <a:r>
              <a:rPr lang="en-US" sz="2000" dirty="0"/>
              <a:t> Logit(P) =</a:t>
            </a:r>
            <a:r>
              <a:rPr lang="en-US" sz="2000" kern="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1.77</a:t>
            </a:r>
            <a:r>
              <a:rPr lang="el-GR" sz="2000" dirty="0"/>
              <a:t>+</a:t>
            </a:r>
            <a:r>
              <a:rPr lang="en-US" sz="2000" kern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0.34STAYED_IN_RESYes </a:t>
            </a:r>
            <a:r>
              <a:rPr lang="en-US" sz="2000" dirty="0"/>
              <a:t>​</a:t>
            </a:r>
            <a:r>
              <a:rPr lang="en-US" sz="2000" kern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-0.111RegDelayWeeks</a:t>
            </a:r>
            <a:r>
              <a:rPr lang="en-US" sz="2000" dirty="0"/>
              <a:t>​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B4BF-FFF4-444D-4F99-8F23392E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96548" cy="365125"/>
          </a:xfrm>
        </p:spPr>
        <p:txBody>
          <a:bodyPr/>
          <a:lstStyle/>
          <a:p>
            <a:fld id="{2AD394A7-1302-450B-95EB-FFC37E100C94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B2EBC-8F22-516A-BF24-A503933D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0522" y="6356350"/>
            <a:ext cx="553278" cy="365125"/>
          </a:xfrm>
        </p:spPr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13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EB36F-FFAD-2B12-E2DF-29A108B4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2982" y="6173787"/>
            <a:ext cx="4114800" cy="365125"/>
          </a:xfrm>
        </p:spPr>
        <p:txBody>
          <a:bodyPr/>
          <a:lstStyle/>
          <a:p>
            <a:endParaRPr lang="en-ZA" dirty="0"/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193872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0270-84E2-41DF-48CD-0006F78D7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2357"/>
            <a:ext cx="10515600" cy="1463040"/>
          </a:xfrm>
        </p:spPr>
        <p:txBody>
          <a:bodyPr>
            <a:normAutofit/>
          </a:bodyPr>
          <a:lstStyle/>
          <a:p>
            <a:pPr algn="ctr"/>
            <a:r>
              <a:rPr lang="en-ZA" sz="6600" dirty="0">
                <a:latin typeface="Arial" panose="020B0604020202020204" pitchFamily="34" charset="0"/>
                <a:cs typeface="Arial" panose="020B0604020202020204" pitchFamily="34" charset="0"/>
              </a:rPr>
              <a:t>Results &amp; Discussion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0CB2A-2319-1CC6-6F01-B92F635C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6AD8-C202-41FF-A62D-A144727F6E0D}" type="datetime3">
              <a:rPr lang="en-ZA" sz="1600" smtClean="0">
                <a:solidFill>
                  <a:schemeClr val="tx1"/>
                </a:solidFill>
              </a:rPr>
              <a:t>7 February 2024</a:t>
            </a:fld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7DBE-FB75-A580-0896-9EE38218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>
                <a:solidFill>
                  <a:schemeClr val="tx1"/>
                </a:solidFill>
              </a:rPr>
              <a:pPr/>
              <a:t>14</a:t>
            </a:fld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A9017-0964-AB4F-7DFF-7991C746D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32760" y="6173787"/>
            <a:ext cx="4114800" cy="547688"/>
          </a:xfrm>
        </p:spPr>
        <p:txBody>
          <a:bodyPr/>
          <a:lstStyle/>
          <a:p>
            <a:endParaRPr lang="en-ZA" dirty="0">
              <a:solidFill>
                <a:schemeClr val="tx1"/>
              </a:solidFill>
            </a:endParaRPr>
          </a:p>
          <a:p>
            <a:r>
              <a:rPr lang="en-ZA" dirty="0">
                <a:solidFill>
                  <a:schemeClr val="tx1"/>
                </a:solidFill>
              </a:rPr>
              <a:t>Department of </a:t>
            </a:r>
            <a:r>
              <a:rPr lang="en-ZA" sz="1600" dirty="0">
                <a:solidFill>
                  <a:schemeClr val="tx1"/>
                </a:solidFill>
              </a:rPr>
              <a:t>Mathematics</a:t>
            </a:r>
            <a:r>
              <a:rPr lang="en-ZA" dirty="0">
                <a:solidFill>
                  <a:schemeClr val="tx1"/>
                </a:solidFill>
              </a:rPr>
              <a:t> &amp; Physics</a:t>
            </a:r>
          </a:p>
        </p:txBody>
      </p:sp>
    </p:spTree>
    <p:extLst>
      <p:ext uri="{BB962C8B-B14F-4D97-AF65-F5344CB8AC3E}">
        <p14:creationId xmlns:p14="http://schemas.microsoft.com/office/powerpoint/2010/main" val="191456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2BD2-B177-B196-1B9A-3463B0A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9735447" cy="71161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</a:rPr>
              <a:t>Logistic Regression</a:t>
            </a:r>
            <a:endParaRPr lang="en-US" sz="40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060B9-BE55-4B43-563C-032B6562F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32086"/>
            <a:ext cx="6172200" cy="42289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926E4-D37F-9193-CDEA-1BB23DA39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026" y="996953"/>
            <a:ext cx="4505739" cy="4982527"/>
          </a:xfrm>
        </p:spPr>
        <p:txBody>
          <a:bodyPr>
            <a:normAutofit fontScale="47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kern="100" dirty="0">
                <a:effectLst/>
                <a:ea typeface="Calibri" panose="020F0502020204030204" pitchFamily="34" charset="0"/>
              </a:rPr>
              <a:t>1.012635. For every additional 1% in NSC English mark, odds of passing a CPUT subject are estimated to increase by 1.26%.</a:t>
            </a:r>
          </a:p>
          <a:p>
            <a:endParaRPr lang="en-US" sz="4400" kern="100" dirty="0">
              <a:effectLst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kern="100" dirty="0">
                <a:effectLst/>
                <a:ea typeface="Calibri" panose="020F0502020204030204" pitchFamily="34" charset="0"/>
              </a:rPr>
              <a:t>1.01523. For every additional 1% in NSC Life Orientation mark, odds of passing a CPUT subject are estimated to increase by 1.52%.</a:t>
            </a:r>
          </a:p>
          <a:p>
            <a:endParaRPr lang="en-US" sz="4400" kern="100" dirty="0">
              <a:effectLst/>
              <a:ea typeface="Calibri" panose="020F050202020403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400" kern="100" dirty="0">
                <a:effectLst/>
                <a:ea typeface="Calibri" panose="020F0502020204030204" pitchFamily="34" charset="0"/>
              </a:rPr>
              <a:t>1.446236. Odds of passing a CPUT subject are 44.6% higher for a student who did English Home Language in NSC, then for a student who did English First Additional Language in NSC.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kern="100" dirty="0">
              <a:effectLst/>
              <a:ea typeface="Calibri" panose="020F0502020204030204" pitchFamily="34" charset="0"/>
            </a:endParaRPr>
          </a:p>
          <a:p>
            <a:endParaRPr lang="en-US" sz="1600" kern="100" dirty="0">
              <a:effectLst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0A726-BE71-ABEF-4C5F-9996ED97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48FF-BE5F-402F-88D0-0E42A85B39E9}" type="datetime3">
              <a:rPr lang="en-ZA" sz="1600" smtClean="0">
                <a:solidFill>
                  <a:schemeClr val="tx1"/>
                </a:solidFill>
              </a:rPr>
              <a:t>7 February 2024</a:t>
            </a:fld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A8A5-5760-4347-408C-E331B40A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15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F51043-BDE9-5A40-D1C7-FADA47CB2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5906" y="6167915"/>
            <a:ext cx="4114800" cy="365125"/>
          </a:xfrm>
        </p:spPr>
        <p:txBody>
          <a:bodyPr/>
          <a:lstStyle/>
          <a:p>
            <a:endParaRPr lang="en-ZA" sz="1400" dirty="0">
              <a:solidFill>
                <a:schemeClr val="tx1"/>
              </a:solidFill>
            </a:endParaRPr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2B5593-B2CE-1540-014B-A930B2775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96492"/>
              </p:ext>
            </p:extLst>
          </p:nvPr>
        </p:nvGraphicFramePr>
        <p:xfrm>
          <a:off x="4545496" y="996949"/>
          <a:ext cx="7487477" cy="4555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87477">
                  <a:extLst>
                    <a:ext uri="{9D8B030D-6E8A-4147-A177-3AD203B41FA5}">
                      <a16:colId xmlns:a16="http://schemas.microsoft.com/office/drawing/2014/main" val="3247284045"/>
                    </a:ext>
                  </a:extLst>
                </a:gridCol>
              </a:tblGrid>
              <a:tr h="759285">
                <a:tc>
                  <a:txBody>
                    <a:bodyPr/>
                    <a:lstStyle/>
                    <a:p>
                      <a:r>
                        <a:rPr lang="en-US" sz="19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                                    estimate   </a:t>
                      </a:r>
                      <a:r>
                        <a:rPr lang="en-US" sz="19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std.error</a:t>
                      </a:r>
                      <a:r>
                        <a:rPr lang="en-US" sz="19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statistic   </a:t>
                      </a:r>
                      <a:r>
                        <a:rPr lang="en-US" sz="19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p.value</a:t>
                      </a:r>
                      <a:endParaRPr lang="en-US" sz="19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7275486"/>
                  </a:ext>
                </a:extLst>
              </a:tr>
              <a:tr h="759285">
                <a:tc>
                  <a:txBody>
                    <a:bodyPr/>
                    <a:lstStyle/>
                    <a:p>
                      <a:r>
                        <a:rPr lang="en-US" sz="19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&lt;chr&gt;                                &lt;</a:t>
                      </a:r>
                      <a:r>
                        <a:rPr lang="en-US" sz="19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dbl</a:t>
                      </a:r>
                      <a:r>
                        <a:rPr lang="en-US" sz="19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       &lt;</a:t>
                      </a:r>
                      <a:r>
                        <a:rPr lang="en-US" sz="19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dbl</a:t>
                      </a:r>
                      <a:r>
                        <a:rPr lang="en-US" sz="19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          &lt;</a:t>
                      </a:r>
                      <a:r>
                        <a:rPr lang="en-US" sz="19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dbl</a:t>
                      </a:r>
                      <a:r>
                        <a:rPr lang="en-US" sz="19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      &lt;</a:t>
                      </a:r>
                      <a:r>
                        <a:rPr lang="en-US" sz="19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dbl</a:t>
                      </a:r>
                      <a:r>
                        <a:rPr lang="en-US" sz="19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516239"/>
                  </a:ext>
                </a:extLst>
              </a:tr>
              <a:tr h="759285">
                <a:tc>
                  <a:txBody>
                    <a:bodyPr/>
                    <a:lstStyle/>
                    <a:p>
                      <a:r>
                        <a:rPr lang="en-US" sz="19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(Intercept)                      -0.412        0.026</a:t>
                      </a:r>
                      <a:r>
                        <a:rPr lang="en-US" sz="1900" u="sng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9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-15.5     4.11e- 54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470801"/>
                  </a:ext>
                </a:extLst>
              </a:tr>
              <a:tr h="759285">
                <a:tc>
                  <a:txBody>
                    <a:bodyPr/>
                    <a:lstStyle/>
                    <a:p>
                      <a:r>
                        <a:rPr lang="en-US" sz="19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ENGLISH                         0.012</a:t>
                      </a:r>
                      <a:r>
                        <a:rPr lang="en-US" sz="1900" u="sng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9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0.000</a:t>
                      </a:r>
                      <a:r>
                        <a:rPr lang="en-US" sz="1900" u="sng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392</a:t>
                      </a:r>
                      <a:r>
                        <a:rPr lang="en-US" sz="19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32.1    2.00e-23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951768"/>
                  </a:ext>
                </a:extLst>
              </a:tr>
              <a:tr h="759285">
                <a:tc>
                  <a:txBody>
                    <a:bodyPr/>
                    <a:lstStyle/>
                    <a:p>
                      <a:r>
                        <a:rPr lang="en-US" sz="19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ENGLISH_TYPEHOME      0.369      0.007</a:t>
                      </a:r>
                      <a:r>
                        <a:rPr lang="en-US" sz="1900" u="sng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n-US" sz="19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51.9 0       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229246"/>
                  </a:ext>
                </a:extLst>
              </a:tr>
              <a:tr h="759285">
                <a:tc>
                  <a:txBody>
                    <a:bodyPr/>
                    <a:lstStyle/>
                    <a:p>
                      <a:r>
                        <a:rPr lang="en-US" sz="19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`LIFE ORIENTATION`        0.015</a:t>
                      </a:r>
                      <a:r>
                        <a:rPr lang="en-US" sz="1900" u="sng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9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0.000</a:t>
                      </a:r>
                      <a:r>
                        <a:rPr lang="en-US" sz="1900" u="sng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337</a:t>
                      </a:r>
                      <a:r>
                        <a:rPr lang="en-US" sz="19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44.8 0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30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05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A4B68-215A-0000-5998-73182AA8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A318-0514-4A73-AF9E-6FD7E8DE28C5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BAFD3D-981A-F509-11EF-AC00C28E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5478" y="6356350"/>
            <a:ext cx="818322" cy="365125"/>
          </a:xfrm>
        </p:spPr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16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8637A-A50A-8F96-EE6A-0E2AFF5EA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2896" y="6173787"/>
            <a:ext cx="3488634" cy="365125"/>
          </a:xfrm>
        </p:spPr>
        <p:txBody>
          <a:bodyPr/>
          <a:lstStyle/>
          <a:p>
            <a:endParaRPr lang="en-ZA" sz="1400" dirty="0">
              <a:solidFill>
                <a:schemeClr val="tx1"/>
              </a:solidFill>
            </a:endParaRPr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62A83-22F6-8306-0989-2F27835C9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7" y="278297"/>
            <a:ext cx="11261021" cy="57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43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12722-6F67-3A6F-B074-E52BC05A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A318-0514-4A73-AF9E-6FD7E8DE28C5}" type="datetime3">
              <a:rPr lang="en-ZA" smtClean="0"/>
              <a:t>7 February 2024</a:t>
            </a:fld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64832E-43F9-D08C-0B75-9650AD83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83F8B-D3AC-EF36-4793-01C85CB99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  <p:pic>
        <p:nvPicPr>
          <p:cNvPr id="5" name="Picture 4" descr="A graph of blue and pink bars&#10;&#10;Description automatically generated">
            <a:extLst>
              <a:ext uri="{FF2B5EF4-FFF2-40B4-BE49-F238E27FC236}">
                <a16:creationId xmlns:a16="http://schemas.microsoft.com/office/drawing/2014/main" id="{08DFF28D-D95C-B93E-150E-01BEB1A2D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6525"/>
            <a:ext cx="11088756" cy="5840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827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E1EE1-9CDD-4452-39AE-196BA8062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14452" y="136525"/>
            <a:ext cx="7034980" cy="5724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10D1A-F1F6-BD7A-972C-C62EAEBB9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3385" y="715617"/>
            <a:ext cx="3828857" cy="492980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Skewed left: The mean is less than the median.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distribution have many more data points on one side of a graph than the other.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Students who wrote NSC English many of them pass with 50% and above.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1CA64-C7C7-E1FB-50E5-33934BF8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48FF-BE5F-402F-88D0-0E42A85B39E9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BBD7-E4BF-A2C6-E246-650A46FF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18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D5A02A-75D7-A93A-E7DD-9DADFA97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7051" y="6173787"/>
            <a:ext cx="4114800" cy="365125"/>
          </a:xfrm>
        </p:spPr>
        <p:txBody>
          <a:bodyPr/>
          <a:lstStyle/>
          <a:p>
            <a:endParaRPr lang="en-ZA" dirty="0"/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  <p:pic>
        <p:nvPicPr>
          <p:cNvPr id="11" name="Picture 10" descr="A graph of a number of students&#10;&#10;Description automatically generated">
            <a:extLst>
              <a:ext uri="{FF2B5EF4-FFF2-40B4-BE49-F238E27FC236}">
                <a16:creationId xmlns:a16="http://schemas.microsoft.com/office/drawing/2014/main" id="{2662B383-5954-630A-4E89-000FA59E9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51" y="136525"/>
            <a:ext cx="7034979" cy="5861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038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109E-3C51-159C-1488-6C6920C3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836397" cy="86042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52B6D-1BB5-40C8-A2AC-5435407F0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89649"/>
            <a:ext cx="6172200" cy="427140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4ECF5-C748-2FD9-FB70-6AF2D35B6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29" y="1179513"/>
            <a:ext cx="4114800" cy="4811711"/>
          </a:xfrm>
        </p:spPr>
        <p:txBody>
          <a:bodyPr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kern="100" dirty="0">
                <a:effectLst/>
                <a:ea typeface="Calibri" panose="020F0502020204030204" pitchFamily="34" charset="0"/>
              </a:rPr>
              <a:t>1.408232. Odds of passing are 40.8% higher for a student staying in residence, compared to a student not staying in residence.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kern="100" dirty="0">
                <a:effectLst/>
                <a:ea typeface="Calibri" panose="020F0502020204030204" pitchFamily="34" charset="0"/>
              </a:rPr>
              <a:t>1.11731 odds of passing decrease by 11.7% for every additional week of delay in registering.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F4C36-1170-4C34-896D-64168542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48FF-BE5F-402F-88D0-0E42A85B39E9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8869C-7013-C8B9-F4D6-A2F45A71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19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53978F-C1AD-39BD-CF49-44CD731D9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4625" y="6173787"/>
            <a:ext cx="4114800" cy="365125"/>
          </a:xfrm>
        </p:spPr>
        <p:txBody>
          <a:bodyPr/>
          <a:lstStyle/>
          <a:p>
            <a:endParaRPr lang="en-ZA" dirty="0"/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82F89E-12A4-D185-8C0A-4FA4F2A9C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09370"/>
              </p:ext>
            </p:extLst>
          </p:nvPr>
        </p:nvGraphicFramePr>
        <p:xfrm>
          <a:off x="4388705" y="1492250"/>
          <a:ext cx="7710530" cy="436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0530">
                  <a:extLst>
                    <a:ext uri="{9D8B030D-6E8A-4147-A177-3AD203B41FA5}">
                      <a16:colId xmlns:a16="http://schemas.microsoft.com/office/drawing/2014/main" val="2659648590"/>
                    </a:ext>
                  </a:extLst>
                </a:gridCol>
              </a:tblGrid>
              <a:tr h="873760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term                           estimate     </a:t>
                      </a:r>
                      <a:r>
                        <a:rPr lang="en-US" sz="2000" kern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std.error</a:t>
                      </a:r>
                      <a:r>
                        <a:rPr lang="en-US" sz="20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statistic    </a:t>
                      </a:r>
                      <a:r>
                        <a:rPr lang="en-US" sz="2000" kern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p.value</a:t>
                      </a:r>
                      <a:endParaRPr lang="en-US" sz="20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164305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&lt;chr&gt;                         &lt;</a:t>
                      </a:r>
                      <a:r>
                        <a:rPr lang="en-US" sz="2000" kern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dbl</a:t>
                      </a:r>
                      <a:r>
                        <a:rPr lang="en-US" sz="20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         &lt;</a:t>
                      </a:r>
                      <a:r>
                        <a:rPr lang="en-US" sz="2000" kern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dbl</a:t>
                      </a:r>
                      <a:r>
                        <a:rPr lang="en-US" sz="20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           &lt;</a:t>
                      </a:r>
                      <a:r>
                        <a:rPr lang="en-US" sz="2000" kern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dbl</a:t>
                      </a:r>
                      <a:r>
                        <a:rPr lang="en-US" sz="20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         &lt;</a:t>
                      </a:r>
                      <a:r>
                        <a:rPr lang="en-US" sz="2000" kern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dbl</a:t>
                      </a:r>
                      <a:r>
                        <a:rPr lang="en-US" sz="20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sz="20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6118463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(Intercept)                     1.77          0.004</a:t>
                      </a:r>
                      <a:r>
                        <a:rPr lang="en-US" sz="2000" u="sng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r>
                        <a:rPr lang="en-US" sz="20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397.             0</a:t>
                      </a:r>
                      <a:endParaRPr lang="en-US" sz="20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5154680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sz="2000" kern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STAYED_IN_RESYes</a:t>
                      </a:r>
                      <a:r>
                        <a:rPr lang="en-US" sz="20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0.342       0.006</a:t>
                      </a:r>
                      <a:r>
                        <a:rPr lang="en-US" sz="2000" u="sng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r>
                        <a:rPr lang="en-US" sz="20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49.6              0</a:t>
                      </a:r>
                      <a:endParaRPr lang="en-US" sz="20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821692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en-US" sz="2000" kern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RegDelayWeeks</a:t>
                      </a:r>
                      <a:r>
                        <a:rPr lang="en-US" sz="20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-0.111       0.000</a:t>
                      </a:r>
                      <a:r>
                        <a:rPr lang="en-US" sz="2000" u="sng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947</a:t>
                      </a:r>
                      <a:r>
                        <a:rPr lang="en-US" sz="20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-117.             0</a:t>
                      </a:r>
                      <a:endParaRPr lang="en-US" sz="20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671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86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39DC-4D7B-4B93-E511-691658B2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1" y="22071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ZA" sz="80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8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BC6AB-5AC9-583A-971D-44AA3572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6AD8-C202-41FF-A62D-A144727F6E0D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6FFB2-D811-657B-0D78-A2493891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2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51F49-9BE6-36F8-62AA-27E5C9124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4687" y="6173787"/>
            <a:ext cx="4114800" cy="365125"/>
          </a:xfrm>
        </p:spPr>
        <p:txBody>
          <a:bodyPr/>
          <a:lstStyle/>
          <a:p>
            <a:endParaRPr lang="en-ZA" dirty="0"/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1290579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23FA4-9AE1-CC93-E4EA-3EEA9D74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A318-0514-4A73-AF9E-6FD7E8DE28C5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D0E76E-A738-805C-637D-951FD57A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20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AD05E-A598-695D-BB12-409FDF3F0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0374" y="6208850"/>
            <a:ext cx="4114800" cy="365125"/>
          </a:xfrm>
        </p:spPr>
        <p:txBody>
          <a:bodyPr/>
          <a:lstStyle/>
          <a:p>
            <a:endParaRPr lang="en-ZA" dirty="0">
              <a:solidFill>
                <a:schemeClr val="tx1"/>
              </a:solidFill>
            </a:endParaRPr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  <p:pic>
        <p:nvPicPr>
          <p:cNvPr id="5" name="Content Placeholder 7" descr="A graph of a number of people with blue and red squares&#10;&#10;Description automatically generated with medium confidence">
            <a:extLst>
              <a:ext uri="{FF2B5EF4-FFF2-40B4-BE49-F238E27FC236}">
                <a16:creationId xmlns:a16="http://schemas.microsoft.com/office/drawing/2014/main" id="{489790B1-4A56-5D7E-C0EF-70FFA5260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0" y="195670"/>
            <a:ext cx="10788260" cy="57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22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F1D65-F5B2-6ACA-B0FD-349B4CB0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A318-0514-4A73-AF9E-6FD7E8DE28C5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8F063-B16A-A92C-1DDA-CD0B6EBE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21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EBBA2-798E-1E23-E68B-CD9CE3448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6391" y="6222102"/>
            <a:ext cx="4114800" cy="365125"/>
          </a:xfrm>
        </p:spPr>
        <p:txBody>
          <a:bodyPr/>
          <a:lstStyle/>
          <a:p>
            <a:endParaRPr lang="en-ZA" dirty="0"/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  <p:pic>
        <p:nvPicPr>
          <p:cNvPr id="5" name="Picture 4" descr="A graph of a number of blue and red bars&#10;&#10;Description automatically generated">
            <a:extLst>
              <a:ext uri="{FF2B5EF4-FFF2-40B4-BE49-F238E27FC236}">
                <a16:creationId xmlns:a16="http://schemas.microsoft.com/office/drawing/2014/main" id="{2413720F-97A0-F5C3-1CF1-C0E127486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4" y="136525"/>
            <a:ext cx="11057206" cy="60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34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532228"/>
          </a:xfrm>
        </p:spPr>
        <p:txBody>
          <a:bodyPr>
            <a:normAutofit fontScale="90000"/>
          </a:bodyPr>
          <a:lstStyle/>
          <a:p>
            <a:pPr algn="ctr"/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8" y="848141"/>
            <a:ext cx="11449877" cy="50358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ea typeface="Calibri" panose="020F0502020204030204" pitchFamily="34" charset="0"/>
              </a:rPr>
              <a:t>This study finds that students who stayed in residence are likely to pass the subjects compared to those who are not stayed in residence.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a typeface="Calibri" panose="020F0502020204030204" pitchFamily="34" charset="0"/>
              </a:rPr>
              <a:t>Also, t</a:t>
            </a:r>
            <a:r>
              <a:rPr lang="en-US" sz="2400" dirty="0">
                <a:effectLst/>
                <a:ea typeface="Calibri" panose="020F0502020204030204" pitchFamily="34" charset="0"/>
              </a:rPr>
              <a:t>his study shows that students who registered earlier in week 1 and 2 are likely to pass the subjects compared to those who registered late in week  4 to 15.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ea typeface="Calibri" panose="020F0502020204030204" pitchFamily="34" charset="0"/>
              </a:rPr>
              <a:t>Furthermore, it is found that the delay in registration have negative impact in student’s performance.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ea typeface="Calibri" panose="020F0502020204030204" pitchFamily="34" charset="0"/>
              </a:rPr>
              <a:t>Develop and implement specific academic support programs that address the identified predictors of academic performance.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ea typeface="Calibri" panose="020F0502020204030204" pitchFamily="34" charset="0"/>
              </a:rPr>
              <a:t>This could include tutoring services, study groups, or workshops tailored to the needs of students in different disciplines.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ea typeface="Calibri" panose="020F0502020204030204" pitchFamily="34" charset="0"/>
              </a:rPr>
              <a:t>Engage with Student Organizations.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ea typeface="Calibri" panose="020F0502020204030204" pitchFamily="34" charset="0"/>
              </a:rPr>
              <a:t>Monitor and Analyze Registration Data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22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06148" y="6176963"/>
            <a:ext cx="4114800" cy="365125"/>
          </a:xfrm>
        </p:spPr>
        <p:txBody>
          <a:bodyPr/>
          <a:lstStyle/>
          <a:p>
            <a:endParaRPr lang="en-ZA" sz="1400" dirty="0"/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615032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18240"/>
          </a:xfrm>
        </p:spPr>
        <p:txBody>
          <a:bodyPr>
            <a:normAutofit/>
          </a:bodyPr>
          <a:lstStyle/>
          <a:p>
            <a:pPr algn="ctr"/>
            <a:r>
              <a:rPr lang="en-Z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7" y="854767"/>
            <a:ext cx="11807687" cy="5148468"/>
          </a:xfrm>
        </p:spPr>
        <p:txBody>
          <a:bodyPr>
            <a:normAutofit fontScale="92500" lnSpcReduction="20000"/>
          </a:bodyPr>
          <a:lstStyle/>
          <a:p>
            <a:r>
              <a:rPr lang="en-US" sz="2600" i="1" dirty="0">
                <a:effectLst/>
                <a:ea typeface="Times New Roman" panose="02020603050405020304" pitchFamily="18" charset="0"/>
              </a:rPr>
              <a:t>Cape Peninsula University of Technology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. Available at: https://www.cput.ac.za/about/history (Accessed: 29 September 2023). </a:t>
            </a:r>
          </a:p>
          <a:p>
            <a:r>
              <a:rPr lang="en-US" sz="2600" i="1" dirty="0" err="1">
                <a:effectLst/>
                <a:ea typeface="Calibri" panose="020F0502020204030204" pitchFamily="34" charset="0"/>
              </a:rPr>
              <a:t>Fundani</a:t>
            </a:r>
            <a:r>
              <a:rPr lang="en-US" sz="2600" i="1" dirty="0">
                <a:effectLst/>
                <a:ea typeface="Calibri" panose="020F0502020204030204" pitchFamily="34" charset="0"/>
              </a:rPr>
              <a:t> - Cape Peninsula University of Technology</a:t>
            </a:r>
            <a:r>
              <a:rPr lang="en-US" sz="2600" dirty="0">
                <a:effectLst/>
                <a:ea typeface="Calibri" panose="020F0502020204030204" pitchFamily="34" charset="0"/>
              </a:rPr>
              <a:t>. Available at: https://sda.cput.ac.za/wp-content/uploads/2022/06/FUNDANI-update.pdf (Accessed: 29 September 2023).</a:t>
            </a:r>
          </a:p>
          <a:p>
            <a:r>
              <a:rPr lang="en-US" sz="26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Huang, S. and Fang, N., 2013. Predicting student academic performance in an engineering dynamics course: A comparison of four types of predictive mathematical models. </a:t>
            </a:r>
            <a:r>
              <a:rPr lang="en-US" sz="2600" i="1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Computers &amp; Education</a:t>
            </a:r>
            <a:r>
              <a:rPr lang="en-US" sz="26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, </a:t>
            </a:r>
            <a:r>
              <a:rPr lang="en-US" sz="2600" i="1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61</a:t>
            </a:r>
            <a:r>
              <a:rPr lang="en-US" sz="26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, pp.133-145.</a:t>
            </a:r>
            <a:endParaRPr lang="en-US" sz="2600" dirty="0">
              <a:effectLst/>
              <a:ea typeface="Times New Roman" panose="02020603050405020304" pitchFamily="18" charset="0"/>
            </a:endParaRPr>
          </a:p>
          <a:p>
            <a:r>
              <a:rPr lang="en-US" sz="26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Muntean</a:t>
            </a:r>
            <a:r>
              <a:rPr lang="en-US" sz="26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, M.I.H.A.E.L.A., </a:t>
            </a:r>
            <a:r>
              <a:rPr lang="en-US" sz="26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Sabau</a:t>
            </a:r>
            <a:r>
              <a:rPr lang="en-US" sz="26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, G., </a:t>
            </a:r>
            <a:r>
              <a:rPr lang="en-US" sz="26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Bologa</a:t>
            </a:r>
            <a:r>
              <a:rPr lang="en-US" sz="26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, A., </a:t>
            </a:r>
            <a:r>
              <a:rPr lang="en-US" sz="26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Surcel</a:t>
            </a:r>
            <a:r>
              <a:rPr lang="en-US" sz="26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, T.R.A.I.A.N. and </a:t>
            </a:r>
            <a:r>
              <a:rPr lang="en-US" sz="26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Florea</a:t>
            </a:r>
            <a:r>
              <a:rPr lang="en-US" sz="26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, A.L.E.X.A.N.D.R.A., 2010, September. Performance dashboards for universities. In </a:t>
            </a:r>
            <a:r>
              <a:rPr lang="en-US" sz="2600" i="1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Proceedings of the 2nd international conference on manufacturing engineering, quality and production systems</a:t>
            </a:r>
            <a:r>
              <a:rPr lang="en-US" sz="26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 (pp. 206-211).</a:t>
            </a:r>
            <a:endParaRPr lang="en-US" sz="2600" dirty="0">
              <a:effectLst/>
              <a:ea typeface="Times New Roman" panose="02020603050405020304" pitchFamily="18" charset="0"/>
            </a:endParaRPr>
          </a:p>
          <a:p>
            <a:r>
              <a:rPr lang="en-US" sz="26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Wagner, K., Merceron, A. and Sauer, P., 2020. Accuracy of a cross-program model for dropout prediction in higher education. In </a:t>
            </a:r>
            <a:r>
              <a:rPr lang="en-US" sz="2600" i="1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Companion Proceedings of the 10th International Learning Analytics &amp; Knowledge Conference (LAK 2020)</a:t>
            </a:r>
            <a:r>
              <a:rPr lang="en-US" sz="26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 (pp. 744-749).</a:t>
            </a:r>
            <a:endParaRPr lang="en-US" sz="2600" dirty="0">
              <a:effectLst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23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71191" y="6173787"/>
            <a:ext cx="4114800" cy="365125"/>
          </a:xfrm>
        </p:spPr>
        <p:txBody>
          <a:bodyPr/>
          <a:lstStyle/>
          <a:p>
            <a:endParaRPr lang="en-ZA" dirty="0"/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36614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37768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ZA" sz="3600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3600" dirty="0"/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3600" dirty="0"/>
              <a:t>Results &amp; Discussion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3600" dirty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3600" dirty="0"/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3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766391" y="6195598"/>
            <a:ext cx="4114800" cy="365125"/>
          </a:xfrm>
        </p:spPr>
        <p:txBody>
          <a:bodyPr/>
          <a:lstStyle/>
          <a:p>
            <a:endParaRPr lang="en-ZA" dirty="0"/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224043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69A9-4265-3788-0317-5968FDFE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19023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ZA" sz="8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E29E3-8A81-AFE7-8678-73397B6B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6AD8-C202-41FF-A62D-A144727F6E0D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2FA-16A9-CC25-4F45-148F0EEA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730A4-7F54-0884-5AFC-9BAFFCD03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0461" y="6173787"/>
            <a:ext cx="4114800" cy="365125"/>
          </a:xfrm>
        </p:spPr>
        <p:txBody>
          <a:bodyPr/>
          <a:lstStyle/>
          <a:p>
            <a:endParaRPr lang="en-ZA" dirty="0"/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19615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600E-4E4C-46D4-2117-AE55BB2A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89114"/>
            <a:ext cx="10515600" cy="17095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br>
              <a:rPr lang="en-US" sz="6000" dirty="0"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F8523-98EF-282A-20EB-80804D39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791" y="2173357"/>
            <a:ext cx="11834192" cy="360459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Performance Dashboards are a key component of a performance management system.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Identifying and monitoring key performance metrics is crucial for the university administration.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The basic function of performance metrics is to assist in determining how well a particular university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or department/faculty has achieved its respective goals.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8789-2B99-B9E0-5CD9-0A1397C5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8D51-1E9B-4081-9BDD-D3361D3886B9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D3810-70D7-9490-CB34-11E9311C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5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08C9F-49D5-776E-1876-BD4D17859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2166" y="6204986"/>
            <a:ext cx="4114800" cy="365125"/>
          </a:xfrm>
        </p:spPr>
        <p:txBody>
          <a:bodyPr/>
          <a:lstStyle/>
          <a:p>
            <a:endParaRPr lang="en-ZA" dirty="0"/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48918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C65F-74BE-43E3-9FF1-93EBB02C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71061"/>
            <a:ext cx="105156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sz="6000" dirty="0">
                <a:effectLst/>
                <a:latin typeface="Times New Roman" panose="02020603050405020304" pitchFamily="18" charset="0"/>
              </a:rPr>
              <a:t> Problem</a:t>
            </a:r>
            <a:br>
              <a:rPr lang="en-US" sz="6000" dirty="0"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A1D84-BD1E-4AE6-8ADA-BE222B412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304" y="1789042"/>
            <a:ext cx="11542644" cy="4002157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The Cape Peninsula University of Technology (CPUT) is facing challenges in optimizing academic performance across its entire university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</a:t>
            </a:r>
            <a:r>
              <a:rPr lang="en-US" b="0" i="0" dirty="0">
                <a:solidFill>
                  <a:schemeClr val="tx1"/>
                </a:solidFill>
                <a:effectLst/>
              </a:rPr>
              <a:t> enhance student success and educational outcomes, there is a need to identify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and understand the key predictors of academic performance that are applicable university-wide.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By gaining insights into these predictors, the university aims to implement targeted interventions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and strategies to improve overall student achievement.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CA68-4E46-7F6D-6378-E91502B6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8D51-1E9B-4081-9BDD-D3361D3886B9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6B2A8-3476-9135-9BC0-F3D82968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756" y="6356350"/>
            <a:ext cx="646043" cy="365125"/>
          </a:xfrm>
        </p:spPr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6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6EC01-CE44-FF24-0B0A-32EB9FB84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04931" y="6173787"/>
            <a:ext cx="3435626" cy="365125"/>
          </a:xfrm>
        </p:spPr>
        <p:txBody>
          <a:bodyPr/>
          <a:lstStyle/>
          <a:p>
            <a:endParaRPr lang="en-ZA" dirty="0"/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348023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DF49-71CF-826B-57A7-DB678A70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6525"/>
            <a:ext cx="10515600" cy="16392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Objectives</a:t>
            </a:r>
            <a:br>
              <a:rPr lang="en-US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286B3-24D8-062F-0616-45BEFD219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044" y="1895061"/>
            <a:ext cx="11820940" cy="4015409"/>
          </a:xfrm>
        </p:spPr>
        <p:txBody>
          <a:bodyPr>
            <a:normAutofit fontScale="47500" lnSpcReduction="20000"/>
          </a:bodyPr>
          <a:lstStyle/>
          <a:p>
            <a:pPr marL="685800" marR="0" indent="-685800" algn="just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What is the relationship between a student’s residence status (in res; not in res) and the outcome per subject?</a:t>
            </a:r>
          </a:p>
          <a:p>
            <a:pPr marL="685800" marR="0" indent="-685800" algn="just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What is the relationship between a student’s registration date and the outcome per subject? </a:t>
            </a:r>
          </a:p>
          <a:p>
            <a:pPr marL="685800" marR="0" indent="-685800" algn="just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What is the relationship between a student’s residence status (in res; not in res) and the throughput outcome?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A2FFE-6EFE-6C24-5619-FCEAFA96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8D51-1E9B-4081-9BDD-D3361D3886B9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CC9F0-AF8E-16B9-9A10-7B93D4F3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2470" y="6356350"/>
            <a:ext cx="871330" cy="365125"/>
          </a:xfrm>
        </p:spPr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7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6BA9F-9E18-8A8E-8196-4E9457EC2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3139" y="6173787"/>
            <a:ext cx="3448878" cy="547688"/>
          </a:xfrm>
        </p:spPr>
        <p:txBody>
          <a:bodyPr/>
          <a:lstStyle/>
          <a:p>
            <a:endParaRPr lang="en-ZA" sz="1400" dirty="0">
              <a:solidFill>
                <a:schemeClr val="tx1"/>
              </a:solidFill>
            </a:endParaRPr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352967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3FDC-9EEF-A5F7-A546-4B9B78F4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9494"/>
            <a:ext cx="10515600" cy="12807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9D18-72AE-C0A9-77CE-05719F8A4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57" y="2067339"/>
            <a:ext cx="11251095" cy="333954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The identification of predictors of academic performance allows the university to implement targeted interventions,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leading to improved overall student achievement.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This contributes to higher graduation rates and the academic achievement of students.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D8054-C640-4DE1-897D-F37401B0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8D51-1E9B-4081-9BDD-D3361D3886B9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78FCF-C90D-1D6C-F311-E9D80734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8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F0933-9078-4260-466D-B41EC4FD9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6634" y="6183381"/>
            <a:ext cx="3581401" cy="365125"/>
          </a:xfrm>
        </p:spPr>
        <p:txBody>
          <a:bodyPr/>
          <a:lstStyle/>
          <a:p>
            <a:endParaRPr lang="en-ZA" dirty="0"/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81024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B735-B8AD-46D1-799B-98905EC0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23927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ZA" sz="80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0DD37-E4AE-75D5-831E-F20D9FA2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6AD8-C202-41FF-A62D-A144727F6E0D}" type="datetime3">
              <a:rPr lang="en-ZA" sz="1400" smtClean="0">
                <a:solidFill>
                  <a:schemeClr val="tx1"/>
                </a:solidFill>
              </a:rPr>
              <a:t>7 February 2024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EAF00-CBCB-B9BB-BCE3-2409CA41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z="1400" smtClean="0">
                <a:solidFill>
                  <a:schemeClr val="tx1"/>
                </a:solidFill>
              </a:rPr>
              <a:pPr/>
              <a:t>9</a:t>
            </a:fld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80A72-69AF-FA13-FBDD-3D101AC4F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38061" y="6173787"/>
            <a:ext cx="4114800" cy="365125"/>
          </a:xfrm>
        </p:spPr>
        <p:txBody>
          <a:bodyPr/>
          <a:lstStyle/>
          <a:p>
            <a:endParaRPr lang="en-ZA" dirty="0"/>
          </a:p>
          <a:p>
            <a:r>
              <a:rPr lang="en-ZA" sz="1400" dirty="0">
                <a:solidFill>
                  <a:schemeClr val="tx1"/>
                </a:solidFill>
              </a:rPr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399754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ematical Sciences Workplace Project Presentation.potx" id="{1945E818-8882-4E83-B4C3-C62E851C3E17}" vid="{C847B70D-2F7E-41A7-8950-1A966A6A6F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MSP470S Presentation Slides Template</Template>
  <TotalTime>1185</TotalTime>
  <Words>1423</Words>
  <Application>Microsoft Office PowerPoint</Application>
  <PresentationFormat>Widescreen</PresentationFormat>
  <Paragraphs>212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Rockwell Condensed</vt:lpstr>
      <vt:lpstr>Söhne</vt:lpstr>
      <vt:lpstr>Times New Roman</vt:lpstr>
      <vt:lpstr>Wingdings</vt:lpstr>
      <vt:lpstr>Office Theme</vt:lpstr>
      <vt:lpstr>University-Wide Predictors of Academic Performance at Cape Peninsula University of Technology</vt:lpstr>
      <vt:lpstr>Contents</vt:lpstr>
      <vt:lpstr>PowerPoint Presentation</vt:lpstr>
      <vt:lpstr>Introduction</vt:lpstr>
      <vt:lpstr>Background </vt:lpstr>
      <vt:lpstr>Business Problem </vt:lpstr>
      <vt:lpstr>Objectives </vt:lpstr>
      <vt:lpstr>Benefits</vt:lpstr>
      <vt:lpstr>Methodology</vt:lpstr>
      <vt:lpstr>Data Source</vt:lpstr>
      <vt:lpstr>PowerPoint Presentation</vt:lpstr>
      <vt:lpstr>Transformation of Data</vt:lpstr>
      <vt:lpstr>Data analysis</vt:lpstr>
      <vt:lpstr>Results &amp; Discussion</vt:lpstr>
      <vt:lpstr>Logistic Regression</vt:lpstr>
      <vt:lpstr>PowerPoint Presentation</vt:lpstr>
      <vt:lpstr>PowerPoint Presentation</vt:lpstr>
      <vt:lpstr>PowerPoint Presentation</vt:lpstr>
      <vt:lpstr>Logistic Regression</vt:lpstr>
      <vt:lpstr>PowerPoint Presentation</vt:lpstr>
      <vt:lpstr>PowerPoint Presentation</vt:lpstr>
      <vt:lpstr>Conclusion &amp; 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University-Wide Predictors of Academic Performance at Cape Peninsula University of Technology</dc:title>
  <dc:creator>Chumani Platyi</dc:creator>
  <cp:lastModifiedBy>Chumani Platyi</cp:lastModifiedBy>
  <cp:revision>10</cp:revision>
  <dcterms:created xsi:type="dcterms:W3CDTF">2023-11-26T13:43:33Z</dcterms:created>
  <dcterms:modified xsi:type="dcterms:W3CDTF">2024-02-07T04:12:24Z</dcterms:modified>
</cp:coreProperties>
</file>