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0" r:id="rId12"/>
    <p:sldId id="271" r:id="rId13"/>
    <p:sldId id="269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0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09:22.6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51,'26'4,"-3"0,-15-4,0 0,6 0,-4 0,14 0,-5 0,14-4,7-2,7 0,0-3,4 3,-10-4,-10 5,-9-3,-14 7,0-3,4 4,1 0,0 0,8 0,-2 0,9 0,-1 0,1 0,0 0,-9 0,-2 0,-10 0,10 4,7-3,5 8,0-8,-11 6,-6-6,10 2,-2 1,13 2,-10 2,7 2,-11-6,3 0,-10-4,-5 0,9 4,-6-3,5 6,-7-6,0 2,4-3,-3 3,3-2,0 3,-3-4,3 0,0 0,-3 0,5 0,-5 3,7-2,-7 3,7-4,-3 0,0 0,-1 0,-4 3,3-2,-2 2,6-3,-6 0,2 0,1 0,-3 0,2 4,1-3,-4 2,8-3,-7 0,3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09:40.6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0,'26'5,"-3"-2,-15-3,-1 0,5 4,-3-3,2 2,5-3,-2 4,11-3,3 7,1-7,10 3,-10-4,4 0,-10 0,-1 0,-5 4,0-3,-4 3,3-4,-3 0,9 4,-7-3,1 7,-8-8,0 4,11-4,-8 0,8 0,-11 0,4 4,-3-3,3 2,-1-3,-2 0,7 0,7 0,6 0,11 0,-1 0,1-4,-6 3,-1-4,-10 5,-5-3,-6 2,5-2,7 3,5 0,0 0,-12 0,-5 0,-4 0,8-4,-2 3,11-3,-2 4,10 0,2-5,-1 4,-6-3,-10 4,-6 0,-4 0,4 0,6 0,-4 0,3 0,-9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09:50.1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49,'54'4,"-14"0,-23-4,-9 0,0 0,3 3,-2 1,2 1,6-2,-7-3,7 0,-5 0,1 0,9 0,-4 0,0 0,-6 0,-4-3,4 2,1-3,9 4,-4 0,9 0,-13 0,3 0,-9 0,0 0,7 0,-5 4,6-3,-8 2,7-3,4 0,-1 0,-2 0,-8 0,0 3,4-2,1 3,3-4,6 0,1 4,5-3,-5 3,-1-4,-5 4,-4-3,-1 2,-4-3,3 0,7 0,10 0,12 0,1 0,4-4,-10 3,-2-8,-10 8,-6-3,-5 4,-4 0,4 0,0 0,0 0,4 0,-3 0,4 0,-4 0,-1 0,-4 0,4-3,-3-2,16-3,-5-1,13-1,-5 1,-9 4,-2 1,-9 4,0 0,3-4,-2 3,2-6,1 6,-4-6,13 6,-11-2,6 3,-8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09:54.7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0,'97'12,"-10"-1,-13 6,-19-5,-9-1,-22-7,-10-1,-7-2,5 3,6-4,9 0,-4 0,-1 0,0 0,1 4,5 1,-1 0,6 3,-4-7,4 4,-9-5,-7 0,-5 0,0 0,6 0,10 0,7 4,10 2,8-1,31 5,-17-9,15 4,-40-9,-8 3,-16-7,-6 7,-4-2,3 3,1 0,1 0,2 0,-6-4,7 3,-2-2,3 3,0-4,0 3,0-3,-4 4,-1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09:56.8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26,'28'5,"-4"-1,-16-4,0 0,8 5,3-4,9 7,17-7,5 8,17-3,0 0,-6 4,-8-5,-13 1,-12-2,-10-4,-6 0,-4 0,4 0,0 0,0 0,0 0,0 0,5 0,7 0,-1 0,3 0,-7 0,7-4,-8 3,9-3,1-1,1 4,10-3,-10 0,-1 3,-10-3,-6 4,-4 0,3 0,2 0,-1-4,3 3,-2-6,5 6,-5-3,-1 1,-4 2,3-3,-2 1,2 2,6-7,2 3,9 0,-5-3,-5 7,-6-3,-4 4,3-4,-2 4,2-4,1 4,-4 0,7 0,-6 0,3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10:14.2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0,'141'6,"-73"-2,-1 0,3 0,-1 0,-8 2,-3 0,29-5,-29 5,-29-6,-17 0,5-5,2 4,4-7,3 7,-7-2,-2 3,4-4,-2 2,9-2,0 4,-9 0,-3 0,-8 0,0 0,11 0,1 0,10 0,3 5,-4 0,4 0,-5 3,-5-7,-5 3,-6-4,-4 0,3 0,2 0,-1 4,5-3,-4 6,0-6,-1 3,-4-4,4 0,5 0,2 0,3 0,-9 0,-1 0,-4 0,7 0,4 0,8 4,-4-3,-6 3,-5-4,-4 0,4 0,6 0,5 0,0 0,-1 0,-9 0,-4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3T21:22:57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6257 36 24575,'-7'-4'0,"-5"3"0,-17-2 0,-14 3 0,-25 0 0,-8 0 0,-14 5-732,-2-3 732,-8 3 0,0-5 0,21-4 0,12 2 0,27-6 0,16 7 0,7-4 0,9 5 0,-4 0 732,-1 4-732,-8 1 0,-2 4 0,-5 0 0,0 0 0,5 0 0,-3 0 0,8 0 0,-9 0 0,4 0 0,0 0 0,-3 0 0,3 0 0,-10 0 0,-1 1 0,0-1 0,1 1 0,5-1 0,1 0 0,-1 0 0,5 0 0,5 0 0,-2-1 0,5 1 0,-11 0 0,8-1 0,-4 1 0,5 4 0,0-4 0,0 3 0,4-3 0,-8 3 0,2 2 0,-8 4 0,4-4 0,-4 4 0,9-9 0,-4 4 0,9-5 0,1 1 0,0 2 0,4-2 0,-8 7 0,3-7 0,0 3 0,-3 1 0,7-4 0,-3 2 0,4-3 0,0 9 0,0-7 0,-1 11 0,1-8 0,-5 4 0,0 0 0,0 0 0,1 0 0,-1 0 0,0 0 0,-1 5 0,2-8 0,4 3 0,-4-6 0,3-2 0,-3 3 0,0 5 0,-1-3 0,-6 12 0,6-7 0,-4 2 0,8 1 0,-8 1 0,7 0 0,-12 4 0,6-4 0,-6 1 0,4 3 0,0-4 0,4 0 0,-3 3 0,7-8 0,-7 4 0,8-5 0,-3-4 0,4-1 0,0-4 0,0 0 0,0-1 0,0 1 0,-3 4 0,-2 1 0,-9 5 0,-1-1 0,-5 2 0,1-1 0,-1-4 0,0 0 0,10-6 0,-3 1 0,12-1 0,-3 0 0,4 0 0,-4 0 0,-1 0 0,-8 1 0,2-1 0,-7 2 0,12-6 0,-7 4 0,12-3 0,-3 3 0,0-4 0,4 3 0,-13-2 0,2 4 0,-9 0 0,1 0 0,-1 0 0,1 0 0,-1 0 0,0 1 0,1-1 0,4 0 0,5-4 0,2 2 0,3-2 0,-9 4 0,-1 0 0,-4 0 0,-1 0 0,-5 0 0,4-3 0,-4 2 0,10-7 0,2 3 0,4 0 0,-1-3 0,6 6 0,0-3 0,-5 5 0,-2-1 0,-4 1 0,2-4 0,8 3 0,1-8 0,4 4 0,0-1 0,0-2 0,-4 6 0,-5-1 0,-6 2 0,-10 2 0,-1-1 0,-6 1 0,-5 0 0,4-4 0,-4 3 0,11-8 0,-4 3 0,3-4 0,-4 0 0,5 0 0,1 4 0,5 1 0,1 5 0,-1-5 0,0 3 0,10-7 0,-3 7 0,8-7 0,-4 2 0,-5-3 0,-1 0 0,-5 0 0,1 4 0,-1-3 0,1 4 0,-1-1 0,0 1 0,5 0 0,-3 3 0,-9-7 0,9 3 0,-13-4 0,16 4 0,-5 1 0,-5 5 0,5-1 0,-5 0 0,0-4 0,4 0 0,-4-1 0,5-3 0,1 7 0,-1-7 0,0 7 0,1-3 0,-1 4 0,5 0 0,-3 0 0,3-4 0,-5-1 0,1 0 0,-1-3 0,0 3 0,10-4 0,-3 0 0,3 0 0,-5 0 0,-4 0 0,-1 0 0,-5 5 0,-1 0 0,0 1 0,1-2 0,10 0 0,5-3 0,6 2 0,0 1 0,-1 1 0,-8 4 0,-2 0 0,0 0 0,-4 0 0,4 0 0,5-1 0,1 0 0,9 0 0,0 0 0,1 0 0,-10 0 0,-2 1 0,-4 0 0,1 0 0,1-1 0,2 1 0,-2 0 0,8-1 0,-3 0 0,3 1 0,-4-1 0,4 0 0,1 0 0,7 0 0,-1-3 0,1 2 0,1-3 0,-3 8 0,2-3 0,-3 7 0,-1 1 0,0 6 0,0 0 0,1-1 0,-1-5 0,1-4 0,-1 3 0,1-3 0,0 4 0,-1 0 0,4-4 0,-2 3 0,2-3 0,0 4 0,-2 0 0,2 5 0,-4 1 0,-15 11 0,1 2 0,-13 6 0,5 0 0,5-7 0,6-1 0,7-6 0,7-5 0,2-5 0,4-6 0,0-5 0,4-2 0,0 2 0,4-3 0,0 4 0,-3 0 0,2-1 0,-2 10 0,3-3 0,1 13 0,0-5 0,0 1 0,0-5 0,-1-6 0,0-4 0,0 0 0,0-1 0,0 1 0,0 0 0,4 9 0,1-3 0,5 7 0,-5-8 0,-1-1 0,-4-4 0,0 0 0,0 0 0,0-4 0,0 3 0,0-3 0,0 4 0,0-4 0,8 8 0,9-1 0,4 3 0,4 0 0,-6-5 0,-4 0 0,-1 0 0,-4-1 0,-5 1 0,-1-1 0,0 0 0,1 0 0,4 1 0,0-5 0,0 4 0,5-3 0,-3 4 0,3-4 0,-5-2 0,5 1 0,1 2 0,10 3 0,-4 0 0,9 1 0,-9-1 0,9 1 0,-9-5 0,4-1 0,-5-4 0,5 0 0,2 0 0,4 0 0,1 0 0,-6-4 0,4 3 0,-9-3 0,0 4 0,-12 0 0,4 0 0,-2-4 0,14-1 0,7-5 0,14-1 0,13 0 0,17 5 0,-7-5 0,-1 10 0,-23-4 0,-13 5 0,-7 0 0,-5-4 0,5 3 0,-4-7 0,9 2 0,-4-3 0,1-1 0,-2 0 0,-14 2 0,-3-1 0,-8 5 0,0 0 0,0 1 0,9-2 0,7-4 0,23 4 0,7-5 0,14 4 0,-8 0 0,-7 1 0,-7 0 0,-12 0 0,-6-4 0,-10 0 0,-6 5 0,-4-4 0,4 4 0,6-5 0,0 0 0,9 0 0,-4 0 0,5-4 0,-1 2 0,1-2 0,0 4 0,0 0 0,-1-5 0,1 0 0,0-1 0,0 2 0,0 0 0,-1 2 0,1-2 0,0 4 0,-5 0 0,3-1 0,-7-2 0,7-2 0,-3-4 0,6-6 0,-5 0 0,4-5 0,-9 6 0,4 0 0,-6 6 0,-4 4 0,0-3 0,-5 7 0,0-3 0,0 4 0,0-9 0,1 3 0,4-13 0,-3 4 0,13-6 0,-8 6 0,7 0 0,-4 6 0,-5 4 0,-1 1 0,-4 4 0,0-4 0,4-1 0,-2-4 0,2-5 0,6-2 0,-2 1 0,12-5 0,-13 9 0,6-4 0,-11 10 0,2-3 0,-4 7 0,1-7 0,-1-2 0,10-6 0,-2-4 0,3 4 0,-2 6 0,-4 2 0,0 7 0,-1-3 0,-4 4 0,0 0 0,4-4 0,-3-1 0,8-9 0,2-2 0,5 0 0,0 1 0,-2 5 0,0 1 0,-8 3 0,3 2 0,-9 4 0,0 0 0,0 0 0,4 0 0,1 0 0,9-1 0,1-5 0,10-1 0,1 1 0,6-5 0,-6 8 0,-6-3 0,-10 6 0,-6 0 0,-4 0 0,4-1 0,6 1 0,10-1 0,1-1 0,9 0 0,-3 1 0,-1-1 0,-1 0 0,-5 5 0,-5 1 0,-1 0 0,-9 3 0,3-6 0,-3 2 0,9-4 0,1 0 0,5 0 0,0-1 0,-1 1 0,-4 4 0,4-3 0,-4 2 0,5-3 0,0 0 0,-1 0 0,1-1 0,0 1 0,0 0 0,-5 0 0,-6 4 0,4 1 0,-2 4 0,9 0 0,5 4 0,-4-3 0,9 4 0,-3-5 0,10 0 0,-4 4 0,-1 1 0,-7 0 0,-10 3 0,-5-7 0,-6 3 0,0-4 0,11 0 0,12 0 0,12 5 0,6-4 0,-6 3 0,4-4 0,-10 0 0,-1 0 0,-7-4 0,-5-1 0,-5-4 0,-5 4 0,-6-2 0,-4 6 0,-1-6 0,1 6 0,4-6 0,6 1 0,5-3 0,10-5 0,2 4 0,4-9 0,2-2 0,-7 1 0,-4 0 0,-12 7 0,-6 5 0,0 0 0,1-1 0,4 1 0,5-5 0,-4 3 0,4-3 0,-5 0 0,-3 4 0,-2-3 0,-5 4 0,1 0 0,4 0 0,-3 0 0,8-4 0,-9 3 0,9-8 0,-4 4 0,0-4 0,4-5 0,-8 8 0,4-3 0,-5 9 0,0 0 0,0 1 0,0-1 0,0 0 0,-1 0 0,1 0 0,1-4 0,-1-1 0,0 0 0,1 1 0,-2 4 0,1 0 0,0 0 0,-3 0 0,2 0 0,-3-4 0,5-1 0,-1-4 0,1 4 0,-1-3 0,1 2 0,-1 1 0,0 1 0,-3 4 0,2 0 0,-3 1 0,0-5 0,4 3 0,-8-3 0,4-5 0,0 3 0,1-13 0,0 4 0,-1-5 0,0 5 0,-3-6 0,3 14 0,-4-9 0,3 11 0,-2 0 0,3-4 0,-4 4 0,0-4 0,0-5 0,0 4 0,0-4 0,0 5 0,-3 4 0,2 1 0,-6 0 0,2 3 0,1-3 0,-4 0 0,4-2 0,-1-7 0,-7-10 0,6 6 0,-6-5 0,7 13 0,1 0 0,1 4 0,-2-3 0,1 8 0,1-4 0,-1 4 0,3-4 0,-6 3 0,7-3 0,-7 4 0,2-4 0,1 3 0,-4-3 0,7 4 0,-6 0 0,3 0 0,0 1 0,-3-1 0,3 0 0,-4 0 0,0 0 0,0 0 0,0 0 0,1 0 0,-1 0 0,0 4 0,0 0 0,4 1 0,-3-2 0,-1-3 0,-1 4 0,-3-4 0,4 7 0,0-2 0,-8-1 0,2 3 0,-8-3 0,9 4 0,1 0 0,4 0 0,4-4 0,0 3 0,4-2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5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2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8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6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3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4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899A-2D5C-C942-AE0F-3249B408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183980"/>
          </a:xfrm>
        </p:spPr>
        <p:txBody>
          <a:bodyPr>
            <a:normAutofit fontScale="90000"/>
          </a:bodyPr>
          <a:lstStyle/>
          <a:p>
            <a:r>
              <a:rPr lang="en-US" dirty="0"/>
              <a:t>In-Flight Turbulence: </a:t>
            </a:r>
            <a:br>
              <a:rPr lang="en-US" dirty="0"/>
            </a:br>
            <a:r>
              <a:rPr lang="en-US" dirty="0"/>
              <a:t>Opinions on Acceptable Airplane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E4883-1713-4846-B215-DA0F30408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560425"/>
            <a:ext cx="8673427" cy="668428"/>
          </a:xfrm>
        </p:spPr>
        <p:txBody>
          <a:bodyPr/>
          <a:lstStyle/>
          <a:p>
            <a:r>
              <a:rPr lang="en-US" dirty="0"/>
              <a:t>Faith Platz</a:t>
            </a:r>
          </a:p>
        </p:txBody>
      </p:sp>
    </p:spTree>
    <p:extLst>
      <p:ext uri="{BB962C8B-B14F-4D97-AF65-F5344CB8AC3E}">
        <p14:creationId xmlns:p14="http://schemas.microsoft.com/office/powerpoint/2010/main" val="404120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AC3A61-883A-B241-AAE6-6B0DBEDD22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 Generation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AC3A61-883A-B241-AAE6-6B0DBEDD2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1FD88BB-DFDD-F543-99EF-6AD5C58E6B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2666449"/>
                  </p:ext>
                </p:extLst>
              </p:nvPr>
            </p:nvGraphicFramePr>
            <p:xfrm>
              <a:off x="5021626" y="1904743"/>
              <a:ext cx="684682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8999">
                      <a:extLst>
                        <a:ext uri="{9D8B030D-6E8A-4147-A177-3AD203B41FA5}">
                          <a16:colId xmlns:a16="http://schemas.microsoft.com/office/drawing/2014/main" val="828073016"/>
                        </a:ext>
                      </a:extLst>
                    </a:gridCol>
                    <a:gridCol w="2093913">
                      <a:extLst>
                        <a:ext uri="{9D8B030D-6E8A-4147-A177-3AD203B41FA5}">
                          <a16:colId xmlns:a16="http://schemas.microsoft.com/office/drawing/2014/main" val="3157953991"/>
                        </a:ext>
                      </a:extLst>
                    </a:gridCol>
                    <a:gridCol w="2093913">
                      <a:extLst>
                        <a:ext uri="{9D8B030D-6E8A-4147-A177-3AD203B41FA5}">
                          <a16:colId xmlns:a16="http://schemas.microsoft.com/office/drawing/2014/main" val="2214233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vs.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Permutation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Test</a:t>
                          </a:r>
                          <a:r>
                            <a:rPr lang="en-US" baseline="0" dirty="0"/>
                            <a:t> for Ind.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508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Rude: Speak Stranger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0.8286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0.8144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2230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Window Shade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278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Middle Armrest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629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 2 Armrests?*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0.0515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0.0513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945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 Electronics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&lt; 0.0001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4833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Smoked Bathroom*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0.5992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0.6051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0807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1FD88BB-DFDD-F543-99EF-6AD5C58E6B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2666449"/>
                  </p:ext>
                </p:extLst>
              </p:nvPr>
            </p:nvGraphicFramePr>
            <p:xfrm>
              <a:off x="5021626" y="1904743"/>
              <a:ext cx="684682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8999">
                      <a:extLst>
                        <a:ext uri="{9D8B030D-6E8A-4147-A177-3AD203B41FA5}">
                          <a16:colId xmlns:a16="http://schemas.microsoft.com/office/drawing/2014/main" val="828073016"/>
                        </a:ext>
                      </a:extLst>
                    </a:gridCol>
                    <a:gridCol w="2093913">
                      <a:extLst>
                        <a:ext uri="{9D8B030D-6E8A-4147-A177-3AD203B41FA5}">
                          <a16:colId xmlns:a16="http://schemas.microsoft.com/office/drawing/2014/main" val="3157953991"/>
                        </a:ext>
                      </a:extLst>
                    </a:gridCol>
                    <a:gridCol w="2093913">
                      <a:extLst>
                        <a:ext uri="{9D8B030D-6E8A-4147-A177-3AD203B41FA5}">
                          <a16:colId xmlns:a16="http://schemas.microsoft.com/office/drawing/2014/main" val="2214233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vs.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7879" t="-6897" r="-100606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879" t="-6897" r="-606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508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Rude: Speak Stranger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0.8286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0.8144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2230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Window Shade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278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Middle Armrest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629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 2 Armrests?*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0.0515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0.0513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945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 Electronics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0.0005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&lt; 0.0001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4833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Smoked Bathroom*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0.5992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0.6051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0807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36A5A-A052-B149-95BC-C2C8FEB4ED86}"/>
                  </a:ext>
                </a:extLst>
              </p:cNvPr>
              <p:cNvSpPr txBox="1"/>
              <p:nvPr/>
            </p:nvSpPr>
            <p:spPr>
              <a:xfrm>
                <a:off x="1665446" y="5326299"/>
                <a:ext cx="2051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𝐼𝑛𝑑𝑒𝑝𝑒𝑛𝑑𝑒𝑛𝑐𝑒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𝐴𝑠𝑠𝑜𝑐𝑖𝑎𝑡𝑖𝑜𝑛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36A5A-A052-B149-95BC-C2C8FEB4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46" y="5326299"/>
                <a:ext cx="205165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61B26-EB87-3C4E-93D2-46057EA0A0CA}"/>
                  </a:ext>
                </a:extLst>
              </p:cNvPr>
              <p:cNvSpPr txBox="1"/>
              <p:nvPr/>
            </p:nvSpPr>
            <p:spPr>
              <a:xfrm>
                <a:off x="5021626" y="5058136"/>
                <a:ext cx="68468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 - These variables did not meet the minimum expected count assumption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Test for Independence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61B26-EB87-3C4E-93D2-46057EA0A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26" y="5058136"/>
                <a:ext cx="6846825" cy="646331"/>
              </a:xfrm>
              <a:prstGeom prst="rect">
                <a:avLst/>
              </a:prstGeom>
              <a:blipFill>
                <a:blip r:embed="rId5"/>
                <a:stretch>
                  <a:fillRect l="-55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9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675C9-6BA3-D742-A05B-E6FCBC134AAD}"/>
              </a:ext>
            </a:extLst>
          </p:cNvPr>
          <p:cNvSpPr txBox="1"/>
          <p:nvPr/>
        </p:nvSpPr>
        <p:spPr>
          <a:xfrm>
            <a:off x="1674716" y="585736"/>
            <a:ext cx="908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“Who should have control over the window shade?”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2998B-2EFF-FE42-82D9-88464FAD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0" y="1591567"/>
            <a:ext cx="11275479" cy="32899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676280-9174-7546-983D-E54E94CC57A8}"/>
                  </a:ext>
                </a:extLst>
              </p14:cNvPr>
              <p14:cNvContentPartPr/>
              <p14:nvPr/>
            </p14:nvContentPartPr>
            <p14:xfrm>
              <a:off x="7484040" y="3618793"/>
              <a:ext cx="506880" cy="39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676280-9174-7546-983D-E54E94CC57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8400" y="3546793"/>
                <a:ext cx="578520" cy="1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84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706780-3340-A54F-8668-9C8B914C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85" y="1059881"/>
            <a:ext cx="10572006" cy="48841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3ED6E5B-59A9-E04B-B7E5-6CB6F1DBEC04}"/>
              </a:ext>
            </a:extLst>
          </p:cNvPr>
          <p:cNvSpPr txBox="1"/>
          <p:nvPr/>
        </p:nvSpPr>
        <p:spPr>
          <a:xfrm>
            <a:off x="1555101" y="553245"/>
            <a:ext cx="9081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“In a row of two seats, who should get to use the middle arm rest?”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3F59D0-65D5-AF46-9D1F-83210E2597D6}"/>
                  </a:ext>
                </a:extLst>
              </p14:cNvPr>
              <p14:cNvContentPartPr/>
              <p14:nvPr/>
            </p14:nvContentPartPr>
            <p14:xfrm>
              <a:off x="5258520" y="3669553"/>
              <a:ext cx="495360" cy="2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3F59D0-65D5-AF46-9D1F-83210E2597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2880" y="3597553"/>
                <a:ext cx="567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CDF699-AED3-004E-8AEF-B96B92CC739C}"/>
                  </a:ext>
                </a:extLst>
              </p14:cNvPr>
              <p14:cNvContentPartPr/>
              <p14:nvPr/>
            </p14:nvContentPartPr>
            <p14:xfrm>
              <a:off x="8663040" y="3665953"/>
              <a:ext cx="539280" cy="3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CDF699-AED3-004E-8AEF-B96B92CC73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27400" y="3594313"/>
                <a:ext cx="6109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E195F8-69D3-7C4B-B790-CA0459BA0E32}"/>
                  </a:ext>
                </a:extLst>
              </p14:cNvPr>
              <p14:cNvContentPartPr/>
              <p14:nvPr/>
            </p14:nvContentPartPr>
            <p14:xfrm>
              <a:off x="8687880" y="4640833"/>
              <a:ext cx="534600" cy="48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E195F8-69D3-7C4B-B790-CA0459BA0E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2240" y="4568833"/>
                <a:ext cx="6062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E7FA71-6ADB-8641-80F1-E1E27B45A8CA}"/>
                  </a:ext>
                </a:extLst>
              </p14:cNvPr>
              <p14:cNvContentPartPr/>
              <p14:nvPr/>
            </p14:nvContentPartPr>
            <p14:xfrm>
              <a:off x="8689320" y="5143393"/>
              <a:ext cx="495720" cy="34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E7FA71-6ADB-8641-80F1-E1E27B45A8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53320" y="5071393"/>
                <a:ext cx="56736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6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8B255-937B-B24F-A241-52110996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7" y="1114958"/>
            <a:ext cx="11569700" cy="421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E97B9-CCAF-F349-BE72-99DB60D4FD1F}"/>
              </a:ext>
            </a:extLst>
          </p:cNvPr>
          <p:cNvSpPr txBox="1"/>
          <p:nvPr/>
        </p:nvSpPr>
        <p:spPr>
          <a:xfrm>
            <a:off x="1471490" y="532771"/>
            <a:ext cx="908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“Have you ever used personal electronics during take off or landing in violation of a flight attendant's direction?”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ACFAE0-2C59-D84D-9002-B76B49038B80}"/>
                  </a:ext>
                </a:extLst>
              </p14:cNvPr>
              <p14:cNvContentPartPr/>
              <p14:nvPr/>
            </p14:nvContentPartPr>
            <p14:xfrm>
              <a:off x="4424760" y="4322953"/>
              <a:ext cx="607680" cy="2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ACFAE0-2C59-D84D-9002-B76B49038B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8760" y="4250953"/>
                <a:ext cx="67932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52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3A61-883A-B241-AAE6-6B0DBEDD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McNemar’s</a:t>
            </a:r>
            <a:r>
              <a:rPr lang="en-US" dirty="0"/>
              <a:t> Test: Violations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FD88BB-DFDD-F543-99EF-6AD5C58E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331010"/>
              </p:ext>
            </p:extLst>
          </p:nvPr>
        </p:nvGraphicFramePr>
        <p:xfrm>
          <a:off x="7261960" y="2159387"/>
          <a:ext cx="3974517" cy="18511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96311">
                  <a:extLst>
                    <a:ext uri="{9D8B030D-6E8A-4147-A177-3AD203B41FA5}">
                      <a16:colId xmlns:a16="http://schemas.microsoft.com/office/drawing/2014/main" val="828073016"/>
                    </a:ext>
                  </a:extLst>
                </a:gridCol>
                <a:gridCol w="1489103">
                  <a:extLst>
                    <a:ext uri="{9D8B030D-6E8A-4147-A177-3AD203B41FA5}">
                      <a16:colId xmlns:a16="http://schemas.microsoft.com/office/drawing/2014/main" val="3157953991"/>
                    </a:ext>
                  </a:extLst>
                </a:gridCol>
                <a:gridCol w="1489103">
                  <a:extLst>
                    <a:ext uri="{9D8B030D-6E8A-4147-A177-3AD203B41FA5}">
                      <a16:colId xmlns:a16="http://schemas.microsoft.com/office/drawing/2014/main" val="2214233956"/>
                    </a:ext>
                  </a:extLst>
                </a:gridCol>
              </a:tblGrid>
              <a:tr h="6170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08865"/>
                  </a:ext>
                </a:extLst>
              </a:tr>
              <a:tr h="61706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80066"/>
                  </a:ext>
                </a:extLst>
              </a:tr>
              <a:tr h="617061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6296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36A5A-A052-B149-95BC-C2C8FEB4ED86}"/>
                  </a:ext>
                </a:extLst>
              </p:cNvPr>
              <p:cNvSpPr txBox="1"/>
              <p:nvPr/>
            </p:nvSpPr>
            <p:spPr>
              <a:xfrm>
                <a:off x="1995408" y="5326299"/>
                <a:ext cx="13917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36A5A-A052-B149-95BC-C2C8FEB4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08" y="5326299"/>
                <a:ext cx="139172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61B26-EB87-3C4E-93D2-46057EA0A0CA}"/>
                  </a:ext>
                </a:extLst>
              </p:cNvPr>
              <p:cNvSpPr txBox="1"/>
              <p:nvPr/>
            </p:nvSpPr>
            <p:spPr>
              <a:xfrm>
                <a:off x="5021626" y="5058136"/>
                <a:ext cx="68468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# disagreements = 131</a:t>
                </a:r>
              </a:p>
              <a:p>
                <a:r>
                  <a:rPr lang="en-US" dirty="0"/>
                  <a:t>Total responses: 849</a:t>
                </a:r>
              </a:p>
              <a:p>
                <a:r>
                  <a:rPr lang="en-US" dirty="0"/>
                  <a:t>p-value </a:t>
                </a:r>
                <a:r>
                  <a:rPr lang="en-US" dirty="0">
                    <a:solidFill>
                      <a:schemeClr val="accent6"/>
                    </a:solidFill>
                  </a:rPr>
                  <a:t>&lt; 0.0001</a:t>
                </a:r>
                <a:r>
                  <a:rPr lang="en-US" dirty="0"/>
                  <a:t>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Conclude that actions differ in their occurrence rates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61B26-EB87-3C4E-93D2-46057EA0A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26" y="5058136"/>
                <a:ext cx="6846825" cy="1200329"/>
              </a:xfrm>
              <a:prstGeom prst="rect">
                <a:avLst/>
              </a:prstGeom>
              <a:blipFill>
                <a:blip r:embed="rId3"/>
                <a:stretch>
                  <a:fillRect l="-555" t="-104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B37A56-06D4-5645-9217-001DC5E40E76}"/>
              </a:ext>
            </a:extLst>
          </p:cNvPr>
          <p:cNvSpPr txBox="1"/>
          <p:nvPr/>
        </p:nvSpPr>
        <p:spPr>
          <a:xfrm>
            <a:off x="7893934" y="959058"/>
            <a:ext cx="397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“Have you ever used personal electronics during take off or landing in violation of a flight attendant's direction?”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A535-019D-CB43-B39B-85689C7E2959}"/>
              </a:ext>
            </a:extLst>
          </p:cNvPr>
          <p:cNvSpPr txBox="1"/>
          <p:nvPr/>
        </p:nvSpPr>
        <p:spPr>
          <a:xfrm>
            <a:off x="4693405" y="2533243"/>
            <a:ext cx="2471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“Have you ever smoked a cigarette in an airplane bathroom when it was against the rules?”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17D357-9A00-BA4D-83A5-E47A483C2464}"/>
                  </a:ext>
                </a:extLst>
              </p14:cNvPr>
              <p14:cNvContentPartPr/>
              <p14:nvPr/>
            </p14:nvContentPartPr>
            <p14:xfrm>
              <a:off x="8447760" y="2775673"/>
              <a:ext cx="2444400" cy="1237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17D357-9A00-BA4D-83A5-E47A483C24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8760" y="2767033"/>
                <a:ext cx="2462040" cy="12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39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B50589-4894-7849-945F-13B356AB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Association: Height &amp; Acceptable times to get up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7D8EA1-8D7C-A242-8849-6989D930E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C65F819-3F15-8F43-90C7-E2BA1F0942F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5305" y="1488985"/>
                <a:ext cx="6264350" cy="194001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Spearman’s p-value = 0.4342</a:t>
                </a:r>
              </a:p>
              <a:p>
                <a:pPr marL="0" indent="0">
                  <a:buNone/>
                </a:pPr>
                <a:r>
                  <a:rPr lang="en-US" dirty="0"/>
                  <a:t>Pearson’s: 0.7511	</a:t>
                </a:r>
              </a:p>
              <a:p>
                <a:pPr marL="0" indent="0">
                  <a:buNone/>
                </a:pPr>
                <a:r>
                  <a:rPr lang="en-US" dirty="0"/>
                  <a:t>Retain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Cannot conclude that these variables are linearly related.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C65F819-3F15-8F43-90C7-E2BA1F094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5305" y="1488985"/>
                <a:ext cx="6264350" cy="1940015"/>
              </a:xfrm>
              <a:blipFill>
                <a:blip r:embed="rId2"/>
                <a:stretch>
                  <a:fillRect l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68A6AD-4ED3-1F49-B181-DDC6E73BD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Any dependency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E17A9D2-AF3D-6947-A4B8-ED68B8BF63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118447" y="4351687"/>
                <a:ext cx="6265588" cy="19400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≠0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/>
                  <a:t>Hoeffding’s</a:t>
                </a:r>
                <a:r>
                  <a:rPr lang="en-US" dirty="0"/>
                  <a:t> Test: p-value = 0.9263</a:t>
                </a:r>
              </a:p>
              <a:p>
                <a:pPr marL="0" indent="0">
                  <a:buNone/>
                </a:pPr>
                <a:r>
                  <a:rPr lang="en-US" dirty="0"/>
                  <a:t>Retain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Cannot conclude that these variables are otherwise related.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E17A9D2-AF3D-6947-A4B8-ED68B8BF6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118447" y="4351687"/>
                <a:ext cx="6265588" cy="1940014"/>
              </a:xfrm>
              <a:blipFill>
                <a:blip r:embed="rId3"/>
                <a:stretch>
                  <a:fillRect l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7DF3D1-8705-B441-9B00-55960885ECE0}"/>
              </a:ext>
            </a:extLst>
          </p:cNvPr>
          <p:cNvSpPr txBox="1"/>
          <p:nvPr/>
        </p:nvSpPr>
        <p:spPr>
          <a:xfrm>
            <a:off x="1461849" y="5203717"/>
            <a:ext cx="285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Continuous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Independent Samples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BFFE71-9E4A-874C-AE40-A98A74703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888" y="504451"/>
            <a:ext cx="3954282" cy="24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D15E-7C91-8046-8C63-0D201502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9C23-9550-004E-8344-95A58C81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generations</a:t>
            </a:r>
          </a:p>
          <a:p>
            <a:pPr lvl="1"/>
            <a:r>
              <a:rPr lang="en-US" dirty="0"/>
              <a:t>More egalitarian?</a:t>
            </a:r>
          </a:p>
          <a:p>
            <a:pPr lvl="1"/>
            <a:r>
              <a:rPr lang="en-US" dirty="0"/>
              <a:t>Less rule-breaking?</a:t>
            </a:r>
          </a:p>
          <a:p>
            <a:r>
              <a:rPr lang="en-US" dirty="0"/>
              <a:t>Getting up out of a non-aisle seat appears to be related to many rude behaviors</a:t>
            </a:r>
          </a:p>
          <a:p>
            <a:pPr lvl="1"/>
            <a:r>
              <a:rPr lang="en-US" dirty="0"/>
              <a:t>Not related strongly with height</a:t>
            </a:r>
          </a:p>
          <a:p>
            <a:r>
              <a:rPr lang="en-US" dirty="0"/>
              <a:t>The notion of eliminating reclining seats may have more support from the taller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7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5C4E-0DE0-0649-BEA8-71866DE11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78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4F1D-7596-774E-B01A-123BE954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2A11-02B1-6649-9860-F16B12F5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FiveThirtyEight Survey from August 2014</a:t>
            </a:r>
          </a:p>
          <a:p>
            <a:r>
              <a:rPr lang="en-US" dirty="0"/>
              <a:t>1,040 participants (Random Sample?)</a:t>
            </a:r>
          </a:p>
          <a:p>
            <a:r>
              <a:rPr lang="en-US" dirty="0"/>
              <a:t>26 questions</a:t>
            </a:r>
          </a:p>
          <a:p>
            <a:r>
              <a:rPr lang="en-US" dirty="0"/>
              <a:t>Used to publish “41 Percent Of Fliers Think You’re Rude If You Recline Your Seat” (Walt Hickey)</a:t>
            </a:r>
          </a:p>
          <a:p>
            <a:r>
              <a:rPr lang="en-US" dirty="0"/>
              <a:t>Data available on GitHub</a:t>
            </a:r>
          </a:p>
          <a:p>
            <a:r>
              <a:rPr lang="en-US" dirty="0"/>
              <a:t>Many questions discussed perceived rudeness of certain behaviors</a:t>
            </a:r>
          </a:p>
          <a:p>
            <a:pPr lvl="1"/>
            <a:r>
              <a:rPr lang="en-US" dirty="0"/>
              <a:t>e.g. “Is it rude to recline your seat on a plane?”</a:t>
            </a:r>
          </a:p>
          <a:p>
            <a:pPr lvl="2"/>
            <a:r>
              <a:rPr lang="en-US" dirty="0"/>
              <a:t>“No, not rude at all”</a:t>
            </a:r>
          </a:p>
          <a:p>
            <a:pPr lvl="2"/>
            <a:r>
              <a:rPr lang="en-US" dirty="0"/>
              <a:t>“Yes, somewhat rude”</a:t>
            </a:r>
          </a:p>
          <a:p>
            <a:pPr lvl="2"/>
            <a:r>
              <a:rPr lang="en-US" dirty="0"/>
              <a:t>“Yes, very rude”</a:t>
            </a:r>
          </a:p>
        </p:txBody>
      </p:sp>
    </p:spTree>
    <p:extLst>
      <p:ext uri="{BB962C8B-B14F-4D97-AF65-F5344CB8AC3E}">
        <p14:creationId xmlns:p14="http://schemas.microsoft.com/office/powerpoint/2010/main" val="11620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0">
            <a:extLst>
              <a:ext uri="{FF2B5EF4-FFF2-40B4-BE49-F238E27FC236}">
                <a16:creationId xmlns:a16="http://schemas.microsoft.com/office/drawing/2014/main" id="{32C699A7-0BB2-4511-A05E-C42604BCB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52">
            <a:extLst>
              <a:ext uri="{FF2B5EF4-FFF2-40B4-BE49-F238E27FC236}">
                <a16:creationId xmlns:a16="http://schemas.microsoft.com/office/drawing/2014/main" id="{282AD24E-D7D7-4DF8-8861-3FAB9A97E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F861BD1-9D2A-4FD3-A6F8-B2B5A07C1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5BC63F24-7E1D-4E36-AD66-36212A586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39749881-1E48-4692-8EC6-6DA27E086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04F38571-CED5-4358-92B7-8124999D8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5A434BE-5CB4-41DD-A90A-172F0D1B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22D49EA1-BAF5-4C25-A7C5-B1D3B766A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04011A7-178F-4DA5-832D-B1AD70562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72E67FE7-0EB1-4E02-8E68-7C1917DC4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2207BFF2-7A88-4AE9-B18C-FE0142890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95B269F7-01B4-4DD5-8669-AD111D78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935458DA-725A-406A-97D2-CEE920F84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8FE1D1DE-B084-4486-BBAF-A95B9865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104340E8-69BD-4EB9-B6A1-5E772549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D690EC2-80B4-400E-8944-DF6E92B4D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66D366BA-0301-4225-8D35-B4FCC47A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347C306B-49F2-4D53-9AA2-E7453F04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E92FC57E-D04E-4802-A7D9-0BA898648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49A366F-36B7-4DF7-9BB5-F37A95D00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18DF4D21-968A-4360-8FE2-BA49141CE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E86C428A-508E-4A8F-AC8A-D8D4A0C8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0A4DC439-2FF2-41E0-8470-5769B041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75">
            <a:extLst>
              <a:ext uri="{FF2B5EF4-FFF2-40B4-BE49-F238E27FC236}">
                <a16:creationId xmlns:a16="http://schemas.microsoft.com/office/drawing/2014/main" id="{08F31815-A5B5-4051-84CE-C034A686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FF4992-0EE3-402B-84CF-1DEF771C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06C8-3147-AE4A-A19D-FEA95478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07" y="3815392"/>
            <a:ext cx="3994494" cy="24965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0" name="Isosceles Triangle 22">
            <a:extLst>
              <a:ext uri="{FF2B5EF4-FFF2-40B4-BE49-F238E27FC236}">
                <a16:creationId xmlns:a16="http://schemas.microsoft.com/office/drawing/2014/main" id="{E056929B-4132-4C45-B555-C6B76FB27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ABE1B3-1C98-4A89-ADE3-784F0C87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D2BDC-C8DD-A046-B1B3-436E79D2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anchor="ctr">
            <a:normAutofit/>
          </a:bodyPr>
          <a:lstStyle/>
          <a:p>
            <a:r>
              <a:rPr lang="en-US" sz="280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CFAF-1C36-0040-8C26-81652A1A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878716"/>
            <a:ext cx="5768442" cy="2262085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All categorical variables, but able to treat two as numeric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FFFE"/>
                </a:solidFill>
              </a:rPr>
              <a:t>”How tall are you?”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FFFE"/>
                </a:solidFill>
              </a:rPr>
              <a:t>“On a 6 hour flight from NYC to LA, how many times is it acceptable to get up if you're not in an aisle seat?”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8C9E6-9AA3-C349-9A80-6F924508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709" y="960438"/>
            <a:ext cx="3994494" cy="249655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794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B50589-4894-7849-945F-13B356AB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Test:</a:t>
            </a:r>
            <a:br>
              <a:rPr lang="en-US" dirty="0"/>
            </a:br>
            <a:r>
              <a:rPr lang="en-US" dirty="0"/>
              <a:t>Height (using CDC estimates)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7D8EA1-8D7C-A242-8849-6989D930E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Females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C65F819-3F15-8F43-90C7-E2BA1F0942F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5305" y="1488985"/>
                <a:ext cx="6264350" cy="19400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=63.7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𝑖𝑛𝑐h𝑒𝑠</m:t>
                    </m:r>
                  </m:oMath>
                </a14:m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=63.7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𝑖𝑛𝑐h𝑒𝑠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63.7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𝑖𝑛𝑐h𝑒𝑠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63.7 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𝑖𝑛𝑐h𝑒𝑠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 = 310, </a:t>
                </a:r>
                <a:r>
                  <a:rPr lang="en-US" dirty="0">
                    <a:solidFill>
                      <a:schemeClr val="accent6"/>
                    </a:solidFill>
                  </a:rPr>
                  <a:t>p-value &lt; 0.0001</a:t>
                </a:r>
                <a:r>
                  <a:rPr lang="en-US" dirty="0"/>
                  <a:t>		t = 8.65</a:t>
                </a:r>
              </a:p>
              <a:p>
                <a:pPr marL="0" indent="0">
                  <a:buNone/>
                </a:pPr>
                <a:r>
                  <a:rPr lang="en-US" dirty="0"/>
                  <a:t>95% CI: (64, 65)			95% CI: (64.59, 65.11)</a:t>
                </a:r>
              </a:p>
              <a:p>
                <a:pPr marL="0" indent="0">
                  <a:buNone/>
                </a:pPr>
                <a:r>
                  <a:rPr lang="en-US" dirty="0"/>
                  <a:t>Sample Median: 65 in.		Sample Mean: 64.85 in.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C65F819-3F15-8F43-90C7-E2BA1F094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5305" y="1488985"/>
                <a:ext cx="6264350" cy="1940015"/>
              </a:xfrm>
              <a:blipFill>
                <a:blip r:embed="rId2"/>
                <a:stretch>
                  <a:fillRect l="-607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68A6AD-4ED3-1F49-B181-DDC6E73BD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E17A9D2-AF3D-6947-A4B8-ED68B8BF63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118447" y="4351687"/>
                <a:ext cx="6265588" cy="19400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𝑖𝑛𝑐h𝑒𝑠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69.1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𝑖𝑛𝑐h𝑒𝑠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𝑖𝑛𝑐h𝑒𝑠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𝑖𝑛𝑐h𝑒𝑠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 = 240, </a:t>
                </a:r>
                <a:r>
                  <a:rPr lang="en-US" dirty="0">
                    <a:solidFill>
                      <a:schemeClr val="accent6"/>
                    </a:solidFill>
                  </a:rPr>
                  <a:t>p-value &lt; 0.0001</a:t>
                </a:r>
                <a:r>
                  <a:rPr lang="en-US" dirty="0"/>
                  <a:t>		t = 7.81</a:t>
                </a:r>
              </a:p>
              <a:p>
                <a:pPr marL="0" indent="0">
                  <a:buNone/>
                </a:pPr>
                <a:r>
                  <a:rPr lang="en-US" dirty="0"/>
                  <a:t>95% CI: (70, 71)			95% CI: (69.98, 70.57)</a:t>
                </a:r>
              </a:p>
              <a:p>
                <a:pPr marL="0" indent="0">
                  <a:buNone/>
                </a:pPr>
                <a:r>
                  <a:rPr lang="en-US" dirty="0"/>
                  <a:t>Sample Median: 70 in.		Sample Mean: 70.27 in.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E17A9D2-AF3D-6947-A4B8-ED68B8BF6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118447" y="4351687"/>
                <a:ext cx="6265588" cy="1940014"/>
              </a:xfrm>
              <a:blipFill>
                <a:blip r:embed="rId3"/>
                <a:stretch>
                  <a:fillRect l="-607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7DF3D1-8705-B441-9B00-55960885ECE0}"/>
              </a:ext>
            </a:extLst>
          </p:cNvPr>
          <p:cNvSpPr txBox="1"/>
          <p:nvPr/>
        </p:nvSpPr>
        <p:spPr>
          <a:xfrm>
            <a:off x="1461849" y="5203717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Continuous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12C22-9817-B843-BDE2-C819EE366E59}"/>
              </a:ext>
            </a:extLst>
          </p:cNvPr>
          <p:cNvSpPr txBox="1"/>
          <p:nvPr/>
        </p:nvSpPr>
        <p:spPr>
          <a:xfrm>
            <a:off x="175549" y="6528589"/>
            <a:ext cx="1184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Fryar CD, Gu Q, Ogden CL, </a:t>
            </a:r>
            <a:r>
              <a:rPr lang="en-US" sz="1000" dirty="0" err="1"/>
              <a:t>Flegal</a:t>
            </a:r>
            <a:r>
              <a:rPr lang="en-US" sz="1000" dirty="0"/>
              <a:t> KM. Anthropometric reference data for children and adults: United States, 2011–2014. National Center for Health Statistics. Vital Health Stat 3(39). 2016.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D718-6372-4A41-A513-52D9FC6F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Rank Sum Test: Height by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15EE0-D71C-F84A-AEDC-208492B709A0}"/>
              </a:ext>
            </a:extLst>
          </p:cNvPr>
          <p:cNvSpPr txBox="1"/>
          <p:nvPr/>
        </p:nvSpPr>
        <p:spPr>
          <a:xfrm>
            <a:off x="1211779" y="5215292"/>
            <a:ext cx="285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Independent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Equal Shapes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0BB55-115F-6843-946F-CF1E0CD0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52" y="430060"/>
            <a:ext cx="4801057" cy="2998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C3B5BF7C-BE70-4849-8CA0-FA961BC763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 = 161060, </a:t>
                </a:r>
                <a:r>
                  <a:rPr lang="en-US" dirty="0">
                    <a:solidFill>
                      <a:schemeClr val="accent6"/>
                    </a:solidFill>
                  </a:rPr>
                  <a:t>p-value &lt; 0.0001</a:t>
                </a:r>
                <a:r>
                  <a:rPr lang="en-US" dirty="0"/>
                  <a:t>	t = 27.09</a:t>
                </a:r>
              </a:p>
              <a:p>
                <a:pPr marL="0" indent="0">
                  <a:buNone/>
                </a:pPr>
                <a:r>
                  <a:rPr lang="en-US" dirty="0"/>
                  <a:t>95% CI: (5.00, 6.00)		95% CI: (5.03, 5.82)</a:t>
                </a:r>
              </a:p>
              <a:p>
                <a:pPr marL="0" indent="0">
                  <a:buNone/>
                </a:pPr>
                <a:r>
                  <a:rPr lang="en-US" dirty="0"/>
                  <a:t>Sample Diff: 5.00 in.		Sample Mean: 5.43 in.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C3B5BF7C-BE70-4849-8CA0-FA961BC76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24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917C-E859-114A-8D4C-583F7658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Wilcoxon Rank Sum Test: Height by Reclining Opinions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208C17-0464-AB41-BD53-53FB7B91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one’s opinion about reclining seats on an airplane have an effect on the passenger’s height?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“Do you ever recline your seat when you fly?”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“Under normal circumstances, does a person who reclines their seat during a flight have any obligation to the person sitting behind them?”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“Is it rude to recline your seat on a plane?”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“Given the opportunity, would you eliminate the possibility of reclining seats on planes entirely?”</a:t>
            </a:r>
          </a:p>
        </p:txBody>
      </p:sp>
    </p:spTree>
    <p:extLst>
      <p:ext uri="{BB962C8B-B14F-4D97-AF65-F5344CB8AC3E}">
        <p14:creationId xmlns:p14="http://schemas.microsoft.com/office/powerpoint/2010/main" val="16040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3A61-883A-B241-AAE6-6B0DBEDD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Wilcoxon Rank Sum Test: Height by Reclining Opinions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FD88BB-DFDD-F543-99EF-6AD5C58E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182411"/>
              </p:ext>
            </p:extLst>
          </p:nvPr>
        </p:nvGraphicFramePr>
        <p:xfrm>
          <a:off x="5021630" y="606255"/>
          <a:ext cx="628173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828073016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3157953991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221423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Wilcoxon Rank 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Two-Sample </a:t>
                      </a:r>
                    </a:p>
                    <a:p>
                      <a:pPr algn="ctr"/>
                      <a:r>
                        <a:rPr lang="en-US" dirty="0"/>
                        <a:t>t-test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 (“Always” vs. “Never”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0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Obligation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2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Eliminate?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6296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6C0A8A-C741-BE40-B6D1-84E3FD82B595}"/>
              </a:ext>
            </a:extLst>
          </p:cNvPr>
          <p:cNvSpPr txBox="1"/>
          <p:nvPr/>
        </p:nvSpPr>
        <p:spPr>
          <a:xfrm>
            <a:off x="1211779" y="5215292"/>
            <a:ext cx="285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Independent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Equal Shapes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F55BC-0A17-6B43-8098-C944F8E26101}"/>
              </a:ext>
            </a:extLst>
          </p:cNvPr>
          <p:cNvSpPr txBox="1"/>
          <p:nvPr/>
        </p:nvSpPr>
        <p:spPr>
          <a:xfrm>
            <a:off x="5021629" y="3588717"/>
            <a:ext cx="628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who said they would eliminate the ability for airplane seats to recline tended to be taller than those who said they would not.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96E31-D561-F84D-9C31-96967450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44" y="4348493"/>
            <a:ext cx="3498980" cy="21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3A61-883A-B241-AAE6-6B0DBEDD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Jonckheere</a:t>
            </a:r>
            <a:r>
              <a:rPr lang="en-US" dirty="0"/>
              <a:t>-Terpstra Test: Acceptable times to get 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FD88BB-DFDD-F543-99EF-6AD5C58E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940284"/>
              </p:ext>
            </p:extLst>
          </p:nvPr>
        </p:nvGraphicFramePr>
        <p:xfrm>
          <a:off x="5021626" y="406894"/>
          <a:ext cx="6281739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828073016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3157953991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221423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Rude?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JT (Decreasing)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ANOVA F-test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 to Stranger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0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Wake for Bathroom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2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Wake to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Bring Baby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62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Bring Unruly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4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22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 to Unsold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2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 (friends)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97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 (family)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8797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3F55BC-0A17-6B43-8098-C944F8E26101}"/>
              </a:ext>
            </a:extLst>
          </p:cNvPr>
          <p:cNvSpPr txBox="1"/>
          <p:nvPr/>
        </p:nvSpPr>
        <p:spPr>
          <a:xfrm>
            <a:off x="5021627" y="5049300"/>
            <a:ext cx="628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rudeness questions, as a respondent viewed an action as more rude, the amount of times they thought it was acceptable for someone not in an aisle to get up on a six hour flight decreased.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36A5A-A052-B149-95BC-C2C8FEB4ED86}"/>
                  </a:ext>
                </a:extLst>
              </p:cNvPr>
              <p:cNvSpPr txBox="1"/>
              <p:nvPr/>
            </p:nvSpPr>
            <p:spPr>
              <a:xfrm>
                <a:off x="888631" y="5326299"/>
                <a:ext cx="36052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≥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(w/ at least one strict inequality)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36A5A-A052-B149-95BC-C2C8FEB4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1" y="5326299"/>
                <a:ext cx="3605282" cy="923330"/>
              </a:xfrm>
              <a:prstGeom prst="rect">
                <a:avLst/>
              </a:prstGeom>
              <a:blipFill>
                <a:blip r:embed="rId2"/>
                <a:stretch>
                  <a:fillRect l="-702" t="-1351" r="-702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92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3A61-883A-B241-AAE6-6B0DBEDD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Jonckheere</a:t>
            </a:r>
            <a:r>
              <a:rPr lang="en-US" dirty="0"/>
              <a:t>-Terpstra Test: Acceptable times to get 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FD88BB-DFDD-F543-99EF-6AD5C58E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16724"/>
              </p:ext>
            </p:extLst>
          </p:nvPr>
        </p:nvGraphicFramePr>
        <p:xfrm>
          <a:off x="5021626" y="1808700"/>
          <a:ext cx="628173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828073016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3157953991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221423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JT (Increasing)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ANOVA F-test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Recline 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0.0055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0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2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62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451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3F55BC-0A17-6B43-8098-C944F8E26101}"/>
              </a:ext>
            </a:extLst>
          </p:cNvPr>
          <p:cNvSpPr txBox="1"/>
          <p:nvPr/>
        </p:nvSpPr>
        <p:spPr>
          <a:xfrm>
            <a:off x="5021627" y="5049300"/>
            <a:ext cx="628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other ordered variable that was significant was recline frequency, suggesting that as a passenger reclines their seat more often, they believe it is acceptable for a non-aisle passenger to get up more times.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36A5A-A052-B149-95BC-C2C8FEB4ED86}"/>
                  </a:ext>
                </a:extLst>
              </p:cNvPr>
              <p:cNvSpPr txBox="1"/>
              <p:nvPr/>
            </p:nvSpPr>
            <p:spPr>
              <a:xfrm>
                <a:off x="888631" y="5326299"/>
                <a:ext cx="36052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≤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(w/ at least one strict inequality)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36A5A-A052-B149-95BC-C2C8FEB4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1" y="5326299"/>
                <a:ext cx="3605282" cy="923330"/>
              </a:xfrm>
              <a:prstGeom prst="rect">
                <a:avLst/>
              </a:prstGeom>
              <a:blipFill>
                <a:blip r:embed="rId2"/>
                <a:stretch>
                  <a:fillRect l="-702" t="-1351" r="-702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0174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924</Words>
  <Application>Microsoft Macintosh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 Light</vt:lpstr>
      <vt:lpstr>Cambria Math</vt:lpstr>
      <vt:lpstr>Rockwell</vt:lpstr>
      <vt:lpstr>Wingdings</vt:lpstr>
      <vt:lpstr>Atlas</vt:lpstr>
      <vt:lpstr>In-Flight Turbulence:  Opinions on Acceptable Airplane Behavior</vt:lpstr>
      <vt:lpstr>Data Description</vt:lpstr>
      <vt:lpstr>Data Manipulation</vt:lpstr>
      <vt:lpstr>Sign Test: Height (using CDC estimates)</vt:lpstr>
      <vt:lpstr>Wilcoxon Rank Sum Test: Height by Gender</vt:lpstr>
      <vt:lpstr>Wilcoxon Rank Sum Test: Height by Reclining Opinions</vt:lpstr>
      <vt:lpstr>Wilcoxon Rank Sum Test: Height by Reclining Opinions</vt:lpstr>
      <vt:lpstr>Jonckheere-Terpstra Test: Acceptable times to get up</vt:lpstr>
      <vt:lpstr>Jonckheere-Terpstra Test: Acceptable times to get up</vt:lpstr>
      <vt:lpstr>Permutation χ^2 Test: Generation</vt:lpstr>
      <vt:lpstr>PowerPoint Presentation</vt:lpstr>
      <vt:lpstr>PowerPoint Presentation</vt:lpstr>
      <vt:lpstr>PowerPoint Presentation</vt:lpstr>
      <vt:lpstr>McNemar’s Test: Violations</vt:lpstr>
      <vt:lpstr>Association: Height &amp; Acceptable times to get up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Perceptions of Acceptable Airplane Behavior</dc:title>
  <dc:creator>Faith Platz</dc:creator>
  <cp:lastModifiedBy>Faith Platz</cp:lastModifiedBy>
  <cp:revision>31</cp:revision>
  <dcterms:created xsi:type="dcterms:W3CDTF">2018-12-13T20:58:46Z</dcterms:created>
  <dcterms:modified xsi:type="dcterms:W3CDTF">2018-12-17T19:01:30Z</dcterms:modified>
</cp:coreProperties>
</file>