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0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10/27/19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2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2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1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5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7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20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r.uva.es/~cvaca/asigs/doceda/rojonegro.pdf" TargetMode="External"/><Relationship Id="rId2" Type="http://schemas.openxmlformats.org/officeDocument/2006/relationships/hyperlink" Target="https://es.wikipedia.org/wiki/%C3%81rbol_rojo-negro#Usos_y_ventaja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cs.usfca.edu/~galles/visualization/RedBlack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9A3479-3DB7-0A42-B022-6285CE65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8295" b="73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886418-0699-3D43-AE4F-E66BDC0C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s-MX" dirty="0"/>
              <a:t>Árboles Rojo-negro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69F0E0-D79C-004C-AC87-66FC15864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Por Rodrigo Plauchú y Ángel Reyes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75999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Caso 3: Cuando el padre del nodo a eliminar, el hermano y sus hijos son negros.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40C8BB2-AA62-F840-9BEA-C271FB02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612775"/>
            <a:ext cx="2449223" cy="1500188"/>
          </a:xfrm>
        </p:spPr>
        <p:txBody>
          <a:bodyPr anchor="b">
            <a:normAutofit/>
          </a:bodyPr>
          <a:lstStyle/>
          <a:p>
            <a:r>
              <a:rPr lang="es-MX" sz="2800" dirty="0"/>
              <a:t>Eliminación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CFDF05-75AE-404F-9265-A66B5D5E2A43}"/>
              </a:ext>
            </a:extLst>
          </p:cNvPr>
          <p:cNvSpPr/>
          <p:nvPr/>
        </p:nvSpPr>
        <p:spPr>
          <a:xfrm>
            <a:off x="4350327" y="1371600"/>
            <a:ext cx="7301346" cy="397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4.png">
            <a:extLst>
              <a:ext uri="{FF2B5EF4-FFF2-40B4-BE49-F238E27FC236}">
                <a16:creationId xmlns:a16="http://schemas.microsoft.com/office/drawing/2014/main" id="{0FA87B67-1421-004E-91EF-6B2DE4CED17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42193" y="2041850"/>
            <a:ext cx="4710171" cy="2547303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02392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19" y="612843"/>
            <a:ext cx="2573407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Eliminación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Caso 4: Cuando el padre del nodo a eliminar es rojo y su hermano e hijos negros.</a:t>
            </a:r>
            <a:r>
              <a:rPr lang="es-MX" dirty="0"/>
              <a:t>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E0D4071-C5AC-B447-9E6D-25080E46886C}"/>
              </a:ext>
            </a:extLst>
          </p:cNvPr>
          <p:cNvSpPr/>
          <p:nvPr/>
        </p:nvSpPr>
        <p:spPr>
          <a:xfrm>
            <a:off x="4350327" y="1371600"/>
            <a:ext cx="7301346" cy="397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10.png">
            <a:extLst>
              <a:ext uri="{FF2B5EF4-FFF2-40B4-BE49-F238E27FC236}">
                <a16:creationId xmlns:a16="http://schemas.microsoft.com/office/drawing/2014/main" id="{9409FC86-68BB-AC47-BE16-2FFFC2A389B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6490" y="2135822"/>
            <a:ext cx="4969020" cy="2447810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81403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434862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Eliminación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Caso 5: Cuando el hermano del nodo a eliminar es negro y este tiene un hijo izquierdo rojo y un hijo derecho negro, el padre puede ser de cualquier color.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01ED189-8BA7-2348-B025-F3CBF5D4B79A}"/>
              </a:ext>
            </a:extLst>
          </p:cNvPr>
          <p:cNvSpPr/>
          <p:nvPr/>
        </p:nvSpPr>
        <p:spPr>
          <a:xfrm>
            <a:off x="4350327" y="1371600"/>
            <a:ext cx="7301346" cy="397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11.png">
            <a:extLst>
              <a:ext uri="{FF2B5EF4-FFF2-40B4-BE49-F238E27FC236}">
                <a16:creationId xmlns:a16="http://schemas.microsoft.com/office/drawing/2014/main" id="{57CCED6B-37F8-BB45-A980-CDCE9C23248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60259" y="1934954"/>
            <a:ext cx="6081482" cy="2618567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95591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448716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Eliminación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Caso 6: Cuando el hermano del nodo a eliminar es negro, su hijo izquierdo de cualquier color y su hijo izquierdo rojo, el padre puede ser de cualquier color.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84AC496-F283-D943-821D-3ABBEBED1490}"/>
              </a:ext>
            </a:extLst>
          </p:cNvPr>
          <p:cNvSpPr/>
          <p:nvPr/>
        </p:nvSpPr>
        <p:spPr>
          <a:xfrm>
            <a:off x="4350327" y="1371600"/>
            <a:ext cx="7301346" cy="397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79EF5D51-CB06-6042-B7C5-B1D90BED3C1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33067" y="2046345"/>
            <a:ext cx="5935865" cy="2765310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36178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480246"/>
            <a:ext cx="3113735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Código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7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490280" cy="1499738"/>
          </a:xfrm>
        </p:spPr>
        <p:txBody>
          <a:bodyPr anchor="b">
            <a:normAutofit fontScale="90000"/>
          </a:bodyPr>
          <a:lstStyle/>
          <a:p>
            <a:r>
              <a:rPr lang="es-MX" sz="2800" dirty="0"/>
              <a:t>Aplicaciones, usos, ventajas y desventajas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Desarrollo de aplicaciones para uso en tiempo real.</a:t>
            </a:r>
          </a:p>
          <a:p>
            <a:r>
              <a:rPr lang="es-ES" dirty="0"/>
              <a:t> Creación de nuevas estructuras de datos, particularmente en la geometría computacional.</a:t>
            </a:r>
          </a:p>
          <a:p>
            <a:r>
              <a:rPr lang="es-ES" dirty="0"/>
              <a:t> Grandes ventajas en la programación funcional.</a:t>
            </a:r>
          </a:p>
          <a:p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Complejidad.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3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92" y="457860"/>
            <a:ext cx="3113735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Comparaciones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BB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AVL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OTROS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92" y="457860"/>
            <a:ext cx="3113735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Conclusiones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Eficiente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Útil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92" y="457860"/>
            <a:ext cx="3113735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Bibliografía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Todas las imágenes fueron tomadas de Wikipedia. </a:t>
            </a:r>
            <a:endParaRPr lang="es-MX" dirty="0"/>
          </a:p>
          <a:p>
            <a:r>
              <a:rPr lang="es-ES" dirty="0"/>
              <a:t>Árbol rojo-negro. (2019, </a:t>
            </a:r>
            <a:r>
              <a:rPr lang="es-ES" dirty="0" err="1"/>
              <a:t>October</a:t>
            </a:r>
            <a:r>
              <a:rPr lang="es-ES" dirty="0"/>
              <a:t> 22). </a:t>
            </a:r>
            <a:r>
              <a:rPr lang="es-ES" dirty="0" err="1"/>
              <a:t>Retrieved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https://es.wikipedia.org/wiki/Árbol_rojo-negro#Usos_y_ventajas</a:t>
            </a:r>
            <a:r>
              <a:rPr lang="es-ES" dirty="0"/>
              <a:t>.</a:t>
            </a:r>
            <a:endParaRPr lang="es-MX" dirty="0"/>
          </a:p>
          <a:p>
            <a:r>
              <a:rPr lang="es-ES" dirty="0"/>
              <a:t> </a:t>
            </a:r>
            <a:endParaRPr lang="es-MX" dirty="0"/>
          </a:p>
          <a:p>
            <a:r>
              <a:rPr lang="es-ES" dirty="0"/>
              <a:t>Definición de un árbol Rojinegro</a:t>
            </a:r>
            <a:r>
              <a:rPr lang="es-ES" i="1" dirty="0"/>
              <a:t> </a:t>
            </a:r>
            <a:r>
              <a:rPr lang="es-ES" dirty="0"/>
              <a:t>[PDF file]. </a:t>
            </a:r>
            <a:r>
              <a:rPr lang="es-ES" dirty="0" err="1"/>
              <a:t>Retrieved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endParaRPr lang="es-MX" dirty="0"/>
          </a:p>
          <a:p>
            <a:r>
              <a:rPr lang="es-ES" dirty="0">
                <a:hlinkClick r:id="rId3"/>
              </a:rPr>
              <a:t>https://www.infor.uva.es/~cvaca/asigs/doceda/rojonegro.pdf</a:t>
            </a:r>
            <a:endParaRPr lang="es-ES" dirty="0"/>
          </a:p>
          <a:p>
            <a:r>
              <a:rPr lang="es-MX" dirty="0">
                <a:hlinkClick r:id="rId4"/>
              </a:rPr>
              <a:t>https://www.cs.usfca.edu/~galles/visualization/RedBlack.html</a:t>
            </a:r>
            <a:endParaRPr lang="es-MX" dirty="0"/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02" y="0"/>
            <a:ext cx="3141444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Características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Rudolf Bayer  1972</a:t>
            </a:r>
          </a:p>
          <a:p>
            <a:r>
              <a:rPr lang="es-ES" dirty="0"/>
              <a:t>Leo J. </a:t>
            </a:r>
            <a:r>
              <a:rPr lang="es-ES" dirty="0" err="1"/>
              <a:t>Guibas</a:t>
            </a:r>
            <a:r>
              <a:rPr lang="es-ES" dirty="0"/>
              <a:t> y Robert </a:t>
            </a:r>
            <a:r>
              <a:rPr lang="es-ES" dirty="0" err="1"/>
              <a:t>Sedgewick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Árbol BBB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Lógica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Operaciones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Casos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Complejidad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Memoria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082C4E-D522-9242-AA7F-46997885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149813"/>
            <a:ext cx="422275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2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74" y="512948"/>
            <a:ext cx="3169153" cy="1108034"/>
          </a:xfrm>
        </p:spPr>
        <p:txBody>
          <a:bodyPr anchor="b">
            <a:normAutofit/>
          </a:bodyPr>
          <a:lstStyle/>
          <a:p>
            <a:r>
              <a:rPr lang="es-MX" sz="2400" dirty="0"/>
              <a:t>Propiedades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1. Todo nodo es rojo o negro.</a:t>
            </a:r>
          </a:p>
          <a:p>
            <a:r>
              <a:rPr lang="es-ES" dirty="0"/>
              <a:t>2. La raíz siempre es negra.</a:t>
            </a:r>
          </a:p>
          <a:p>
            <a:r>
              <a:rPr lang="es-ES" dirty="0"/>
              <a:t>3. Todas las hojas </a:t>
            </a:r>
            <a:r>
              <a:rPr lang="es-ES" dirty="0" err="1"/>
              <a:t>null</a:t>
            </a:r>
            <a:r>
              <a:rPr lang="es-ES" dirty="0"/>
              <a:t> son negras.</a:t>
            </a:r>
          </a:p>
          <a:p>
            <a:r>
              <a:rPr lang="es-ES" dirty="0"/>
              <a:t> 4. Todo nodo rojo debe tener dos nodos hijos negros. </a:t>
            </a:r>
          </a:p>
          <a:p>
            <a:r>
              <a:rPr lang="es-ES" dirty="0"/>
              <a:t>5. Cualquier camino desde un nodo dado a sus hojas descendientes contiene el mismo número de nodos negros.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8CB9726-625E-5A45-AECF-D599D2C15E2C}"/>
              </a:ext>
            </a:extLst>
          </p:cNvPr>
          <p:cNvSpPr/>
          <p:nvPr/>
        </p:nvSpPr>
        <p:spPr>
          <a:xfrm>
            <a:off x="4350327" y="1371600"/>
            <a:ext cx="7301346" cy="397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8.png">
            <a:extLst>
              <a:ext uri="{FF2B5EF4-FFF2-40B4-BE49-F238E27FC236}">
                <a16:creationId xmlns:a16="http://schemas.microsoft.com/office/drawing/2014/main" id="{C95E20AA-E15B-5A40-93C7-A68C64E7C26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4151" y="1759527"/>
            <a:ext cx="5653697" cy="3338945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02978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Inserciones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Caso 1: Cuando el nodo insertado es la raíz.</a:t>
            </a:r>
            <a:r>
              <a:rPr lang="es-MX" dirty="0"/>
              <a:t> </a:t>
            </a:r>
          </a:p>
          <a:p>
            <a:r>
              <a:rPr lang="es-ES" dirty="0"/>
              <a:t>Caso 2: Cuando el padre del nodo nuevo es negro.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F916677-8225-C740-889A-1286285A6923}"/>
              </a:ext>
            </a:extLst>
          </p:cNvPr>
          <p:cNvSpPr/>
          <p:nvPr/>
        </p:nvSpPr>
        <p:spPr>
          <a:xfrm>
            <a:off x="4350327" y="1371600"/>
            <a:ext cx="7301346" cy="397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A9426F-9A90-ED4C-B6C7-44EB1A99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964" y="2470490"/>
            <a:ext cx="2914072" cy="14570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B01AA5-96E2-8647-9991-FF14A437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262" y="2463611"/>
            <a:ext cx="2190173" cy="16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6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Inserciones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Caso 3: Cuando el padre y el tío del nodo nuevo son rojos.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42E96DF-BDA5-C44A-8C33-0B0804A1EECC}"/>
              </a:ext>
            </a:extLst>
          </p:cNvPr>
          <p:cNvSpPr/>
          <p:nvPr/>
        </p:nvSpPr>
        <p:spPr>
          <a:xfrm>
            <a:off x="4350327" y="1371600"/>
            <a:ext cx="7301346" cy="397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9.png">
            <a:extLst>
              <a:ext uri="{FF2B5EF4-FFF2-40B4-BE49-F238E27FC236}">
                <a16:creationId xmlns:a16="http://schemas.microsoft.com/office/drawing/2014/main" id="{E6448B25-0BFC-BF4D-812D-10173A66DCB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07818" y="1949348"/>
            <a:ext cx="5186363" cy="2820757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19541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Inserciones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Caso 4: Cuando el padre del nodo nuevo es rojo y el tío negro. Además, el nuevo nodo es el hijo derecho del padre que a su vez es el hijo izquierdo del abuelo.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078E381-0AF9-A642-96B7-61BCA1659BB8}"/>
              </a:ext>
            </a:extLst>
          </p:cNvPr>
          <p:cNvSpPr/>
          <p:nvPr/>
        </p:nvSpPr>
        <p:spPr>
          <a:xfrm>
            <a:off x="4350327" y="1371600"/>
            <a:ext cx="7301346" cy="397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0CD905E4-DB54-5446-9D6E-8204069D04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74030" y="1873149"/>
            <a:ext cx="4853940" cy="2973156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27978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Inserciones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Caso 5: Cuando el padre del nodo nuevo es rojo y el tío negro. Además, el nuevo nodo es el hijo izquierdo del padre que a su vez es el hijo izquierdo del abuelo.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368F133-6CB2-6B46-ABF4-C320F41ED054}"/>
              </a:ext>
            </a:extLst>
          </p:cNvPr>
          <p:cNvSpPr/>
          <p:nvPr/>
        </p:nvSpPr>
        <p:spPr>
          <a:xfrm>
            <a:off x="4350327" y="1371600"/>
            <a:ext cx="7301346" cy="397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068A581E-87C0-FC4A-BC66-0E704C70A9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25582" y="1790917"/>
            <a:ext cx="4950836" cy="3137620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01835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026-7C30-8148-9854-91E2D47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490280" cy="1499738"/>
          </a:xfrm>
        </p:spPr>
        <p:txBody>
          <a:bodyPr anchor="b">
            <a:normAutofit/>
          </a:bodyPr>
          <a:lstStyle/>
          <a:p>
            <a:r>
              <a:rPr lang="es-MX" sz="2800" dirty="0"/>
              <a:t>Eliminación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Caso 1: Cuando se elimina un nodo padre rojo con un hijo.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21F135F-1D11-3B4D-93FF-F5B03A16276F}"/>
              </a:ext>
            </a:extLst>
          </p:cNvPr>
          <p:cNvSpPr/>
          <p:nvPr/>
        </p:nvSpPr>
        <p:spPr>
          <a:xfrm>
            <a:off x="4350327" y="1371600"/>
            <a:ext cx="7301346" cy="397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716C60-04D6-1341-8232-D656283C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09" y="2419266"/>
            <a:ext cx="2255982" cy="201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0A810-007D-46E7-A7CA-003ADE5D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dirty="0"/>
              <a:t>Caso 2: Cuando el hermano del nodo a eliminar es rojo y el padre negro.</a:t>
            </a:r>
            <a:r>
              <a:rPr lang="es-MX" dirty="0"/>
              <a:t>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65DE-F639-AA41-A018-D92C17E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02" y="512948"/>
            <a:ext cx="8797209" cy="586480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4A7B579-99BE-7745-BFB4-3E285A3C8C71}"/>
              </a:ext>
            </a:extLst>
          </p:cNvPr>
          <p:cNvSpPr txBox="1">
            <a:spLocks/>
          </p:cNvSpPr>
          <p:nvPr/>
        </p:nvSpPr>
        <p:spPr>
          <a:xfrm>
            <a:off x="557720" y="612843"/>
            <a:ext cx="2490280" cy="1499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MX" sz="2800"/>
              <a:t>Eliminación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CD22087-6DF5-2C42-A828-A6F55BB17318}"/>
              </a:ext>
            </a:extLst>
          </p:cNvPr>
          <p:cNvSpPr/>
          <p:nvPr/>
        </p:nvSpPr>
        <p:spPr>
          <a:xfrm>
            <a:off x="4350327" y="1371600"/>
            <a:ext cx="7301346" cy="397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17.png">
            <a:extLst>
              <a:ext uri="{FF2B5EF4-FFF2-40B4-BE49-F238E27FC236}">
                <a16:creationId xmlns:a16="http://schemas.microsoft.com/office/drawing/2014/main" id="{2AFAD6FE-690E-4D45-875A-77F88DB21E0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21324" y="2112581"/>
            <a:ext cx="4634057" cy="2459240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396643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482</Words>
  <Application>Microsoft Macintosh PowerPoint</Application>
  <PresentationFormat>Panorámica</PresentationFormat>
  <Paragraphs>59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Garamond</vt:lpstr>
      <vt:lpstr>Georgia Pro</vt:lpstr>
      <vt:lpstr>Georgia Pro Cond Black</vt:lpstr>
      <vt:lpstr>SavonVTI</vt:lpstr>
      <vt:lpstr>Árboles Rojo-negro</vt:lpstr>
      <vt:lpstr>Características</vt:lpstr>
      <vt:lpstr>Propiedades</vt:lpstr>
      <vt:lpstr>Inserciones</vt:lpstr>
      <vt:lpstr>Inserciones</vt:lpstr>
      <vt:lpstr>Inserciones</vt:lpstr>
      <vt:lpstr>Inserciones</vt:lpstr>
      <vt:lpstr>Eliminación </vt:lpstr>
      <vt:lpstr>Presentación de PowerPoint</vt:lpstr>
      <vt:lpstr>Eliminación </vt:lpstr>
      <vt:lpstr>Eliminación </vt:lpstr>
      <vt:lpstr>Eliminación</vt:lpstr>
      <vt:lpstr>Eliminación</vt:lpstr>
      <vt:lpstr>Código</vt:lpstr>
      <vt:lpstr>Aplicaciones, usos, ventajas y desventajas </vt:lpstr>
      <vt:lpstr>Comparaciones</vt:lpstr>
      <vt:lpstr>Conclusiones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Rojo-negro</dc:title>
  <dc:creator>RODRIGO PLAUCHU RODRIGUEZ</dc:creator>
  <cp:lastModifiedBy>RODRIGO PLAUCHU RODRIGUEZ</cp:lastModifiedBy>
  <cp:revision>9</cp:revision>
  <dcterms:created xsi:type="dcterms:W3CDTF">2019-10-28T02:38:46Z</dcterms:created>
  <dcterms:modified xsi:type="dcterms:W3CDTF">2019-10-28T03:16:36Z</dcterms:modified>
</cp:coreProperties>
</file>