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77" r:id="rId2"/>
    <p:sldId id="278" r:id="rId3"/>
    <p:sldId id="279" r:id="rId4"/>
    <p:sldId id="280" r:id="rId5"/>
    <p:sldId id="281" r:id="rId6"/>
    <p:sldId id="285" r:id="rId7"/>
    <p:sldId id="283" r:id="rId8"/>
    <p:sldId id="282" r:id="rId9"/>
    <p:sldId id="284" r:id="rId10"/>
  </p:sldIdLst>
  <p:sldSz cx="9144000" cy="6858000" type="letter"/>
  <p:notesSz cx="6858000" cy="9199563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860" y="72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80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Rectangle 2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5400" y="4370388"/>
            <a:ext cx="4429125" cy="3775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787" tIns="44597" rIns="90787" bIns="4459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1126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8988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990600" y="230188"/>
            <a:ext cx="4930775" cy="28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45" name="Rectangle 9"/>
          <p:cNvSpPr>
            <a:spLocks noChangeArrowheads="1"/>
          </p:cNvSpPr>
          <p:nvPr/>
        </p:nvSpPr>
        <p:spPr bwMode="auto">
          <a:xfrm>
            <a:off x="2228850" y="228600"/>
            <a:ext cx="25415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s-ES_tradnl" altLang="es-MX" sz="1200" smtClean="0"/>
              <a:t>Sistemas Operativos. Procesos en Java</a:t>
            </a:r>
            <a:endParaRPr lang="en-US" altLang="es-MX" sz="1200" smtClean="0"/>
          </a:p>
        </p:txBody>
      </p: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1069975" y="8637588"/>
            <a:ext cx="18859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n-US" altLang="es-MX" sz="1000" smtClean="0"/>
              <a:t>M. de Pro</a:t>
            </a:r>
            <a:r>
              <a:rPr lang="es-ES_tradnl" altLang="es-MX" sz="1000" smtClean="0"/>
              <a:t>gramación Concurrente</a:t>
            </a:r>
            <a:endParaRPr lang="en-US" altLang="es-MX" sz="1000" smtClean="0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1016000" y="8607425"/>
            <a:ext cx="4930775" cy="284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pic>
        <p:nvPicPr>
          <p:cNvPr id="11272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8642350"/>
            <a:ext cx="6572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Rectangle 14"/>
          <p:cNvSpPr>
            <a:spLocks noChangeArrowheads="1"/>
          </p:cNvSpPr>
          <p:nvPr/>
        </p:nvSpPr>
        <p:spPr bwMode="auto">
          <a:xfrm>
            <a:off x="4267200" y="8628063"/>
            <a:ext cx="17875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7" tIns="44597" rIns="90787" bIns="44597">
            <a:spAutoFit/>
          </a:bodyPr>
          <a:lstStyle>
            <a:lvl1pPr defTabSz="917575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r>
              <a:rPr lang="es-MX" altLang="es-MX" sz="1000" smtClean="0"/>
              <a:t>Procesos y </a:t>
            </a:r>
            <a:r>
              <a:rPr lang="es-ES_tradnl" altLang="es-MX" sz="1000" smtClean="0"/>
              <a:t>SubProcesos</a:t>
            </a:r>
            <a:r>
              <a:rPr lang="en-US" altLang="es-MX" sz="1000" smtClean="0"/>
              <a:t> </a:t>
            </a:r>
            <a:fld id="{63A93CC4-0EF1-4331-B426-FCA2EE57E5C2}" type="slidenum">
              <a:rPr lang="en-US" altLang="es-MX" sz="1000" smtClean="0"/>
              <a:pPr>
                <a:defRPr/>
              </a:pPr>
              <a:t>‹Nº›</a:t>
            </a:fld>
            <a:endParaRPr lang="en-US" altLang="es-MX" sz="1000" smtClean="0"/>
          </a:p>
        </p:txBody>
      </p:sp>
      <p:grpSp>
        <p:nvGrpSpPr>
          <p:cNvPr id="11274" name="Group 40"/>
          <p:cNvGrpSpPr>
            <a:grpSpLocks/>
          </p:cNvGrpSpPr>
          <p:nvPr/>
        </p:nvGrpSpPr>
        <p:grpSpPr bwMode="auto">
          <a:xfrm>
            <a:off x="1149350" y="6899275"/>
            <a:ext cx="4616450" cy="1381125"/>
            <a:chOff x="724" y="4320"/>
            <a:chExt cx="2908" cy="864"/>
          </a:xfrm>
        </p:grpSpPr>
        <p:sp>
          <p:nvSpPr>
            <p:cNvPr id="11275" name="Line 33"/>
            <p:cNvSpPr>
              <a:spLocks noChangeShapeType="1"/>
            </p:cNvSpPr>
            <p:nvPr/>
          </p:nvSpPr>
          <p:spPr bwMode="auto">
            <a:xfrm>
              <a:off x="724" y="432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76" name="Line 34"/>
            <p:cNvSpPr>
              <a:spLocks noChangeShapeType="1"/>
            </p:cNvSpPr>
            <p:nvPr/>
          </p:nvSpPr>
          <p:spPr bwMode="auto">
            <a:xfrm>
              <a:off x="724" y="446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77" name="Line 35"/>
            <p:cNvSpPr>
              <a:spLocks noChangeShapeType="1"/>
            </p:cNvSpPr>
            <p:nvPr/>
          </p:nvSpPr>
          <p:spPr bwMode="auto">
            <a:xfrm>
              <a:off x="724" y="4752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78" name="Line 36"/>
            <p:cNvSpPr>
              <a:spLocks noChangeShapeType="1"/>
            </p:cNvSpPr>
            <p:nvPr/>
          </p:nvSpPr>
          <p:spPr bwMode="auto">
            <a:xfrm>
              <a:off x="724" y="4608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79" name="Line 37"/>
            <p:cNvSpPr>
              <a:spLocks noChangeShapeType="1"/>
            </p:cNvSpPr>
            <p:nvPr/>
          </p:nvSpPr>
          <p:spPr bwMode="auto">
            <a:xfrm>
              <a:off x="724" y="4896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80" name="Line 38"/>
            <p:cNvSpPr>
              <a:spLocks noChangeShapeType="1"/>
            </p:cNvSpPr>
            <p:nvPr/>
          </p:nvSpPr>
          <p:spPr bwMode="auto">
            <a:xfrm>
              <a:off x="724" y="5040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281" name="Line 39"/>
            <p:cNvSpPr>
              <a:spLocks noChangeShapeType="1"/>
            </p:cNvSpPr>
            <p:nvPr/>
          </p:nvSpPr>
          <p:spPr bwMode="auto">
            <a:xfrm>
              <a:off x="724" y="5184"/>
              <a:ext cx="29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36240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742950" indent="-28575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11430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6002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2057400" indent="-228600" algn="just" rtl="0" eaLnBrk="0" fontAlgn="base" hangingPunct="0">
      <a:lnSpc>
        <a:spcPct val="80000"/>
      </a:lnSpc>
      <a:spcBef>
        <a:spcPct val="10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43" tIns="45871" rIns="91743" bIns="45871"/>
          <a:lstStyle/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276958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Un programa se considera una entidad pasiva, ya que reside dentro de un archivo mientras que un proceso es una entidad activa que reside en la memoria del sistema de cómputo y que esta siendo ejecutado por el CPU.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Un proceso es algo más que tan solo el código del programa, contiene áreas de datos, un stack, un heap, una tabla de archivos abiertos (entre ellos </a:t>
            </a:r>
            <a:r>
              <a:rPr lang="es-MX" altLang="es-MX" i="1" smtClean="0"/>
              <a:t>stdin</a:t>
            </a:r>
            <a:r>
              <a:rPr lang="es-MX" altLang="es-MX" smtClean="0"/>
              <a:t> y </a:t>
            </a:r>
            <a:r>
              <a:rPr lang="es-MX" altLang="es-MX" i="1" smtClean="0"/>
              <a:t>stdout</a:t>
            </a:r>
            <a:r>
              <a:rPr lang="es-MX" altLang="es-MX" smtClean="0"/>
              <a:t>), etc.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Bajo Unix  y Windows NT todo proceso, tiene un número de identificación o PID (Process ID).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Comando para ver los procesos en la sesión: </a:t>
            </a:r>
            <a:r>
              <a:rPr lang="es-MX" altLang="es-MX" b="1" i="1" smtClean="0"/>
              <a:t>ps </a:t>
            </a:r>
            <a:r>
              <a:rPr lang="es-MX" altLang="es-MX" smtClean="0"/>
              <a:t>(UNIX) y</a:t>
            </a:r>
            <a:r>
              <a:rPr lang="es-MX" altLang="es-MX" b="1" i="1" smtClean="0"/>
              <a:t> TaskManager </a:t>
            </a:r>
            <a:r>
              <a:rPr lang="es-MX" altLang="es-MX" smtClean="0"/>
              <a:t>(WinNT)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56103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Todo proceso, en un Sistema Operativo Multiprograma y TimeSharing, puede pasar por cinco estados; al menos pasa por cuatro.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En Unix los estados equivalente son los siguientes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R (Runnable) = Ready.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O                   = Running.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S (Sleeping) = Waiting o Blocked.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T (sTopped) = Suspended.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Z (Zombie) proceso terminado sin padre que lo espere.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Comando para observar el estado de un proceso en Unix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                                  </a:t>
            </a:r>
            <a:r>
              <a:rPr lang="es-MX" altLang="es-MX" b="1" i="1" smtClean="0"/>
              <a:t>ps –l</a:t>
            </a:r>
            <a:r>
              <a:rPr lang="es-MX" altLang="es-MX" smtClean="0"/>
              <a:t>            o               </a:t>
            </a:r>
            <a:r>
              <a:rPr lang="es-MX" altLang="es-MX" b="1" i="1" smtClean="0"/>
              <a:t>ps -el</a:t>
            </a:r>
            <a:endParaRPr lang="en-US" altLang="es-MX" b="1" i="1" smtClean="0"/>
          </a:p>
        </p:txBody>
      </p:sp>
    </p:spTree>
    <p:extLst>
      <p:ext uri="{BB962C8B-B14F-4D97-AF65-F5344CB8AC3E}">
        <p14:creationId xmlns:p14="http://schemas.microsoft.com/office/powerpoint/2010/main" val="382218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Un ejemplo muy común se da cuando desde un </a:t>
            </a:r>
            <a:r>
              <a:rPr lang="es-MX" altLang="es-MX" i="1" smtClean="0"/>
              <a:t>shell</a:t>
            </a:r>
            <a:r>
              <a:rPr lang="es-MX" altLang="es-MX" smtClean="0"/>
              <a:t> (interprete de comandos) se manda ejecutar un programa de usuario: el </a:t>
            </a:r>
            <a:r>
              <a:rPr lang="es-MX" altLang="es-MX" i="1" smtClean="0"/>
              <a:t>shell</a:t>
            </a:r>
            <a:r>
              <a:rPr lang="es-MX" altLang="es-MX" smtClean="0"/>
              <a:t> se convierte en el </a:t>
            </a:r>
            <a:r>
              <a:rPr lang="es-MX" altLang="es-MX" i="1" smtClean="0"/>
              <a:t>proceso padre</a:t>
            </a:r>
            <a:r>
              <a:rPr lang="es-MX" altLang="es-MX" smtClean="0"/>
              <a:t> del </a:t>
            </a:r>
            <a:r>
              <a:rPr lang="es-MX" altLang="es-MX" i="1" smtClean="0"/>
              <a:t>proceso de usuario</a:t>
            </a:r>
            <a:r>
              <a:rPr lang="es-MX" altLang="es-MX" smtClean="0"/>
              <a:t>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Comando para observar la relación proceso padre-hijo: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                                  </a:t>
            </a:r>
            <a:r>
              <a:rPr lang="es-MX" altLang="es-MX" b="1" i="1" smtClean="0"/>
              <a:t>ps –l</a:t>
            </a:r>
            <a:r>
              <a:rPr lang="es-MX" altLang="es-MX" smtClean="0"/>
              <a:t>            o               </a:t>
            </a:r>
            <a:r>
              <a:rPr lang="es-MX" altLang="es-MX" b="1" i="1" smtClean="0"/>
              <a:t>ps –el</a:t>
            </a: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b="1" i="1" smtClean="0"/>
          </a:p>
        </p:txBody>
      </p:sp>
    </p:spTree>
    <p:extLst>
      <p:ext uri="{BB962C8B-B14F-4D97-AF65-F5344CB8AC3E}">
        <p14:creationId xmlns:p14="http://schemas.microsoft.com/office/powerpoint/2010/main" val="91524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baseline="30000" smtClean="0"/>
              <a:t>(*)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Si un proceso padre decide no recibir la señal de un proceso hijo, dicho proceso hijo se convierte en un proceso Zombie o sea un proceso que se queda en memoria en estado terminado.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baseline="30000" smtClean="0"/>
              <a:t>(**)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smtClean="0"/>
              <a:t>Al terminar un proceso padre, pudiera darse el caso de que un proceso hijo no termine su ejecución; por ejemplo, en el caso de que el proceso tuviera un recurso abierto y estuviera esperando una operación: un archivo abierto.</a:t>
            </a:r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394952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743" tIns="45871" rIns="91743" bIns="45871"/>
          <a:lstStyle/>
          <a:p>
            <a:endParaRPr lang="en-US" altLang="es-MX" smtClean="0"/>
          </a:p>
        </p:txBody>
      </p:sp>
    </p:spTree>
    <p:extLst>
      <p:ext uri="{BB962C8B-B14F-4D97-AF65-F5344CB8AC3E}">
        <p14:creationId xmlns:p14="http://schemas.microsoft.com/office/powerpoint/2010/main" val="1059478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El objeto de clase </a:t>
            </a:r>
            <a:r>
              <a:rPr lang="es-MX" altLang="es-MX" i="1" dirty="0" err="1" smtClean="0"/>
              <a:t>Runtime</a:t>
            </a:r>
            <a:r>
              <a:rPr lang="es-MX" altLang="es-MX" dirty="0" smtClean="0"/>
              <a:t> contiene los métodos para que la JVM puedan mandar ejecutar comandos y sus respectivos argumentos, directamente sobre el sistema operativo base. Estos comandos pueden ser programas de usuario, de aplicación o comandos.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ES" altLang="es-MX" dirty="0" smtClean="0"/>
              <a:t>En el caso de Unix (Linux) el método </a:t>
            </a:r>
            <a:r>
              <a:rPr lang="es-ES" altLang="es-MX" i="1" dirty="0" smtClean="0"/>
              <a:t>.</a:t>
            </a:r>
            <a:r>
              <a:rPr lang="es-ES" altLang="es-MX" i="1" dirty="0" err="1" smtClean="0"/>
              <a:t>exec</a:t>
            </a:r>
            <a:r>
              <a:rPr lang="es-ES" altLang="es-MX" i="1" dirty="0" smtClean="0"/>
              <a:t>(…)</a:t>
            </a:r>
            <a:r>
              <a:rPr lang="es-ES" altLang="es-MX" dirty="0" smtClean="0"/>
              <a:t> de Java, está implementado con la combinación de las funciones </a:t>
            </a:r>
            <a:r>
              <a:rPr lang="es-ES" altLang="es-MX" i="1" dirty="0" err="1" smtClean="0"/>
              <a:t>fork</a:t>
            </a:r>
            <a:r>
              <a:rPr lang="es-ES" altLang="es-MX" i="1" dirty="0" smtClean="0"/>
              <a:t>( )</a:t>
            </a:r>
            <a:r>
              <a:rPr lang="es-ES" altLang="es-MX" dirty="0" smtClean="0"/>
              <a:t> + </a:t>
            </a:r>
            <a:r>
              <a:rPr lang="es-ES" altLang="es-MX" i="1" dirty="0" err="1" smtClean="0"/>
              <a:t>exec</a:t>
            </a:r>
            <a:r>
              <a:rPr lang="es-ES" altLang="es-MX" i="1" dirty="0" smtClean="0"/>
              <a:t>(</a:t>
            </a:r>
            <a:r>
              <a:rPr lang="es-ES" altLang="es-MX" i="1" dirty="0" err="1" smtClean="0"/>
              <a:t>prog</a:t>
            </a:r>
            <a:r>
              <a:rPr lang="es-ES" altLang="es-MX" i="1" dirty="0" smtClean="0"/>
              <a:t>, argumentos)</a:t>
            </a:r>
            <a:r>
              <a:rPr lang="es-ES" altLang="es-MX" dirty="0" smtClean="0"/>
              <a:t>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ES" altLang="es-MX" dirty="0" smtClean="0"/>
              <a:t>En el caso de Windows el método </a:t>
            </a:r>
            <a:r>
              <a:rPr lang="es-ES" altLang="es-MX" i="1" dirty="0" smtClean="0"/>
              <a:t>.</a:t>
            </a:r>
            <a:r>
              <a:rPr lang="es-ES" altLang="es-MX" i="1" dirty="0" err="1" smtClean="0"/>
              <a:t>exec</a:t>
            </a:r>
            <a:r>
              <a:rPr lang="es-ES" altLang="es-MX" i="1" dirty="0" smtClean="0"/>
              <a:t>(…) de Java,</a:t>
            </a:r>
            <a:r>
              <a:rPr lang="es-ES" altLang="es-MX" dirty="0" smtClean="0"/>
              <a:t> esta implementado por </a:t>
            </a:r>
            <a:r>
              <a:rPr lang="es-ES" altLang="es-MX" i="1" dirty="0" err="1" smtClean="0"/>
              <a:t>spawn</a:t>
            </a:r>
            <a:r>
              <a:rPr lang="es-ES" altLang="es-MX" i="1" dirty="0" smtClean="0"/>
              <a:t>(</a:t>
            </a:r>
            <a:r>
              <a:rPr lang="es-ES" altLang="es-MX" i="1" dirty="0" err="1" smtClean="0"/>
              <a:t>prog</a:t>
            </a:r>
            <a:r>
              <a:rPr lang="es-ES" altLang="es-MX" i="1" dirty="0" smtClean="0"/>
              <a:t>, argumentos)</a:t>
            </a:r>
            <a:r>
              <a:rPr lang="es-ES" altLang="es-MX" dirty="0" smtClean="0"/>
              <a:t>.</a:t>
            </a: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387808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Esta clase permite, al proceso padre, hacer algunos manejos de comunicación y de espera de  la terminación del subproceso.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(*) Si el subproceso o proceso hijo, ya ha terminado, entonces continua inmediatamente sin bloquear.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s-MX" altLang="es-MX" dirty="0" smtClean="0"/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r>
              <a:rPr lang="es-MX" altLang="es-MX" dirty="0" smtClean="0"/>
              <a:t>(**) Si el subproceso no ha terminado, entonces se lanza la excepción </a:t>
            </a:r>
            <a:r>
              <a:rPr lang="es-MX" altLang="es-MX" u="sng" dirty="0" err="1" smtClean="0"/>
              <a:t>IllegalThreadStateException</a:t>
            </a:r>
            <a:r>
              <a:rPr lang="es-MX" altLang="es-MX" dirty="0" smtClean="0"/>
              <a:t>.</a:t>
            </a:r>
          </a:p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197857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70388"/>
            <a:ext cx="5029200" cy="413861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3" tIns="45871" rIns="91743" bIns="45871"/>
          <a:lstStyle/>
          <a:p>
            <a:pPr algn="l" defTabSz="917575">
              <a:lnSpc>
                <a:spcPct val="100000"/>
              </a:lnSpc>
              <a:spcBef>
                <a:spcPct val="0"/>
              </a:spcBef>
            </a:pPr>
            <a:endParaRPr lang="en-US" altLang="es-MX" dirty="0" smtClean="0"/>
          </a:p>
        </p:txBody>
      </p:sp>
    </p:spTree>
    <p:extLst>
      <p:ext uri="{BB962C8B-B14F-4D97-AF65-F5344CB8AC3E}">
        <p14:creationId xmlns:p14="http://schemas.microsoft.com/office/powerpoint/2010/main" val="44365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59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0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4788" y="76200"/>
            <a:ext cx="1981200" cy="44259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8013" y="76200"/>
            <a:ext cx="5794375" cy="44259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37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86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4169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8013" y="2057400"/>
            <a:ext cx="3887787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87788" cy="2444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46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8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27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692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8395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31300" cy="6845300"/>
          </a:xfrm>
          <a:prstGeom prst="rect">
            <a:avLst/>
          </a:prstGeom>
          <a:solidFill>
            <a:srgbClr val="6767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127000" y="107950"/>
            <a:ext cx="8890000" cy="662305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defRPr/>
            </a:pPr>
            <a:endParaRPr lang="es-MX" altLang="es-MX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 smtClean="0"/>
              <a:t>Click to edit Master title style</a:t>
            </a:r>
          </a:p>
        </p:txBody>
      </p:sp>
      <p:sp>
        <p:nvSpPr>
          <p:cNvPr id="1029" name="AutoShap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2057400"/>
            <a:ext cx="7927975" cy="2444750"/>
          </a:xfrm>
          <a:prstGeom prst="roundRect">
            <a:avLst>
              <a:gd name="adj" fmla="val 1249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075" tIns="38100" rIns="92075" bIns="38100" numCol="1" anchor="ctr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s-MX" smtClean="0"/>
              <a:t>Click to edit Master text styles</a:t>
            </a:r>
          </a:p>
          <a:p>
            <a:pPr lvl="1"/>
            <a:r>
              <a:rPr lang="en-US" altLang="es-MX" smtClean="0"/>
              <a:t>Second Level</a:t>
            </a:r>
          </a:p>
          <a:p>
            <a:pPr lvl="2"/>
            <a:r>
              <a:rPr lang="en-US" altLang="es-MX" smtClean="0"/>
              <a:t>Third Level</a:t>
            </a:r>
          </a:p>
          <a:p>
            <a:pPr lvl="3"/>
            <a:r>
              <a:rPr lang="en-US" altLang="es-MX" smtClean="0"/>
              <a:t>Fourth Level</a:t>
            </a:r>
          </a:p>
          <a:p>
            <a:pPr lvl="4"/>
            <a:r>
              <a:rPr lang="en-US" altLang="es-MX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rial" charset="0"/>
        </a:defRPr>
      </a:lvl9pPr>
    </p:titleStyle>
    <p:bodyStyle>
      <a:lvl1pPr marL="293688" indent="-293688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3600">
          <a:solidFill>
            <a:schemeClr val="bg2"/>
          </a:solidFill>
          <a:latin typeface="+mn-lt"/>
          <a:ea typeface="+mn-ea"/>
          <a:cs typeface="+mn-cs"/>
        </a:defRPr>
      </a:lvl1pPr>
      <a:lvl2pPr marL="857250" indent="-373063" algn="l" rtl="0" eaLnBrk="0" fontAlgn="base" hangingPunct="0">
        <a:spcBef>
          <a:spcPct val="0"/>
        </a:spcBef>
        <a:spcAft>
          <a:spcPct val="0"/>
        </a:spcAft>
        <a:buSzPct val="100000"/>
        <a:buChar char="»"/>
        <a:defRPr sz="3200">
          <a:solidFill>
            <a:schemeClr val="bg2"/>
          </a:solidFill>
          <a:latin typeface="+mn-lt"/>
        </a:defRPr>
      </a:lvl2pPr>
      <a:lvl3pPr marL="1181100" indent="-381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chemeClr val="bg2"/>
          </a:solidFill>
          <a:latin typeface="+mn-lt"/>
        </a:defRPr>
      </a:lvl3pPr>
      <a:lvl4pPr marL="1371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5pPr>
      <a:lvl6pPr marL="22860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6pPr>
      <a:lvl7pPr marL="27432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7pPr>
      <a:lvl8pPr marL="32004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8pPr>
      <a:lvl9pPr marL="3657600" algn="l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400">
          <a:solidFill>
            <a:schemeClr val="bg2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8813" y="1292225"/>
            <a:ext cx="7772400" cy="2014538"/>
          </a:xfrm>
        </p:spPr>
        <p:txBody>
          <a:bodyPr/>
          <a:lstStyle/>
          <a:p>
            <a:r>
              <a:rPr lang="es-ES_tradnl" altLang="es-MX" smtClean="0"/>
              <a:t>PROGRAMAS y PROCESOS</a:t>
            </a:r>
            <a:br>
              <a:rPr lang="es-ES_tradnl" altLang="es-MX" smtClean="0"/>
            </a:br>
            <a:r>
              <a:rPr lang="es-ES_tradnl" altLang="es-MX" sz="2800" smtClean="0"/>
              <a:t>en Java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9038" y="3925888"/>
            <a:ext cx="6783387" cy="1673225"/>
          </a:xfrm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en-US" altLang="es-MX" sz="2400" smtClean="0"/>
              <a:t>Para un programa desarrollado en Java, el proceso correspondiente ante el SO es la JavaVM.</a:t>
            </a:r>
          </a:p>
          <a:p>
            <a:pPr marL="342900" indent="-342900" algn="l">
              <a:buFontTx/>
              <a:buChar char="•"/>
            </a:pPr>
            <a:r>
              <a:rPr lang="en-US" altLang="es-MX" sz="2400" smtClean="0"/>
              <a:t>Para la JavaVM ¿quién es el programa ejecutable? ____________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¿Qué es un proceso?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65150" y="1103313"/>
            <a:ext cx="8013700" cy="5413375"/>
          </a:xfrm>
        </p:spPr>
        <p:txBody>
          <a:bodyPr/>
          <a:lstStyle/>
          <a:p>
            <a:endParaRPr lang="es-ES_tradnl" altLang="es-MX" smtClean="0"/>
          </a:p>
          <a:p>
            <a:r>
              <a:rPr lang="es-ES_tradnl" altLang="es-MX" smtClean="0"/>
              <a:t>Un </a:t>
            </a:r>
            <a:r>
              <a:rPr lang="es-ES_tradnl" altLang="es-MX" i="1" smtClean="0"/>
              <a:t>proceso</a:t>
            </a:r>
            <a:r>
              <a:rPr lang="es-ES_tradnl" altLang="es-MX" smtClean="0"/>
              <a:t> es la instancia de un programa en ejecución.</a:t>
            </a:r>
          </a:p>
          <a:p>
            <a:pPr>
              <a:buFontTx/>
              <a:buNone/>
            </a:pPr>
            <a:endParaRPr lang="es-ES_tradnl" altLang="es-MX" smtClean="0"/>
          </a:p>
          <a:p>
            <a:pPr algn="just"/>
            <a:r>
              <a:rPr lang="es-ES_tradnl" altLang="es-MX" smtClean="0"/>
              <a:t>Todo proceso se ejecuta bajo el medio ambiente del Sistema Operativo.</a:t>
            </a:r>
          </a:p>
          <a:p>
            <a:pPr algn="just"/>
            <a:endParaRPr lang="es-ES_tradnl" altLang="es-MX" smtClean="0"/>
          </a:p>
          <a:p>
            <a:pPr algn="just"/>
            <a:r>
              <a:rPr lang="es-ES_tradnl" altLang="es-MX" smtClean="0"/>
              <a:t>También conocido como </a:t>
            </a:r>
            <a:r>
              <a:rPr lang="es-ES_tradnl" altLang="es-MX" i="1" smtClean="0"/>
              <a:t>heavyweight process.</a:t>
            </a:r>
            <a:endParaRPr lang="es-ES_tradnl" altLang="es-MX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Estados de los Procesos</a:t>
            </a:r>
          </a:p>
        </p:txBody>
      </p:sp>
      <p:sp>
        <p:nvSpPr>
          <p:cNvPr id="409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596900" y="1597025"/>
            <a:ext cx="7950200" cy="4424363"/>
          </a:xfrm>
        </p:spPr>
        <p:txBody>
          <a:bodyPr/>
          <a:lstStyle/>
          <a:p>
            <a:r>
              <a:rPr lang="es-ES_tradnl" altLang="es-MX" b="1" smtClean="0"/>
              <a:t>New</a:t>
            </a:r>
            <a:r>
              <a:rPr lang="es-ES_tradnl" altLang="es-MX" smtClean="0"/>
              <a:t>: </a:t>
            </a:r>
            <a:r>
              <a:rPr lang="es-ES_tradnl" altLang="es-MX" sz="2800" smtClean="0"/>
              <a:t>en creación</a:t>
            </a:r>
          </a:p>
          <a:p>
            <a:r>
              <a:rPr lang="es-ES_tradnl" altLang="es-MX" b="1" smtClean="0"/>
              <a:t>Ready</a:t>
            </a:r>
            <a:r>
              <a:rPr lang="es-ES_tradnl" altLang="es-MX" smtClean="0"/>
              <a:t> o </a:t>
            </a:r>
            <a:r>
              <a:rPr lang="es-ES_tradnl" altLang="es-MX" b="1" smtClean="0"/>
              <a:t>Runnable</a:t>
            </a:r>
            <a:r>
              <a:rPr lang="es-ES_tradnl" altLang="es-MX" smtClean="0"/>
              <a:t>: </a:t>
            </a:r>
            <a:r>
              <a:rPr lang="es-ES_tradnl" altLang="es-MX" sz="2800" smtClean="0"/>
              <a:t>listo esperando por tiempo de CPU.</a:t>
            </a:r>
          </a:p>
          <a:p>
            <a:r>
              <a:rPr lang="es-ES_tradnl" altLang="es-MX" b="1" smtClean="0"/>
              <a:t>Running</a:t>
            </a:r>
            <a:r>
              <a:rPr lang="es-ES_tradnl" altLang="es-MX" smtClean="0"/>
              <a:t>: </a:t>
            </a:r>
            <a:r>
              <a:rPr lang="es-ES_tradnl" altLang="es-MX" sz="2800" smtClean="0"/>
              <a:t>en ejecución</a:t>
            </a:r>
          </a:p>
          <a:p>
            <a:r>
              <a:rPr lang="es-ES_tradnl" altLang="es-MX" b="1" smtClean="0"/>
              <a:t>Waiting</a:t>
            </a:r>
            <a:r>
              <a:rPr lang="es-ES_tradnl" altLang="es-MX" smtClean="0"/>
              <a:t> o </a:t>
            </a:r>
            <a:r>
              <a:rPr lang="es-ES_tradnl" altLang="es-MX" b="1" smtClean="0"/>
              <a:t>Blocked</a:t>
            </a:r>
            <a:r>
              <a:rPr lang="es-ES_tradnl" altLang="es-MX" smtClean="0"/>
              <a:t>: </a:t>
            </a:r>
            <a:r>
              <a:rPr lang="es-ES_tradnl" altLang="es-MX" sz="2800" smtClean="0"/>
              <a:t>en espera de un evento como una E/S o una señal</a:t>
            </a:r>
          </a:p>
          <a:p>
            <a:r>
              <a:rPr lang="es-ES_tradnl" altLang="es-MX" b="1" smtClean="0"/>
              <a:t>Terminated</a:t>
            </a:r>
            <a:r>
              <a:rPr lang="es-ES_tradnl" altLang="es-MX" smtClean="0"/>
              <a:t> o </a:t>
            </a:r>
            <a:r>
              <a:rPr lang="es-ES_tradnl" altLang="es-MX" b="1" smtClean="0"/>
              <a:t>Finished</a:t>
            </a:r>
            <a:r>
              <a:rPr lang="es-ES_tradnl" altLang="es-MX" smtClean="0"/>
              <a:t>: </a:t>
            </a:r>
            <a:r>
              <a:rPr lang="es-ES_tradnl" altLang="es-MX" sz="2800" smtClean="0"/>
              <a:t>ejecución terminada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Jerarquía de los Procesos</a:t>
            </a:r>
          </a:p>
        </p:txBody>
      </p:sp>
      <p:sp>
        <p:nvSpPr>
          <p:cNvPr id="5123" name="AutoShape 2051"/>
          <p:cNvSpPr>
            <a:spLocks noGrp="1" noChangeArrowheads="1"/>
          </p:cNvSpPr>
          <p:nvPr>
            <p:ph type="body" idx="1"/>
          </p:nvPr>
        </p:nvSpPr>
        <p:spPr>
          <a:xfrm>
            <a:off x="590550" y="1481138"/>
            <a:ext cx="7962900" cy="4657725"/>
          </a:xfrm>
        </p:spPr>
        <p:txBody>
          <a:bodyPr/>
          <a:lstStyle/>
          <a:p>
            <a:r>
              <a:rPr lang="es-ES_tradnl" altLang="es-MX" smtClean="0"/>
              <a:t>Todo </a:t>
            </a:r>
            <a:r>
              <a:rPr lang="es-ES_tradnl" altLang="es-MX" i="1" smtClean="0"/>
              <a:t>proceso</a:t>
            </a:r>
            <a:r>
              <a:rPr lang="es-ES_tradnl" altLang="es-MX" smtClean="0"/>
              <a:t> tiene un </a:t>
            </a:r>
            <a:r>
              <a:rPr lang="es-ES_tradnl" altLang="es-MX" i="1" smtClean="0"/>
              <a:t>proceso padre</a:t>
            </a:r>
            <a:r>
              <a:rPr lang="es-ES_tradnl" altLang="es-MX" smtClean="0"/>
              <a:t> que lo mando crear y ejecutar.</a:t>
            </a:r>
          </a:p>
          <a:p>
            <a:r>
              <a:rPr lang="es-ES_tradnl" altLang="es-MX" smtClean="0"/>
              <a:t>Cualquier </a:t>
            </a:r>
            <a:r>
              <a:rPr lang="es-ES_tradnl" altLang="es-MX" i="1" smtClean="0"/>
              <a:t>proceso</a:t>
            </a:r>
            <a:r>
              <a:rPr lang="es-ES_tradnl" altLang="es-MX" smtClean="0"/>
              <a:t> puede crear un </a:t>
            </a:r>
            <a:r>
              <a:rPr lang="es-ES_tradnl" altLang="es-MX" i="1" smtClean="0"/>
              <a:t>proceso hijo</a:t>
            </a:r>
            <a:r>
              <a:rPr lang="es-ES_tradnl" altLang="es-MX" smtClean="0"/>
              <a:t>.</a:t>
            </a:r>
          </a:p>
          <a:p>
            <a:r>
              <a:rPr lang="es-ES_tradnl" altLang="es-MX" smtClean="0"/>
              <a:t>Todo proceso hijo al terminar :</a:t>
            </a:r>
          </a:p>
          <a:p>
            <a:pPr lvl="1"/>
            <a:r>
              <a:rPr lang="es-ES_tradnl" altLang="es-MX" sz="2400" smtClean="0"/>
              <a:t>Envía una señal al proceso padre, notificándole, que el proceso hijo terminó.</a:t>
            </a:r>
          </a:p>
          <a:p>
            <a:pPr lvl="1"/>
            <a:r>
              <a:rPr lang="es-ES_tradnl" altLang="es-MX" sz="2400" smtClean="0"/>
              <a:t>Le deja, al proceso padre, un valor entero que representa un status de terminación.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Jerarquía de los Procesos</a:t>
            </a:r>
          </a:p>
        </p:txBody>
      </p:sp>
      <p:sp>
        <p:nvSpPr>
          <p:cNvPr id="6147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625475" y="1697038"/>
            <a:ext cx="7893050" cy="4225925"/>
          </a:xfrm>
        </p:spPr>
        <p:txBody>
          <a:bodyPr/>
          <a:lstStyle/>
          <a:p>
            <a:r>
              <a:rPr lang="es-ES_tradnl" altLang="es-MX" smtClean="0"/>
              <a:t>Todo </a:t>
            </a:r>
            <a:r>
              <a:rPr lang="es-ES_tradnl" altLang="es-MX" i="1" smtClean="0"/>
              <a:t>proceso padre</a:t>
            </a:r>
            <a:r>
              <a:rPr lang="es-ES_tradnl" altLang="es-MX" smtClean="0"/>
              <a:t> tiene la responsabilidad de </a:t>
            </a:r>
            <a:r>
              <a:rPr lang="es-ES_tradnl" altLang="es-MX" u="sng" smtClean="0"/>
              <a:t>recibir</a:t>
            </a:r>
            <a:r>
              <a:rPr lang="es-ES_tradnl" altLang="es-MX" u="sng" baseline="30000" smtClean="0"/>
              <a:t>*</a:t>
            </a:r>
            <a:r>
              <a:rPr lang="es-ES_tradnl" altLang="es-MX" smtClean="0"/>
              <a:t> la señal de terminación del </a:t>
            </a:r>
            <a:r>
              <a:rPr lang="es-ES_tradnl" altLang="es-MX" i="1" smtClean="0"/>
              <a:t>proceso hijo</a:t>
            </a:r>
            <a:r>
              <a:rPr lang="es-ES_tradnl" altLang="es-MX" smtClean="0"/>
              <a:t>.</a:t>
            </a:r>
          </a:p>
          <a:p>
            <a:endParaRPr lang="es-ES_tradnl" altLang="es-MX" smtClean="0"/>
          </a:p>
          <a:p>
            <a:r>
              <a:rPr lang="es-ES_tradnl" altLang="es-MX" smtClean="0"/>
              <a:t>Al terminar todo </a:t>
            </a:r>
            <a:r>
              <a:rPr lang="es-ES_tradnl" altLang="es-MX" i="1" smtClean="0"/>
              <a:t>proceso padre</a:t>
            </a:r>
            <a:r>
              <a:rPr lang="es-ES_tradnl" altLang="es-MX" smtClean="0"/>
              <a:t> cualquier </a:t>
            </a:r>
            <a:r>
              <a:rPr lang="es-ES_tradnl" altLang="es-MX" i="1" smtClean="0"/>
              <a:t>proceso hijo</a:t>
            </a:r>
            <a:r>
              <a:rPr lang="es-ES_tradnl" altLang="es-MX" smtClean="0"/>
              <a:t> deberá terminar</a:t>
            </a:r>
            <a:r>
              <a:rPr lang="es-ES_tradnl" altLang="es-MX" baseline="30000" smtClean="0"/>
              <a:t>**</a:t>
            </a:r>
            <a:r>
              <a:rPr lang="es-ES_tradnl" altLang="es-MX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23900"/>
            <a:ext cx="7772400" cy="3067050"/>
          </a:xfrm>
        </p:spPr>
        <p:txBody>
          <a:bodyPr/>
          <a:lstStyle/>
          <a:p>
            <a:r>
              <a:rPr lang="es-ES_tradnl" altLang="es-MX" smtClean="0"/>
              <a:t>Creación de Procesos en Java</a:t>
            </a:r>
            <a:br>
              <a:rPr lang="es-ES_tradnl" altLang="es-MX" smtClean="0"/>
            </a:br>
            <a:r>
              <a:rPr lang="es-ES_tradnl" altLang="es-MX" smtClean="0"/>
              <a:t/>
            </a:r>
            <a:br>
              <a:rPr lang="es-ES_tradnl" altLang="es-MX" smtClean="0"/>
            </a:br>
            <a:r>
              <a:rPr lang="es-ES_tradnl" altLang="es-MX" smtClean="0"/>
              <a:t>Clases</a:t>
            </a:r>
            <a:r>
              <a:rPr lang="es-ES_tradnl" altLang="es-MX" sz="2800" smtClean="0"/>
              <a:t/>
            </a:r>
            <a:br>
              <a:rPr lang="es-ES_tradnl" altLang="es-MX" sz="2800" smtClean="0"/>
            </a:br>
            <a:r>
              <a:rPr lang="es-ES_tradnl" altLang="es-MX" sz="2800" smtClean="0"/>
              <a:t>java.lang.Runtime</a:t>
            </a:r>
            <a:br>
              <a:rPr lang="es-ES_tradnl" altLang="es-MX" sz="2800" smtClean="0"/>
            </a:br>
            <a:r>
              <a:rPr lang="es-ES_tradnl" altLang="es-MX" sz="2800" smtClean="0"/>
              <a:t>java.lang.Process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89063" y="4427538"/>
            <a:ext cx="6365875" cy="669925"/>
          </a:xfrm>
        </p:spPr>
        <p:txBody>
          <a:bodyPr/>
          <a:lstStyle/>
          <a:p>
            <a:endParaRPr lang="en-US" altLang="es-MX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java.lang.Runtime</a:t>
            </a:r>
          </a:p>
        </p:txBody>
      </p:sp>
      <p:sp>
        <p:nvSpPr>
          <p:cNvPr id="8195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55625" y="1017588"/>
            <a:ext cx="8032750" cy="5586412"/>
          </a:xfrm>
        </p:spPr>
        <p:txBody>
          <a:bodyPr/>
          <a:lstStyle/>
          <a:p>
            <a:r>
              <a:rPr lang="es-ES_tradnl" altLang="es-MX" u="sng" smtClean="0"/>
              <a:t>static</a:t>
            </a:r>
            <a:r>
              <a:rPr lang="es-ES_tradnl" altLang="es-MX" smtClean="0"/>
              <a:t> </a:t>
            </a:r>
            <a:r>
              <a:rPr lang="es-ES_tradnl" altLang="es-MX" i="1" smtClean="0"/>
              <a:t>Runtime</a:t>
            </a:r>
            <a:r>
              <a:rPr lang="es-ES_tradnl" altLang="es-MX" smtClean="0"/>
              <a:t> </a:t>
            </a:r>
            <a:r>
              <a:rPr lang="es-ES_tradnl" altLang="es-MX" u="sng" smtClean="0"/>
              <a:t>Runtime.getRuntime()</a:t>
            </a:r>
          </a:p>
          <a:p>
            <a:pPr lvl="1"/>
            <a:r>
              <a:rPr lang="es-ES_tradnl" altLang="es-MX" smtClean="0"/>
              <a:t>Devuelve la referencia al objeto Runtime, que permite a la JVM interactuar con el Sis Ope nativo.</a:t>
            </a:r>
          </a:p>
          <a:p>
            <a:pPr algn="r"/>
            <a:r>
              <a:rPr lang="es-ES_tradnl" altLang="es-MX" i="1" smtClean="0"/>
              <a:t>Process</a:t>
            </a:r>
            <a:r>
              <a:rPr lang="es-ES_tradnl" altLang="es-MX" smtClean="0"/>
              <a:t> refObjetountime</a:t>
            </a:r>
            <a:r>
              <a:rPr lang="es-ES_tradnl" altLang="es-MX" u="sng" smtClean="0"/>
              <a:t>.exec(String [] pro)</a:t>
            </a:r>
          </a:p>
          <a:p>
            <a:pPr lvl="1"/>
            <a:r>
              <a:rPr lang="es-ES_tradnl" altLang="es-MX" smtClean="0"/>
              <a:t>Ejecuta el comando y argumentos especificados, en un proceso hijo. Devuelve un objeto Process que representa al proceso hijo o subproceso.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java.lang.Process</a:t>
            </a:r>
          </a:p>
        </p:txBody>
      </p:sp>
      <p:sp>
        <p:nvSpPr>
          <p:cNvPr id="9219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66738" y="1646238"/>
            <a:ext cx="8010525" cy="4327525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 sz="2800" smtClean="0"/>
              <a:t>métodos de instancia del objeto Process</a:t>
            </a:r>
          </a:p>
          <a:p>
            <a:r>
              <a:rPr lang="es-ES_tradnl" altLang="es-MX" sz="2800" smtClean="0"/>
              <a:t>int waitFor()</a:t>
            </a:r>
          </a:p>
          <a:p>
            <a:pPr lvl="1"/>
            <a:r>
              <a:rPr lang="es-ES_tradnl" altLang="es-MX" sz="2400" smtClean="0"/>
              <a:t>Espera (bloqueando) a que el subproceso termine (*) y entonces regresa el status de terminación.</a:t>
            </a:r>
          </a:p>
          <a:p>
            <a:r>
              <a:rPr lang="es-ES_tradnl" altLang="es-MX" sz="2800" smtClean="0"/>
              <a:t>int exitValue()</a:t>
            </a:r>
          </a:p>
          <a:p>
            <a:pPr lvl="1"/>
            <a:r>
              <a:rPr lang="es-ES_tradnl" altLang="es-MX" sz="2400" smtClean="0"/>
              <a:t>Si ha terminado regresa el status de terminación del subproceso (**); en caso contrario genera una excepción. No es bloqueante.</a:t>
            </a:r>
          </a:p>
          <a:p>
            <a:r>
              <a:rPr lang="es-ES_tradnl" altLang="es-MX" sz="2800" smtClean="0"/>
              <a:t>void destroy()</a:t>
            </a:r>
          </a:p>
          <a:p>
            <a:pPr lvl="1"/>
            <a:r>
              <a:rPr lang="es-ES_tradnl" altLang="es-MX" sz="2400" smtClean="0"/>
              <a:t>Provoca la terminación del subproceso.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MX" smtClean="0"/>
              <a:t>java.lang.System</a:t>
            </a:r>
          </a:p>
        </p:txBody>
      </p:sp>
      <p:sp>
        <p:nvSpPr>
          <p:cNvPr id="10243" name="AutoShape 1027"/>
          <p:cNvSpPr>
            <a:spLocks noGrp="1" noChangeArrowheads="1"/>
          </p:cNvSpPr>
          <p:nvPr>
            <p:ph type="body" idx="1"/>
          </p:nvPr>
        </p:nvSpPr>
        <p:spPr>
          <a:xfrm>
            <a:off x="566738" y="3105150"/>
            <a:ext cx="8010525" cy="1409700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MX" sz="2800" smtClean="0"/>
              <a:t>método estático de la clase System</a:t>
            </a:r>
          </a:p>
          <a:p>
            <a:r>
              <a:rPr lang="es-ES_tradnl" altLang="es-MX" sz="2800" smtClean="0"/>
              <a:t>static void exit(int status)</a:t>
            </a:r>
          </a:p>
          <a:p>
            <a:pPr lvl="1"/>
            <a:r>
              <a:rPr lang="en-US" altLang="es-MX" sz="2400" smtClean="0"/>
              <a:t>Envia el status de terminación y termina la JVM actual</a:t>
            </a:r>
            <a:r>
              <a:rPr lang="es-ES_tradnl" altLang="es-MX" sz="2400" smtClean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x">
  <a:themeElements>
    <a:clrScheme name="">
      <a:dk1>
        <a:srgbClr val="FFFFFF"/>
      </a:dk1>
      <a:lt1>
        <a:srgbClr val="FFFFFF"/>
      </a:lt1>
      <a:dk2>
        <a:srgbClr val="F6BF69"/>
      </a:dk2>
      <a:lt2>
        <a:srgbClr val="000000"/>
      </a:lt2>
      <a:accent1>
        <a:srgbClr val="00FFFF"/>
      </a:accent1>
      <a:accent2>
        <a:srgbClr val="FAFD00"/>
      </a:accent2>
      <a:accent3>
        <a:srgbClr val="FFFFFF"/>
      </a:accent3>
      <a:accent4>
        <a:srgbClr val="DADADA"/>
      </a:accent4>
      <a:accent5>
        <a:srgbClr val="AAFFFF"/>
      </a:accent5>
      <a:accent6>
        <a:srgbClr val="E3E500"/>
      </a:accent6>
      <a:hlink>
        <a:srgbClr val="FC0128"/>
      </a:hlink>
      <a:folHlink>
        <a:srgbClr val="3365FB"/>
      </a:folHlink>
    </a:clrScheme>
    <a:fontScheme name="unix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unix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x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A:\unix.pot</Template>
  <TotalTime>2672</TotalTime>
  <Words>834</Words>
  <Application>Microsoft Office PowerPoint</Application>
  <PresentationFormat>Carta (216 x 279 mm)</PresentationFormat>
  <Paragraphs>79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unix</vt:lpstr>
      <vt:lpstr>PROGRAMAS y PROCESOS en Java</vt:lpstr>
      <vt:lpstr>¿Qué es un proceso?</vt:lpstr>
      <vt:lpstr>Estados de los Procesos</vt:lpstr>
      <vt:lpstr>Jerarquía de los Procesos</vt:lpstr>
      <vt:lpstr>Jerarquía de los Procesos</vt:lpstr>
      <vt:lpstr>Creación de Procesos en Java  Clases java.lang.Runtime java.lang.Process</vt:lpstr>
      <vt:lpstr>java.lang.Runtime</vt:lpstr>
      <vt:lpstr>java.lang.Process</vt:lpstr>
      <vt:lpstr>java.lang.System</vt:lpstr>
    </vt:vector>
  </TitlesOfParts>
  <Company>ITAM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Subprocesos en la JVM</dc:title>
  <dc:creator>jrrs</dc:creator>
  <cp:lastModifiedBy>tote</cp:lastModifiedBy>
  <cp:revision>33</cp:revision>
  <cp:lastPrinted>1998-09-23T18:22:10Z</cp:lastPrinted>
  <dcterms:created xsi:type="dcterms:W3CDTF">1998-09-21T19:01:18Z</dcterms:created>
  <dcterms:modified xsi:type="dcterms:W3CDTF">2022-05-02T00:10:53Z</dcterms:modified>
</cp:coreProperties>
</file>