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embeddedFontLst>
    <p:embeddedFont>
      <p:font typeface="Calibri" panose="020F0502020204030204" pitchFamily="34" charset="0"/>
      <p:regular r:id="rId50"/>
      <p:bold r:id="rId51"/>
      <p:italic r:id="rId52"/>
      <p:boldItalic r:id="rId53"/>
    </p:embeddedFont>
    <p:embeddedFont>
      <p:font typeface="Lato" panose="020B0604020202020204" charset="0"/>
      <p:regular r:id="rId54"/>
      <p:bold r:id="rId55"/>
      <p:italic r:id="rId56"/>
      <p:boldItalic r:id="rId57"/>
    </p:embeddedFont>
    <p:embeddedFont>
      <p:font typeface="Raleway"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7202E1-149B-4BEB-97AD-A6D30C728402}">
  <a:tblStyle styleId="{197202E1-149B-4BEB-97AD-A6D30C72840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813028c24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813028c24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813028c24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813028c24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813028c24_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813028c24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813028c24_3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813028c24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813028c2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813028c2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813028c24_3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813028c24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813028c24_3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813028c24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813028c24_3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813028c24_3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813028c24_3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813028c24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813028c24_3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e813028c24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813028c24_3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813028c24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e813028c24_3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e813028c24_3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813028c24_3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813028c24_3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813028c24_3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813028c24_3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1"/>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 name="Google Shape;27;p4"/>
          <p:cNvGrpSpPr/>
          <p:nvPr/>
        </p:nvGrpSpPr>
        <p:grpSpPr>
          <a:xfrm>
            <a:off x="830392" y="1191256"/>
            <a:ext cx="745763" cy="45826"/>
            <a:chOff x="4580561" y="2589004"/>
            <a:chExt cx="1064464" cy="25200"/>
          </a:xfrm>
        </p:grpSpPr>
        <p:sp>
          <p:nvSpPr>
            <p:cNvPr id="28" name="Google Shape;28;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1" name="Google Shape;31;p4"/>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2" name="Google Shape;32;p4"/>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3" name="Google Shape;33;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5"/>
          <p:cNvGrpSpPr/>
          <p:nvPr/>
        </p:nvGrpSpPr>
        <p:grpSpPr>
          <a:xfrm>
            <a:off x="830392" y="1191256"/>
            <a:ext cx="745763" cy="45826"/>
            <a:chOff x="4580561" y="2589004"/>
            <a:chExt cx="1064464" cy="25200"/>
          </a:xfrm>
        </p:grpSpPr>
        <p:sp>
          <p:nvSpPr>
            <p:cNvPr id="37" name="Google Shape;37;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0" name="Google Shape;40;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1"/>
        <p:cNvGrpSpPr/>
        <p:nvPr/>
      </p:nvGrpSpPr>
      <p:grpSpPr>
        <a:xfrm>
          <a:off x="0" y="0"/>
          <a:ext cx="0" cy="0"/>
          <a:chOff x="0" y="0"/>
          <a:chExt cx="0" cy="0"/>
        </a:xfrm>
      </p:grpSpPr>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6"/>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7"/>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8"/>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9"/>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assamese-sentiment-analyzer.herokuapp.com/"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4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0.jp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cognitive-services/translator/quickstart-translator?tabs=pyth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cognitive-services/translator/quickstart-translator?tabs=pyth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4200" b="1"/>
              <a:t>Sentimental Analysis on Assamese Song Reviews</a:t>
            </a:r>
            <a:endParaRPr sz="2400"/>
          </a:p>
        </p:txBody>
      </p:sp>
      <p:sp>
        <p:nvSpPr>
          <p:cNvPr id="87" name="Google Shape;87;p13"/>
          <p:cNvSpPr txBox="1">
            <a:spLocks noGrp="1"/>
          </p:cNvSpPr>
          <p:nvPr>
            <p:ph type="subTitle" idx="1"/>
          </p:nvPr>
        </p:nvSpPr>
        <p:spPr>
          <a:xfrm>
            <a:off x="729450" y="2987150"/>
            <a:ext cx="2204250" cy="5412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SzPts val="935"/>
              <a:buNone/>
            </a:pPr>
            <a:r>
              <a:rPr lang="en" sz="1460" dirty="0"/>
              <a:t>-By Reckon Mazumdar</a:t>
            </a:r>
            <a:endParaRPr sz="1460" dirty="0"/>
          </a:p>
          <a:p>
            <a:pPr marL="0" lvl="0" indent="0" algn="l" rtl="0">
              <a:lnSpc>
                <a:spcPct val="80000"/>
              </a:lnSpc>
              <a:spcBef>
                <a:spcPts val="0"/>
              </a:spcBef>
              <a:spcAft>
                <a:spcPts val="0"/>
              </a:spcAft>
              <a:buSzPts val="935"/>
              <a:buNone/>
            </a:pPr>
            <a:endParaRPr sz="136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p:nvPr/>
        </p:nvSpPr>
        <p:spPr>
          <a:xfrm>
            <a:off x="2596200" y="4157675"/>
            <a:ext cx="3951600" cy="610800"/>
          </a:xfrm>
          <a:prstGeom prst="rect">
            <a:avLst/>
          </a:prstGeom>
          <a:noFill/>
          <a:ln>
            <a:noFill/>
          </a:ln>
        </p:spPr>
        <p:txBody>
          <a:bodyPr spcFirstLastPara="1" wrap="square" lIns="91425" tIns="91425" rIns="91425" bIns="91425" anchor="ctr" anchorCtr="0">
            <a:noAutofit/>
          </a:bodyPr>
          <a:lstStyle/>
          <a:p>
            <a:pPr marL="177800" marR="0" lvl="0" indent="0" algn="ctr" rtl="0">
              <a:lnSpc>
                <a:spcPct val="115000"/>
              </a:lnSpc>
              <a:spcBef>
                <a:spcPts val="1200"/>
              </a:spcBef>
              <a:spcAft>
                <a:spcPts val="1200"/>
              </a:spcAft>
              <a:buClr>
                <a:srgbClr val="000000"/>
              </a:buClr>
              <a:buSzPts val="1200"/>
              <a:buFont typeface="Arial"/>
              <a:buNone/>
            </a:pPr>
            <a:r>
              <a:rPr lang="en" sz="1200" b="0" i="0" u="none" strike="noStrike" cap="none">
                <a:solidFill>
                  <a:srgbClr val="292929"/>
                </a:solidFill>
                <a:latin typeface="Arial"/>
                <a:ea typeface="Arial"/>
                <a:cs typeface="Arial"/>
                <a:sym typeface="Arial"/>
              </a:rPr>
              <a:t>Fig.2: IN-Language classification block diagram</a:t>
            </a:r>
            <a:endParaRPr sz="1200" b="0" i="0" u="none" strike="noStrike" cap="none">
              <a:solidFill>
                <a:srgbClr val="292929"/>
              </a:solidFill>
              <a:latin typeface="Arial"/>
              <a:ea typeface="Arial"/>
              <a:cs typeface="Arial"/>
              <a:sym typeface="Arial"/>
            </a:endParaRPr>
          </a:p>
        </p:txBody>
      </p:sp>
      <p:pic>
        <p:nvPicPr>
          <p:cNvPr id="142" name="Google Shape;142;p22"/>
          <p:cNvPicPr preferRelativeResize="0"/>
          <p:nvPr/>
        </p:nvPicPr>
        <p:blipFill rotWithShape="1">
          <a:blip r:embed="rId3">
            <a:alphaModFix/>
          </a:blip>
          <a:srcRect/>
          <a:stretch/>
        </p:blipFill>
        <p:spPr>
          <a:xfrm>
            <a:off x="2057400" y="1135850"/>
            <a:ext cx="4984275" cy="315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Data preprocessing in In-language approach</a:t>
            </a:r>
            <a:endParaRPr/>
          </a:p>
        </p:txBody>
      </p:sp>
      <p:sp>
        <p:nvSpPr>
          <p:cNvPr id="148" name="Google Shape;148;p23"/>
          <p:cNvSpPr txBox="1">
            <a:spLocks noGrp="1"/>
          </p:cNvSpPr>
          <p:nvPr>
            <p:ph type="body" idx="1"/>
          </p:nvPr>
        </p:nvSpPr>
        <p:spPr>
          <a:xfrm>
            <a:off x="729450" y="1853850"/>
            <a:ext cx="7688700" cy="2486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endParaRPr sz="1600"/>
          </a:p>
          <a:p>
            <a:pPr marL="457200" lvl="0" indent="-330200" algn="l" rtl="0">
              <a:lnSpc>
                <a:spcPct val="115000"/>
              </a:lnSpc>
              <a:spcBef>
                <a:spcPts val="1200"/>
              </a:spcBef>
              <a:spcAft>
                <a:spcPts val="0"/>
              </a:spcAft>
              <a:buSzPts val="1600"/>
              <a:buAutoNum type="arabicPeriod"/>
            </a:pPr>
            <a:r>
              <a:rPr lang="en" sz="1600"/>
              <a:t>Removing the duplicate sentences.</a:t>
            </a:r>
            <a:endParaRPr sz="1600"/>
          </a:p>
          <a:p>
            <a:pPr marL="457200" lvl="0" indent="-330200" algn="l" rtl="0">
              <a:lnSpc>
                <a:spcPct val="115000"/>
              </a:lnSpc>
              <a:spcBef>
                <a:spcPts val="0"/>
              </a:spcBef>
              <a:spcAft>
                <a:spcPts val="0"/>
              </a:spcAft>
              <a:buSzPts val="1600"/>
              <a:buAutoNum type="arabicPeriod"/>
            </a:pPr>
            <a:r>
              <a:rPr lang="en" sz="1600"/>
              <a:t>Tokenization of the text using NLTK library [3].</a:t>
            </a:r>
            <a:endParaRPr sz="1600"/>
          </a:p>
          <a:p>
            <a:pPr marL="457200" lvl="0" indent="-330200" algn="l" rtl="0">
              <a:lnSpc>
                <a:spcPct val="115000"/>
              </a:lnSpc>
              <a:spcBef>
                <a:spcPts val="0"/>
              </a:spcBef>
              <a:spcAft>
                <a:spcPts val="0"/>
              </a:spcAft>
              <a:buSzPts val="1600"/>
              <a:buAutoNum type="arabicPeriod"/>
            </a:pPr>
            <a:r>
              <a:rPr lang="en" sz="1600"/>
              <a:t>Removing the stopwords [4].</a:t>
            </a:r>
            <a:endParaRPr sz="1600"/>
          </a:p>
          <a:p>
            <a:pPr marL="457200" lvl="0" indent="-330200" algn="l" rtl="0">
              <a:lnSpc>
                <a:spcPct val="115000"/>
              </a:lnSpc>
              <a:spcBef>
                <a:spcPts val="0"/>
              </a:spcBef>
              <a:spcAft>
                <a:spcPts val="0"/>
              </a:spcAft>
              <a:buSzPts val="1600"/>
              <a:buAutoNum type="arabicPeriod"/>
            </a:pPr>
            <a:r>
              <a:rPr lang="en" sz="1600"/>
              <a:t>Removing the punctuations and special characters.</a:t>
            </a:r>
            <a:endParaRPr sz="1600"/>
          </a:p>
          <a:p>
            <a:pPr marL="457200" lvl="0" indent="-330200" algn="l" rtl="0">
              <a:lnSpc>
                <a:spcPct val="115000"/>
              </a:lnSpc>
              <a:spcBef>
                <a:spcPts val="0"/>
              </a:spcBef>
              <a:spcAft>
                <a:spcPts val="0"/>
              </a:spcAft>
              <a:buSzPts val="1600"/>
              <a:buAutoNum type="arabicPeriod"/>
            </a:pPr>
            <a:r>
              <a:rPr lang="en" sz="1600"/>
              <a:t>Returning the cleaned text.</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4"/>
          <p:cNvPicPr preferRelativeResize="0"/>
          <p:nvPr/>
        </p:nvPicPr>
        <p:blipFill>
          <a:blip r:embed="rId3">
            <a:alphaModFix/>
          </a:blip>
          <a:stretch>
            <a:fillRect/>
          </a:stretch>
        </p:blipFill>
        <p:spPr>
          <a:xfrm>
            <a:off x="450050" y="1601552"/>
            <a:ext cx="7615250" cy="273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5"/>
          <p:cNvPicPr preferRelativeResize="0"/>
          <p:nvPr/>
        </p:nvPicPr>
        <p:blipFill>
          <a:blip r:embed="rId3">
            <a:alphaModFix/>
          </a:blip>
          <a:stretch>
            <a:fillRect/>
          </a:stretch>
        </p:blipFill>
        <p:spPr>
          <a:xfrm>
            <a:off x="675075" y="921550"/>
            <a:ext cx="7661676" cy="411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706575" y="1478750"/>
            <a:ext cx="7718575" cy="3450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729450" y="12757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Machine Translation </a:t>
            </a:r>
            <a:endParaRPr/>
          </a:p>
        </p:txBody>
      </p:sp>
      <p:sp>
        <p:nvSpPr>
          <p:cNvPr id="169" name="Google Shape;169;p27"/>
          <p:cNvSpPr txBox="1">
            <a:spLocks noGrp="1"/>
          </p:cNvSpPr>
          <p:nvPr>
            <p:ph type="body" idx="1"/>
          </p:nvPr>
        </p:nvSpPr>
        <p:spPr>
          <a:xfrm>
            <a:off x="783050" y="1960975"/>
            <a:ext cx="7688700" cy="2261100"/>
          </a:xfrm>
          <a:prstGeom prst="rect">
            <a:avLst/>
          </a:prstGeom>
          <a:noFill/>
          <a:ln>
            <a:noFill/>
          </a:ln>
        </p:spPr>
        <p:txBody>
          <a:bodyPr spcFirstLastPara="1" wrap="square" lIns="91425" tIns="91425" rIns="91425" bIns="91425" anchor="t" anchorCtr="0">
            <a:normAutofit fontScale="70000" lnSpcReduction="10000"/>
          </a:bodyPr>
          <a:lstStyle/>
          <a:p>
            <a:pPr marL="457200" lvl="0" indent="-316792" algn="l" rtl="0">
              <a:lnSpc>
                <a:spcPct val="115000"/>
              </a:lnSpc>
              <a:spcBef>
                <a:spcPts val="1200"/>
              </a:spcBef>
              <a:spcAft>
                <a:spcPts val="0"/>
              </a:spcAft>
              <a:buSzPct val="105308"/>
              <a:buChar char="➔"/>
            </a:pPr>
            <a:r>
              <a:rPr lang="en" sz="1883">
                <a:latin typeface="Arial"/>
                <a:ea typeface="Arial"/>
                <a:cs typeface="Arial"/>
                <a:sym typeface="Arial"/>
              </a:rPr>
              <a:t>There is a scarcity of resources in Assamese, like the number of stop words and stemming tools for the Assamese language. Thus it enforced us to take into consideration the machine translation-based sentiment analysis approach. In this approach, we have first translated the entire Assamese language dataset into the English language using Microsoft translator API, then we applied the text pre-processing techniques like removing stop words, punctuations, characters that are not alphanumeric, and stemming which were not properly possible in the previous approach. We have used the bag-of-words (count vectorizer) model for feature matrix generation. Finally, we used a variety of classifiers to train and test the data.</a:t>
            </a:r>
            <a:endParaRPr sz="1883">
              <a:latin typeface="Arial"/>
              <a:ea typeface="Arial"/>
              <a:cs typeface="Arial"/>
              <a:sym typeface="Arial"/>
            </a:endParaRPr>
          </a:p>
          <a:p>
            <a:pPr marL="0" lvl="0" indent="0" algn="l" rtl="0">
              <a:lnSpc>
                <a:spcPct val="115000"/>
              </a:lnSpc>
              <a:spcBef>
                <a:spcPts val="1200"/>
              </a:spcBef>
              <a:spcAft>
                <a:spcPts val="1200"/>
              </a:spcAft>
              <a:buSzPct val="142856"/>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8"/>
          <p:cNvPicPr preferRelativeResize="0"/>
          <p:nvPr/>
        </p:nvPicPr>
        <p:blipFill>
          <a:blip r:embed="rId3">
            <a:alphaModFix/>
          </a:blip>
          <a:stretch>
            <a:fillRect/>
          </a:stretch>
        </p:blipFill>
        <p:spPr>
          <a:xfrm>
            <a:off x="814400" y="889400"/>
            <a:ext cx="7308050" cy="3868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9"/>
          <p:cNvPicPr preferRelativeResize="0"/>
          <p:nvPr/>
        </p:nvPicPr>
        <p:blipFill rotWithShape="1">
          <a:blip r:embed="rId3">
            <a:alphaModFix/>
          </a:blip>
          <a:srcRect/>
          <a:stretch/>
        </p:blipFill>
        <p:spPr>
          <a:xfrm>
            <a:off x="1566875" y="1146575"/>
            <a:ext cx="6244826" cy="3396850"/>
          </a:xfrm>
          <a:prstGeom prst="rect">
            <a:avLst/>
          </a:prstGeom>
          <a:noFill/>
          <a:ln>
            <a:noFill/>
          </a:ln>
        </p:spPr>
      </p:pic>
      <p:sp>
        <p:nvSpPr>
          <p:cNvPr id="180" name="Google Shape;180;p29"/>
          <p:cNvSpPr txBox="1"/>
          <p:nvPr/>
        </p:nvSpPr>
        <p:spPr>
          <a:xfrm>
            <a:off x="2442437" y="4382700"/>
            <a:ext cx="44937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latin typeface="Arial"/>
                <a:ea typeface="Arial"/>
                <a:cs typeface="Arial"/>
                <a:sym typeface="Arial"/>
              </a:rPr>
              <a:t>Fig.4: Machine translation based classification block diagram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Data preprocessing in Machine Translation approach</a:t>
            </a:r>
            <a:endParaRPr/>
          </a:p>
        </p:txBody>
      </p:sp>
      <p:sp>
        <p:nvSpPr>
          <p:cNvPr id="186" name="Google Shape;186;p30"/>
          <p:cNvSpPr txBox="1">
            <a:spLocks noGrp="1"/>
          </p:cNvSpPr>
          <p:nvPr>
            <p:ph type="body" idx="1"/>
          </p:nvPr>
        </p:nvSpPr>
        <p:spPr>
          <a:xfrm>
            <a:off x="729450" y="1853850"/>
            <a:ext cx="7688700" cy="281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sz="1600"/>
          </a:p>
          <a:p>
            <a:pPr marL="457200" lvl="0" indent="-330200" algn="l" rtl="0">
              <a:lnSpc>
                <a:spcPct val="115000"/>
              </a:lnSpc>
              <a:spcBef>
                <a:spcPts val="1200"/>
              </a:spcBef>
              <a:spcAft>
                <a:spcPts val="0"/>
              </a:spcAft>
              <a:buSzPts val="1600"/>
              <a:buAutoNum type="arabicPeriod"/>
            </a:pPr>
            <a:r>
              <a:rPr lang="en" sz="1600"/>
              <a:t>Removing the duplicate sentences.</a:t>
            </a:r>
            <a:endParaRPr sz="1600"/>
          </a:p>
          <a:p>
            <a:pPr marL="457200" lvl="0" indent="-330200" algn="l" rtl="0">
              <a:lnSpc>
                <a:spcPct val="115000"/>
              </a:lnSpc>
              <a:spcBef>
                <a:spcPts val="0"/>
              </a:spcBef>
              <a:spcAft>
                <a:spcPts val="0"/>
              </a:spcAft>
              <a:buSzPts val="1600"/>
              <a:buAutoNum type="arabicPeriod"/>
            </a:pPr>
            <a:r>
              <a:rPr lang="en" sz="1600"/>
              <a:t>First the input text is down converted to lowercase .</a:t>
            </a:r>
            <a:endParaRPr sz="1600"/>
          </a:p>
          <a:p>
            <a:pPr marL="457200" lvl="0" indent="-330200" algn="l" rtl="0">
              <a:lnSpc>
                <a:spcPct val="115000"/>
              </a:lnSpc>
              <a:spcBef>
                <a:spcPts val="0"/>
              </a:spcBef>
              <a:spcAft>
                <a:spcPts val="0"/>
              </a:spcAft>
              <a:buSzPts val="1600"/>
              <a:buAutoNum type="arabicPeriod"/>
            </a:pPr>
            <a:r>
              <a:rPr lang="en" sz="1600"/>
              <a:t>Tokenization of the text using NLTK library [3].</a:t>
            </a:r>
            <a:endParaRPr sz="1600"/>
          </a:p>
          <a:p>
            <a:pPr marL="457200" lvl="0" indent="-330200" algn="l" rtl="0">
              <a:lnSpc>
                <a:spcPct val="115000"/>
              </a:lnSpc>
              <a:spcBef>
                <a:spcPts val="0"/>
              </a:spcBef>
              <a:spcAft>
                <a:spcPts val="0"/>
              </a:spcAft>
              <a:buSzPts val="1600"/>
              <a:buAutoNum type="arabicPeriod"/>
            </a:pPr>
            <a:r>
              <a:rPr lang="en" sz="1600"/>
              <a:t>Keeping Alphanumeric values and stopwords are removed.</a:t>
            </a:r>
            <a:endParaRPr sz="1600"/>
          </a:p>
          <a:p>
            <a:pPr marL="457200" lvl="0" indent="-330200" algn="l" rtl="0">
              <a:lnSpc>
                <a:spcPct val="115000"/>
              </a:lnSpc>
              <a:spcBef>
                <a:spcPts val="0"/>
              </a:spcBef>
              <a:spcAft>
                <a:spcPts val="0"/>
              </a:spcAft>
              <a:buSzPts val="1600"/>
              <a:buAutoNum type="arabicPeriod"/>
            </a:pPr>
            <a:r>
              <a:rPr lang="en" sz="1600"/>
              <a:t>Removing the punctuations and special characters.</a:t>
            </a:r>
            <a:endParaRPr sz="1600"/>
          </a:p>
          <a:p>
            <a:pPr marL="457200" lvl="0" indent="-330200" algn="l" rtl="0">
              <a:lnSpc>
                <a:spcPct val="115000"/>
              </a:lnSpc>
              <a:spcBef>
                <a:spcPts val="0"/>
              </a:spcBef>
              <a:spcAft>
                <a:spcPts val="0"/>
              </a:spcAft>
              <a:buSzPts val="1600"/>
              <a:buAutoNum type="arabicPeriod"/>
            </a:pPr>
            <a:r>
              <a:rPr lang="en" sz="1600"/>
              <a:t>Finally stemming is done.</a:t>
            </a:r>
            <a:endParaRPr sz="1600"/>
          </a:p>
          <a:p>
            <a:pPr marL="457200" lvl="0" indent="-330200" algn="l" rtl="0">
              <a:lnSpc>
                <a:spcPct val="115000"/>
              </a:lnSpc>
              <a:spcBef>
                <a:spcPts val="0"/>
              </a:spcBef>
              <a:spcAft>
                <a:spcPts val="0"/>
              </a:spcAft>
              <a:buSzPts val="1600"/>
              <a:buAutoNum type="arabicPeriod"/>
            </a:pPr>
            <a:r>
              <a:rPr lang="en" sz="1600"/>
              <a:t>Returning the cleaned text.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31"/>
          <p:cNvPicPr preferRelativeResize="0"/>
          <p:nvPr/>
        </p:nvPicPr>
        <p:blipFill>
          <a:blip r:embed="rId3">
            <a:alphaModFix/>
          </a:blip>
          <a:stretch>
            <a:fillRect/>
          </a:stretch>
        </p:blipFill>
        <p:spPr>
          <a:xfrm>
            <a:off x="312100" y="1588300"/>
            <a:ext cx="8630550" cy="263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729450" y="1318650"/>
            <a:ext cx="7688700" cy="535200"/>
          </a:xfrm>
          <a:prstGeom prst="rect">
            <a:avLst/>
          </a:prstGeom>
          <a:noFill/>
          <a:ln>
            <a:noFill/>
          </a:ln>
        </p:spPr>
        <p:txBody>
          <a:bodyPr spcFirstLastPara="1" wrap="square" lIns="91425" tIns="91425" rIns="91425" bIns="91425" anchor="t" anchorCtr="0">
            <a:normAutofit fontScale="92500"/>
          </a:bodyPr>
          <a:lstStyle/>
          <a:p>
            <a:pPr marL="0" marR="0" lvl="0" indent="0" algn="l" rtl="0">
              <a:lnSpc>
                <a:spcPct val="100000"/>
              </a:lnSpc>
              <a:spcBef>
                <a:spcPts val="0"/>
              </a:spcBef>
              <a:spcAft>
                <a:spcPts val="0"/>
              </a:spcAft>
              <a:buClr>
                <a:srgbClr val="000000"/>
              </a:buClr>
              <a:buSzPct val="100000"/>
              <a:buFont typeface="Arial"/>
              <a:buNone/>
            </a:pPr>
            <a:r>
              <a:rPr lang="en" sz="2600" b="1" i="0" u="none" strike="noStrike" cap="none">
                <a:solidFill>
                  <a:srgbClr val="1A1A1A"/>
                </a:solidFill>
                <a:latin typeface="Raleway"/>
                <a:ea typeface="Raleway"/>
                <a:cs typeface="Raleway"/>
                <a:sym typeface="Raleway"/>
              </a:rPr>
              <a:t>What is sentimental analysis?</a:t>
            </a:r>
            <a:endParaRPr sz="2600" b="1" i="0" u="none" strike="noStrike" cap="none">
              <a:solidFill>
                <a:srgbClr val="1A1A1A"/>
              </a:solidFill>
              <a:latin typeface="Raleway"/>
              <a:ea typeface="Raleway"/>
              <a:cs typeface="Raleway"/>
              <a:sym typeface="Raleway"/>
            </a:endParaRPr>
          </a:p>
        </p:txBody>
      </p:sp>
      <p:sp>
        <p:nvSpPr>
          <p:cNvPr id="93" name="Google Shape;93;p14"/>
          <p:cNvSpPr txBox="1"/>
          <p:nvPr/>
        </p:nvSpPr>
        <p:spPr>
          <a:xfrm>
            <a:off x="729450" y="2078875"/>
            <a:ext cx="7616700" cy="750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Sentiment Analysis is a natural language processing task which helps to identify and categorize opinions expressed in a piece of text as positive, negative or neutral.</a:t>
            </a:r>
            <a:endParaRPr sz="1300" b="0" i="0" u="none" strike="noStrike" cap="none">
              <a:solidFill>
                <a:srgbClr val="595959"/>
              </a:solidFill>
              <a:latin typeface="Lato"/>
              <a:ea typeface="Lato"/>
              <a:cs typeface="Lato"/>
              <a:sym typeface="Lato"/>
            </a:endParaRPr>
          </a:p>
        </p:txBody>
      </p:sp>
      <p:pic>
        <p:nvPicPr>
          <p:cNvPr id="94" name="Google Shape;94;p14"/>
          <p:cNvPicPr preferRelativeResize="0"/>
          <p:nvPr/>
        </p:nvPicPr>
        <p:blipFill rotWithShape="1">
          <a:blip r:embed="rId3">
            <a:alphaModFix/>
          </a:blip>
          <a:srcRect l="10085" t="24342" r="11180" b="25087"/>
          <a:stretch/>
        </p:blipFill>
        <p:spPr>
          <a:xfrm>
            <a:off x="2538775" y="2828875"/>
            <a:ext cx="3607125" cy="1736776"/>
          </a:xfrm>
          <a:prstGeom prst="rect">
            <a:avLst/>
          </a:prstGeom>
          <a:noFill/>
          <a:ln>
            <a:noFill/>
          </a:ln>
        </p:spPr>
      </p:pic>
      <p:sp>
        <p:nvSpPr>
          <p:cNvPr id="95" name="Google Shape;95;p14"/>
          <p:cNvSpPr txBox="1"/>
          <p:nvPr/>
        </p:nvSpPr>
        <p:spPr>
          <a:xfrm>
            <a:off x="2584188" y="4655700"/>
            <a:ext cx="351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Lato"/>
                <a:ea typeface="Lato"/>
                <a:cs typeface="Lato"/>
                <a:sym typeface="Lato"/>
              </a:rPr>
              <a:t>Fig 1: Sentimental Analysis [1].</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32"/>
          <p:cNvPicPr preferRelativeResize="0"/>
          <p:nvPr/>
        </p:nvPicPr>
        <p:blipFill>
          <a:blip r:embed="rId3">
            <a:alphaModFix/>
          </a:blip>
          <a:stretch>
            <a:fillRect/>
          </a:stretch>
        </p:blipFill>
        <p:spPr>
          <a:xfrm>
            <a:off x="621500" y="546500"/>
            <a:ext cx="7672400" cy="4232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33"/>
          <p:cNvPicPr preferRelativeResize="0"/>
          <p:nvPr/>
        </p:nvPicPr>
        <p:blipFill>
          <a:blip r:embed="rId3">
            <a:alphaModFix/>
          </a:blip>
          <a:stretch>
            <a:fillRect/>
          </a:stretch>
        </p:blipFill>
        <p:spPr>
          <a:xfrm>
            <a:off x="501175" y="1588300"/>
            <a:ext cx="8046324" cy="3008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431300" y="1229550"/>
            <a:ext cx="8368200" cy="68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150" b="1">
                <a:latin typeface="Arial"/>
                <a:ea typeface="Arial"/>
                <a:cs typeface="Arial"/>
                <a:sym typeface="Arial"/>
              </a:rPr>
              <a:t>Feature Matrix Generation using TF-IDF</a:t>
            </a:r>
            <a:endParaRPr sz="2150" b="1">
              <a:latin typeface="Arial"/>
              <a:ea typeface="Arial"/>
              <a:cs typeface="Arial"/>
              <a:sym typeface="Arial"/>
            </a:endParaRPr>
          </a:p>
          <a:p>
            <a:pPr marL="0" lvl="0" indent="0" algn="l" rtl="0">
              <a:lnSpc>
                <a:spcPct val="100000"/>
              </a:lnSpc>
              <a:spcBef>
                <a:spcPts val="0"/>
              </a:spcBef>
              <a:spcAft>
                <a:spcPts val="0"/>
              </a:spcAft>
              <a:buSzPts val="990"/>
              <a:buNone/>
            </a:pPr>
            <a:endParaRPr/>
          </a:p>
        </p:txBody>
      </p:sp>
      <p:sp>
        <p:nvSpPr>
          <p:cNvPr id="207" name="Google Shape;207;p34"/>
          <p:cNvSpPr txBox="1">
            <a:spLocks noGrp="1"/>
          </p:cNvSpPr>
          <p:nvPr>
            <p:ph type="body" idx="1"/>
          </p:nvPr>
        </p:nvSpPr>
        <p:spPr>
          <a:xfrm>
            <a:off x="315200" y="1758000"/>
            <a:ext cx="8245500" cy="2096100"/>
          </a:xfrm>
          <a:prstGeom prst="rect">
            <a:avLst/>
          </a:prstGeom>
          <a:noFill/>
          <a:ln>
            <a:noFill/>
          </a:ln>
        </p:spPr>
        <p:txBody>
          <a:bodyPr spcFirstLastPara="1" wrap="square" lIns="91425" tIns="91425" rIns="91425" bIns="91425" anchor="t" anchorCtr="0">
            <a:normAutofit/>
          </a:bodyPr>
          <a:lstStyle/>
          <a:p>
            <a:pPr marL="457200" lvl="0" indent="-336550" algn="l" rtl="0">
              <a:lnSpc>
                <a:spcPct val="115000"/>
              </a:lnSpc>
              <a:spcBef>
                <a:spcPts val="0"/>
              </a:spcBef>
              <a:spcAft>
                <a:spcPts val="0"/>
              </a:spcAft>
              <a:buSzPts val="1700"/>
              <a:buChar char="●"/>
            </a:pPr>
            <a:r>
              <a:rPr lang="en" sz="1700"/>
              <a:t>TfidfVectorizer() function available in the scikit-learn library</a:t>
            </a:r>
            <a:endParaRPr sz="1700"/>
          </a:p>
          <a:p>
            <a:pPr marL="457200" lvl="0" indent="-336550" algn="l" rtl="0">
              <a:lnSpc>
                <a:spcPct val="115000"/>
              </a:lnSpc>
              <a:spcBef>
                <a:spcPts val="0"/>
              </a:spcBef>
              <a:spcAft>
                <a:spcPts val="0"/>
              </a:spcAft>
              <a:buSzPts val="1700"/>
              <a:buChar char="●"/>
            </a:pPr>
            <a:r>
              <a:rPr lang="en" sz="1700"/>
              <a:t>It is used to convert a collection of raw documents to a matrix of TF-IDF features.</a:t>
            </a:r>
            <a:endParaRPr sz="1700"/>
          </a:p>
          <a:p>
            <a:pPr marL="457200" lvl="0" indent="-336550" algn="l" rtl="0">
              <a:lnSpc>
                <a:spcPct val="115000"/>
              </a:lnSpc>
              <a:spcBef>
                <a:spcPts val="0"/>
              </a:spcBef>
              <a:spcAft>
                <a:spcPts val="0"/>
              </a:spcAft>
              <a:buSzPts val="1700"/>
              <a:buChar char="●"/>
            </a:pPr>
            <a:r>
              <a:rPr lang="en" sz="1700"/>
              <a:t>It is a statistical measure to find how important the word is in the document.</a:t>
            </a:r>
            <a:endParaRPr sz="1700"/>
          </a:p>
          <a:p>
            <a:pPr marL="457200" lvl="0" indent="-336550" algn="l" rtl="0">
              <a:lnSpc>
                <a:spcPct val="115000"/>
              </a:lnSpc>
              <a:spcBef>
                <a:spcPts val="0"/>
              </a:spcBef>
              <a:spcAft>
                <a:spcPts val="0"/>
              </a:spcAft>
              <a:buSzPts val="1700"/>
              <a:buChar char="●"/>
            </a:pPr>
            <a:r>
              <a:rPr lang="en" sz="1700"/>
              <a:t>Term Frequency (TF) calculates the occurrence of the word in a single document by the total number of words in the document, whereas inverse term frequency (IDF) tries to find how important the word is in all documents [5].</a:t>
            </a:r>
            <a:endParaRPr sz="1700"/>
          </a:p>
        </p:txBody>
      </p:sp>
      <p:pic>
        <p:nvPicPr>
          <p:cNvPr id="208" name="Google Shape;208;p34"/>
          <p:cNvPicPr preferRelativeResize="0"/>
          <p:nvPr/>
        </p:nvPicPr>
        <p:blipFill rotWithShape="1">
          <a:blip r:embed="rId3">
            <a:alphaModFix/>
          </a:blip>
          <a:srcRect l="1916" t="8664" r="4607" b="19666"/>
          <a:stretch/>
        </p:blipFill>
        <p:spPr>
          <a:xfrm>
            <a:off x="1714050" y="3707700"/>
            <a:ext cx="5715900" cy="1344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3" name="Google Shape;213;p35"/>
          <p:cNvGrpSpPr/>
          <p:nvPr/>
        </p:nvGrpSpPr>
        <p:grpSpPr>
          <a:xfrm>
            <a:off x="957187" y="1355344"/>
            <a:ext cx="7021742" cy="3152888"/>
            <a:chOff x="3833400" y="1643375"/>
            <a:chExt cx="5199750" cy="2823651"/>
          </a:xfrm>
        </p:grpSpPr>
        <p:pic>
          <p:nvPicPr>
            <p:cNvPr id="214" name="Google Shape;214;p35"/>
            <p:cNvPicPr preferRelativeResize="0"/>
            <p:nvPr/>
          </p:nvPicPr>
          <p:blipFill rotWithShape="1">
            <a:blip r:embed="rId3">
              <a:alphaModFix/>
            </a:blip>
            <a:srcRect/>
            <a:stretch/>
          </p:blipFill>
          <p:spPr>
            <a:xfrm>
              <a:off x="3833400" y="1643375"/>
              <a:ext cx="5019799" cy="2823651"/>
            </a:xfrm>
            <a:prstGeom prst="rect">
              <a:avLst/>
            </a:prstGeom>
            <a:noFill/>
            <a:ln>
              <a:noFill/>
            </a:ln>
          </p:spPr>
        </p:pic>
        <p:sp>
          <p:nvSpPr>
            <p:cNvPr id="215" name="Google Shape;215;p35"/>
            <p:cNvSpPr/>
            <p:nvPr/>
          </p:nvSpPr>
          <p:spPr>
            <a:xfrm>
              <a:off x="7815450" y="1709300"/>
              <a:ext cx="1217700" cy="563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 name="Google Shape;216;p35"/>
          <p:cNvSpPr txBox="1"/>
          <p:nvPr/>
        </p:nvSpPr>
        <p:spPr>
          <a:xfrm>
            <a:off x="3623850" y="4508225"/>
            <a:ext cx="18963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latin typeface="Arial"/>
                <a:ea typeface="Arial"/>
                <a:cs typeface="Arial"/>
                <a:sym typeface="Arial"/>
              </a:rPr>
              <a:t>Fig.3: TF-IDF [6].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6"/>
          <p:cNvPicPr preferRelativeResize="0"/>
          <p:nvPr/>
        </p:nvPicPr>
        <p:blipFill>
          <a:blip r:embed="rId3">
            <a:alphaModFix/>
          </a:blip>
          <a:stretch>
            <a:fillRect/>
          </a:stretch>
        </p:blipFill>
        <p:spPr>
          <a:xfrm>
            <a:off x="321525" y="1371600"/>
            <a:ext cx="8113700" cy="3311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SzPct val="126262"/>
              <a:buNone/>
            </a:pPr>
            <a:r>
              <a:rPr lang="en" sz="2288" b="1">
                <a:latin typeface="Arial"/>
                <a:ea typeface="Arial"/>
                <a:cs typeface="Arial"/>
                <a:sym typeface="Arial"/>
              </a:rPr>
              <a:t>Count Vectorization</a:t>
            </a:r>
            <a:endParaRPr sz="2288" b="1">
              <a:latin typeface="Arial"/>
              <a:ea typeface="Arial"/>
              <a:cs typeface="Arial"/>
              <a:sym typeface="Arial"/>
            </a:endParaRPr>
          </a:p>
          <a:p>
            <a:pPr marL="0" lvl="0" indent="0" algn="l" rtl="0">
              <a:lnSpc>
                <a:spcPct val="100000"/>
              </a:lnSpc>
              <a:spcBef>
                <a:spcPts val="0"/>
              </a:spcBef>
              <a:spcAft>
                <a:spcPts val="0"/>
              </a:spcAft>
              <a:buSzPct val="111111"/>
              <a:buNone/>
            </a:pPr>
            <a:endParaRPr/>
          </a:p>
        </p:txBody>
      </p:sp>
      <p:sp>
        <p:nvSpPr>
          <p:cNvPr id="227" name="Google Shape;227;p3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sz="1200">
                <a:latin typeface="Arial"/>
                <a:ea typeface="Arial"/>
                <a:cs typeface="Arial"/>
                <a:sym typeface="Arial"/>
              </a:rPr>
              <a:t>Count Vectorization is a vectorization technique in which a document matrix is maintained. The document matrix contains the words present in each document with the frequency of occurrence of that word in the document[5].</a:t>
            </a:r>
            <a:endParaRPr sz="1200">
              <a:latin typeface="Arial"/>
              <a:ea typeface="Arial"/>
              <a:cs typeface="Arial"/>
              <a:sym typeface="Arial"/>
            </a:endParaRPr>
          </a:p>
          <a:p>
            <a:pPr marL="0" lvl="0" indent="0" algn="l" rtl="0">
              <a:lnSpc>
                <a:spcPct val="115000"/>
              </a:lnSpc>
              <a:spcBef>
                <a:spcPts val="0"/>
              </a:spcBef>
              <a:spcAft>
                <a:spcPts val="0"/>
              </a:spcAft>
              <a:buSzPts val="1300"/>
              <a:buNone/>
            </a:pPr>
            <a:endParaRPr sz="1200">
              <a:latin typeface="Arial"/>
              <a:ea typeface="Arial"/>
              <a:cs typeface="Arial"/>
              <a:sym typeface="Arial"/>
            </a:endParaRPr>
          </a:p>
          <a:p>
            <a:pPr marL="0" lvl="0" indent="0" algn="l" rtl="0">
              <a:lnSpc>
                <a:spcPct val="115000"/>
              </a:lnSpc>
              <a:spcBef>
                <a:spcPts val="0"/>
              </a:spcBef>
              <a:spcAft>
                <a:spcPts val="0"/>
              </a:spcAft>
              <a:buSzPts val="1300"/>
              <a:buNone/>
            </a:pPr>
            <a:endParaRPr sz="1200">
              <a:solidFill>
                <a:srgbClr val="0E101A"/>
              </a:solidFill>
              <a:latin typeface="Arial"/>
              <a:ea typeface="Arial"/>
              <a:cs typeface="Arial"/>
              <a:sym typeface="Arial"/>
            </a:endParaRPr>
          </a:p>
        </p:txBody>
      </p:sp>
      <p:pic>
        <p:nvPicPr>
          <p:cNvPr id="228" name="Google Shape;228;p37"/>
          <p:cNvPicPr preferRelativeResize="0"/>
          <p:nvPr/>
        </p:nvPicPr>
        <p:blipFill rotWithShape="1">
          <a:blip r:embed="rId3">
            <a:alphaModFix/>
          </a:blip>
          <a:srcRect/>
          <a:stretch/>
        </p:blipFill>
        <p:spPr>
          <a:xfrm>
            <a:off x="2069650" y="2792150"/>
            <a:ext cx="6686450" cy="2017717"/>
          </a:xfrm>
          <a:prstGeom prst="rect">
            <a:avLst/>
          </a:prstGeom>
          <a:noFill/>
          <a:ln>
            <a:noFill/>
          </a:ln>
        </p:spPr>
      </p:pic>
      <p:sp>
        <p:nvSpPr>
          <p:cNvPr id="229" name="Google Shape;229;p37"/>
          <p:cNvSpPr txBox="1"/>
          <p:nvPr/>
        </p:nvSpPr>
        <p:spPr>
          <a:xfrm>
            <a:off x="3005525" y="4661300"/>
            <a:ext cx="32637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latin typeface="Arial"/>
                <a:ea typeface="Arial"/>
                <a:cs typeface="Arial"/>
                <a:sym typeface="Arial"/>
              </a:rPr>
              <a:t>Fig.5: illustration of count vectorization [5].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8"/>
          <p:cNvPicPr preferRelativeResize="0"/>
          <p:nvPr/>
        </p:nvPicPr>
        <p:blipFill>
          <a:blip r:embed="rId3">
            <a:alphaModFix/>
          </a:blip>
          <a:stretch>
            <a:fillRect/>
          </a:stretch>
        </p:blipFill>
        <p:spPr>
          <a:xfrm>
            <a:off x="739375" y="696500"/>
            <a:ext cx="7586675" cy="4350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060" b="1">
                <a:latin typeface="Arial"/>
                <a:ea typeface="Arial"/>
                <a:cs typeface="Arial"/>
                <a:sym typeface="Arial"/>
              </a:rPr>
              <a:t>Classification</a:t>
            </a:r>
            <a:endParaRPr sz="1440"/>
          </a:p>
        </p:txBody>
      </p:sp>
      <p:sp>
        <p:nvSpPr>
          <p:cNvPr id="240" name="Google Shape;240;p39"/>
          <p:cNvSpPr txBox="1">
            <a:spLocks noGrp="1"/>
          </p:cNvSpPr>
          <p:nvPr>
            <p:ph type="body" idx="1"/>
          </p:nvPr>
        </p:nvSpPr>
        <p:spPr>
          <a:xfrm>
            <a:off x="729450" y="2078875"/>
            <a:ext cx="7688700" cy="28473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90000"/>
              </a:lnSpc>
              <a:spcBef>
                <a:spcPts val="1000"/>
              </a:spcBef>
              <a:spcAft>
                <a:spcPts val="0"/>
              </a:spcAft>
              <a:buSzPct val="74285"/>
              <a:buNone/>
            </a:pPr>
            <a:r>
              <a:rPr lang="en" sz="2800">
                <a:latin typeface="Arial"/>
                <a:ea typeface="Arial"/>
                <a:cs typeface="Arial"/>
                <a:sym typeface="Arial"/>
              </a:rPr>
              <a:t>•</a:t>
            </a:r>
            <a:r>
              <a:rPr lang="en" sz="2800">
                <a:latin typeface="Calibri"/>
                <a:ea typeface="Calibri"/>
                <a:cs typeface="Calibri"/>
                <a:sym typeface="Calibri"/>
              </a:rPr>
              <a:t>We have used various ML classifiers for training our model </a:t>
            </a:r>
            <a:endParaRPr sz="2800">
              <a:latin typeface="Calibri"/>
              <a:ea typeface="Calibri"/>
              <a:cs typeface="Calibri"/>
              <a:sym typeface="Calibri"/>
            </a:endParaRPr>
          </a:p>
          <a:p>
            <a:pPr marL="457200" lvl="0" indent="-379730" algn="l" rtl="0">
              <a:lnSpc>
                <a:spcPct val="90000"/>
              </a:lnSpc>
              <a:spcBef>
                <a:spcPts val="1000"/>
              </a:spcBef>
              <a:spcAft>
                <a:spcPts val="0"/>
              </a:spcAft>
              <a:buSzPct val="100000"/>
              <a:buFont typeface="Calibri"/>
              <a:buAutoNum type="arabicPeriod"/>
            </a:pPr>
            <a:r>
              <a:rPr lang="en" sz="2800">
                <a:latin typeface="Calibri"/>
                <a:ea typeface="Calibri"/>
                <a:cs typeface="Calibri"/>
                <a:sym typeface="Calibri"/>
              </a:rPr>
              <a:t>Naïve Bayes</a:t>
            </a:r>
            <a:endParaRPr sz="2800">
              <a:latin typeface="Calibri"/>
              <a:ea typeface="Calibri"/>
              <a:cs typeface="Calibri"/>
              <a:sym typeface="Calibri"/>
            </a:endParaRPr>
          </a:p>
          <a:p>
            <a:pPr marL="457200" lvl="0" indent="-379730" algn="l" rtl="0">
              <a:lnSpc>
                <a:spcPct val="90000"/>
              </a:lnSpc>
              <a:spcBef>
                <a:spcPts val="0"/>
              </a:spcBef>
              <a:spcAft>
                <a:spcPts val="0"/>
              </a:spcAft>
              <a:buSzPct val="100000"/>
              <a:buFont typeface="Calibri"/>
              <a:buAutoNum type="arabicPeriod"/>
            </a:pPr>
            <a:r>
              <a:rPr lang="en" sz="2800">
                <a:latin typeface="Calibri"/>
                <a:ea typeface="Calibri"/>
                <a:cs typeface="Calibri"/>
                <a:sym typeface="Calibri"/>
              </a:rPr>
              <a:t>Support Vector Machine</a:t>
            </a:r>
            <a:endParaRPr sz="2800">
              <a:latin typeface="Calibri"/>
              <a:ea typeface="Calibri"/>
              <a:cs typeface="Calibri"/>
              <a:sym typeface="Calibri"/>
            </a:endParaRPr>
          </a:p>
          <a:p>
            <a:pPr marL="457200" lvl="0" indent="-379730" algn="l" rtl="0">
              <a:lnSpc>
                <a:spcPct val="90000"/>
              </a:lnSpc>
              <a:spcBef>
                <a:spcPts val="0"/>
              </a:spcBef>
              <a:spcAft>
                <a:spcPts val="0"/>
              </a:spcAft>
              <a:buSzPct val="100000"/>
              <a:buFont typeface="Calibri"/>
              <a:buAutoNum type="arabicPeriod"/>
            </a:pPr>
            <a:r>
              <a:rPr lang="en" sz="2800">
                <a:latin typeface="Calibri"/>
                <a:ea typeface="Calibri"/>
                <a:cs typeface="Calibri"/>
                <a:sym typeface="Calibri"/>
              </a:rPr>
              <a:t>Decision Trees</a:t>
            </a:r>
            <a:endParaRPr sz="2800">
              <a:latin typeface="Calibri"/>
              <a:ea typeface="Calibri"/>
              <a:cs typeface="Calibri"/>
              <a:sym typeface="Calibri"/>
            </a:endParaRPr>
          </a:p>
          <a:p>
            <a:pPr marL="457200" lvl="0" indent="-379730" algn="l" rtl="0">
              <a:lnSpc>
                <a:spcPct val="90000"/>
              </a:lnSpc>
              <a:spcBef>
                <a:spcPts val="0"/>
              </a:spcBef>
              <a:spcAft>
                <a:spcPts val="0"/>
              </a:spcAft>
              <a:buSzPct val="100000"/>
              <a:buFont typeface="Calibri"/>
              <a:buAutoNum type="arabicPeriod"/>
            </a:pPr>
            <a:r>
              <a:rPr lang="en" sz="2800">
                <a:latin typeface="Calibri"/>
                <a:ea typeface="Calibri"/>
                <a:cs typeface="Calibri"/>
                <a:sym typeface="Calibri"/>
              </a:rPr>
              <a:t>Logistic Regression</a:t>
            </a:r>
            <a:endParaRPr sz="2800">
              <a:latin typeface="Calibri"/>
              <a:ea typeface="Calibri"/>
              <a:cs typeface="Calibri"/>
              <a:sym typeface="Calibri"/>
            </a:endParaRPr>
          </a:p>
          <a:p>
            <a:pPr marL="457200" lvl="0" indent="-379730" algn="l" rtl="0">
              <a:lnSpc>
                <a:spcPct val="90000"/>
              </a:lnSpc>
              <a:spcBef>
                <a:spcPts val="0"/>
              </a:spcBef>
              <a:spcAft>
                <a:spcPts val="0"/>
              </a:spcAft>
              <a:buSzPct val="100000"/>
              <a:buFont typeface="Calibri"/>
              <a:buAutoNum type="arabicPeriod"/>
            </a:pPr>
            <a:r>
              <a:rPr lang="en" sz="2800">
                <a:latin typeface="Calibri"/>
                <a:ea typeface="Calibri"/>
                <a:cs typeface="Calibri"/>
                <a:sym typeface="Calibri"/>
              </a:rPr>
              <a:t>Extra Tree Classifier</a:t>
            </a:r>
            <a:endParaRPr sz="2800">
              <a:latin typeface="Calibri"/>
              <a:ea typeface="Calibri"/>
              <a:cs typeface="Calibri"/>
              <a:sym typeface="Calibri"/>
            </a:endParaRPr>
          </a:p>
          <a:p>
            <a:pPr marL="457200" lvl="0" indent="-379730" algn="l" rtl="0">
              <a:lnSpc>
                <a:spcPct val="90000"/>
              </a:lnSpc>
              <a:spcBef>
                <a:spcPts val="0"/>
              </a:spcBef>
              <a:spcAft>
                <a:spcPts val="0"/>
              </a:spcAft>
              <a:buSzPct val="100000"/>
              <a:buFont typeface="Calibri"/>
              <a:buAutoNum type="arabicPeriod"/>
            </a:pPr>
            <a:r>
              <a:rPr lang="en" sz="2800">
                <a:latin typeface="Calibri"/>
                <a:ea typeface="Calibri"/>
                <a:cs typeface="Calibri"/>
                <a:sym typeface="Calibri"/>
              </a:rPr>
              <a:t>KNN</a:t>
            </a:r>
            <a:endParaRPr sz="2800">
              <a:latin typeface="Calibri"/>
              <a:ea typeface="Calibri"/>
              <a:cs typeface="Calibri"/>
              <a:sym typeface="Calibri"/>
            </a:endParaRPr>
          </a:p>
          <a:p>
            <a:pPr marL="457200" lvl="0" indent="-379730" algn="l" rtl="0">
              <a:lnSpc>
                <a:spcPct val="90000"/>
              </a:lnSpc>
              <a:spcBef>
                <a:spcPts val="0"/>
              </a:spcBef>
              <a:spcAft>
                <a:spcPts val="0"/>
              </a:spcAft>
              <a:buSzPct val="100000"/>
              <a:buFont typeface="Calibri"/>
              <a:buAutoNum type="arabicPeriod"/>
            </a:pPr>
            <a:r>
              <a:rPr lang="en" sz="2800">
                <a:latin typeface="Calibri"/>
                <a:ea typeface="Calibri"/>
                <a:cs typeface="Calibri"/>
                <a:sym typeface="Calibri"/>
              </a:rPr>
              <a:t>Random Forest</a:t>
            </a:r>
            <a:endParaRPr sz="2800">
              <a:latin typeface="Calibri"/>
              <a:ea typeface="Calibri"/>
              <a:cs typeface="Calibri"/>
              <a:sym typeface="Calibri"/>
            </a:endParaRPr>
          </a:p>
          <a:p>
            <a:pPr marL="0" lvl="0" indent="0" algn="l" rtl="0">
              <a:lnSpc>
                <a:spcPct val="115000"/>
              </a:lnSpc>
              <a:spcBef>
                <a:spcPts val="0"/>
              </a:spcBef>
              <a:spcAft>
                <a:spcPts val="1200"/>
              </a:spcAft>
              <a:buSzPct val="159999"/>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40"/>
          <p:cNvPicPr preferRelativeResize="0"/>
          <p:nvPr/>
        </p:nvPicPr>
        <p:blipFill>
          <a:blip r:embed="rId3">
            <a:alphaModFix/>
          </a:blip>
          <a:stretch>
            <a:fillRect/>
          </a:stretch>
        </p:blipFill>
        <p:spPr>
          <a:xfrm>
            <a:off x="762575" y="696525"/>
            <a:ext cx="7618825" cy="4350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41"/>
          <p:cNvPicPr preferRelativeResize="0"/>
          <p:nvPr/>
        </p:nvPicPr>
        <p:blipFill>
          <a:blip r:embed="rId3">
            <a:alphaModFix/>
          </a:blip>
          <a:stretch>
            <a:fillRect/>
          </a:stretch>
        </p:blipFill>
        <p:spPr>
          <a:xfrm>
            <a:off x="720925" y="581000"/>
            <a:ext cx="7702151" cy="431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5" y="122220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Why sentimental analysis is important?</a:t>
            </a:r>
            <a:endParaRPr/>
          </a:p>
        </p:txBody>
      </p:sp>
      <p:sp>
        <p:nvSpPr>
          <p:cNvPr id="101" name="Google Shape;101;p15"/>
          <p:cNvSpPr txBox="1">
            <a:spLocks noGrp="1"/>
          </p:cNvSpPr>
          <p:nvPr>
            <p:ph type="body" idx="1"/>
          </p:nvPr>
        </p:nvSpPr>
        <p:spPr>
          <a:xfrm>
            <a:off x="387900" y="1802274"/>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sz="1800">
                <a:latin typeface="Arial"/>
                <a:ea typeface="Arial"/>
                <a:cs typeface="Arial"/>
                <a:sym typeface="Arial"/>
              </a:rPr>
              <a:t>In the era of technology, each one of us is expressing our opinion on social media platforms very frequently and these opinions are mostly expressed in </a:t>
            </a:r>
            <a:r>
              <a:rPr lang="en" sz="1800" b="1">
                <a:latin typeface="Arial"/>
                <a:ea typeface="Arial"/>
                <a:cs typeface="Arial"/>
                <a:sym typeface="Arial"/>
              </a:rPr>
              <a:t>regional languages</a:t>
            </a:r>
            <a:r>
              <a:rPr lang="en" sz="1800">
                <a:latin typeface="Arial"/>
                <a:ea typeface="Arial"/>
                <a:cs typeface="Arial"/>
                <a:sym typeface="Arial"/>
              </a:rPr>
              <a:t>, so the contents mostly generated are in regional languages in nature. </a:t>
            </a:r>
            <a:endParaRPr sz="1800">
              <a:latin typeface="Arial"/>
              <a:ea typeface="Arial"/>
              <a:cs typeface="Arial"/>
              <a:sym typeface="Arial"/>
            </a:endParaRPr>
          </a:p>
          <a:p>
            <a:pPr marL="0" lvl="0" indent="0" algn="l" rtl="0">
              <a:lnSpc>
                <a:spcPct val="115000"/>
              </a:lnSpc>
              <a:spcBef>
                <a:spcPts val="0"/>
              </a:spcBef>
              <a:spcAft>
                <a:spcPts val="0"/>
              </a:spcAft>
              <a:buSzPts val="1300"/>
              <a:buNone/>
            </a:pPr>
            <a:endParaRPr sz="1800">
              <a:latin typeface="Arial"/>
              <a:ea typeface="Arial"/>
              <a:cs typeface="Arial"/>
              <a:sym typeface="Arial"/>
            </a:endParaRPr>
          </a:p>
          <a:p>
            <a:pPr marL="0" lvl="0" indent="457200" algn="l" rtl="0">
              <a:lnSpc>
                <a:spcPct val="115000"/>
              </a:lnSpc>
              <a:spcBef>
                <a:spcPts val="0"/>
              </a:spcBef>
              <a:spcAft>
                <a:spcPts val="0"/>
              </a:spcAft>
              <a:buSzPts val="1300"/>
              <a:buNone/>
            </a:pPr>
            <a:r>
              <a:rPr lang="en" sz="1800">
                <a:latin typeface="Arial"/>
                <a:ea typeface="Arial"/>
                <a:cs typeface="Arial"/>
                <a:sym typeface="Arial"/>
              </a:rPr>
              <a:t>So it is important to extract the sentiment from these opinions and use this information in different ways like </a:t>
            </a:r>
            <a:r>
              <a:rPr lang="en" sz="1800">
                <a:solidFill>
                  <a:srgbClr val="2B3E51"/>
                </a:solidFill>
                <a:latin typeface="Arial"/>
                <a:ea typeface="Arial"/>
                <a:cs typeface="Arial"/>
                <a:sym typeface="Arial"/>
              </a:rPr>
              <a:t>social media monitoring, customer support management, and analyzing customer feedback</a:t>
            </a:r>
            <a:r>
              <a:rPr lang="en" sz="1800">
                <a:latin typeface="Arial"/>
                <a:ea typeface="Arial"/>
                <a:cs typeface="Arial"/>
                <a:sym typeface="Arial"/>
              </a:rPr>
              <a:t>.</a:t>
            </a:r>
            <a:endParaRPr sz="1800">
              <a:latin typeface="Arial"/>
              <a:ea typeface="Arial"/>
              <a:cs typeface="Arial"/>
              <a:sym typeface="Arial"/>
            </a:endParaRPr>
          </a:p>
          <a:p>
            <a:pPr marL="0" lvl="0" indent="0" algn="l" rtl="0">
              <a:lnSpc>
                <a:spcPct val="115000"/>
              </a:lnSpc>
              <a:spcBef>
                <a:spcPts val="0"/>
              </a:spcBef>
              <a:spcAft>
                <a:spcPts val="1200"/>
              </a:spcAft>
              <a:buSzPts val="13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Results and graphical analysis</a:t>
            </a:r>
            <a:endParaRPr/>
          </a:p>
        </p:txBody>
      </p:sp>
      <p:sp>
        <p:nvSpPr>
          <p:cNvPr id="256" name="Google Shape;256;p4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ct val="108108"/>
              <a:buNone/>
            </a:pPr>
            <a:r>
              <a:rPr lang="en"/>
              <a:t>Once the model is validated and the results are available, the different models are evaluated using different performance metrics. The most common performance evaluation metrics are accuracy , precision , recall , F1-score. </a:t>
            </a:r>
            <a:endParaRPr/>
          </a:p>
          <a:p>
            <a:pPr marL="0" lvl="0" indent="0" algn="l" rtl="0">
              <a:lnSpc>
                <a:spcPct val="115000"/>
              </a:lnSpc>
              <a:spcBef>
                <a:spcPts val="1200"/>
              </a:spcBef>
              <a:spcAft>
                <a:spcPts val="0"/>
              </a:spcAft>
              <a:buSzPct val="108108"/>
              <a:buNone/>
            </a:pPr>
            <a:r>
              <a:rPr lang="en"/>
              <a:t>• Accuracy: It is the number of correct predictions over the total number of the instances of data [8]. </a:t>
            </a:r>
            <a:endParaRPr/>
          </a:p>
          <a:p>
            <a:pPr marL="0" lvl="0" indent="0" algn="l" rtl="0">
              <a:lnSpc>
                <a:spcPct val="115000"/>
              </a:lnSpc>
              <a:spcBef>
                <a:spcPts val="1200"/>
              </a:spcBef>
              <a:spcAft>
                <a:spcPts val="0"/>
              </a:spcAft>
              <a:buSzPct val="108108"/>
              <a:buNone/>
            </a:pPr>
            <a:r>
              <a:rPr lang="en"/>
              <a:t>• Precision: It is the number of the correct positive results over the total number of positive predicted results [8]. </a:t>
            </a:r>
            <a:endParaRPr/>
          </a:p>
          <a:p>
            <a:pPr marL="0" lvl="0" indent="0" algn="l" rtl="0">
              <a:lnSpc>
                <a:spcPct val="115000"/>
              </a:lnSpc>
              <a:spcBef>
                <a:spcPts val="1200"/>
              </a:spcBef>
              <a:spcAft>
                <a:spcPts val="0"/>
              </a:spcAft>
              <a:buSzPct val="108108"/>
              <a:buNone/>
            </a:pPr>
            <a:r>
              <a:rPr lang="en"/>
              <a:t>• Recall: It is number of correct predicted results over the total number of actual positive results [8]. </a:t>
            </a:r>
            <a:endParaRPr/>
          </a:p>
          <a:p>
            <a:pPr marL="0" lvl="0" indent="0" algn="l" rtl="0">
              <a:lnSpc>
                <a:spcPct val="115000"/>
              </a:lnSpc>
              <a:spcBef>
                <a:spcPts val="1200"/>
              </a:spcBef>
              <a:spcAft>
                <a:spcPts val="1200"/>
              </a:spcAft>
              <a:buSzPct val="108108"/>
              <a:buNone/>
            </a:pPr>
            <a:r>
              <a:rPr lang="en"/>
              <a:t>• F1 score: It is the weighted average of precision and recall [8].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43"/>
          <p:cNvPicPr preferRelativeResize="0"/>
          <p:nvPr/>
        </p:nvPicPr>
        <p:blipFill rotWithShape="1">
          <a:blip r:embed="rId3">
            <a:alphaModFix/>
          </a:blip>
          <a:srcRect l="21905"/>
          <a:stretch/>
        </p:blipFill>
        <p:spPr>
          <a:xfrm>
            <a:off x="1519174" y="1388100"/>
            <a:ext cx="6105649" cy="2367300"/>
          </a:xfrm>
          <a:prstGeom prst="rect">
            <a:avLst/>
          </a:prstGeom>
          <a:noFill/>
          <a:ln>
            <a:noFill/>
          </a:ln>
        </p:spPr>
      </p:pic>
      <p:sp>
        <p:nvSpPr>
          <p:cNvPr id="262" name="Google Shape;262;p43"/>
          <p:cNvSpPr txBox="1"/>
          <p:nvPr/>
        </p:nvSpPr>
        <p:spPr>
          <a:xfrm>
            <a:off x="945350" y="4072050"/>
            <a:ext cx="7451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where , TP = Truly predicted positives, TN = Truly predicted negatives , FP = Falsely predicted positives , FN = Falsely predicted negatives.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727650" y="591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Accuracy</a:t>
            </a:r>
            <a:endParaRPr/>
          </a:p>
        </p:txBody>
      </p:sp>
      <p:sp>
        <p:nvSpPr>
          <p:cNvPr id="268" name="Google Shape;268;p44"/>
          <p:cNvSpPr txBox="1"/>
          <p:nvPr/>
        </p:nvSpPr>
        <p:spPr>
          <a:xfrm>
            <a:off x="2218125" y="4528900"/>
            <a:ext cx="51543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latin typeface="Arial"/>
                <a:ea typeface="Arial"/>
                <a:cs typeface="Arial"/>
                <a:sym typeface="Arial"/>
              </a:rPr>
              <a:t>Table1: </a:t>
            </a:r>
            <a:r>
              <a:rPr lang="en" sz="1200" b="0" i="0" u="none" strike="noStrike" cap="none">
                <a:solidFill>
                  <a:srgbClr val="000000"/>
                </a:solidFill>
                <a:latin typeface="Arial"/>
                <a:ea typeface="Arial"/>
                <a:cs typeface="Arial"/>
                <a:sym typeface="Arial"/>
              </a:rPr>
              <a:t>Accuracy obtained with various models using different classifiers</a:t>
            </a:r>
            <a:endParaRPr sz="1400" b="0" i="0" u="none" strike="noStrike" cap="none">
              <a:solidFill>
                <a:srgbClr val="000000"/>
              </a:solidFill>
              <a:latin typeface="Arial"/>
              <a:ea typeface="Arial"/>
              <a:cs typeface="Arial"/>
              <a:sym typeface="Arial"/>
            </a:endParaRPr>
          </a:p>
        </p:txBody>
      </p:sp>
      <p:graphicFrame>
        <p:nvGraphicFramePr>
          <p:cNvPr id="269" name="Google Shape;269;p44"/>
          <p:cNvGraphicFramePr/>
          <p:nvPr/>
        </p:nvGraphicFramePr>
        <p:xfrm>
          <a:off x="839175" y="1359225"/>
          <a:ext cx="3000000" cy="3000000"/>
        </p:xfrm>
        <a:graphic>
          <a:graphicData uri="http://schemas.openxmlformats.org/drawingml/2006/table">
            <a:tbl>
              <a:tblPr>
                <a:noFill/>
                <a:tableStyleId>{197202E1-149B-4BEB-97AD-A6D30C728402}</a:tableStyleId>
              </a:tblPr>
              <a:tblGrid>
                <a:gridCol w="2488550">
                  <a:extLst>
                    <a:ext uri="{9D8B030D-6E8A-4147-A177-3AD203B41FA5}">
                      <a16:colId xmlns:a16="http://schemas.microsoft.com/office/drawing/2014/main" val="20000"/>
                    </a:ext>
                  </a:extLst>
                </a:gridCol>
                <a:gridCol w="2488550">
                  <a:extLst>
                    <a:ext uri="{9D8B030D-6E8A-4147-A177-3AD203B41FA5}">
                      <a16:colId xmlns:a16="http://schemas.microsoft.com/office/drawing/2014/main" val="20001"/>
                    </a:ext>
                  </a:extLst>
                </a:gridCol>
                <a:gridCol w="2488550">
                  <a:extLst>
                    <a:ext uri="{9D8B030D-6E8A-4147-A177-3AD203B41FA5}">
                      <a16:colId xmlns:a16="http://schemas.microsoft.com/office/drawing/2014/main" val="20002"/>
                    </a:ext>
                  </a:extLst>
                </a:gridCol>
              </a:tblGrid>
              <a:tr h="31015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1A9988"/>
                          </a:solidFill>
                        </a:rPr>
                        <a:t>Classifier Used</a:t>
                      </a:r>
                      <a:endParaRPr sz="1400" b="1"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1A9988"/>
                          </a:solidFill>
                        </a:rPr>
                        <a:t>In language (%)</a:t>
                      </a:r>
                      <a:endParaRPr sz="1400" b="1"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1A9988"/>
                          </a:solidFill>
                        </a:rPr>
                        <a:t>Machine Translation (%)</a:t>
                      </a:r>
                      <a:endParaRPr sz="1400" b="1" u="none" strike="noStrike" cap="none">
                        <a:solidFill>
                          <a:srgbClr val="1A9988"/>
                        </a:solidFill>
                      </a:endParaRPr>
                    </a:p>
                  </a:txBody>
                  <a:tcPr marL="91425" marR="91425" marT="91425" marB="91425"/>
                </a:tc>
                <a:extLst>
                  <a:ext uri="{0D108BD9-81ED-4DB2-BD59-A6C34878D82A}">
                    <a16:rowId xmlns:a16="http://schemas.microsoft.com/office/drawing/2014/main" val="10000"/>
                  </a:ext>
                </a:extLst>
              </a:tr>
              <a:tr h="3101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SVM</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77.4%</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83.5%</a:t>
                      </a:r>
                      <a:endParaRPr sz="1400" u="none" strike="noStrike" cap="none">
                        <a:solidFill>
                          <a:srgbClr val="1A9988"/>
                        </a:solidFill>
                      </a:endParaRPr>
                    </a:p>
                  </a:txBody>
                  <a:tcPr marL="91425" marR="91425" marT="91425" marB="91425"/>
                </a:tc>
                <a:extLst>
                  <a:ext uri="{0D108BD9-81ED-4DB2-BD59-A6C34878D82A}">
                    <a16:rowId xmlns:a16="http://schemas.microsoft.com/office/drawing/2014/main" val="10001"/>
                  </a:ext>
                </a:extLst>
              </a:tr>
              <a:tr h="3101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KNN</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66.6%</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75.1%</a:t>
                      </a:r>
                      <a:endParaRPr sz="1400" u="none" strike="noStrike" cap="none">
                        <a:solidFill>
                          <a:srgbClr val="1A9988"/>
                        </a:solidFill>
                      </a:endParaRPr>
                    </a:p>
                  </a:txBody>
                  <a:tcPr marL="91425" marR="91425" marT="91425" marB="91425"/>
                </a:tc>
                <a:extLst>
                  <a:ext uri="{0D108BD9-81ED-4DB2-BD59-A6C34878D82A}">
                    <a16:rowId xmlns:a16="http://schemas.microsoft.com/office/drawing/2014/main" val="10002"/>
                  </a:ext>
                </a:extLst>
              </a:tr>
              <a:tr h="3101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Naive Bayes</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74.5%</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86%</a:t>
                      </a:r>
                      <a:endParaRPr sz="1400" u="none" strike="noStrike" cap="none">
                        <a:solidFill>
                          <a:srgbClr val="1A9988"/>
                        </a:solidFill>
                      </a:endParaRPr>
                    </a:p>
                  </a:txBody>
                  <a:tcPr marL="91425" marR="91425" marT="91425" marB="91425"/>
                </a:tc>
                <a:extLst>
                  <a:ext uri="{0D108BD9-81ED-4DB2-BD59-A6C34878D82A}">
                    <a16:rowId xmlns:a16="http://schemas.microsoft.com/office/drawing/2014/main" val="10003"/>
                  </a:ext>
                </a:extLst>
              </a:tr>
              <a:tr h="3101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Decision Tree</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70%</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81%</a:t>
                      </a:r>
                      <a:endParaRPr sz="1400" u="none" strike="noStrike" cap="none">
                        <a:solidFill>
                          <a:srgbClr val="1A9988"/>
                        </a:solidFill>
                      </a:endParaRPr>
                    </a:p>
                  </a:txBody>
                  <a:tcPr marL="91425" marR="91425" marT="91425" marB="91425"/>
                </a:tc>
                <a:extLst>
                  <a:ext uri="{0D108BD9-81ED-4DB2-BD59-A6C34878D82A}">
                    <a16:rowId xmlns:a16="http://schemas.microsoft.com/office/drawing/2014/main" val="10004"/>
                  </a:ext>
                </a:extLst>
              </a:tr>
              <a:tr h="3786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Logistic Regression</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76.4%</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87.5%</a:t>
                      </a:r>
                      <a:endParaRPr sz="1400" u="none" strike="noStrike" cap="none">
                        <a:solidFill>
                          <a:srgbClr val="1A9988"/>
                        </a:solidFill>
                      </a:endParaRPr>
                    </a:p>
                  </a:txBody>
                  <a:tcPr marL="91425" marR="91425" marT="91425" marB="91425"/>
                </a:tc>
                <a:extLst>
                  <a:ext uri="{0D108BD9-81ED-4DB2-BD59-A6C34878D82A}">
                    <a16:rowId xmlns:a16="http://schemas.microsoft.com/office/drawing/2014/main" val="10005"/>
                  </a:ext>
                </a:extLst>
              </a:tr>
              <a:tr h="3101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Random forest</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75%</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81.5%</a:t>
                      </a:r>
                      <a:endParaRPr sz="1400" u="none" strike="noStrike" cap="none">
                        <a:solidFill>
                          <a:srgbClr val="1A9988"/>
                        </a:solidFill>
                      </a:endParaRPr>
                    </a:p>
                  </a:txBody>
                  <a:tcPr marL="91425" marR="91425" marT="91425" marB="91425"/>
                </a:tc>
                <a:extLst>
                  <a:ext uri="{0D108BD9-81ED-4DB2-BD59-A6C34878D82A}">
                    <a16:rowId xmlns:a16="http://schemas.microsoft.com/office/drawing/2014/main" val="10006"/>
                  </a:ext>
                </a:extLst>
              </a:tr>
              <a:tr h="3101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Extra Trees</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81.3%</a:t>
                      </a:r>
                      <a:endParaRPr sz="1400" u="none" strike="noStrike" cap="none">
                        <a:solidFill>
                          <a:srgbClr val="1A9988"/>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1A9988"/>
                          </a:solidFill>
                        </a:rPr>
                        <a:t>82.5%</a:t>
                      </a:r>
                      <a:endParaRPr sz="1400" u="none" strike="noStrike" cap="none">
                        <a:solidFill>
                          <a:srgbClr val="1A9988"/>
                        </a:solidFill>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45"/>
          <p:cNvPicPr preferRelativeResize="0"/>
          <p:nvPr/>
        </p:nvPicPr>
        <p:blipFill rotWithShape="1">
          <a:blip r:embed="rId3">
            <a:alphaModFix/>
          </a:blip>
          <a:srcRect r="17176"/>
          <a:stretch/>
        </p:blipFill>
        <p:spPr>
          <a:xfrm>
            <a:off x="1685125" y="1300950"/>
            <a:ext cx="4573875" cy="3589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46"/>
          <p:cNvPicPr preferRelativeResize="0"/>
          <p:nvPr/>
        </p:nvPicPr>
        <p:blipFill rotWithShape="1">
          <a:blip r:embed="rId3">
            <a:alphaModFix/>
          </a:blip>
          <a:srcRect r="17225"/>
          <a:stretch/>
        </p:blipFill>
        <p:spPr>
          <a:xfrm>
            <a:off x="1896025" y="1316825"/>
            <a:ext cx="4512799" cy="3543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7"/>
          <p:cNvSpPr txBox="1"/>
          <p:nvPr/>
        </p:nvSpPr>
        <p:spPr>
          <a:xfrm>
            <a:off x="840900" y="1354225"/>
            <a:ext cx="2564700" cy="325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SVC</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0.7745098039215687</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0.7222222222222222</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0.7722772277227723</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0.8297872340425532</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KN</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0.6666666666666666</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0.782608695652174</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0.5142857142857143</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0.3829787234042553</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NB</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0.7450980392156863</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0.6875</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0.7475728155339806</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0.8191489361702128</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85" name="Google Shape;285;p47"/>
          <p:cNvSpPr txBox="1"/>
          <p:nvPr/>
        </p:nvSpPr>
        <p:spPr>
          <a:xfrm>
            <a:off x="3476775" y="1411225"/>
            <a:ext cx="246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86" name="Google Shape;286;p47"/>
          <p:cNvSpPr txBox="1"/>
          <p:nvPr/>
        </p:nvSpPr>
        <p:spPr>
          <a:xfrm>
            <a:off x="3476775" y="1354225"/>
            <a:ext cx="2464800" cy="3471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DT</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0.7009803921568627</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0.6896551724137931</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0.6629834254143647</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0.6382978723404256</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LR</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0.7647058823529411</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0.7169811320754716</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0.76</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0.8085106382978723</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RF</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0.75</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0.7216494845360825</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0.7329842931937173</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0.7446808510638298</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87" name="Google Shape;287;p47"/>
          <p:cNvSpPr txBox="1"/>
          <p:nvPr/>
        </p:nvSpPr>
        <p:spPr>
          <a:xfrm>
            <a:off x="6112625" y="1354225"/>
            <a:ext cx="2464800" cy="9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ETC</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0.8137254901960784</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0.7916666666666666</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0.7999999999999999</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0.8085106382978723</a:t>
            </a:r>
            <a:endParaRPr sz="1400" b="0" i="0" u="none" strike="noStrike" cap="none">
              <a:solidFill>
                <a:srgbClr val="000000"/>
              </a:solidFill>
              <a:latin typeface="Lato"/>
              <a:ea typeface="Lato"/>
              <a:cs typeface="Lato"/>
              <a:sym typeface="Lato"/>
            </a:endParaRPr>
          </a:p>
        </p:txBody>
      </p:sp>
      <p:sp>
        <p:nvSpPr>
          <p:cNvPr id="288" name="Google Shape;288;p47"/>
          <p:cNvSpPr txBox="1">
            <a:spLocks noGrp="1"/>
          </p:cNvSpPr>
          <p:nvPr>
            <p:ph type="title"/>
          </p:nvPr>
        </p:nvSpPr>
        <p:spPr>
          <a:xfrm>
            <a:off x="727650" y="591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1640"/>
              <a:t>Accuracy, precision, recall and f1 scores of different classifiers obtained in In-language approach</a:t>
            </a:r>
            <a:endParaRPr sz="164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8"/>
          <p:cNvPicPr preferRelativeResize="0"/>
          <p:nvPr/>
        </p:nvPicPr>
        <p:blipFill>
          <a:blip r:embed="rId3">
            <a:alphaModFix/>
          </a:blip>
          <a:stretch>
            <a:fillRect/>
          </a:stretch>
        </p:blipFill>
        <p:spPr>
          <a:xfrm>
            <a:off x="802150" y="248918"/>
            <a:ext cx="6504400" cy="464567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9"/>
          <p:cNvSpPr txBox="1"/>
          <p:nvPr/>
        </p:nvSpPr>
        <p:spPr>
          <a:xfrm>
            <a:off x="840900" y="1354225"/>
            <a:ext cx="2564700" cy="325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SVC</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0.835820895522388</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0.8202247191011236</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0.8156424581005587</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0.8111111111111111</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KN</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0.7512437810945274</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0.7272727272727273</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0.7191011235955056</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0.7111111111111111</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NB</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0.8606965174129353</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0.81</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0.8526315789473685</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0.9</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p:txBody>
      </p:sp>
      <p:sp>
        <p:nvSpPr>
          <p:cNvPr id="299" name="Google Shape;299;p49"/>
          <p:cNvSpPr txBox="1"/>
          <p:nvPr/>
        </p:nvSpPr>
        <p:spPr>
          <a:xfrm>
            <a:off x="3476775" y="1411225"/>
            <a:ext cx="246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00" name="Google Shape;300;p49"/>
          <p:cNvSpPr txBox="1"/>
          <p:nvPr/>
        </p:nvSpPr>
        <p:spPr>
          <a:xfrm>
            <a:off x="3476775" y="1354225"/>
            <a:ext cx="2464800" cy="344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DT</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0.8109452736318408</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0.7888888888888889</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0.7888888888888889</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0.7888888888888889</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LR</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0.8756218905472637</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0.8571428571428571</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0.861878453038674</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0.8666666666666667</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RF</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0.8159203980099502</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0.7849462365591398</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0.7978142076502732</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0.8111111111111111</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p:txBody>
      </p:sp>
      <p:sp>
        <p:nvSpPr>
          <p:cNvPr id="301" name="Google Shape;301;p49"/>
          <p:cNvSpPr txBox="1"/>
          <p:nvPr/>
        </p:nvSpPr>
        <p:spPr>
          <a:xfrm>
            <a:off x="6112625" y="1354225"/>
            <a:ext cx="2464800" cy="117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For ETC</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Accuracy-  0.8258706467661692</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Precision-  0.7894736842105263</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F1 Score-  0.8108108108108109</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050"/>
              <a:buFont typeface="Arial"/>
              <a:buNone/>
            </a:pPr>
            <a:r>
              <a:rPr lang="en" sz="1050" b="0" i="0" u="none" strike="noStrike" cap="none">
                <a:solidFill>
                  <a:srgbClr val="000000"/>
                </a:solidFill>
                <a:highlight>
                  <a:srgbClr val="FFFFFF"/>
                </a:highlight>
                <a:latin typeface="Arial"/>
                <a:ea typeface="Arial"/>
                <a:cs typeface="Arial"/>
                <a:sym typeface="Arial"/>
              </a:rPr>
              <a:t>Recall-  0.8333333333333334</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p:txBody>
      </p:sp>
      <p:sp>
        <p:nvSpPr>
          <p:cNvPr id="302" name="Google Shape;302;p49"/>
          <p:cNvSpPr txBox="1">
            <a:spLocks noGrp="1"/>
          </p:cNvSpPr>
          <p:nvPr>
            <p:ph type="title"/>
          </p:nvPr>
        </p:nvSpPr>
        <p:spPr>
          <a:xfrm>
            <a:off x="727650" y="591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1640"/>
              <a:t>Accuracy, precision, recall and f1 scores of different classifiers obtained in machine translation approach</a:t>
            </a:r>
            <a:endParaRPr sz="164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50"/>
          <p:cNvPicPr preferRelativeResize="0"/>
          <p:nvPr/>
        </p:nvPicPr>
        <p:blipFill>
          <a:blip r:embed="rId3">
            <a:alphaModFix/>
          </a:blip>
          <a:stretch>
            <a:fillRect/>
          </a:stretch>
        </p:blipFill>
        <p:spPr>
          <a:xfrm>
            <a:off x="697650" y="214300"/>
            <a:ext cx="5972776" cy="4714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1"/>
          <p:cNvSpPr txBox="1">
            <a:spLocks noGrp="1"/>
          </p:cNvSpPr>
          <p:nvPr>
            <p:ph type="title"/>
          </p:nvPr>
        </p:nvSpPr>
        <p:spPr>
          <a:xfrm>
            <a:off x="727650" y="6347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Confusion matrix</a:t>
            </a:r>
            <a:endParaRPr/>
          </a:p>
        </p:txBody>
      </p:sp>
      <p:grpSp>
        <p:nvGrpSpPr>
          <p:cNvPr id="313" name="Google Shape;313;p51"/>
          <p:cNvGrpSpPr/>
          <p:nvPr/>
        </p:nvGrpSpPr>
        <p:grpSpPr>
          <a:xfrm>
            <a:off x="1952806" y="1231101"/>
            <a:ext cx="5521469" cy="1322587"/>
            <a:chOff x="1819400" y="1255425"/>
            <a:chExt cx="5637604" cy="1688050"/>
          </a:xfrm>
        </p:grpSpPr>
        <p:pic>
          <p:nvPicPr>
            <p:cNvPr id="314" name="Google Shape;314;p51"/>
            <p:cNvPicPr preferRelativeResize="0"/>
            <p:nvPr/>
          </p:nvPicPr>
          <p:blipFill rotWithShape="1">
            <a:blip r:embed="rId3">
              <a:alphaModFix/>
            </a:blip>
            <a:srcRect b="27133"/>
            <a:stretch/>
          </p:blipFill>
          <p:spPr>
            <a:xfrm>
              <a:off x="1819400" y="1255425"/>
              <a:ext cx="5637604" cy="1316325"/>
            </a:xfrm>
            <a:prstGeom prst="rect">
              <a:avLst/>
            </a:prstGeom>
            <a:noFill/>
            <a:ln>
              <a:noFill/>
            </a:ln>
          </p:spPr>
        </p:pic>
        <p:sp>
          <p:nvSpPr>
            <p:cNvPr id="315" name="Google Shape;315;p51"/>
            <p:cNvSpPr txBox="1"/>
            <p:nvPr/>
          </p:nvSpPr>
          <p:spPr>
            <a:xfrm>
              <a:off x="3876913" y="2471875"/>
              <a:ext cx="1914000" cy="47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latin typeface="Arial"/>
                  <a:ea typeface="Arial"/>
                  <a:cs typeface="Arial"/>
                  <a:sym typeface="Arial"/>
                </a:rPr>
                <a:t>Table2: </a:t>
              </a:r>
              <a:r>
                <a:rPr lang="en" sz="1200" b="0" i="0" u="none" strike="noStrike" cap="none">
                  <a:solidFill>
                    <a:srgbClr val="000000"/>
                  </a:solidFill>
                  <a:latin typeface="Arial"/>
                  <a:ea typeface="Arial"/>
                  <a:cs typeface="Arial"/>
                  <a:sym typeface="Arial"/>
                </a:rPr>
                <a:t>Confusion Matrix</a:t>
              </a:r>
              <a:endParaRPr sz="1400" b="0" i="0" u="none" strike="noStrike" cap="none">
                <a:solidFill>
                  <a:srgbClr val="000000"/>
                </a:solidFill>
                <a:latin typeface="Arial"/>
                <a:ea typeface="Arial"/>
                <a:cs typeface="Arial"/>
                <a:sym typeface="Arial"/>
              </a:endParaRPr>
            </a:p>
          </p:txBody>
        </p:sp>
      </p:grpSp>
      <p:pic>
        <p:nvPicPr>
          <p:cNvPr id="316" name="Google Shape;316;p51"/>
          <p:cNvPicPr preferRelativeResize="0"/>
          <p:nvPr/>
        </p:nvPicPr>
        <p:blipFill rotWithShape="1">
          <a:blip r:embed="rId4">
            <a:alphaModFix/>
          </a:blip>
          <a:srcRect/>
          <a:stretch/>
        </p:blipFill>
        <p:spPr>
          <a:xfrm>
            <a:off x="1475975" y="2623550"/>
            <a:ext cx="2761300" cy="2092225"/>
          </a:xfrm>
          <a:prstGeom prst="rect">
            <a:avLst/>
          </a:prstGeom>
          <a:noFill/>
          <a:ln>
            <a:noFill/>
          </a:ln>
        </p:spPr>
      </p:pic>
      <p:pic>
        <p:nvPicPr>
          <p:cNvPr id="317" name="Google Shape;317;p51"/>
          <p:cNvPicPr preferRelativeResize="0"/>
          <p:nvPr/>
        </p:nvPicPr>
        <p:blipFill rotWithShape="1">
          <a:blip r:embed="rId5">
            <a:alphaModFix/>
          </a:blip>
          <a:srcRect/>
          <a:stretch/>
        </p:blipFill>
        <p:spPr>
          <a:xfrm>
            <a:off x="5221101" y="2623550"/>
            <a:ext cx="2761287" cy="2092230"/>
          </a:xfrm>
          <a:prstGeom prst="rect">
            <a:avLst/>
          </a:prstGeom>
          <a:noFill/>
          <a:ln>
            <a:noFill/>
          </a:ln>
        </p:spPr>
      </p:pic>
      <p:sp>
        <p:nvSpPr>
          <p:cNvPr id="318" name="Google Shape;318;p51"/>
          <p:cNvSpPr txBox="1"/>
          <p:nvPr/>
        </p:nvSpPr>
        <p:spPr>
          <a:xfrm>
            <a:off x="859225" y="4715775"/>
            <a:ext cx="39948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Lato"/>
                <a:ea typeface="Lato"/>
                <a:cs typeface="Lato"/>
                <a:sym typeface="Lato"/>
              </a:rPr>
              <a:t>Fig 6: Confusion matrix of Machine translation approach</a:t>
            </a:r>
            <a:endParaRPr sz="1200" b="0" i="0" u="none" strike="noStrike" cap="none">
              <a:solidFill>
                <a:srgbClr val="000000"/>
              </a:solidFill>
              <a:latin typeface="Lato"/>
              <a:ea typeface="Lato"/>
              <a:cs typeface="Lato"/>
              <a:sym typeface="Lato"/>
            </a:endParaRPr>
          </a:p>
        </p:txBody>
      </p:sp>
      <p:sp>
        <p:nvSpPr>
          <p:cNvPr id="319" name="Google Shape;319;p51"/>
          <p:cNvSpPr txBox="1"/>
          <p:nvPr/>
        </p:nvSpPr>
        <p:spPr>
          <a:xfrm>
            <a:off x="5078625" y="4715775"/>
            <a:ext cx="35088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Lato"/>
                <a:ea typeface="Lato"/>
                <a:cs typeface="Lato"/>
                <a:sym typeface="Lato"/>
              </a:rPr>
              <a:t>Fig 7: Confusion matrix of In language approach</a:t>
            </a:r>
            <a:endParaRPr sz="1200" b="0" i="0" u="none" strike="noStrike" cap="non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560" b="1">
                <a:latin typeface="Arial"/>
                <a:ea typeface="Arial"/>
                <a:cs typeface="Arial"/>
                <a:sym typeface="Arial"/>
              </a:rPr>
              <a:t>Why Assamese language?</a:t>
            </a:r>
            <a:endParaRPr sz="939"/>
          </a:p>
        </p:txBody>
      </p:sp>
      <p:sp>
        <p:nvSpPr>
          <p:cNvPr id="107" name="Google Shape;107;p16"/>
          <p:cNvSpPr txBox="1">
            <a:spLocks noGrp="1"/>
          </p:cNvSpPr>
          <p:nvPr>
            <p:ph type="body" idx="1"/>
          </p:nvPr>
        </p:nvSpPr>
        <p:spPr>
          <a:xfrm>
            <a:off x="729450" y="2078875"/>
            <a:ext cx="8010900" cy="22611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1000"/>
              </a:spcBef>
              <a:spcAft>
                <a:spcPts val="0"/>
              </a:spcAft>
              <a:buSzPct val="48148"/>
              <a:buNone/>
            </a:pPr>
            <a:r>
              <a:rPr lang="en" sz="2700">
                <a:latin typeface="Arial"/>
                <a:ea typeface="Arial"/>
                <a:cs typeface="Arial"/>
                <a:sym typeface="Arial"/>
              </a:rPr>
              <a:t>•</a:t>
            </a:r>
            <a:r>
              <a:rPr lang="en" sz="2200">
                <a:latin typeface="Calibri"/>
                <a:ea typeface="Calibri"/>
                <a:cs typeface="Calibri"/>
                <a:sym typeface="Calibri"/>
              </a:rPr>
              <a:t>Tremendous works in the area of Sentiment Analysis are available for the English language whereas little work has been done in Sentiment Analysis for Indian Languages.</a:t>
            </a:r>
            <a:endParaRPr sz="2200">
              <a:latin typeface="Calibri"/>
              <a:ea typeface="Calibri"/>
              <a:cs typeface="Calibri"/>
              <a:sym typeface="Calibri"/>
            </a:endParaRPr>
          </a:p>
          <a:p>
            <a:pPr marL="0" lvl="0" indent="0" algn="l" rtl="0">
              <a:lnSpc>
                <a:spcPct val="115000"/>
              </a:lnSpc>
              <a:spcBef>
                <a:spcPts val="1000"/>
              </a:spcBef>
              <a:spcAft>
                <a:spcPts val="0"/>
              </a:spcAft>
              <a:buSzPct val="48148"/>
              <a:buNone/>
            </a:pPr>
            <a:r>
              <a:rPr lang="en" sz="2700">
                <a:latin typeface="Arial"/>
                <a:ea typeface="Arial"/>
                <a:cs typeface="Arial"/>
                <a:sym typeface="Arial"/>
              </a:rPr>
              <a:t>•</a:t>
            </a:r>
            <a:r>
              <a:rPr lang="en" sz="2200">
                <a:latin typeface="Calibri"/>
                <a:ea typeface="Calibri"/>
                <a:cs typeface="Calibri"/>
                <a:sym typeface="Calibri"/>
              </a:rPr>
              <a:t>Web content in Assamese is booming day by day. So sentimental analysis on Assamese will benefit in many ways as mentioned in the previous slide.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 sz="1850">
                <a:solidFill>
                  <a:srgbClr val="000000"/>
                </a:solidFill>
                <a:latin typeface="Arial"/>
                <a:ea typeface="Arial"/>
                <a:cs typeface="Arial"/>
                <a:sym typeface="Arial"/>
              </a:rPr>
              <a:t>Deployment of Model</a:t>
            </a:r>
            <a:endParaRPr sz="1850">
              <a:solidFill>
                <a:srgbClr val="000000"/>
              </a:solidFill>
              <a:latin typeface="Arial"/>
              <a:ea typeface="Arial"/>
              <a:cs typeface="Arial"/>
              <a:sym typeface="Arial"/>
            </a:endParaRPr>
          </a:p>
          <a:p>
            <a:pPr marL="0" lvl="0" indent="0" algn="l" rtl="0">
              <a:lnSpc>
                <a:spcPct val="100000"/>
              </a:lnSpc>
              <a:spcBef>
                <a:spcPts val="1200"/>
              </a:spcBef>
              <a:spcAft>
                <a:spcPts val="0"/>
              </a:spcAft>
              <a:buSzPts val="990"/>
              <a:buNone/>
            </a:pPr>
            <a:endParaRPr sz="2840"/>
          </a:p>
        </p:txBody>
      </p:sp>
      <p:sp>
        <p:nvSpPr>
          <p:cNvPr id="325" name="Google Shape;325;p52"/>
          <p:cNvSpPr txBox="1">
            <a:spLocks noGrp="1"/>
          </p:cNvSpPr>
          <p:nvPr>
            <p:ph type="body" idx="1"/>
          </p:nvPr>
        </p:nvSpPr>
        <p:spPr>
          <a:xfrm>
            <a:off x="729450" y="2078875"/>
            <a:ext cx="7688700" cy="25494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1200"/>
              </a:spcBef>
              <a:spcAft>
                <a:spcPts val="0"/>
              </a:spcAft>
              <a:buSzPts val="1600"/>
              <a:buChar char="➔"/>
            </a:pPr>
            <a:r>
              <a:rPr lang="en" sz="1500">
                <a:latin typeface="Arial"/>
                <a:ea typeface="Arial"/>
                <a:cs typeface="Arial"/>
                <a:sym typeface="Arial"/>
              </a:rPr>
              <a:t>After training the model using the train test-split method, we get the fine-tuned model. Now to deploy the model we used </a:t>
            </a:r>
            <a:r>
              <a:rPr lang="en" sz="1500">
                <a:highlight>
                  <a:srgbClr val="FFFFFF"/>
                </a:highlight>
                <a:latin typeface="Arial"/>
                <a:ea typeface="Arial"/>
                <a:cs typeface="Arial"/>
                <a:sym typeface="Arial"/>
              </a:rPr>
              <a:t>Streamlit [7] , which is an app framework to deploy machine learning apps built using Python. It is an open-source framework which is similar to the Shiny package in R. And Heroku is a platform-as-a-service (PaaS) that enables deployment and managing applications built in several programming languages in the cloud. </a:t>
            </a:r>
            <a:endParaRPr sz="1500">
              <a:highlight>
                <a:srgbClr val="FFFFFF"/>
              </a:highlight>
              <a:latin typeface="Arial"/>
              <a:ea typeface="Arial"/>
              <a:cs typeface="Arial"/>
              <a:sym typeface="Arial"/>
            </a:endParaRPr>
          </a:p>
          <a:p>
            <a:pPr marL="457200" lvl="0" indent="-323850" algn="l" rtl="0">
              <a:lnSpc>
                <a:spcPct val="115000"/>
              </a:lnSpc>
              <a:spcBef>
                <a:spcPts val="1200"/>
              </a:spcBef>
              <a:spcAft>
                <a:spcPts val="0"/>
              </a:spcAft>
              <a:buSzPts val="1500"/>
              <a:buFont typeface="Arial"/>
              <a:buChar char="➔"/>
            </a:pPr>
            <a:r>
              <a:rPr lang="en" sz="1500">
                <a:highlight>
                  <a:srgbClr val="FFFFFF"/>
                </a:highlight>
                <a:latin typeface="Arial"/>
                <a:ea typeface="Arial"/>
                <a:cs typeface="Arial"/>
                <a:sym typeface="Arial"/>
              </a:rPr>
              <a:t>Link : </a:t>
            </a:r>
            <a:r>
              <a:rPr lang="en" u="sng">
                <a:solidFill>
                  <a:schemeClr val="hlink"/>
                </a:solidFill>
                <a:hlinkClick r:id="rId3"/>
              </a:rPr>
              <a:t>https://assamese-sentiment-analyzer.herokuapp.com/</a:t>
            </a:r>
            <a:endParaRPr sz="1500">
              <a:highlight>
                <a:srgbClr val="FFFFFF"/>
              </a:highlight>
              <a:latin typeface="Arial"/>
              <a:ea typeface="Arial"/>
              <a:cs typeface="Arial"/>
              <a:sym typeface="Arial"/>
            </a:endParaRPr>
          </a:p>
          <a:p>
            <a:pPr marL="457200" lvl="0" indent="0" algn="l" rtl="0">
              <a:lnSpc>
                <a:spcPct val="115000"/>
              </a:lnSpc>
              <a:spcBef>
                <a:spcPts val="1200"/>
              </a:spcBef>
              <a:spcAft>
                <a:spcPts val="1200"/>
              </a:spcAft>
              <a:buSzPts val="13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 </a:t>
            </a:r>
            <a:endParaRPr/>
          </a:p>
        </p:txBody>
      </p:sp>
      <p:sp>
        <p:nvSpPr>
          <p:cNvPr id="331" name="Google Shape;331;p5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fontScale="85000" lnSpcReduction="10000"/>
          </a:bodyPr>
          <a:lstStyle/>
          <a:p>
            <a:pPr marL="457200" lvl="0" indent="-379730" algn="l" rtl="0">
              <a:lnSpc>
                <a:spcPct val="90000"/>
              </a:lnSpc>
              <a:spcBef>
                <a:spcPts val="0"/>
              </a:spcBef>
              <a:spcAft>
                <a:spcPts val="0"/>
              </a:spcAft>
              <a:buSzPct val="100000"/>
              <a:buFont typeface="Calibri"/>
              <a:buChar char="➔"/>
            </a:pPr>
            <a:r>
              <a:rPr lang="en" sz="2800">
                <a:latin typeface="Calibri"/>
                <a:ea typeface="Calibri"/>
                <a:cs typeface="Calibri"/>
                <a:sym typeface="Calibri"/>
              </a:rPr>
              <a:t>In the In language approach, the Extra trees classifier model gives the best accuracy which is 81%.</a:t>
            </a:r>
            <a:endParaRPr sz="2800">
              <a:latin typeface="Calibri"/>
              <a:ea typeface="Calibri"/>
              <a:cs typeface="Calibri"/>
              <a:sym typeface="Calibri"/>
            </a:endParaRPr>
          </a:p>
          <a:p>
            <a:pPr marL="0" lvl="0" indent="0" algn="l" rtl="0">
              <a:lnSpc>
                <a:spcPct val="90000"/>
              </a:lnSpc>
              <a:spcBef>
                <a:spcPts val="0"/>
              </a:spcBef>
              <a:spcAft>
                <a:spcPts val="0"/>
              </a:spcAft>
              <a:buSzPct val="97744"/>
              <a:buNone/>
            </a:pPr>
            <a:endParaRPr sz="2800">
              <a:latin typeface="Calibri"/>
              <a:ea typeface="Calibri"/>
              <a:cs typeface="Calibri"/>
              <a:sym typeface="Calibri"/>
            </a:endParaRPr>
          </a:p>
          <a:p>
            <a:pPr marL="457200" lvl="0" indent="-379730" algn="l" rtl="0">
              <a:lnSpc>
                <a:spcPct val="90000"/>
              </a:lnSpc>
              <a:spcBef>
                <a:spcPts val="0"/>
              </a:spcBef>
              <a:spcAft>
                <a:spcPts val="0"/>
              </a:spcAft>
              <a:buSzPct val="100000"/>
              <a:buFont typeface="Calibri"/>
              <a:buChar char="➔"/>
            </a:pPr>
            <a:r>
              <a:rPr lang="en" sz="2800">
                <a:latin typeface="Calibri"/>
                <a:ea typeface="Calibri"/>
                <a:cs typeface="Calibri"/>
                <a:sym typeface="Calibri"/>
              </a:rPr>
              <a:t>In the machine translation approach, the logistic regression model gives the best accuracy which is 87.5%.</a:t>
            </a:r>
            <a:r>
              <a:rPr lang="en" sz="2800">
                <a:solidFill>
                  <a:srgbClr val="000000"/>
                </a:solidFill>
                <a:latin typeface="Calibri"/>
                <a:ea typeface="Calibri"/>
                <a:cs typeface="Calibri"/>
                <a:sym typeface="Calibri"/>
              </a:rPr>
              <a:t> </a:t>
            </a:r>
            <a:endParaRPr sz="2800">
              <a:solidFill>
                <a:srgbClr val="000000"/>
              </a:solidFill>
              <a:latin typeface="Calibri"/>
              <a:ea typeface="Calibri"/>
              <a:cs typeface="Calibri"/>
              <a:sym typeface="Calibri"/>
            </a:endParaRPr>
          </a:p>
          <a:p>
            <a:pPr marL="0" lvl="0" indent="0" algn="l" rtl="0">
              <a:lnSpc>
                <a:spcPct val="90000"/>
              </a:lnSpc>
              <a:spcBef>
                <a:spcPts val="1000"/>
              </a:spcBef>
              <a:spcAft>
                <a:spcPts val="0"/>
              </a:spcAft>
              <a:buSzPct val="97744"/>
              <a:buNone/>
            </a:pPr>
            <a:endParaRPr sz="2800">
              <a:solidFill>
                <a:srgbClr val="000000"/>
              </a:solidFill>
              <a:latin typeface="Calibri"/>
              <a:ea typeface="Calibri"/>
              <a:cs typeface="Calibri"/>
              <a:sym typeface="Calibri"/>
            </a:endParaRPr>
          </a:p>
          <a:p>
            <a:pPr marL="0" lvl="0" indent="0" algn="l" rtl="0">
              <a:lnSpc>
                <a:spcPct val="115000"/>
              </a:lnSpc>
              <a:spcBef>
                <a:spcPts val="0"/>
              </a:spcBef>
              <a:spcAft>
                <a:spcPts val="1200"/>
              </a:spcAft>
              <a:buSzPct val="210525"/>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Future Scope</a:t>
            </a:r>
            <a:endParaRPr/>
          </a:p>
        </p:txBody>
      </p:sp>
      <p:sp>
        <p:nvSpPr>
          <p:cNvPr id="337" name="Google Shape;337;p5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1200"/>
              </a:spcBef>
              <a:spcAft>
                <a:spcPts val="0"/>
              </a:spcAft>
              <a:buSzPts val="1500"/>
              <a:buChar char="➔"/>
            </a:pPr>
            <a:r>
              <a:rPr lang="en" sz="1400">
                <a:latin typeface="Arial"/>
                <a:ea typeface="Arial"/>
                <a:cs typeface="Arial"/>
                <a:sym typeface="Arial"/>
              </a:rPr>
              <a:t>In the future, we can improvise our dataset to incorporate a deeper level of sentimental sense to train and test our model. With the advancement in research our hopes are positive, that lemmatization and stemming resources will be in future available for the native language (Assamese), to make data pre-processing cleaner and to yield better results. Further we can expand our approach to handle negation rules which are not supported by our present models.</a:t>
            </a:r>
            <a:endParaRPr sz="1400">
              <a:latin typeface="Arial"/>
              <a:ea typeface="Arial"/>
              <a:cs typeface="Arial"/>
              <a:sym typeface="Arial"/>
            </a:endParaRPr>
          </a:p>
          <a:p>
            <a:pPr marL="457200" lvl="0" indent="0" algn="l" rtl="0">
              <a:lnSpc>
                <a:spcPct val="115000"/>
              </a:lnSpc>
              <a:spcBef>
                <a:spcPts val="1200"/>
              </a:spcBef>
              <a:spcAft>
                <a:spcPts val="1200"/>
              </a:spcAft>
              <a:buSzPts val="13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5"/>
          <p:cNvSpPr txBox="1">
            <a:spLocks noGrp="1"/>
          </p:cNvSpPr>
          <p:nvPr>
            <p:ph type="title"/>
          </p:nvPr>
        </p:nvSpPr>
        <p:spPr>
          <a:xfrm>
            <a:off x="472275"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 sz="2040"/>
              <a:t>Final Project Glimpses (In-language)</a:t>
            </a:r>
            <a:endParaRPr sz="2040"/>
          </a:p>
        </p:txBody>
      </p:sp>
      <p:sp>
        <p:nvSpPr>
          <p:cNvPr id="343" name="Google Shape;343;p5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pic>
        <p:nvPicPr>
          <p:cNvPr id="344" name="Google Shape;344;p55"/>
          <p:cNvPicPr preferRelativeResize="0"/>
          <p:nvPr/>
        </p:nvPicPr>
        <p:blipFill rotWithShape="1">
          <a:blip r:embed="rId3">
            <a:alphaModFix/>
          </a:blip>
          <a:srcRect/>
          <a:stretch/>
        </p:blipFill>
        <p:spPr>
          <a:xfrm>
            <a:off x="194475" y="1971675"/>
            <a:ext cx="4466826" cy="2831575"/>
          </a:xfrm>
          <a:prstGeom prst="rect">
            <a:avLst/>
          </a:prstGeom>
          <a:noFill/>
          <a:ln>
            <a:noFill/>
          </a:ln>
        </p:spPr>
      </p:pic>
      <p:pic>
        <p:nvPicPr>
          <p:cNvPr id="345" name="Google Shape;345;p55"/>
          <p:cNvPicPr preferRelativeResize="0"/>
          <p:nvPr/>
        </p:nvPicPr>
        <p:blipFill rotWithShape="1">
          <a:blip r:embed="rId4">
            <a:alphaModFix/>
          </a:blip>
          <a:srcRect/>
          <a:stretch/>
        </p:blipFill>
        <p:spPr>
          <a:xfrm>
            <a:off x="4661300" y="1912763"/>
            <a:ext cx="4361274" cy="2949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 sz="1940"/>
              <a:t>Final Project Glimpses(Machine Translation)</a:t>
            </a:r>
            <a:endParaRPr sz="1940"/>
          </a:p>
        </p:txBody>
      </p:sp>
      <p:sp>
        <p:nvSpPr>
          <p:cNvPr id="351" name="Google Shape;351;p56"/>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pic>
        <p:nvPicPr>
          <p:cNvPr id="352" name="Google Shape;352;p56"/>
          <p:cNvPicPr preferRelativeResize="0"/>
          <p:nvPr/>
        </p:nvPicPr>
        <p:blipFill rotWithShape="1">
          <a:blip r:embed="rId3">
            <a:alphaModFix/>
          </a:blip>
          <a:srcRect/>
          <a:stretch/>
        </p:blipFill>
        <p:spPr>
          <a:xfrm>
            <a:off x="387900" y="1778800"/>
            <a:ext cx="4184101" cy="3102999"/>
          </a:xfrm>
          <a:prstGeom prst="rect">
            <a:avLst/>
          </a:prstGeom>
          <a:noFill/>
          <a:ln>
            <a:noFill/>
          </a:ln>
        </p:spPr>
      </p:pic>
      <p:pic>
        <p:nvPicPr>
          <p:cNvPr id="353" name="Google Shape;353;p56"/>
          <p:cNvPicPr preferRelativeResize="0"/>
          <p:nvPr/>
        </p:nvPicPr>
        <p:blipFill rotWithShape="1">
          <a:blip r:embed="rId4">
            <a:alphaModFix/>
          </a:blip>
          <a:srcRect/>
          <a:stretch/>
        </p:blipFill>
        <p:spPr>
          <a:xfrm>
            <a:off x="4757750" y="1778800"/>
            <a:ext cx="4234374" cy="31029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References</a:t>
            </a:r>
            <a:endParaRPr/>
          </a:p>
        </p:txBody>
      </p:sp>
      <p:sp>
        <p:nvSpPr>
          <p:cNvPr id="359" name="Google Shape;359;p57"/>
          <p:cNvSpPr txBox="1">
            <a:spLocks noGrp="1"/>
          </p:cNvSpPr>
          <p:nvPr>
            <p:ph type="body" idx="1"/>
          </p:nvPr>
        </p:nvSpPr>
        <p:spPr>
          <a:xfrm>
            <a:off x="729450" y="1853850"/>
            <a:ext cx="7688700" cy="309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[1] Monkey Learn, "Sentiment Analysis," 2021. [Online]. Available: https://monkeylearn.com/sentiment-analysis/. [Accessed 13 August 2021].</a:t>
            </a:r>
            <a:endParaRPr/>
          </a:p>
          <a:p>
            <a:pPr marL="0" lvl="0" indent="0" algn="l" rtl="0">
              <a:lnSpc>
                <a:spcPct val="115000"/>
              </a:lnSpc>
              <a:spcBef>
                <a:spcPts val="1200"/>
              </a:spcBef>
              <a:spcAft>
                <a:spcPts val="0"/>
              </a:spcAft>
              <a:buSzPts val="1300"/>
              <a:buNone/>
            </a:pPr>
            <a:r>
              <a:rPr lang="en"/>
              <a:t>[2] Microsoft, "Translator documentation," 2021. [Online]. Available: https://docs.microsoft.com/en-us/azure/cognitive-services/translator/. [Accessed 13 August 2021].</a:t>
            </a:r>
            <a:endParaRPr/>
          </a:p>
          <a:p>
            <a:pPr marL="0" lvl="0" indent="0" algn="l" rtl="0">
              <a:lnSpc>
                <a:spcPct val="115000"/>
              </a:lnSpc>
              <a:spcBef>
                <a:spcPts val="1200"/>
              </a:spcBef>
              <a:spcAft>
                <a:spcPts val="0"/>
              </a:spcAft>
              <a:buSzPts val="1300"/>
              <a:buNone/>
            </a:pPr>
            <a:r>
              <a:rPr lang="en"/>
              <a:t>[3] NLTK, "NLTK 3.6.2 documentation," 2021. [Online]. Available: https://www.nltk.org/. [Accessed 13 August 2021].</a:t>
            </a:r>
            <a:endParaRPr/>
          </a:p>
          <a:p>
            <a:pPr marL="0" lvl="0" indent="0" algn="l" rtl="0">
              <a:lnSpc>
                <a:spcPct val="115000"/>
              </a:lnSpc>
              <a:spcBef>
                <a:spcPts val="1200"/>
              </a:spcBef>
              <a:spcAft>
                <a:spcPts val="1200"/>
              </a:spcAft>
              <a:buSzPts val="1300"/>
              <a:buNone/>
            </a:pPr>
            <a:r>
              <a:rPr lang="en"/>
              <a:t>[4] Noixobdo, "Assamese Stop-word list," 16 March 2011. [Online]. Available: https://noixobdo.blogspot.com/2011/03/assamese-stop-word-list.html. [Accessed 13 August 2021].</a:t>
            </a:r>
            <a:endParaRPr>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8"/>
          <p:cNvSpPr txBox="1">
            <a:spLocks noGrp="1"/>
          </p:cNvSpPr>
          <p:nvPr>
            <p:ph type="body" idx="1"/>
          </p:nvPr>
        </p:nvSpPr>
        <p:spPr>
          <a:xfrm>
            <a:off x="755400" y="1439725"/>
            <a:ext cx="7950300" cy="3177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300"/>
              <a:buNone/>
            </a:pPr>
            <a:r>
              <a:rPr lang="en"/>
              <a:t>[5]S. R. Shah and A. Kaushik, "Sentiment Analysis on Indian Indigenous Languages: A Review on Multilingual Opinion Mining," Preprints, 2019.</a:t>
            </a:r>
            <a:endParaRPr/>
          </a:p>
          <a:p>
            <a:pPr marL="0" lvl="0" indent="0" algn="l" rtl="0">
              <a:lnSpc>
                <a:spcPct val="115000"/>
              </a:lnSpc>
              <a:spcBef>
                <a:spcPts val="1200"/>
              </a:spcBef>
              <a:spcAft>
                <a:spcPts val="0"/>
              </a:spcAft>
              <a:buSzPts val="1300"/>
              <a:buNone/>
            </a:pPr>
            <a:r>
              <a:rPr lang="en"/>
              <a:t>[6]Data iku, "Concept Summary: Handling Text Features for ML," 2021. [Online]. Available: https://knowledge.dataiku.com/latest/courses/nlp-visual/text-handling/text-handling-summary.html. [Accessed 13 August 2021].</a:t>
            </a:r>
            <a:endParaRPr/>
          </a:p>
          <a:p>
            <a:pPr marL="0" lvl="0" indent="0" algn="l" rtl="0">
              <a:lnSpc>
                <a:spcPct val="115000"/>
              </a:lnSpc>
              <a:spcBef>
                <a:spcPts val="1200"/>
              </a:spcBef>
              <a:spcAft>
                <a:spcPts val="0"/>
              </a:spcAft>
              <a:buSzPts val="1300"/>
              <a:buNone/>
            </a:pPr>
            <a:r>
              <a:rPr lang="en"/>
              <a:t>[7]Streamlit, "The fastest way to build and share data apps," 2021. [Online]. Available: https://streamlit.io/. [Accessed 13 August 2021].</a:t>
            </a:r>
            <a:endParaRPr/>
          </a:p>
          <a:p>
            <a:pPr marL="0" lvl="0" indent="0" algn="l" rtl="0">
              <a:lnSpc>
                <a:spcPct val="115000"/>
              </a:lnSpc>
              <a:spcBef>
                <a:spcPts val="1200"/>
              </a:spcBef>
              <a:spcAft>
                <a:spcPts val="0"/>
              </a:spcAft>
              <a:buSzPts val="1300"/>
              <a:buNone/>
            </a:pPr>
            <a:r>
              <a:rPr lang="en"/>
              <a:t>[8] Hinrich Schütze, Christopher D Manning, and Prabhakar Raghavan. Introduction to information retrieval. In Proceedings of the international communication of association for computing machinery conference, page 260, 2008. </a:t>
            </a:r>
            <a:endParaRPr/>
          </a:p>
          <a:p>
            <a:pPr marL="0" lvl="0" indent="0" algn="l" rtl="0">
              <a:lnSpc>
                <a:spcPct val="115000"/>
              </a:lnSpc>
              <a:spcBef>
                <a:spcPts val="1200"/>
              </a:spcBef>
              <a:spcAft>
                <a:spcPts val="1200"/>
              </a:spcAft>
              <a:buSzPts val="13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8"/>
        <p:cNvGrpSpPr/>
        <p:nvPr/>
      </p:nvGrpSpPr>
      <p:grpSpPr>
        <a:xfrm>
          <a:off x="0" y="0"/>
          <a:ext cx="0" cy="0"/>
          <a:chOff x="0" y="0"/>
          <a:chExt cx="0" cy="0"/>
        </a:xfrm>
      </p:grpSpPr>
      <p:sp>
        <p:nvSpPr>
          <p:cNvPr id="369" name="Google Shape;369;p59"/>
          <p:cNvSpPr txBox="1"/>
          <p:nvPr/>
        </p:nvSpPr>
        <p:spPr>
          <a:xfrm>
            <a:off x="2730350" y="1880675"/>
            <a:ext cx="503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chemeClr val="dk1"/>
                </a:solidFill>
                <a:latin typeface="Times New Roman"/>
                <a:ea typeface="Times New Roman"/>
                <a:cs typeface="Times New Roman"/>
                <a:sym typeface="Times New Roman"/>
              </a:rPr>
              <a:t>   THANK YOU  </a:t>
            </a:r>
            <a:endParaRPr sz="3600" b="1"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9"/>
                                        </p:tgtEl>
                                        <p:attrNameLst>
                                          <p:attrName>style.visibility</p:attrName>
                                        </p:attrNameLst>
                                      </p:cBhvr>
                                      <p:to>
                                        <p:strVal val="visible"/>
                                      </p:to>
                                    </p:set>
                                    <p:animEffect transition="in" filter="fade">
                                      <p:cBhvr>
                                        <p:cTn id="7" dur="1300"/>
                                        <p:tgtEl>
                                          <p:spTgt spid="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36700"/>
            <a:ext cx="7339500" cy="6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260" b="1">
                <a:latin typeface="Arial"/>
                <a:ea typeface="Arial"/>
                <a:cs typeface="Arial"/>
                <a:sym typeface="Arial"/>
              </a:rPr>
              <a:t>Challenges of sentiment analysis </a:t>
            </a:r>
            <a:r>
              <a:rPr lang="en" sz="2260">
                <a:latin typeface="Arial"/>
                <a:ea typeface="Arial"/>
                <a:cs typeface="Arial"/>
                <a:sym typeface="Arial"/>
              </a:rPr>
              <a:t>in</a:t>
            </a:r>
            <a:r>
              <a:rPr lang="en" sz="2260" b="1">
                <a:latin typeface="Arial"/>
                <a:ea typeface="Arial"/>
                <a:cs typeface="Arial"/>
                <a:sym typeface="Arial"/>
              </a:rPr>
              <a:t> Assamese</a:t>
            </a:r>
            <a:endParaRPr sz="1000"/>
          </a:p>
        </p:txBody>
      </p:sp>
      <p:sp>
        <p:nvSpPr>
          <p:cNvPr id="113" name="Google Shape;113;p1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AutoNum type="arabicParenR"/>
            </a:pPr>
            <a:r>
              <a:rPr lang="en" sz="1600"/>
              <a:t>Assamese is morphologically rich and a free order language as compared to English language.</a:t>
            </a:r>
            <a:endParaRPr sz="1600"/>
          </a:p>
          <a:p>
            <a:pPr marL="457200" lvl="0" indent="-330200" algn="l" rtl="0">
              <a:lnSpc>
                <a:spcPct val="115000"/>
              </a:lnSpc>
              <a:spcBef>
                <a:spcPts val="0"/>
              </a:spcBef>
              <a:spcAft>
                <a:spcPts val="0"/>
              </a:spcAft>
              <a:buSzPts val="1600"/>
              <a:buAutoNum type="arabicParenR"/>
            </a:pPr>
            <a:r>
              <a:rPr lang="en" sz="1600"/>
              <a:t>Assamese is a resource scarce language which causes problems in collection and generation of datasets.</a:t>
            </a:r>
            <a:endParaRPr sz="1600"/>
          </a:p>
          <a:p>
            <a:pPr marL="457200" lvl="0" indent="-330200" algn="l" rtl="0">
              <a:lnSpc>
                <a:spcPct val="115000"/>
              </a:lnSpc>
              <a:spcBef>
                <a:spcPts val="0"/>
              </a:spcBef>
              <a:spcAft>
                <a:spcPts val="0"/>
              </a:spcAft>
              <a:buSzPts val="1600"/>
              <a:buAutoNum type="arabicParenR"/>
            </a:pPr>
            <a:r>
              <a:rPr lang="en" sz="1600"/>
              <a:t>Very little research work has been done related to Sentiment analysis in Assamese.</a:t>
            </a:r>
            <a:endParaRPr sz="2100">
              <a:latin typeface="Calibri"/>
              <a:ea typeface="Calibri"/>
              <a:cs typeface="Calibri"/>
              <a:sym typeface="Calibri"/>
            </a:endParaRPr>
          </a:p>
          <a:p>
            <a:pPr marL="0" lvl="0" indent="0" algn="l" rtl="0">
              <a:lnSpc>
                <a:spcPct val="90000"/>
              </a:lnSpc>
              <a:spcBef>
                <a:spcPts val="1200"/>
              </a:spcBef>
              <a:spcAft>
                <a:spcPts val="0"/>
              </a:spcAft>
              <a:buSzPts val="1300"/>
              <a:buNone/>
            </a:pPr>
            <a:endParaRPr sz="1800">
              <a:latin typeface="Calibri"/>
              <a:ea typeface="Calibri"/>
              <a:cs typeface="Calibri"/>
              <a:sym typeface="Calibri"/>
            </a:endParaRPr>
          </a:p>
          <a:p>
            <a:pPr marL="0" lvl="0" indent="0" algn="l" rtl="0">
              <a:lnSpc>
                <a:spcPct val="115000"/>
              </a:lnSpc>
              <a:spcBef>
                <a:spcPts val="0"/>
              </a:spcBef>
              <a:spcAft>
                <a:spcPts val="0"/>
              </a:spcAft>
              <a:buSzPts val="1300"/>
              <a:buNone/>
            </a:pPr>
            <a:endParaRPr sz="1679">
              <a:latin typeface="Calibri"/>
              <a:ea typeface="Calibri"/>
              <a:cs typeface="Calibri"/>
              <a:sym typeface="Calibri"/>
            </a:endParaRPr>
          </a:p>
          <a:p>
            <a:pPr marL="0" lvl="0" indent="0" algn="l" rtl="0">
              <a:lnSpc>
                <a:spcPct val="90000"/>
              </a:lnSpc>
              <a:spcBef>
                <a:spcPts val="1000"/>
              </a:spcBef>
              <a:spcAft>
                <a:spcPts val="0"/>
              </a:spcAft>
              <a:buSzPts val="1300"/>
              <a:buNone/>
            </a:pPr>
            <a:endParaRPr sz="1679">
              <a:latin typeface="Calibri"/>
              <a:ea typeface="Calibri"/>
              <a:cs typeface="Calibri"/>
              <a:sym typeface="Calibri"/>
            </a:endParaRPr>
          </a:p>
          <a:p>
            <a:pPr marL="0" lvl="0" indent="0" algn="l" rtl="0">
              <a:lnSpc>
                <a:spcPct val="115000"/>
              </a:lnSpc>
              <a:spcBef>
                <a:spcPts val="0"/>
              </a:spcBef>
              <a:spcAft>
                <a:spcPts val="0"/>
              </a:spcAft>
              <a:buSzPts val="964"/>
              <a:buNone/>
            </a:pPr>
            <a:endParaRPr sz="2564">
              <a:latin typeface="Calibri"/>
              <a:ea typeface="Calibri"/>
              <a:cs typeface="Calibri"/>
              <a:sym typeface="Calibri"/>
            </a:endParaRPr>
          </a:p>
          <a:p>
            <a:pPr marL="0" lvl="0" indent="0" algn="l" rtl="0">
              <a:lnSpc>
                <a:spcPct val="90000"/>
              </a:lnSpc>
              <a:spcBef>
                <a:spcPts val="1000"/>
              </a:spcBef>
              <a:spcAft>
                <a:spcPts val="0"/>
              </a:spcAft>
              <a:buSzPts val="1300"/>
              <a:buNone/>
            </a:pPr>
            <a:endParaRPr sz="3124">
              <a:latin typeface="Calibri"/>
              <a:ea typeface="Calibri"/>
              <a:cs typeface="Calibri"/>
              <a:sym typeface="Calibri"/>
            </a:endParaRPr>
          </a:p>
          <a:p>
            <a:pPr marL="0" lvl="0" indent="0" algn="l" rtl="0">
              <a:lnSpc>
                <a:spcPct val="90000"/>
              </a:lnSpc>
              <a:spcBef>
                <a:spcPts val="1000"/>
              </a:spcBef>
              <a:spcAft>
                <a:spcPts val="0"/>
              </a:spcAft>
              <a:buSzPts val="1300"/>
              <a:buNone/>
            </a:pPr>
            <a:endParaRPr sz="2800">
              <a:latin typeface="Calibri"/>
              <a:ea typeface="Calibri"/>
              <a:cs typeface="Calibri"/>
              <a:sym typeface="Calibri"/>
            </a:endParaRPr>
          </a:p>
          <a:p>
            <a:pPr marL="0" lvl="0" indent="0" algn="l" rtl="0">
              <a:lnSpc>
                <a:spcPct val="115000"/>
              </a:lnSpc>
              <a:spcBef>
                <a:spcPts val="0"/>
              </a:spcBef>
              <a:spcAft>
                <a:spcPts val="1200"/>
              </a:spcAft>
              <a:buSzPts val="13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860">
                <a:latin typeface="Arial"/>
                <a:ea typeface="Arial"/>
                <a:cs typeface="Arial"/>
                <a:sym typeface="Arial"/>
              </a:rPr>
              <a:t>Approach</a:t>
            </a:r>
            <a:endParaRPr sz="1240"/>
          </a:p>
        </p:txBody>
      </p:sp>
      <p:sp>
        <p:nvSpPr>
          <p:cNvPr id="119" name="Google Shape;119;p18"/>
          <p:cNvSpPr txBox="1">
            <a:spLocks noGrp="1"/>
          </p:cNvSpPr>
          <p:nvPr>
            <p:ph type="body" idx="1"/>
          </p:nvPr>
        </p:nvSpPr>
        <p:spPr>
          <a:xfrm>
            <a:off x="729450" y="2078875"/>
            <a:ext cx="7761900" cy="2605500"/>
          </a:xfrm>
          <a:prstGeom prst="rect">
            <a:avLst/>
          </a:prstGeom>
          <a:noFill/>
          <a:ln>
            <a:noFill/>
          </a:ln>
        </p:spPr>
        <p:txBody>
          <a:bodyPr spcFirstLastPara="1" wrap="square" lIns="91425" tIns="91425" rIns="91425" bIns="91425" anchor="t" anchorCtr="0">
            <a:normAutofit fontScale="40000" lnSpcReduction="20000"/>
          </a:bodyPr>
          <a:lstStyle/>
          <a:p>
            <a:pPr marL="0" lvl="0" indent="0" algn="l" rtl="0">
              <a:lnSpc>
                <a:spcPct val="150000"/>
              </a:lnSpc>
              <a:spcBef>
                <a:spcPts val="0"/>
              </a:spcBef>
              <a:spcAft>
                <a:spcPts val="0"/>
              </a:spcAft>
              <a:buSzPct val="91756"/>
              <a:buNone/>
            </a:pPr>
            <a:r>
              <a:rPr lang="en" sz="3541"/>
              <a:t>We have used two approaches to classify the sentiment of Assamese reviews as positive or Negative.</a:t>
            </a:r>
            <a:endParaRPr sz="3541"/>
          </a:p>
          <a:p>
            <a:pPr marL="457200" lvl="0" indent="-318599" algn="l" rtl="0">
              <a:lnSpc>
                <a:spcPct val="150000"/>
              </a:lnSpc>
              <a:spcBef>
                <a:spcPts val="1200"/>
              </a:spcBef>
              <a:spcAft>
                <a:spcPts val="0"/>
              </a:spcAft>
              <a:buSzPct val="99971"/>
              <a:buAutoNum type="arabicPeriod"/>
            </a:pPr>
            <a:r>
              <a:rPr lang="en" sz="3541"/>
              <a:t>IN language Semantic Analysis. : This approach is based on training the classifiers on the same language as text.</a:t>
            </a:r>
            <a:endParaRPr sz="3541"/>
          </a:p>
          <a:p>
            <a:pPr marL="457200" lvl="0" indent="-318599" algn="l" rtl="0">
              <a:lnSpc>
                <a:spcPct val="150000"/>
              </a:lnSpc>
              <a:spcBef>
                <a:spcPts val="0"/>
              </a:spcBef>
              <a:spcAft>
                <a:spcPts val="0"/>
              </a:spcAft>
              <a:buSzPct val="99971"/>
              <a:buAutoNum type="arabicPeriod"/>
            </a:pPr>
            <a:r>
              <a:rPr lang="en" sz="3541"/>
              <a:t>Machine Translation Based Semantic Analysis. : In this approach we train the classifier on English reviews and for testing, we translate the Assamese reviews into English using </a:t>
            </a:r>
            <a:r>
              <a:rPr lang="en" sz="3541" u="sng">
                <a:solidFill>
                  <a:schemeClr val="hlink"/>
                </a:solidFill>
                <a:hlinkClick r:id="rId3"/>
              </a:rPr>
              <a:t>Microsoft Translator API</a:t>
            </a:r>
            <a:r>
              <a:rPr lang="en" sz="3541"/>
              <a:t> [2]  and then we classify the Sentiment of the review.</a:t>
            </a:r>
            <a:endParaRPr sz="3541">
              <a:solidFill>
                <a:srgbClr val="0E101A"/>
              </a:solidFill>
              <a:latin typeface="Arial"/>
              <a:ea typeface="Arial"/>
              <a:cs typeface="Arial"/>
              <a:sym typeface="Arial"/>
            </a:endParaRPr>
          </a:p>
          <a:p>
            <a:pPr marL="0" lvl="0" indent="0" algn="l" rtl="0">
              <a:lnSpc>
                <a:spcPct val="150000"/>
              </a:lnSpc>
              <a:spcBef>
                <a:spcPts val="1200"/>
              </a:spcBef>
              <a:spcAft>
                <a:spcPts val="1200"/>
              </a:spcAft>
              <a:buSzPct val="61904"/>
              <a:buNone/>
            </a:pPr>
            <a:endParaRPr sz="21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Dataset Used</a:t>
            </a:r>
            <a:endParaRPr/>
          </a:p>
        </p:txBody>
      </p:sp>
      <p:sp>
        <p:nvSpPr>
          <p:cNvPr id="125" name="Google Shape;125;p19"/>
          <p:cNvSpPr txBox="1">
            <a:spLocks noGrp="1"/>
          </p:cNvSpPr>
          <p:nvPr>
            <p:ph type="body" idx="1"/>
          </p:nvPr>
        </p:nvSpPr>
        <p:spPr>
          <a:xfrm>
            <a:off x="583100" y="1853850"/>
            <a:ext cx="7688700" cy="29466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a:t> We have collected a total of </a:t>
            </a:r>
            <a:r>
              <a:rPr lang="en" sz="1700" b="1"/>
              <a:t>1028</a:t>
            </a:r>
            <a:r>
              <a:rPr lang="en" sz="1700"/>
              <a:t> Assamese songs reviews from youtube comments and manually annotated them as 1( positive) and 0 (negative).</a:t>
            </a:r>
            <a:endParaRPr sz="1700"/>
          </a:p>
          <a:p>
            <a:pPr marL="457200" lvl="0" indent="0" algn="l" rtl="0">
              <a:lnSpc>
                <a:spcPct val="115000"/>
              </a:lnSpc>
              <a:spcBef>
                <a:spcPts val="0"/>
              </a:spcBef>
              <a:spcAft>
                <a:spcPts val="0"/>
              </a:spcAft>
              <a:buSzPts val="1300"/>
              <a:buNone/>
            </a:pPr>
            <a:endParaRPr sz="1700"/>
          </a:p>
          <a:p>
            <a:pPr marL="457200" lvl="0" indent="-336550" algn="l" rtl="0">
              <a:lnSpc>
                <a:spcPct val="115000"/>
              </a:lnSpc>
              <a:spcBef>
                <a:spcPts val="0"/>
              </a:spcBef>
              <a:spcAft>
                <a:spcPts val="0"/>
              </a:spcAft>
              <a:buSzPts val="1700"/>
              <a:buChar char="●"/>
            </a:pPr>
            <a:r>
              <a:rPr lang="en" sz="1700"/>
              <a:t> Out of 1028 reviews collected manually, </a:t>
            </a:r>
            <a:r>
              <a:rPr lang="en" sz="1700" b="1"/>
              <a:t>505</a:t>
            </a:r>
            <a:r>
              <a:rPr lang="en" sz="1700"/>
              <a:t> reviews are positive and the rest </a:t>
            </a:r>
            <a:r>
              <a:rPr lang="en" sz="1700" b="1"/>
              <a:t>523 </a:t>
            </a:r>
            <a:r>
              <a:rPr lang="en" sz="1700"/>
              <a:t>are negative reviews. </a:t>
            </a:r>
            <a:endParaRPr sz="1700"/>
          </a:p>
          <a:p>
            <a:pPr marL="457200" lvl="0" indent="0" algn="l" rtl="0">
              <a:lnSpc>
                <a:spcPct val="115000"/>
              </a:lnSpc>
              <a:spcBef>
                <a:spcPts val="0"/>
              </a:spcBef>
              <a:spcAft>
                <a:spcPts val="0"/>
              </a:spcAft>
              <a:buSzPts val="1300"/>
              <a:buNone/>
            </a:pPr>
            <a:endParaRPr sz="1700"/>
          </a:p>
          <a:p>
            <a:pPr marL="457200" lvl="0" indent="-336550" algn="l" rtl="0">
              <a:lnSpc>
                <a:spcPct val="115000"/>
              </a:lnSpc>
              <a:spcBef>
                <a:spcPts val="0"/>
              </a:spcBef>
              <a:spcAft>
                <a:spcPts val="0"/>
              </a:spcAft>
              <a:buSzPts val="1700"/>
              <a:buChar char="●"/>
            </a:pPr>
            <a:r>
              <a:rPr lang="en" sz="1700"/>
              <a:t>For Machine Translation based approach,  using </a:t>
            </a:r>
            <a:r>
              <a:rPr lang="en" sz="1700" u="sng">
                <a:solidFill>
                  <a:schemeClr val="hlink"/>
                </a:solidFill>
                <a:hlinkClick r:id="rId3"/>
              </a:rPr>
              <a:t>Microsoft Azure Cognitive Services(Translator)</a:t>
            </a:r>
            <a:r>
              <a:rPr lang="en" sz="1700"/>
              <a:t> [2] the native language reviews are translated to relative English reviews.</a:t>
            </a:r>
            <a:endParaRPr sz="1700">
              <a:solidFill>
                <a:srgbClr val="C9D1D9"/>
              </a:solidFill>
              <a:highlight>
                <a:srgbClr val="0D1117"/>
              </a:highlight>
              <a:latin typeface="Arial"/>
              <a:ea typeface="Arial"/>
              <a:cs typeface="Arial"/>
              <a:sym typeface="Arial"/>
            </a:endParaRPr>
          </a:p>
          <a:p>
            <a:pPr marL="0" lvl="0" indent="0" algn="l" rtl="0">
              <a:lnSpc>
                <a:spcPct val="115000"/>
              </a:lnSpc>
              <a:spcBef>
                <a:spcPts val="1200"/>
              </a:spcBef>
              <a:spcAft>
                <a:spcPts val="1200"/>
              </a:spcAft>
              <a:buSzPts val="1300"/>
              <a:buNone/>
            </a:pP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558000" y="1168625"/>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 sz="2240"/>
              <a:t>In-Language Classification</a:t>
            </a:r>
            <a:endParaRPr sz="2240"/>
          </a:p>
        </p:txBody>
      </p:sp>
      <p:sp>
        <p:nvSpPr>
          <p:cNvPr id="131" name="Google Shape;131;p20"/>
          <p:cNvSpPr txBox="1">
            <a:spLocks noGrp="1"/>
          </p:cNvSpPr>
          <p:nvPr>
            <p:ph type="body" idx="1"/>
          </p:nvPr>
        </p:nvSpPr>
        <p:spPr>
          <a:xfrm>
            <a:off x="654425" y="1703825"/>
            <a:ext cx="7688700" cy="2614500"/>
          </a:xfrm>
          <a:prstGeom prst="rect">
            <a:avLst/>
          </a:prstGeom>
          <a:noFill/>
          <a:ln>
            <a:noFill/>
          </a:ln>
        </p:spPr>
        <p:txBody>
          <a:bodyPr spcFirstLastPara="1" wrap="square" lIns="91425" tIns="91425" rIns="91425" bIns="91425" anchor="t" anchorCtr="0">
            <a:normAutofit fontScale="55000" lnSpcReduction="10000"/>
          </a:bodyPr>
          <a:lstStyle/>
          <a:p>
            <a:pPr marL="457200" lvl="0" indent="-316102" algn="l" rtl="0">
              <a:lnSpc>
                <a:spcPct val="115000"/>
              </a:lnSpc>
              <a:spcBef>
                <a:spcPts val="1200"/>
              </a:spcBef>
              <a:spcAft>
                <a:spcPts val="0"/>
              </a:spcAft>
              <a:buSzPct val="100000"/>
              <a:buFont typeface="Arial"/>
              <a:buChar char="➔"/>
            </a:pPr>
            <a:r>
              <a:rPr lang="en" sz="2900">
                <a:latin typeface="Arial"/>
                <a:ea typeface="Arial"/>
                <a:cs typeface="Arial"/>
                <a:sym typeface="Arial"/>
              </a:rPr>
              <a:t>This approach is based on training the classifiers in the same language as the text. It relies heavily on the availability of resources in the same language to analyze the sentiment. Thus all training text, testing text are in the Assamese language. The feature representation(Term frequency or TF-IDF) can be varied to see the effect on In-language classification on Assamese song reviews. In this approach, we use a variety of classifiers to train and test the data. We know TF-IDF can be a better way of feature matrix generation as it reduces the effect of very frequent words in documents but does not contribute much to the relevance of the text.</a:t>
            </a:r>
            <a:endParaRPr sz="2900">
              <a:latin typeface="Arial"/>
              <a:ea typeface="Arial"/>
              <a:cs typeface="Arial"/>
              <a:sym typeface="Arial"/>
            </a:endParaRPr>
          </a:p>
          <a:p>
            <a:pPr marL="177800" lvl="0" indent="0" algn="l" rtl="0">
              <a:lnSpc>
                <a:spcPct val="115000"/>
              </a:lnSpc>
              <a:spcBef>
                <a:spcPts val="1200"/>
              </a:spcBef>
              <a:spcAft>
                <a:spcPts val="0"/>
              </a:spcAft>
              <a:buSzPct val="248803"/>
              <a:buNone/>
            </a:pPr>
            <a:r>
              <a:rPr lang="en" sz="1100">
                <a:solidFill>
                  <a:srgbClr val="292929"/>
                </a:solidFill>
                <a:latin typeface="Arial"/>
                <a:ea typeface="Arial"/>
                <a:cs typeface="Arial"/>
                <a:sym typeface="Arial"/>
              </a:rPr>
              <a:t> </a:t>
            </a:r>
            <a:endParaRPr sz="1100">
              <a:solidFill>
                <a:srgbClr val="292929"/>
              </a:solidFill>
              <a:latin typeface="Arial"/>
              <a:ea typeface="Arial"/>
              <a:cs typeface="Arial"/>
              <a:sym typeface="Arial"/>
            </a:endParaRPr>
          </a:p>
          <a:p>
            <a:pPr marL="0" lvl="0" indent="0" algn="l" rtl="0">
              <a:lnSpc>
                <a:spcPct val="115000"/>
              </a:lnSpc>
              <a:spcBef>
                <a:spcPts val="1200"/>
              </a:spcBef>
              <a:spcAft>
                <a:spcPts val="1200"/>
              </a:spcAft>
              <a:buSzPct val="195488"/>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728675" y="717950"/>
            <a:ext cx="7243774" cy="41148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1882</Words>
  <Application>Microsoft Office PowerPoint</Application>
  <PresentationFormat>On-screen Show (16:9)</PresentationFormat>
  <Paragraphs>218</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Times New Roman</vt:lpstr>
      <vt:lpstr>Arial</vt:lpstr>
      <vt:lpstr>Raleway</vt:lpstr>
      <vt:lpstr>Calibri</vt:lpstr>
      <vt:lpstr>Lato</vt:lpstr>
      <vt:lpstr>Streamline</vt:lpstr>
      <vt:lpstr>Sentimental Analysis on Assamese Song Reviews</vt:lpstr>
      <vt:lpstr>PowerPoint Presentation</vt:lpstr>
      <vt:lpstr>Why sentimental analysis is important?</vt:lpstr>
      <vt:lpstr>Why Assamese language?</vt:lpstr>
      <vt:lpstr>Challenges of sentiment analysis in Assamese</vt:lpstr>
      <vt:lpstr>Approach</vt:lpstr>
      <vt:lpstr>Dataset Used</vt:lpstr>
      <vt:lpstr>In-Language Classification</vt:lpstr>
      <vt:lpstr>PowerPoint Presentation</vt:lpstr>
      <vt:lpstr>PowerPoint Presentation</vt:lpstr>
      <vt:lpstr>Data preprocessing in In-language approach</vt:lpstr>
      <vt:lpstr>PowerPoint Presentation</vt:lpstr>
      <vt:lpstr>PowerPoint Presentation</vt:lpstr>
      <vt:lpstr>PowerPoint Presentation</vt:lpstr>
      <vt:lpstr>Machine Translation </vt:lpstr>
      <vt:lpstr>PowerPoint Presentation</vt:lpstr>
      <vt:lpstr>PowerPoint Presentation</vt:lpstr>
      <vt:lpstr>Data preprocessing in Machine Translation approach</vt:lpstr>
      <vt:lpstr>PowerPoint Presentation</vt:lpstr>
      <vt:lpstr>PowerPoint Presentation</vt:lpstr>
      <vt:lpstr>PowerPoint Presentation</vt:lpstr>
      <vt:lpstr>Feature Matrix Generation using TF-IDF </vt:lpstr>
      <vt:lpstr>PowerPoint Presentation</vt:lpstr>
      <vt:lpstr>PowerPoint Presentation</vt:lpstr>
      <vt:lpstr>Count Vectorization </vt:lpstr>
      <vt:lpstr>PowerPoint Presentation</vt:lpstr>
      <vt:lpstr>Classification</vt:lpstr>
      <vt:lpstr>PowerPoint Presentation</vt:lpstr>
      <vt:lpstr>PowerPoint Presentation</vt:lpstr>
      <vt:lpstr>Results and graphical analysis</vt:lpstr>
      <vt:lpstr>PowerPoint Presentation</vt:lpstr>
      <vt:lpstr>Accuracy</vt:lpstr>
      <vt:lpstr>PowerPoint Presentation</vt:lpstr>
      <vt:lpstr>PowerPoint Presentation</vt:lpstr>
      <vt:lpstr>Accuracy, precision, recall and f1 scores of different classifiers obtained in In-language approach</vt:lpstr>
      <vt:lpstr>PowerPoint Presentation</vt:lpstr>
      <vt:lpstr>Accuracy, precision, recall and f1 scores of different classifiers obtained in machine translation approach</vt:lpstr>
      <vt:lpstr>PowerPoint Presentation</vt:lpstr>
      <vt:lpstr>Confusion matrix</vt:lpstr>
      <vt:lpstr>Deployment of Model </vt:lpstr>
      <vt:lpstr>Conclusion </vt:lpstr>
      <vt:lpstr>Future Scope</vt:lpstr>
      <vt:lpstr>Final Project Glimpses (In-language)</vt:lpstr>
      <vt:lpstr>Final Project Glimpses(Machine Translation)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on Assamese Song Reviews</dc:title>
  <cp:lastModifiedBy>Reckon Mazumdar</cp:lastModifiedBy>
  <cp:revision>1</cp:revision>
  <dcterms:modified xsi:type="dcterms:W3CDTF">2021-08-17T15:52:34Z</dcterms:modified>
</cp:coreProperties>
</file>