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C300-54EA-4102-8F8A-EB4B3078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E8D20-3677-432C-B23F-2418090F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C532-5045-46CA-A88B-8A0D808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3D65-EEEA-455F-AE28-7731D5F9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323E-A5C6-4242-B933-1E72D008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4602-9896-4F54-B4D4-9DE6C32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59049-40C9-4F5C-8907-F1AEE165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9DED-0324-4C86-91E6-9C3D5A70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8BE6-7D95-4E9D-AE34-C2C26385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498B-6764-4A78-B043-CD6B63BB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B32A3-8474-4900-A7E5-7F0541B0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A35A-0196-4508-A18A-635556FA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C407-A67A-4113-B2DC-CA9EB186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9013-8136-4A9F-B52F-88FBEC0F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14DA-61C2-4573-AF59-AE676D43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C3B-7F4D-49D9-8CFC-FF94431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268F-4DF3-4644-B39D-D41F0B5D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2346-0E42-4800-8B31-E167A4AC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D652-D371-40ED-8E3D-89022A73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8887-99E8-441F-BEFE-7879F68F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C030-55ED-4B18-9D78-CE96564F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02D0-05E0-4655-AE0C-7B40F2C8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F155-0A78-4DC4-98CC-FBE574F2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A4DC-7935-458A-8D39-DDEBA73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41E5-F62E-4D0D-8841-778A3C3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26FB-15C0-442B-8E15-BB3ABD55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494F-ED30-4192-AFCF-D1CEA8AF7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3780E-F4E5-4358-9EC6-678DAF6DB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C3B4C-23BF-4228-AF3F-EB5D5F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5221-2DEB-4BF7-B2CE-17C0507B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BB4F7-558B-4E83-9749-134E3E3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E931-6AE1-4834-A264-D72F8953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6E78-20FD-41A5-B1F1-3C9F07A7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49856-3241-4F0A-9A28-ADEB35B6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6C254-FC72-44E5-BD2A-AA7E19FB7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3FCBE-BEA7-4829-A9DE-020627FD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530E2-2364-4C1D-91D9-7E8A50EA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20EF9-6E6D-4EFC-B85E-8EF0DD2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0D34C-4719-45B7-AD76-B01805BC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C9E-E4B1-4A13-B6DA-57BC1DDB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5AC7C-745C-4D43-A16C-06B35FAD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9D7AE-ABF2-4F3E-A85D-9A927A3B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DEED-BABC-41D2-8181-B8D46BB7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3652A-053C-4430-BD74-DEA51DB6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87A4F-236B-4659-A734-6267DA9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76DC-2363-44BB-A57A-B29CF85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40C7-D5AD-43F9-942A-DF23D19C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0BC-1433-4CEF-B844-67472B0C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6808-BF95-491F-840B-2E67B08F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3C79-D5DA-48A9-9574-95000E8E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B90D-1F05-4F9C-BA14-386D2EE3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1F32-19DB-449F-8398-F6FE1601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18C3-3E3D-40EE-8E20-4A15861F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5F1FD-A0D5-49B2-AE3D-17CDFFCE7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53465-B806-4BF5-A513-EBE6000B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D574-7CBB-4021-BD62-4E7D1E1A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EFDE-4A7F-4104-9166-16F60FAB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9F43-C46F-4A7F-B403-1E5108EA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66DDF-8849-44DC-A265-708C8712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0DEF-8D3F-48A8-9139-CC76A9F4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E8DD-8F14-410B-AD68-123852C6A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4554-A409-46DD-88EA-E234EA5FD2E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438D-7A08-4FCF-88B6-2B0B4375D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C41F-7F3A-43B2-8872-2A7EE47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5021-8A74-4481-B034-C66A9F2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ECF2E-1291-4A64-9E50-F4BE1D9F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2" y="578852"/>
            <a:ext cx="11111696" cy="1081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C0FD6-B71C-4DFF-8A00-C604889D80B4}"/>
              </a:ext>
            </a:extLst>
          </p:cNvPr>
          <p:cNvSpPr txBox="1"/>
          <p:nvPr/>
        </p:nvSpPr>
        <p:spPr>
          <a:xfrm>
            <a:off x="647700" y="2095500"/>
            <a:ext cx="1100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81B1FC-0C95-42EC-B63D-91F311AB9810}"/>
              </a:ext>
            </a:extLst>
          </p:cNvPr>
          <p:cNvSpPr txBox="1"/>
          <p:nvPr/>
        </p:nvSpPr>
        <p:spPr>
          <a:xfrm>
            <a:off x="399307" y="3950913"/>
            <a:ext cx="7738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Definišemo šta radimo sa elementima van granica ili nedostajućim vrednostima</a:t>
            </a:r>
          </a:p>
          <a:p>
            <a:r>
              <a:rPr lang="sr-Cyrl-RS" i="1" dirty="0"/>
              <a:t>А</a:t>
            </a:r>
            <a:r>
              <a:rPr lang="sr-Latn-RS" i="1" dirty="0" err="1"/>
              <a:t>ction</a:t>
            </a:r>
            <a:r>
              <a:rPr lang="sr-Latn-RS" i="1" dirty="0"/>
              <a:t> – </a:t>
            </a:r>
            <a:r>
              <a:rPr lang="sr-Latn-RS" dirty="0"/>
              <a:t>definišemo akciju koja će se izvršiti</a:t>
            </a:r>
          </a:p>
          <a:p>
            <a:endParaRPr lang="sr-Latn-RS" i="1" dirty="0"/>
          </a:p>
          <a:p>
            <a:r>
              <a:rPr lang="sr-Latn-RS" dirty="0"/>
              <a:t>Kada definišem šta želi da radimo: </a:t>
            </a:r>
            <a:r>
              <a:rPr lang="sr-Latn-RS" dirty="0" err="1"/>
              <a:t>Generate</a:t>
            </a:r>
            <a:r>
              <a:rPr lang="sr-Latn-RS" dirty="0"/>
              <a:t> -&gt; </a:t>
            </a:r>
            <a:r>
              <a:rPr lang="sr-Latn-RS" i="1" dirty="0" err="1"/>
              <a:t>Outlier</a:t>
            </a:r>
            <a:r>
              <a:rPr lang="sr-Latn-RS" i="1" dirty="0"/>
              <a:t> </a:t>
            </a:r>
            <a:r>
              <a:rPr lang="sr-Latn-RS" i="1" dirty="0" err="1"/>
              <a:t>and</a:t>
            </a:r>
            <a:r>
              <a:rPr lang="sr-Latn-RS" i="1" dirty="0"/>
              <a:t> </a:t>
            </a:r>
            <a:r>
              <a:rPr lang="sr-Latn-RS" i="1" dirty="0" err="1"/>
              <a:t>extreme</a:t>
            </a:r>
            <a:r>
              <a:rPr lang="sr-Latn-RS" i="1" dirty="0"/>
              <a:t> </a:t>
            </a:r>
            <a:r>
              <a:rPr lang="sr-Latn-RS" i="1" dirty="0" err="1"/>
              <a:t>supernode</a:t>
            </a:r>
            <a:endParaRPr lang="sr-Latn-RS" i="1" dirty="0"/>
          </a:p>
          <a:p>
            <a:r>
              <a:rPr lang="sr-Latn-RS" dirty="0"/>
              <a:t>Ovako se kreira novi čvor koji obrađuje podatke kako smo mi definisali.</a:t>
            </a:r>
          </a:p>
          <a:p>
            <a:endParaRPr lang="sr-Latn-RS" dirty="0"/>
          </a:p>
          <a:p>
            <a:r>
              <a:rPr lang="sr-Latn-RS" i="1" dirty="0"/>
              <a:t>Input </a:t>
            </a:r>
            <a:r>
              <a:rPr lang="sr-Latn-RS" i="1" dirty="0" err="1"/>
              <a:t>missing</a:t>
            </a:r>
            <a:r>
              <a:rPr lang="sr-Latn-RS" dirty="0"/>
              <a:t> – definišemo koje nedostajuće vrednosti koje želimo da obradimo</a:t>
            </a:r>
          </a:p>
          <a:p>
            <a:r>
              <a:rPr lang="sr-Latn-RS" i="1" dirty="0" err="1"/>
              <a:t>Method</a:t>
            </a:r>
            <a:r>
              <a:rPr lang="sr-Latn-RS" i="1" dirty="0"/>
              <a:t> – </a:t>
            </a:r>
            <a:r>
              <a:rPr lang="sr-Latn-RS" dirty="0"/>
              <a:t>šta radimo sa nedostajućom</a:t>
            </a:r>
          </a:p>
          <a:p>
            <a:r>
              <a:rPr lang="sr-Latn-RS" dirty="0" err="1"/>
              <a:t>Generate</a:t>
            </a:r>
            <a:r>
              <a:rPr lang="sr-Latn-RS" dirty="0"/>
              <a:t> -&gt; </a:t>
            </a:r>
            <a:r>
              <a:rPr lang="sr-Latn-RS" i="1" dirty="0" err="1"/>
              <a:t>Missing</a:t>
            </a:r>
            <a:r>
              <a:rPr lang="sr-Latn-RS" i="1" dirty="0"/>
              <a:t> </a:t>
            </a:r>
            <a:r>
              <a:rPr lang="sr-Latn-RS" i="1" dirty="0" err="1"/>
              <a:t>values</a:t>
            </a:r>
            <a:r>
              <a:rPr lang="sr-Latn-RS" i="1" dirty="0"/>
              <a:t> </a:t>
            </a:r>
            <a:r>
              <a:rPr lang="sr-Latn-RS" i="1" dirty="0" err="1"/>
              <a:t>supernode</a:t>
            </a:r>
            <a:endParaRPr lang="sr-Latn-R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A9AD-3D6B-40FE-924D-C745487A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7" y="165349"/>
            <a:ext cx="10779233" cy="378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523C03-2909-49D0-9E01-FC4BA12BE3D0}"/>
              </a:ext>
            </a:extLst>
          </p:cNvPr>
          <p:cNvSpPr txBox="1"/>
          <p:nvPr/>
        </p:nvSpPr>
        <p:spPr>
          <a:xfrm>
            <a:off x="8348453" y="4015740"/>
            <a:ext cx="3444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Metode:</a:t>
            </a:r>
          </a:p>
          <a:p>
            <a:r>
              <a:rPr lang="sr-Latn-RS" i="1" dirty="0" err="1"/>
              <a:t>Fixed</a:t>
            </a:r>
            <a:r>
              <a:rPr lang="sr-Latn-RS" dirty="0"/>
              <a:t> – fiksna </a:t>
            </a:r>
            <a:r>
              <a:rPr lang="sr-Latn-RS" dirty="0" err="1"/>
              <a:t>vrenost</a:t>
            </a:r>
            <a:endParaRPr lang="sr-Latn-RS" dirty="0"/>
          </a:p>
          <a:p>
            <a:r>
              <a:rPr lang="sr-Latn-RS" i="1" dirty="0"/>
              <a:t>Random</a:t>
            </a:r>
            <a:r>
              <a:rPr lang="sr-Latn-RS" dirty="0"/>
              <a:t> – nasumična vrednost iz skupa</a:t>
            </a:r>
          </a:p>
          <a:p>
            <a:r>
              <a:rPr lang="sr-Latn-RS" i="1" dirty="0" err="1"/>
              <a:t>Expression</a:t>
            </a:r>
            <a:r>
              <a:rPr lang="sr-Latn-RS" i="1" dirty="0"/>
              <a:t> </a:t>
            </a:r>
            <a:r>
              <a:rPr lang="sr-Latn-RS" dirty="0"/>
              <a:t>– zamena određenim izrazom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985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DD8B9-4CFA-4020-9378-1DF6B89F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6" y="238630"/>
            <a:ext cx="5287723" cy="474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771C1-15AD-42E7-A79C-2DAB507EBE8F}"/>
              </a:ext>
            </a:extLst>
          </p:cNvPr>
          <p:cNvSpPr txBox="1"/>
          <p:nvPr/>
        </p:nvSpPr>
        <p:spPr>
          <a:xfrm>
            <a:off x="5852160" y="238630"/>
            <a:ext cx="5928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Prozor za pravljenje izraza</a:t>
            </a:r>
          </a:p>
          <a:p>
            <a:r>
              <a:rPr lang="sr-Latn-RS" dirty="0"/>
              <a:t>Možemo da izaberemo koje </a:t>
            </a:r>
            <a:r>
              <a:rPr lang="sr-Latn-RS" dirty="0" err="1"/>
              <a:t>atriute</a:t>
            </a:r>
            <a:r>
              <a:rPr lang="sr-Latn-RS" dirty="0"/>
              <a:t> koristimo u izrazu ili koje globalne vrednosti koristimo.</a:t>
            </a:r>
          </a:p>
          <a:p>
            <a:endParaRPr lang="sr-Latn-RS" dirty="0"/>
          </a:p>
          <a:p>
            <a:r>
              <a:rPr lang="sr-Latn-RS" dirty="0"/>
              <a:t>@FIELD označava vrednost atributa nad kojim se primenjuje izraz u slučaju na pišemo izraz koji treba da se izvrši nad više različitih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BA531-7FA1-4043-B49E-527B4074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4" y="106680"/>
            <a:ext cx="6061355" cy="536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99862-B816-42C6-9CBF-D6741D8E26A2}"/>
              </a:ext>
            </a:extLst>
          </p:cNvPr>
          <p:cNvSpPr txBox="1"/>
          <p:nvPr/>
        </p:nvSpPr>
        <p:spPr>
          <a:xfrm>
            <a:off x="6812280" y="350520"/>
            <a:ext cx="5070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Binarizacija</a:t>
            </a:r>
            <a:r>
              <a:rPr lang="en-US" dirty="0"/>
              <a:t> </a:t>
            </a:r>
            <a:r>
              <a:rPr lang="en-US" dirty="0" err="1"/>
              <a:t>diskretnih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Biramo</a:t>
            </a:r>
            <a:r>
              <a:rPr lang="en-US" dirty="0"/>
              <a:t> koji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sr-Latn-RS" dirty="0"/>
              <a:t>želimo da </a:t>
            </a:r>
            <a:r>
              <a:rPr lang="sr-Latn-RS" dirty="0" err="1"/>
              <a:t>binarizujemo</a:t>
            </a:r>
            <a:r>
              <a:rPr lang="sr-Latn-RS" dirty="0"/>
              <a:t>, polja koja želimo da uđu u </a:t>
            </a:r>
            <a:r>
              <a:rPr lang="sr-Latn-RS" dirty="0" err="1"/>
              <a:t>binarizaciju</a:t>
            </a:r>
            <a:r>
              <a:rPr lang="sr-Latn-RS" dirty="0"/>
              <a:t> i kako će se obeležavati binarne vrednosti</a:t>
            </a:r>
          </a:p>
          <a:p>
            <a:endParaRPr lang="sr-Latn-RS" dirty="0"/>
          </a:p>
          <a:p>
            <a:r>
              <a:rPr lang="sr-Latn-RS" dirty="0"/>
              <a:t>Agregacija – kao </a:t>
            </a:r>
            <a:r>
              <a:rPr lang="sr-Latn-RS" dirty="0" err="1"/>
              <a:t>group</a:t>
            </a:r>
            <a:r>
              <a:rPr lang="sr-Latn-RS" dirty="0"/>
              <a:t> </a:t>
            </a:r>
            <a:r>
              <a:rPr lang="sr-Latn-RS" dirty="0" err="1"/>
              <a:t>by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5274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F0FD1-91F4-4AC9-8E58-0873ADF9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9" y="254969"/>
            <a:ext cx="4553720" cy="3980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E2E53-AE87-4983-AEA3-044B3D4BF9A2}"/>
              </a:ext>
            </a:extLst>
          </p:cNvPr>
          <p:cNvSpPr txBox="1"/>
          <p:nvPr/>
        </p:nvSpPr>
        <p:spPr>
          <a:xfrm>
            <a:off x="5638799" y="254969"/>
            <a:ext cx="63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 err="1"/>
              <a:t>Globals</a:t>
            </a:r>
            <a:r>
              <a:rPr lang="sr-Latn-RS" i="1" dirty="0"/>
              <a:t> to </a:t>
            </a:r>
            <a:r>
              <a:rPr lang="sr-Latn-RS" i="1" dirty="0" err="1"/>
              <a:t>create</a:t>
            </a:r>
            <a:r>
              <a:rPr lang="sr-Latn-RS" dirty="0"/>
              <a:t> – definišemo koje globale računamo</a:t>
            </a:r>
          </a:p>
          <a:p>
            <a:r>
              <a:rPr lang="sr-Latn-RS" dirty="0"/>
              <a:t>Možemo da odredimo koje statistike se računaju</a:t>
            </a:r>
          </a:p>
        </p:txBody>
      </p:sp>
    </p:spTree>
    <p:extLst>
      <p:ext uri="{BB962C8B-B14F-4D97-AF65-F5344CB8AC3E}">
        <p14:creationId xmlns:p14="http://schemas.microsoft.com/office/powerpoint/2010/main" val="308541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95CEC-3D32-45D6-B5DF-2AC52A35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2" y="183600"/>
            <a:ext cx="5430863" cy="6136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CD9D5B-2C87-48B3-BF58-CAA89649E611}"/>
              </a:ext>
            </a:extLst>
          </p:cNvPr>
          <p:cNvSpPr txBox="1"/>
          <p:nvPr/>
        </p:nvSpPr>
        <p:spPr>
          <a:xfrm>
            <a:off x="6096000" y="412375"/>
            <a:ext cx="543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Mode</a:t>
            </a:r>
            <a:r>
              <a:rPr lang="sr-Latn-RS" dirty="0"/>
              <a:t> – da li želimo </a:t>
            </a:r>
            <a:r>
              <a:rPr lang="sr-Latn-RS" dirty="0" err="1"/>
              <a:t>transofrmaciju</a:t>
            </a:r>
            <a:r>
              <a:rPr lang="sr-Latn-RS" dirty="0"/>
              <a:t> da izvedemo nad jednim atributom ili nad više njih</a:t>
            </a:r>
          </a:p>
          <a:p>
            <a:r>
              <a:rPr lang="sr-Latn-RS" i="1" dirty="0" err="1"/>
              <a:t>Derive</a:t>
            </a:r>
            <a:r>
              <a:rPr lang="sr-Latn-RS" i="1" dirty="0"/>
              <a:t> </a:t>
            </a:r>
            <a:r>
              <a:rPr lang="sr-Latn-RS" i="1" dirty="0" err="1"/>
              <a:t>fields</a:t>
            </a:r>
            <a:r>
              <a:rPr lang="sr-Latn-RS" dirty="0"/>
              <a:t> – polja/e koje modifikujemo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683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476A5-CDA4-4763-8C27-CA359EFF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0" y="233680"/>
            <a:ext cx="5083326" cy="6156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802AA-6B53-4431-B108-3C59C32EF4F0}"/>
              </a:ext>
            </a:extLst>
          </p:cNvPr>
          <p:cNvSpPr txBox="1"/>
          <p:nvPr/>
        </p:nvSpPr>
        <p:spPr>
          <a:xfrm>
            <a:off x="5852160" y="233680"/>
            <a:ext cx="612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Mode</a:t>
            </a:r>
            <a:r>
              <a:rPr lang="sr-Latn-RS" dirty="0"/>
              <a:t> – da li primenjujemo na jedan atribut ili više</a:t>
            </a:r>
          </a:p>
          <a:p>
            <a:r>
              <a:rPr lang="sr-Latn-RS" i="1" dirty="0" err="1"/>
              <a:t>Reclassify</a:t>
            </a:r>
            <a:r>
              <a:rPr lang="sr-Latn-RS" i="1" dirty="0"/>
              <a:t> </a:t>
            </a:r>
            <a:r>
              <a:rPr lang="sr-Latn-RS" i="1" dirty="0" err="1"/>
              <a:t>into</a:t>
            </a:r>
            <a:r>
              <a:rPr lang="sr-Latn-RS" dirty="0"/>
              <a:t> – da li </a:t>
            </a:r>
            <a:r>
              <a:rPr lang="sr-Latn-RS" dirty="0" err="1"/>
              <a:t>mapiramo</a:t>
            </a:r>
            <a:r>
              <a:rPr lang="sr-Latn-RS" dirty="0"/>
              <a:t> u </a:t>
            </a:r>
            <a:r>
              <a:rPr lang="sr-Latn-RS" dirty="0" err="1"/>
              <a:t>postojaći</a:t>
            </a:r>
            <a:r>
              <a:rPr lang="sr-Latn-RS" dirty="0"/>
              <a:t> atribut ili kreiramo novi</a:t>
            </a:r>
          </a:p>
          <a:p>
            <a:r>
              <a:rPr lang="sr-Latn-RS" dirty="0"/>
              <a:t>Biramo koje atribute </a:t>
            </a:r>
            <a:r>
              <a:rPr lang="sr-Latn-RS" dirty="0" err="1"/>
              <a:t>mapiramo</a:t>
            </a:r>
            <a:r>
              <a:rPr lang="sr-Latn-RS" dirty="0"/>
              <a:t> i u koje vrednosti.</a:t>
            </a:r>
          </a:p>
          <a:p>
            <a:r>
              <a:rPr lang="sr-Latn-RS" dirty="0" err="1"/>
              <a:t>Možemoda</a:t>
            </a:r>
            <a:r>
              <a:rPr lang="sr-Latn-RS" dirty="0"/>
              <a:t> odredimo šta ćemo da radimo sa vrednosti za koje nisu definisana mapiranja.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2A323-DB70-4A20-89D3-2AD87DFF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0" y="182880"/>
            <a:ext cx="5419420" cy="591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ACA20-B0E2-4EC7-8C0A-27B5C12CB63D}"/>
              </a:ext>
            </a:extLst>
          </p:cNvPr>
          <p:cNvSpPr txBox="1"/>
          <p:nvPr/>
        </p:nvSpPr>
        <p:spPr>
          <a:xfrm>
            <a:off x="6288116" y="254000"/>
            <a:ext cx="5419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Možemo da izaberemo atribute koje želimo da </a:t>
            </a:r>
            <a:r>
              <a:rPr lang="sr-Latn-RS" dirty="0" err="1"/>
              <a:t>binarizujemo</a:t>
            </a:r>
            <a:r>
              <a:rPr lang="sr-Latn-RS" dirty="0"/>
              <a:t>.</a:t>
            </a:r>
          </a:p>
          <a:p>
            <a:endParaRPr lang="sr-Latn-RS" dirty="0"/>
          </a:p>
          <a:p>
            <a:r>
              <a:rPr lang="sr-Latn-RS" dirty="0" err="1"/>
              <a:t>Fixed-width</a:t>
            </a:r>
            <a:r>
              <a:rPr lang="sr-Latn-RS" dirty="0"/>
              <a:t> – intervali su jednakih širina</a:t>
            </a:r>
          </a:p>
          <a:p>
            <a:r>
              <a:rPr lang="sr-Latn-RS" dirty="0" err="1"/>
              <a:t>Tiles</a:t>
            </a:r>
            <a:r>
              <a:rPr lang="sr-Latn-RS" dirty="0"/>
              <a:t> – </a:t>
            </a:r>
            <a:r>
              <a:rPr lang="sr-Latn-RS" dirty="0" err="1"/>
              <a:t>binarizacija</a:t>
            </a:r>
            <a:r>
              <a:rPr lang="sr-Latn-RS" dirty="0"/>
              <a:t> na osnovu </a:t>
            </a:r>
            <a:r>
              <a:rPr lang="sr-Latn-RS" dirty="0" err="1"/>
              <a:t>percentila</a:t>
            </a:r>
            <a:r>
              <a:rPr lang="sr-Latn-RS" dirty="0"/>
              <a:t> – u svakoj </a:t>
            </a:r>
            <a:r>
              <a:rPr lang="sr-Latn-RS" dirty="0" err="1"/>
              <a:t>kategori</a:t>
            </a:r>
            <a:r>
              <a:rPr lang="sr-Latn-RS" dirty="0"/>
              <a:t> će biti isti broj instanci</a:t>
            </a:r>
          </a:p>
          <a:p>
            <a:r>
              <a:rPr lang="sr-Latn-RS" dirty="0" err="1"/>
              <a:t>Mean</a:t>
            </a:r>
            <a:r>
              <a:rPr lang="sr-Latn-RS" dirty="0"/>
              <a:t>/standard </a:t>
            </a:r>
            <a:r>
              <a:rPr lang="sr-Latn-RS" dirty="0" err="1"/>
              <a:t>deviation</a:t>
            </a:r>
            <a:r>
              <a:rPr lang="sr-Latn-RS" dirty="0"/>
              <a:t> – </a:t>
            </a:r>
            <a:r>
              <a:rPr lang="sr-Latn-RS" dirty="0" err="1"/>
              <a:t>binarizacija</a:t>
            </a:r>
            <a:r>
              <a:rPr lang="sr-Latn-RS" dirty="0"/>
              <a:t> na osnovu standardne </a:t>
            </a:r>
            <a:r>
              <a:rPr lang="sr-Latn-RS" dirty="0" err="1"/>
              <a:t>decijacije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Tab Bin </a:t>
            </a:r>
            <a:r>
              <a:rPr lang="sr-Latn-RS" dirty="0" err="1"/>
              <a:t>Values</a:t>
            </a:r>
            <a:r>
              <a:rPr lang="sr-Latn-RS" dirty="0"/>
              <a:t> – možemo da vidimo </a:t>
            </a:r>
            <a:r>
              <a:rPr lang="sr-Latn-RS" dirty="0" err="1"/>
              <a:t>vidimo</a:t>
            </a:r>
            <a:r>
              <a:rPr lang="sr-Latn-RS" dirty="0"/>
              <a:t> intervale </a:t>
            </a:r>
            <a:r>
              <a:rPr lang="sr-Latn-RS" dirty="0" err="1"/>
              <a:t>binarizacije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8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FAB4A-590A-46A1-8F5E-FAFAE1CB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310402"/>
            <a:ext cx="11993649" cy="1619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CBA2E-87AD-4090-A424-110D1A2DAE05}"/>
              </a:ext>
            </a:extLst>
          </p:cNvPr>
          <p:cNvSpPr txBox="1"/>
          <p:nvPr/>
        </p:nvSpPr>
        <p:spPr>
          <a:xfrm>
            <a:off x="342900" y="2087880"/>
            <a:ext cx="1124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Output </a:t>
            </a:r>
            <a:r>
              <a:rPr lang="en-US" dirty="0" err="1"/>
              <a:t>elementi</a:t>
            </a:r>
            <a:r>
              <a:rPr lang="en-US" dirty="0"/>
              <a:t> –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ne </a:t>
            </a:r>
            <a:r>
              <a:rPr lang="en-US" dirty="0" err="1"/>
              <a:t>mo</a:t>
            </a:r>
            <a:r>
              <a:rPr lang="sr-Latn-RS" dirty="0" err="1"/>
              <a:t>že</a:t>
            </a:r>
            <a:r>
              <a:rPr lang="sr-Latn-RS" dirty="0"/>
              <a:t> ništa nadovezati</a:t>
            </a:r>
          </a:p>
          <a:p>
            <a:r>
              <a:rPr lang="sr-Latn-RS" i="1" dirty="0"/>
              <a:t>Data </a:t>
            </a:r>
            <a:r>
              <a:rPr lang="sr-Latn-RS" i="1" dirty="0" err="1"/>
              <a:t>audit</a:t>
            </a:r>
            <a:r>
              <a:rPr lang="sr-Latn-RS" i="1" dirty="0"/>
              <a:t> – </a:t>
            </a:r>
            <a:r>
              <a:rPr lang="sr-Latn-RS" dirty="0"/>
              <a:t>prikazuje statistike</a:t>
            </a:r>
          </a:p>
          <a:p>
            <a:r>
              <a:rPr lang="sr-Latn-RS" i="1" dirty="0"/>
              <a:t>Set </a:t>
            </a:r>
            <a:r>
              <a:rPr lang="sr-Latn-RS" i="1" dirty="0" err="1"/>
              <a:t>globaal</a:t>
            </a:r>
            <a:r>
              <a:rPr lang="sr-Latn-RS" dirty="0"/>
              <a:t> – izračunavanje globalnih statistika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315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E850F-1262-403E-A1FB-86956414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" y="325976"/>
            <a:ext cx="11574979" cy="117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48803-2C9D-4670-ADC2-9C5614143AFD}"/>
              </a:ext>
            </a:extLst>
          </p:cNvPr>
          <p:cNvSpPr txBox="1"/>
          <p:nvPr/>
        </p:nvSpPr>
        <p:spPr>
          <a:xfrm>
            <a:off x="457200" y="1958340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SetToFlag</a:t>
            </a:r>
            <a:r>
              <a:rPr lang="en-US" dirty="0"/>
              <a:t> – </a:t>
            </a:r>
            <a:r>
              <a:rPr lang="en-US" dirty="0" err="1"/>
              <a:t>binarizacija</a:t>
            </a:r>
            <a:r>
              <a:rPr lang="en-US" dirty="0"/>
              <a:t> </a:t>
            </a:r>
            <a:r>
              <a:rPr lang="en-US" dirty="0" err="1"/>
              <a:t>diskretnih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sr-Latn-RS" dirty="0"/>
          </a:p>
          <a:p>
            <a:r>
              <a:rPr lang="sr-Latn-RS" i="1" dirty="0" err="1"/>
              <a:t>Derive</a:t>
            </a:r>
            <a:r>
              <a:rPr lang="sr-Latn-RS" dirty="0"/>
              <a:t> – kreiranje novih atributa od </a:t>
            </a:r>
            <a:r>
              <a:rPr lang="sr-Latn-RS" dirty="0" err="1"/>
              <a:t>postojaćih</a:t>
            </a:r>
            <a:endParaRPr lang="sr-Latn-RS" dirty="0"/>
          </a:p>
          <a:p>
            <a:r>
              <a:rPr lang="sr-Latn-RS" i="1" dirty="0"/>
              <a:t>Filter</a:t>
            </a:r>
            <a:r>
              <a:rPr lang="sr-Latn-RS" dirty="0"/>
              <a:t> – uklanjanje atributa</a:t>
            </a:r>
          </a:p>
          <a:p>
            <a:r>
              <a:rPr lang="sr-Latn-RS" i="1" dirty="0" err="1"/>
              <a:t>Types</a:t>
            </a:r>
            <a:r>
              <a:rPr lang="sr-Latn-RS" dirty="0"/>
              <a:t> – definisanje tipova atributa koji su </a:t>
            </a:r>
            <a:r>
              <a:rPr lang="sr-Latn-RS" dirty="0" err="1"/>
              <a:t>nakdnadno</a:t>
            </a:r>
            <a:r>
              <a:rPr lang="sr-Latn-RS" dirty="0"/>
              <a:t> kreirani</a:t>
            </a:r>
            <a:endParaRPr lang="en-US" dirty="0"/>
          </a:p>
          <a:p>
            <a:r>
              <a:rPr lang="en-US" i="1" dirty="0"/>
              <a:t>Reclassify</a:t>
            </a:r>
            <a:r>
              <a:rPr lang="en-US" dirty="0"/>
              <a:t> –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sr-Latn-RS" dirty="0" err="1"/>
              <a:t>čih</a:t>
            </a:r>
            <a:r>
              <a:rPr lang="sr-Latn-RS" dirty="0"/>
              <a:t> atributa</a:t>
            </a:r>
          </a:p>
          <a:p>
            <a:r>
              <a:rPr lang="sr-Latn-RS" dirty="0" err="1"/>
              <a:t>Filler</a:t>
            </a:r>
            <a:r>
              <a:rPr lang="sr-Latn-RS" dirty="0"/>
              <a:t> – transformacija vrednosti ako zadovoljavaju određeni uslov</a:t>
            </a:r>
          </a:p>
          <a:p>
            <a:endParaRPr lang="sr-Latn-R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50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296E5-4B3C-4853-A1D6-2A5376A8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1" y="275849"/>
            <a:ext cx="7763958" cy="5391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A5727-FF4C-4CA7-B05D-A0D116319BF9}"/>
              </a:ext>
            </a:extLst>
          </p:cNvPr>
          <p:cNvSpPr txBox="1"/>
          <p:nvPr/>
        </p:nvSpPr>
        <p:spPr>
          <a:xfrm>
            <a:off x="8591139" y="411481"/>
            <a:ext cx="320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-&gt; Filter: </a:t>
            </a:r>
            <a:r>
              <a:rPr lang="sr-Latn-RS" dirty="0"/>
              <a:t>definišemo polja koja ne želimo da koristimo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922DF-EF5E-44AC-B4C0-8611DA46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1" y="177739"/>
            <a:ext cx="7763958" cy="5420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AEA7F-BB5B-4EB6-8582-22449C4A1AFC}"/>
              </a:ext>
            </a:extLst>
          </p:cNvPr>
          <p:cNvSpPr txBox="1"/>
          <p:nvPr/>
        </p:nvSpPr>
        <p:spPr>
          <a:xfrm>
            <a:off x="8206740" y="177739"/>
            <a:ext cx="3512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Polje </a:t>
            </a:r>
            <a:r>
              <a:rPr lang="sr-Latn-RS" i="1" dirty="0" err="1"/>
              <a:t>values</a:t>
            </a:r>
            <a:r>
              <a:rPr lang="sr-Latn-RS" dirty="0"/>
              <a:t> predstavlja skup </a:t>
            </a:r>
            <a:r>
              <a:rPr lang="sr-Latn-RS" dirty="0" err="1"/>
              <a:t>mogićih</a:t>
            </a:r>
            <a:r>
              <a:rPr lang="sr-Latn-RS" dirty="0"/>
              <a:t> vrednosti za svaki atribut.</a:t>
            </a:r>
          </a:p>
          <a:p>
            <a:r>
              <a:rPr lang="sr-Latn-RS" i="1" dirty="0" err="1"/>
              <a:t>Read</a:t>
            </a:r>
            <a:r>
              <a:rPr lang="sr-Latn-RS" i="1" dirty="0"/>
              <a:t> </a:t>
            </a:r>
            <a:r>
              <a:rPr lang="sr-Latn-RS" i="1" dirty="0" err="1"/>
              <a:t>values</a:t>
            </a:r>
            <a:r>
              <a:rPr lang="sr-Latn-RS" dirty="0"/>
              <a:t> na osnovu vrednosti iz izvora čita sve </a:t>
            </a:r>
            <a:r>
              <a:rPr lang="sr-Latn-RS" dirty="0" err="1"/>
              <a:t>vrerdnosti</a:t>
            </a:r>
            <a:r>
              <a:rPr lang="sr-Latn-RS" dirty="0"/>
              <a:t> koje se </a:t>
            </a:r>
            <a:r>
              <a:rPr lang="sr-Latn-RS" dirty="0" err="1"/>
              <a:t>pojavljaju</a:t>
            </a:r>
            <a:r>
              <a:rPr lang="sr-Latn-RS" dirty="0"/>
              <a:t> i popunjava polje </a:t>
            </a:r>
            <a:r>
              <a:rPr lang="sr-Latn-RS" i="1" dirty="0" err="1"/>
              <a:t>values</a:t>
            </a:r>
            <a:r>
              <a:rPr lang="sr-Latn-RS" dirty="0"/>
              <a:t>.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Role – da </a:t>
            </a:r>
            <a:r>
              <a:rPr lang="en-US"/>
              <a:t>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ABF7-300F-4E5E-93DA-6ED6EABD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4" y="121920"/>
            <a:ext cx="5690856" cy="5092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76F48-7BA8-4F30-AE4B-817E15850FF8}"/>
              </a:ext>
            </a:extLst>
          </p:cNvPr>
          <p:cNvSpPr txBox="1"/>
          <p:nvPr/>
        </p:nvSpPr>
        <p:spPr>
          <a:xfrm>
            <a:off x="6400800" y="175260"/>
            <a:ext cx="50444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Možemo dodatno da definišemo moguće vrednosti nekog atributa u tabeli </a:t>
            </a:r>
            <a:r>
              <a:rPr lang="sr-Latn-RS" i="1" dirty="0" err="1"/>
              <a:t>Values</a:t>
            </a:r>
            <a:r>
              <a:rPr lang="sr-Latn-RS" dirty="0"/>
              <a:t>.</a:t>
            </a:r>
          </a:p>
          <a:p>
            <a:endParaRPr lang="sr-Latn-RS" dirty="0"/>
          </a:p>
          <a:p>
            <a:r>
              <a:rPr lang="sr-Latn-RS" i="1" dirty="0" err="1"/>
              <a:t>Check</a:t>
            </a:r>
            <a:r>
              <a:rPr lang="sr-Latn-RS" i="1" dirty="0"/>
              <a:t> </a:t>
            </a:r>
            <a:r>
              <a:rPr lang="sr-Latn-RS" i="1" dirty="0" err="1"/>
              <a:t>values</a:t>
            </a:r>
            <a:r>
              <a:rPr lang="sr-Latn-RS" dirty="0"/>
              <a:t> definiše šta ćemo da radimo sa vrednostima koje ne spadaju u skup mogućih vrednosti.</a:t>
            </a:r>
          </a:p>
          <a:p>
            <a:endParaRPr lang="sr-Latn-RS" i="1" dirty="0"/>
          </a:p>
          <a:p>
            <a:r>
              <a:rPr lang="sr-Latn-RS" i="1" dirty="0" err="1"/>
              <a:t>Nullify</a:t>
            </a:r>
            <a:r>
              <a:rPr lang="sr-Latn-RS" i="1" dirty="0"/>
              <a:t> </a:t>
            </a:r>
            <a:r>
              <a:rPr lang="sr-Latn-RS" dirty="0"/>
              <a:t>– vrednost se </a:t>
            </a:r>
            <a:r>
              <a:rPr lang="sr-Latn-RS" dirty="0" err="1"/>
              <a:t>menaj</a:t>
            </a:r>
            <a:r>
              <a:rPr lang="sr-Latn-RS" dirty="0"/>
              <a:t> </a:t>
            </a:r>
            <a:r>
              <a:rPr lang="sr-Latn-RS" i="1" dirty="0" err="1"/>
              <a:t>null</a:t>
            </a:r>
            <a:r>
              <a:rPr lang="sr-Latn-RS" i="1" dirty="0"/>
              <a:t> </a:t>
            </a:r>
            <a:r>
              <a:rPr lang="sr-Latn-RS" dirty="0"/>
              <a:t>vrednošću</a:t>
            </a:r>
          </a:p>
          <a:p>
            <a:r>
              <a:rPr lang="sr-Latn-RS" i="1" dirty="0" err="1"/>
              <a:t>Coerce</a:t>
            </a:r>
            <a:r>
              <a:rPr lang="sr-Latn-RS" i="1" dirty="0"/>
              <a:t> – </a:t>
            </a:r>
            <a:r>
              <a:rPr lang="sr-Latn-RS" dirty="0"/>
              <a:t>vrednost se menja sa nekom </a:t>
            </a:r>
            <a:r>
              <a:rPr lang="sr-Latn-RS" dirty="0" err="1"/>
              <a:t>vrednočću</a:t>
            </a:r>
            <a:r>
              <a:rPr lang="sr-Latn-RS" dirty="0"/>
              <a:t> iz skupa dozvoljenih</a:t>
            </a:r>
          </a:p>
          <a:p>
            <a:r>
              <a:rPr lang="sr-Latn-RS" i="1" dirty="0" err="1"/>
              <a:t>Discard</a:t>
            </a:r>
            <a:r>
              <a:rPr lang="sr-Latn-RS" i="1" dirty="0"/>
              <a:t> – </a:t>
            </a:r>
            <a:r>
              <a:rPr lang="sr-Latn-RS" dirty="0" err="1"/>
              <a:t>eleminišemo</a:t>
            </a:r>
            <a:r>
              <a:rPr lang="sr-Latn-RS" dirty="0"/>
              <a:t> distancu</a:t>
            </a:r>
          </a:p>
          <a:p>
            <a:r>
              <a:rPr lang="sr-Latn-RS" i="1" dirty="0" err="1"/>
              <a:t>Warn</a:t>
            </a:r>
            <a:r>
              <a:rPr lang="sr-Latn-RS" i="1" dirty="0"/>
              <a:t> – </a:t>
            </a:r>
            <a:r>
              <a:rPr lang="sr-Latn-RS" dirty="0"/>
              <a:t>dobijamo upozorenje</a:t>
            </a:r>
          </a:p>
          <a:p>
            <a:r>
              <a:rPr lang="sr-Latn-RS" i="1" dirty="0" err="1"/>
              <a:t>Abort</a:t>
            </a:r>
            <a:r>
              <a:rPr lang="sr-Latn-RS" i="1" dirty="0"/>
              <a:t> – </a:t>
            </a:r>
            <a:r>
              <a:rPr lang="sr-Latn-RS" dirty="0"/>
              <a:t>dobijamo grešku</a:t>
            </a:r>
            <a:endParaRPr lang="sr-Latn-RS" i="1" dirty="0"/>
          </a:p>
          <a:p>
            <a:endParaRPr lang="sr-Latn-RS" i="1" dirty="0"/>
          </a:p>
          <a:p>
            <a:r>
              <a:rPr lang="sr-Latn-RS" dirty="0"/>
              <a:t>Ako se neka vrednost ne nalazi u skupu mogućih vrednost onda je ona </a:t>
            </a:r>
            <a:r>
              <a:rPr lang="sr-Latn-RS" i="1" dirty="0"/>
              <a:t>sistemska nedostajuća vrednost. </a:t>
            </a:r>
            <a:r>
              <a:rPr lang="sr-Latn-RS" dirty="0"/>
              <a:t>Dodatno možemo da definišemo </a:t>
            </a:r>
            <a:r>
              <a:rPr lang="sr-Latn-RS" i="1" dirty="0" err="1"/>
              <a:t>blankovrednosti</a:t>
            </a:r>
            <a:r>
              <a:rPr lang="sr-Latn-RS" i="1" dirty="0"/>
              <a:t> (korisničke </a:t>
            </a:r>
            <a:r>
              <a:rPr lang="sr-Latn-RS" i="1" dirty="0" err="1"/>
              <a:t>null</a:t>
            </a:r>
            <a:r>
              <a:rPr lang="sr-Latn-RS" i="1" dirty="0"/>
              <a:t> vrednosti). </a:t>
            </a:r>
            <a:r>
              <a:rPr lang="sr-Latn-RS" dirty="0"/>
              <a:t>To su vrednosti koje nisu nužno prazne, ali mi ih možemo trenirati kao prazne </a:t>
            </a:r>
            <a:r>
              <a:rPr lang="sr-Latn-RS" dirty="0" err="1"/>
              <a:t>vredosti</a:t>
            </a:r>
            <a:r>
              <a:rPr lang="sr-Latn-RS" dirty="0"/>
              <a:t> ili koje imaju neke specijalne vrednosti.</a:t>
            </a:r>
          </a:p>
        </p:txBody>
      </p:sp>
    </p:spTree>
    <p:extLst>
      <p:ext uri="{BB962C8B-B14F-4D97-AF65-F5344CB8AC3E}">
        <p14:creationId xmlns:p14="http://schemas.microsoft.com/office/powerpoint/2010/main" val="384625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0CB4D-A89C-4AB8-A106-B8058B24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8" y="128148"/>
            <a:ext cx="4478938" cy="4611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2EC3A-D633-489E-83B9-C29F2F1E23A2}"/>
              </a:ext>
            </a:extLst>
          </p:cNvPr>
          <p:cNvSpPr txBox="1"/>
          <p:nvPr/>
        </p:nvSpPr>
        <p:spPr>
          <a:xfrm>
            <a:off x="5219700" y="128148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/>
              <a:t>Settings </a:t>
            </a:r>
            <a:r>
              <a:rPr lang="sr-Latn-RS" dirty="0"/>
              <a:t>– definišemo šta želimo da se prikaže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348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D289D-F38F-4F0B-A6C2-75321D93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2" y="155771"/>
            <a:ext cx="4933732" cy="5056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3982E-5681-4040-8B5D-7CA487EAF00A}"/>
              </a:ext>
            </a:extLst>
          </p:cNvPr>
          <p:cNvSpPr txBox="1"/>
          <p:nvPr/>
        </p:nvSpPr>
        <p:spPr>
          <a:xfrm>
            <a:off x="5532120" y="220980"/>
            <a:ext cx="626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i="1" dirty="0" err="1"/>
              <a:t>Quality</a:t>
            </a:r>
            <a:r>
              <a:rPr lang="sr-Latn-RS" i="1" dirty="0"/>
              <a:t> – </a:t>
            </a:r>
            <a:r>
              <a:rPr lang="sr-Latn-RS" dirty="0"/>
              <a:t>određujemo kako će se određivati elementi van granice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28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FF5D3-42CC-41E1-A25E-3E73A8E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5" y="226300"/>
            <a:ext cx="7119725" cy="3796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C3646-AC3E-4884-A84B-79CC8CAABED7}"/>
              </a:ext>
            </a:extLst>
          </p:cNvPr>
          <p:cNvSpPr txBox="1"/>
          <p:nvPr/>
        </p:nvSpPr>
        <p:spPr>
          <a:xfrm>
            <a:off x="7741920" y="226300"/>
            <a:ext cx="39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Prikaz opštih statistika</a:t>
            </a:r>
          </a:p>
          <a:p>
            <a:r>
              <a:rPr lang="sr-Latn-RS" i="1" dirty="0" err="1"/>
              <a:t>Valid</a:t>
            </a:r>
            <a:r>
              <a:rPr lang="sr-Latn-RS" i="1" dirty="0"/>
              <a:t> – </a:t>
            </a:r>
            <a:r>
              <a:rPr lang="sr-Latn-RS" dirty="0"/>
              <a:t>broj validnih vrednosti, one koje nisu </a:t>
            </a:r>
            <a:r>
              <a:rPr lang="sr-Latn-RS" i="1" dirty="0" err="1"/>
              <a:t>null</a:t>
            </a:r>
            <a:r>
              <a:rPr lang="sr-Latn-RS" i="1" dirty="0"/>
              <a:t> </a:t>
            </a:r>
            <a:r>
              <a:rPr lang="sr-Latn-RS" dirty="0"/>
              <a:t>ili blanko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69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541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Pavle Ciric</dc:creator>
  <cp:lastModifiedBy>Pavle Ciric</cp:lastModifiedBy>
  <cp:revision>7</cp:revision>
  <dcterms:created xsi:type="dcterms:W3CDTF">2022-03-23T07:50:23Z</dcterms:created>
  <dcterms:modified xsi:type="dcterms:W3CDTF">2022-03-23T19:52:18Z</dcterms:modified>
</cp:coreProperties>
</file>