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63" r:id="rId3"/>
    <p:sldId id="256" r:id="rId4"/>
    <p:sldId id="257" r:id="rId5"/>
    <p:sldId id="260" r:id="rId6"/>
    <p:sldId id="259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EE774-C25B-499E-91A4-2A73D898598F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4EFBF-99EC-47A8-8DFC-E7F358CDA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92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4EFBF-99EC-47A8-8DFC-E7F358CDA1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95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40DF-FCDB-4122-8FCE-78C78BACC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8E571-6FA6-467E-8D00-BEC4713AA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88982-378E-4CB4-AB3C-28106619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9D4E-1F45-4D14-B795-71E5B580FA07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F1511-968C-4090-B740-7C55DC3B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4F0D3-A6BE-428C-A2AC-57F70EB7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FF6B-6E8C-4F92-9E89-BD32B259E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4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6F1D-3576-467B-88F0-9AEABCE2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08736-DBD8-47FE-BB9B-B9EA5C9D1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608ED-BC42-4D77-AECD-27945CF3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9D4E-1F45-4D14-B795-71E5B580FA07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BAAEC-77ED-47E4-8034-30FAE8DE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DF883-D4BB-49DD-B999-00B4EE9B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FF6B-6E8C-4F92-9E89-BD32B259E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E7BEF-4D1B-42EF-BBBE-A8B06BFAD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27FD6-0D05-4493-A8D9-91FAFD364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0FA50-EC16-4B3A-BBCC-556B453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9D4E-1F45-4D14-B795-71E5B580FA07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8EEEE-DF09-44BE-A046-5677041F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5D381-9785-4D5C-80F7-83335B909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FF6B-6E8C-4F92-9E89-BD32B259E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9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E8F7-C86F-40C1-B98D-820E1829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FDD60-80FE-4BF0-95D8-283A0D50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3F35B-1258-4008-A479-D277EA72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9D4E-1F45-4D14-B795-71E5B580FA07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70187-F08F-4DEB-A3BF-B5B65E03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614BA-DFC0-49D6-B494-F462596F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FF6B-6E8C-4F92-9E89-BD32B259E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7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C7CF-A87B-480F-81FB-6D38DF54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60021-28E0-4A9B-9DA5-AFB3A7938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9BCD-10A8-4F09-BF5B-C7BECBAF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9D4E-1F45-4D14-B795-71E5B580FA07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63703-FE96-4159-926F-AD75547E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FF6B2-4EC2-4F73-9849-CE8D0E74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FF6B-6E8C-4F92-9E89-BD32B259E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6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A627-59E3-40C3-B8E6-6F5A85BA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23B5F-10AF-47AE-81EF-07AAD7AE6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A560D-6914-4BC8-BC0B-8438B873E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1E896-A566-40EB-BCB2-4D3C7C1E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9D4E-1F45-4D14-B795-71E5B580FA07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EB60E-4977-463D-870A-86B28BDD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D3D27-6C28-46EA-A941-B10A6DB8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FF6B-6E8C-4F92-9E89-BD32B259E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1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DEC7-8C56-4FB7-B3F9-0C621D0A7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63985-5E39-4A4E-BF03-4525D433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68764-F89C-45FC-BB2B-BAD05DD09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F5E98-00ED-4356-87AE-56DEAA86E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91E19-766D-4C8B-A517-7A377085D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242B01-4C16-4234-AA5C-D794DD64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9D4E-1F45-4D14-B795-71E5B580FA07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5D071E-81BF-42A0-9128-56C9BDCF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05D3C1-C7AD-454F-BC0F-7804EF5C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FF6B-6E8C-4F92-9E89-BD32B259E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5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F2C3-E139-434E-A1C3-7666838F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2F5D2-EA70-4274-948B-FDFAD333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9D4E-1F45-4D14-B795-71E5B580FA07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92A40-6CD1-420C-BDEF-854E62DF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667CB-C66D-4D81-8D1C-E40CD409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FF6B-6E8C-4F92-9E89-BD32B259E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5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6C43F-EC18-4C55-B314-F677A018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9D4E-1F45-4D14-B795-71E5B580FA07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BFE13-EF1B-4354-AA00-39F2B5A6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EADE1-E475-4AED-979C-438F4EC5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FF6B-6E8C-4F92-9E89-BD32B259E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0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4B9D-A116-4B66-A738-6779EF8C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BF7E-6DDE-4683-8FC9-47C01F49D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75FBD-3CCB-4B17-B31D-2AFC16FD8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FD19C-58E2-4AA7-A1A0-2963992C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9D4E-1F45-4D14-B795-71E5B580FA07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57E9F-F409-4F32-BEA4-E208F7ED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70542-D20F-4B3E-A9AA-F7B0179A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FF6B-6E8C-4F92-9E89-BD32B259E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B34A-2D50-4AFD-AAE0-E554B3D6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FFB045-944B-481B-B2D7-E8620380E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AE908-F633-4ECB-A8BF-6904915CB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93CE1-01CD-46E2-A7C7-5E9ADC53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C9D4E-1F45-4D14-B795-71E5B580FA07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C2514-21AE-45B2-A3A5-9CA2CC38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97E67-B992-4647-9FF3-73B7223F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FF6B-6E8C-4F92-9E89-BD32B259E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F6515-C9C6-4A6A-AE86-456256BE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19260-5A5D-4283-B195-A84F13860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D26C4-C262-421A-99B4-8F295D4D6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C9D4E-1F45-4D14-B795-71E5B580FA07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EE11F-4284-4F3F-8976-EA949AABC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7F5A1-A8EA-41E5-B4C7-7790B815E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BFF6B-6E8C-4F92-9E89-BD32B259E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3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1668-A712-4DDB-B476-64DF164AB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Klasifikacija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78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8C999-6E5A-46E4-98FE-E975BA290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87" y="518985"/>
            <a:ext cx="5398726" cy="55605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750EE9-81FD-47B4-B007-4575838F4DEC}"/>
              </a:ext>
            </a:extLst>
          </p:cNvPr>
          <p:cNvSpPr txBox="1"/>
          <p:nvPr/>
        </p:nvSpPr>
        <p:spPr>
          <a:xfrm>
            <a:off x="6096000" y="518985"/>
            <a:ext cx="58653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Biramo</a:t>
            </a:r>
            <a:r>
              <a:rPr lang="en-US" dirty="0"/>
              <a:t> da li </a:t>
            </a:r>
            <a:r>
              <a:rPr lang="sr-Latn-RS" dirty="0"/>
              <a:t>želimo da model vrši predikciju ili samo da određuje </a:t>
            </a:r>
            <a:r>
              <a:rPr lang="sr-Latn-RS" i="1" dirty="0"/>
              <a:t>k</a:t>
            </a:r>
            <a:r>
              <a:rPr lang="sr-Latn-RS" dirty="0"/>
              <a:t> najbližih suseda.</a:t>
            </a:r>
          </a:p>
          <a:p>
            <a:endParaRPr lang="sr-Latn-RS" dirty="0"/>
          </a:p>
          <a:p>
            <a:r>
              <a:rPr lang="sr-Latn-RS" dirty="0"/>
              <a:t>Takođe možemo da izaberemo neka predefinisana podešavanja u zavisnosti od naših potreba.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323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7D8D2-4BAF-4FFB-969B-5AD858201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73" y="502507"/>
            <a:ext cx="5131391" cy="53134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4C65AE-37FD-4037-AC63-27CAF1BCA65B}"/>
              </a:ext>
            </a:extLst>
          </p:cNvPr>
          <p:cNvSpPr txBox="1"/>
          <p:nvPr/>
        </p:nvSpPr>
        <p:spPr>
          <a:xfrm>
            <a:off x="6211330" y="502507"/>
            <a:ext cx="537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Kao i kod stabla odlučivanja, možemo da izaberemo role atributa u slučaju da one već nisu definisane.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42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101C43-1148-4C0F-87D1-8B149F5D1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67" y="280086"/>
            <a:ext cx="5911272" cy="6096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2D22B9-5BB1-446A-884D-5B49F981ADEB}"/>
              </a:ext>
            </a:extLst>
          </p:cNvPr>
          <p:cNvSpPr txBox="1"/>
          <p:nvPr/>
        </p:nvSpPr>
        <p:spPr>
          <a:xfrm>
            <a:off x="6598508" y="280086"/>
            <a:ext cx="54369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Biramo broj suseda koji se posmatra. Možemo da podesimo raspon, a da se optimalni broj suseda automatski odredi.</a:t>
            </a:r>
          </a:p>
          <a:p>
            <a:endParaRPr lang="sr-Latn-RS" dirty="0"/>
          </a:p>
          <a:p>
            <a:r>
              <a:rPr lang="sr-Latn-RS" dirty="0"/>
              <a:t>Biramo koju metriku koristimo i da li želimo da računamo težinsko rastojanje.</a:t>
            </a:r>
          </a:p>
        </p:txBody>
      </p:sp>
    </p:spTree>
    <p:extLst>
      <p:ext uri="{BB962C8B-B14F-4D97-AF65-F5344CB8AC3E}">
        <p14:creationId xmlns:p14="http://schemas.microsoft.com/office/powerpoint/2010/main" val="3126159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FE96CE-878A-4E3E-8B44-0D3004305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49" y="222422"/>
            <a:ext cx="5829257" cy="60116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0183FD-3B94-44CB-B3C9-A39B255C14CE}"/>
              </a:ext>
            </a:extLst>
          </p:cNvPr>
          <p:cNvSpPr txBox="1"/>
          <p:nvPr/>
        </p:nvSpPr>
        <p:spPr>
          <a:xfrm>
            <a:off x="6499654" y="222422"/>
            <a:ext cx="529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Biramo parametre za unakrsnu </a:t>
            </a:r>
            <a:r>
              <a:rPr lang="sr-Latn-RS" dirty="0" err="1"/>
              <a:t>validaciju</a:t>
            </a:r>
            <a:r>
              <a:rPr lang="sr-Latn-R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9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07BE-8593-46E5-A0E1-47BB3D44F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46492" cy="1150638"/>
          </a:xfrm>
        </p:spPr>
        <p:txBody>
          <a:bodyPr/>
          <a:lstStyle/>
          <a:p>
            <a:pPr algn="ctr"/>
            <a:r>
              <a:rPr lang="sr-Latn-RS" dirty="0"/>
              <a:t>Primer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7593BC-D26D-4C7A-B3AD-9E4EA596D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817" y="1515763"/>
            <a:ext cx="8048368" cy="4825042"/>
          </a:xfrm>
        </p:spPr>
      </p:pic>
    </p:spTree>
    <p:extLst>
      <p:ext uri="{BB962C8B-B14F-4D97-AF65-F5344CB8AC3E}">
        <p14:creationId xmlns:p14="http://schemas.microsoft.com/office/powerpoint/2010/main" val="288906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CC19B5-E157-40D4-A0BD-0C7D0E984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49" y="162697"/>
            <a:ext cx="5622695" cy="6265499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9DF189-6F52-40B5-8CFC-3736EE242257}"/>
              </a:ext>
            </a:extLst>
          </p:cNvPr>
          <p:cNvSpPr txBox="1"/>
          <p:nvPr/>
        </p:nvSpPr>
        <p:spPr>
          <a:xfrm>
            <a:off x="6473472" y="162697"/>
            <a:ext cx="5269666" cy="1477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801" dirty="0"/>
              <a:t>Za početak, u izvornom čvoru treba da se </a:t>
            </a:r>
            <a:r>
              <a:rPr lang="sr-Latn-RS" sz="1801" dirty="0" err="1"/>
              <a:t>podsi</a:t>
            </a:r>
            <a:r>
              <a:rPr lang="sr-Latn-RS" sz="1801" dirty="0"/>
              <a:t> atribut nad kojim hoćemo da vršimo klasifikaciju.</a:t>
            </a:r>
          </a:p>
          <a:p>
            <a:endParaRPr lang="sr-Latn-RS" sz="1801" dirty="0"/>
          </a:p>
          <a:p>
            <a:r>
              <a:rPr lang="sr-Latn-RS" sz="1801" dirty="0"/>
              <a:t>Rola </a:t>
            </a:r>
            <a:r>
              <a:rPr lang="sr-Latn-RS" sz="1801" b="1" dirty="0"/>
              <a:t>target </a:t>
            </a:r>
            <a:r>
              <a:rPr lang="sr-Latn-RS" sz="1801" dirty="0"/>
              <a:t>označava polje koje će se koristiti kao izlaz algoritma.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238802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229D3A-9618-4B98-8339-3A788B285715}"/>
              </a:ext>
            </a:extLst>
          </p:cNvPr>
          <p:cNvSpPr txBox="1"/>
          <p:nvPr/>
        </p:nvSpPr>
        <p:spPr>
          <a:xfrm>
            <a:off x="7574041" y="222423"/>
            <a:ext cx="4187442" cy="535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801" dirty="0"/>
              <a:t>U čvoru za </a:t>
            </a:r>
            <a:r>
              <a:rPr lang="sr-Latn-RS" sz="1801" dirty="0" err="1"/>
              <a:t>particionisanje</a:t>
            </a:r>
            <a:r>
              <a:rPr lang="sr-Latn-RS" sz="1801" dirty="0"/>
              <a:t> definišemo kako želimo da se originalni skup podataka </a:t>
            </a:r>
            <a:r>
              <a:rPr lang="sr-Latn-RS" sz="1801" dirty="0" err="1"/>
              <a:t>particioniše</a:t>
            </a:r>
            <a:r>
              <a:rPr lang="sr-Latn-RS" sz="1801" dirty="0"/>
              <a:t> na </a:t>
            </a:r>
            <a:r>
              <a:rPr lang="sr-Latn-RS" sz="1801" b="1" dirty="0"/>
              <a:t>trening</a:t>
            </a:r>
            <a:r>
              <a:rPr lang="sr-Latn-RS" sz="1801" dirty="0"/>
              <a:t> i </a:t>
            </a:r>
            <a:r>
              <a:rPr lang="sr-Latn-RS" sz="1801" b="1" dirty="0"/>
              <a:t>test </a:t>
            </a:r>
            <a:r>
              <a:rPr lang="sr-Latn-RS" sz="1801" dirty="0"/>
              <a:t>skupove.</a:t>
            </a:r>
          </a:p>
          <a:p>
            <a:endParaRPr lang="sr-Latn-RS" sz="1801" dirty="0"/>
          </a:p>
          <a:p>
            <a:r>
              <a:rPr lang="sr-Latn-RS" sz="1801" dirty="0"/>
              <a:t>Biramo procenat slogova iz originalnog skupa koji će koji će biti korišćeni za treniranje, procenat koji će biti korišćen za testiranje i obeležja koja će se koristiti za označavanje podele.</a:t>
            </a:r>
          </a:p>
          <a:p>
            <a:endParaRPr lang="sr-Latn-RS" sz="1801" dirty="0"/>
          </a:p>
          <a:p>
            <a:r>
              <a:rPr lang="sr-Latn-RS" sz="1801" dirty="0"/>
              <a:t>Možemo da podesimo </a:t>
            </a:r>
            <a:r>
              <a:rPr lang="sr-Latn-RS" sz="1801" i="1" dirty="0" err="1"/>
              <a:t>seed</a:t>
            </a:r>
            <a:r>
              <a:rPr lang="sr-Latn-RS" sz="1801" i="1" dirty="0"/>
              <a:t> </a:t>
            </a:r>
            <a:r>
              <a:rPr lang="sr-Latn-RS" sz="1801" dirty="0"/>
              <a:t>na određenu vrednost kako bi svaki put </a:t>
            </a:r>
            <a:r>
              <a:rPr lang="sr-Latn-RS" sz="1801" dirty="0" err="1"/>
              <a:t>particionisanje</a:t>
            </a:r>
            <a:r>
              <a:rPr lang="sr-Latn-RS" sz="1801" dirty="0"/>
              <a:t> bilo izvršeno na isti način.</a:t>
            </a:r>
          </a:p>
          <a:p>
            <a:endParaRPr lang="sr-Latn-RS" sz="1801" dirty="0"/>
          </a:p>
          <a:p>
            <a:r>
              <a:rPr lang="sr-Latn-RS" sz="1801" dirty="0"/>
              <a:t>Kao rezultat se dobija početni skup podataka u kome slogovi imaju dodatni atribut koji označava da li se određeni slog nalazi u trening skupu ili u test skupu. Ovaj atribut ima rolu </a:t>
            </a:r>
            <a:r>
              <a:rPr lang="sr-Latn-RS" sz="1801" b="1" dirty="0" err="1"/>
              <a:t>partition</a:t>
            </a:r>
            <a:r>
              <a:rPr lang="sr-Latn-RS" sz="1801" dirty="0"/>
              <a:t>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241B8B-2245-4A74-A35C-616AA3A93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19" y="403654"/>
            <a:ext cx="6548722" cy="53793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16168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45BCA0-1E13-4D12-B39A-88FCDF9D1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98" y="462795"/>
            <a:ext cx="5957506" cy="53695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C62C8F-B347-43B0-9F71-79AC12B92390}"/>
              </a:ext>
            </a:extLst>
          </p:cNvPr>
          <p:cNvSpPr txBox="1"/>
          <p:nvPr/>
        </p:nvSpPr>
        <p:spPr>
          <a:xfrm>
            <a:off x="6689126" y="382993"/>
            <a:ext cx="4975654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801" dirty="0"/>
              <a:t>U ovom primeru se koristi C5 algoritam za klasifikaciju.</a:t>
            </a:r>
          </a:p>
          <a:p>
            <a:endParaRPr lang="sr-Latn-RS" sz="1801" dirty="0"/>
          </a:p>
          <a:p>
            <a:r>
              <a:rPr lang="sr-Latn-RS" sz="1801" dirty="0"/>
              <a:t>Za klasifikaciju možemo da koristimo role koje su već definisane nad ulaznim </a:t>
            </a:r>
            <a:r>
              <a:rPr lang="sr-Latn-RS" sz="1801" dirty="0" err="1"/>
              <a:t>podacija</a:t>
            </a:r>
            <a:r>
              <a:rPr lang="sr-Latn-RS" sz="1801" dirty="0"/>
              <a:t> čvora, ili možemo da odredimo neke druge role.</a:t>
            </a:r>
          </a:p>
        </p:txBody>
      </p:sp>
    </p:spTree>
    <p:extLst>
      <p:ext uri="{BB962C8B-B14F-4D97-AF65-F5344CB8AC3E}">
        <p14:creationId xmlns:p14="http://schemas.microsoft.com/office/powerpoint/2010/main" val="370393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B78FBF-CBB0-41E5-9BCC-25BA9C488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71" y="317092"/>
            <a:ext cx="6385724" cy="5729483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DEF433-D45C-491B-BA96-402F4A7C86D9}"/>
              </a:ext>
            </a:extLst>
          </p:cNvPr>
          <p:cNvSpPr txBox="1"/>
          <p:nvPr/>
        </p:nvSpPr>
        <p:spPr>
          <a:xfrm>
            <a:off x="6910376" y="317090"/>
            <a:ext cx="4975654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801" dirty="0"/>
              <a:t>Potrebno je </a:t>
            </a:r>
            <a:r>
              <a:rPr lang="sr-Latn-RS" sz="1801" dirty="0" err="1"/>
              <a:t>štiklirati</a:t>
            </a:r>
            <a:r>
              <a:rPr lang="sr-Latn-RS" sz="1801" dirty="0"/>
              <a:t> </a:t>
            </a:r>
            <a:r>
              <a:rPr lang="sr-Latn-RS" sz="1801" i="1" dirty="0" err="1"/>
              <a:t>use</a:t>
            </a:r>
            <a:r>
              <a:rPr lang="sr-Latn-RS" sz="1801" i="1" dirty="0"/>
              <a:t> </a:t>
            </a:r>
            <a:r>
              <a:rPr lang="sr-Latn-RS" sz="1801" i="1" dirty="0" err="1"/>
              <a:t>partitioned</a:t>
            </a:r>
            <a:r>
              <a:rPr lang="sr-Latn-RS" sz="1801" i="1" dirty="0"/>
              <a:t> data </a:t>
            </a:r>
            <a:r>
              <a:rPr lang="sr-Latn-RS" sz="1801" dirty="0"/>
              <a:t>kako bi model mogao da pročita atribut za </a:t>
            </a:r>
            <a:r>
              <a:rPr lang="sr-Latn-RS" sz="1801" dirty="0" err="1"/>
              <a:t>particionisanje</a:t>
            </a:r>
            <a:r>
              <a:rPr lang="sr-Latn-RS" sz="1801" dirty="0"/>
              <a:t> is ulaznog skupa podataka.</a:t>
            </a:r>
          </a:p>
        </p:txBody>
      </p:sp>
    </p:spTree>
    <p:extLst>
      <p:ext uri="{BB962C8B-B14F-4D97-AF65-F5344CB8AC3E}">
        <p14:creationId xmlns:p14="http://schemas.microsoft.com/office/powerpoint/2010/main" val="300581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F401B2-425D-4D4F-AE56-3817330B6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11" y="321462"/>
            <a:ext cx="6320727" cy="57286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91BAA0-C6F6-4DE9-881C-2E5AA5EECFBC}"/>
              </a:ext>
            </a:extLst>
          </p:cNvPr>
          <p:cNvSpPr txBox="1"/>
          <p:nvPr/>
        </p:nvSpPr>
        <p:spPr>
          <a:xfrm>
            <a:off x="6910376" y="317091"/>
            <a:ext cx="4975654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801" dirty="0"/>
              <a:t>Mogu se dodeliti cena za lošu klasifikaciju, kako bi se model trenirao u skladu sa cenama.</a:t>
            </a:r>
          </a:p>
          <a:p>
            <a:endParaRPr lang="sr-Latn-RS" sz="1801" dirty="0"/>
          </a:p>
          <a:p>
            <a:r>
              <a:rPr lang="sr-Latn-RS" sz="1801" dirty="0"/>
              <a:t>Povećanjem cene određene greške će smanjiti učestalost te greške ali kao posledicu ima povećanje učestalosti neke druge greške.</a:t>
            </a:r>
          </a:p>
        </p:txBody>
      </p:sp>
    </p:spTree>
    <p:extLst>
      <p:ext uri="{BB962C8B-B14F-4D97-AF65-F5344CB8AC3E}">
        <p14:creationId xmlns:p14="http://schemas.microsoft.com/office/powerpoint/2010/main" val="223120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669600-D275-4A20-87EA-0B62B9553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52" y="238898"/>
            <a:ext cx="5127371" cy="61432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5F0E5D-1D44-4EF7-8FD7-FD6BD2370C70}"/>
              </a:ext>
            </a:extLst>
          </p:cNvPr>
          <p:cNvSpPr txBox="1"/>
          <p:nvPr/>
        </p:nvSpPr>
        <p:spPr>
          <a:xfrm>
            <a:off x="6096001" y="238897"/>
            <a:ext cx="4975654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801" dirty="0"/>
              <a:t>Na čvor modela može da se poveže čvor za analizu pomoću koda možemo da dobijemo karakteristike dobijenog modela.</a:t>
            </a:r>
          </a:p>
          <a:p>
            <a:endParaRPr lang="sr-Latn-RS" sz="1801" dirty="0"/>
          </a:p>
          <a:p>
            <a:r>
              <a:rPr lang="sr-Latn-RS" sz="1801" dirty="0"/>
              <a:t>Može da se generiše matrica konfuzije, kao i neke druge metrike za evaluaciju binarnih klasifikatora.</a:t>
            </a:r>
          </a:p>
        </p:txBody>
      </p:sp>
    </p:spTree>
    <p:extLst>
      <p:ext uri="{BB962C8B-B14F-4D97-AF65-F5344CB8AC3E}">
        <p14:creationId xmlns:p14="http://schemas.microsoft.com/office/powerpoint/2010/main" val="106213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51B5-B574-4E47-8219-C7E7502E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KNN primer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E9825D-F7B1-46AA-8AF0-4D7A5844A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8733" y="1825625"/>
            <a:ext cx="6134533" cy="4351338"/>
          </a:xfrm>
        </p:spPr>
      </p:pic>
    </p:spTree>
    <p:extLst>
      <p:ext uri="{BB962C8B-B14F-4D97-AF65-F5344CB8AC3E}">
        <p14:creationId xmlns:p14="http://schemas.microsoft.com/office/powerpoint/2010/main" val="162909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</TotalTime>
  <Words>353</Words>
  <Application>Microsoft Office PowerPoint</Application>
  <PresentationFormat>Widescreen</PresentationFormat>
  <Paragraphs>32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Klasifikacija</vt:lpstr>
      <vt:lpstr>Primer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KNN primer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Klasifikacija</dc:title>
  <dc:creator>Pavle Ciric</dc:creator>
  <cp:lastModifiedBy>Pavle Ciric</cp:lastModifiedBy>
  <cp:revision>2</cp:revision>
  <dcterms:created xsi:type="dcterms:W3CDTF">2022-04-06T11:24:28Z</dcterms:created>
  <dcterms:modified xsi:type="dcterms:W3CDTF">2022-04-09T16:42:03Z</dcterms:modified>
</cp:coreProperties>
</file>