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E2D647-CABD-4F37-9853-1FD56267A9F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B51AA26-1468-41BE-9DC8-42C875847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25CE54B-39AC-45AE-8C4F-881902A7A186}"/>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5" name="Espace réservé du pied de page 4">
            <a:extLst>
              <a:ext uri="{FF2B5EF4-FFF2-40B4-BE49-F238E27FC236}">
                <a16:creationId xmlns:a16="http://schemas.microsoft.com/office/drawing/2014/main" id="{961CBF48-666F-4A50-86C7-6DE2A15708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0CCE47-0A45-4EFF-852D-49123DAD2326}"/>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49918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7FB25-D7C8-4387-8EAB-B53AECB05CA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718ABFF-58A5-47FE-80EA-80EC295D7D5C}"/>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483EB3A-76F4-4A42-B5B0-E7216075957E}"/>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5" name="Espace réservé du pied de page 4">
            <a:extLst>
              <a:ext uri="{FF2B5EF4-FFF2-40B4-BE49-F238E27FC236}">
                <a16:creationId xmlns:a16="http://schemas.microsoft.com/office/drawing/2014/main" id="{585D06D1-1F7E-4C44-933E-CC9E121BCF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2BB973-382F-4079-B909-CF40363BA9BB}"/>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214361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089B894-43C8-4106-AC46-DEAB93133B2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0700A5B-4AB3-4F2E-8ACA-513CBA235DF8}"/>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64BE5A-252A-4E39-8DFA-27E96B1EC876}"/>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5" name="Espace réservé du pied de page 4">
            <a:extLst>
              <a:ext uri="{FF2B5EF4-FFF2-40B4-BE49-F238E27FC236}">
                <a16:creationId xmlns:a16="http://schemas.microsoft.com/office/drawing/2014/main" id="{4F11CB8C-EEFE-4DCF-BD4C-59CBF4D845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2A0742-766B-4B68-818E-6351A8062459}"/>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25707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F9F4F-05C4-48E7-AD42-A3C48673CD8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6E5E5D-3887-4D31-8029-ACE61CA97746}"/>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41A2F53-8C6A-42F8-B7AA-071B9DD318FD}"/>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5" name="Espace réservé du pied de page 4">
            <a:extLst>
              <a:ext uri="{FF2B5EF4-FFF2-40B4-BE49-F238E27FC236}">
                <a16:creationId xmlns:a16="http://schemas.microsoft.com/office/drawing/2014/main" id="{192E62DA-7B08-4174-9BE0-015D1B50F63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928C21-175C-4F93-91DC-62B15817DBF6}"/>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202522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0C8E17-44BA-4349-BC41-EDFE95FF643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AA36CBC-92BC-4CDA-B900-A06DB3D10C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05E1647D-BF87-49FB-A4D7-5DE53D04CFC1}"/>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5" name="Espace réservé du pied de page 4">
            <a:extLst>
              <a:ext uri="{FF2B5EF4-FFF2-40B4-BE49-F238E27FC236}">
                <a16:creationId xmlns:a16="http://schemas.microsoft.com/office/drawing/2014/main" id="{FE0EF07B-75D8-40C7-8593-8FADA1ED3E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1C08C8-BCF7-44DF-8139-DCDDCCEEF817}"/>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84419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308641-E9E0-4AE9-8DA6-98D27CB9F5E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141DCAA-C302-489B-B6D4-4A9C98866965}"/>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A784887-D64B-4B34-B4CF-4CB0D08DDAB6}"/>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2CF650F-89E1-4B76-BF7E-9D10EE6A7075}"/>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6" name="Espace réservé du pied de page 5">
            <a:extLst>
              <a:ext uri="{FF2B5EF4-FFF2-40B4-BE49-F238E27FC236}">
                <a16:creationId xmlns:a16="http://schemas.microsoft.com/office/drawing/2014/main" id="{1DEF9833-5786-4CAA-9C3C-0142CF1135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2EDEC4A-3DA0-4E54-832C-4F2A28F47251}"/>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81519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8F0FAC-566A-46C1-BE69-A79218272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37996B8-7288-4F48-B6CF-4378B6C21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9B630383-B213-4A5A-9617-9A16DB770721}"/>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7538D06-1C60-48DC-B27F-4C0E0BAB1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456FD1C-ED31-476D-8B34-BC6C88BA7165}"/>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93DF400-D246-4FD2-AD5E-65F081283BBF}"/>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8" name="Espace réservé du pied de page 7">
            <a:extLst>
              <a:ext uri="{FF2B5EF4-FFF2-40B4-BE49-F238E27FC236}">
                <a16:creationId xmlns:a16="http://schemas.microsoft.com/office/drawing/2014/main" id="{02158BCF-FEBE-4C2C-AE9C-D99E4D4A8D1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FEA661-A411-49A4-9EF5-99C5E6566EF4}"/>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121063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0BC008-7E34-4748-A0B1-F05926F8D2E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C2C3989-0931-448B-AB22-AA525BA36195}"/>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4" name="Espace réservé du pied de page 3">
            <a:extLst>
              <a:ext uri="{FF2B5EF4-FFF2-40B4-BE49-F238E27FC236}">
                <a16:creationId xmlns:a16="http://schemas.microsoft.com/office/drawing/2014/main" id="{0268AA82-845D-47BD-B6CD-47E2A4FEBC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0B4D08E-60AE-4269-93D9-2DD93229B833}"/>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113720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3E0DD41-43F5-4B46-BB32-FA2379755872}"/>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3" name="Espace réservé du pied de page 2">
            <a:extLst>
              <a:ext uri="{FF2B5EF4-FFF2-40B4-BE49-F238E27FC236}">
                <a16:creationId xmlns:a16="http://schemas.microsoft.com/office/drawing/2014/main" id="{9A3C20A0-4F4A-4C67-8987-6E2C4A4A19A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FBBB574-84A1-45C2-BAC0-35973048A37C}"/>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18970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F5534-2304-4F87-8ACC-59F6523A0D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D583446-6FA1-49C5-878F-980A3D2A0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9274588-E5F3-4FA4-B2EE-8E0FDAC75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0E4A4BFF-38CD-44C2-924C-231EB8520189}"/>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6" name="Espace réservé du pied de page 5">
            <a:extLst>
              <a:ext uri="{FF2B5EF4-FFF2-40B4-BE49-F238E27FC236}">
                <a16:creationId xmlns:a16="http://schemas.microsoft.com/office/drawing/2014/main" id="{7087C629-ED88-4955-AB7C-9EF72F76E04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7BEB6F-528E-499C-83F1-115AD4CEAF71}"/>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307233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2C5B4-8EA5-44EC-981C-82329E5307E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2A0F1D1-FB6B-4864-AA26-BB655365C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0F902C9-25DA-41BC-B41A-D20CA252F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C4797E6-347C-4535-A8D2-9EF1EE925B38}"/>
              </a:ext>
            </a:extLst>
          </p:cNvPr>
          <p:cNvSpPr>
            <a:spLocks noGrp="1"/>
          </p:cNvSpPr>
          <p:nvPr>
            <p:ph type="dt" sz="half" idx="10"/>
          </p:nvPr>
        </p:nvSpPr>
        <p:spPr/>
        <p:txBody>
          <a:bodyPr/>
          <a:lstStyle/>
          <a:p>
            <a:fld id="{28DDB9BB-E252-4506-A7E8-CFEDCA012D4D}" type="datetimeFigureOut">
              <a:rPr lang="fr-FR" smtClean="0"/>
              <a:t>12/10/2018</a:t>
            </a:fld>
            <a:endParaRPr lang="fr-FR"/>
          </a:p>
        </p:txBody>
      </p:sp>
      <p:sp>
        <p:nvSpPr>
          <p:cNvPr id="6" name="Espace réservé du pied de page 5">
            <a:extLst>
              <a:ext uri="{FF2B5EF4-FFF2-40B4-BE49-F238E27FC236}">
                <a16:creationId xmlns:a16="http://schemas.microsoft.com/office/drawing/2014/main" id="{8EDAC798-8954-4F29-A8CE-2846B9614F1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1EF1B9-DD68-4E2F-A3C1-4185AE655F3A}"/>
              </a:ext>
            </a:extLst>
          </p:cNvPr>
          <p:cNvSpPr>
            <a:spLocks noGrp="1"/>
          </p:cNvSpPr>
          <p:nvPr>
            <p:ph type="sldNum" sz="quarter" idx="12"/>
          </p:nvPr>
        </p:nvSpPr>
        <p:spPr/>
        <p:txBody>
          <a:bodyPr/>
          <a:lstStyle/>
          <a:p>
            <a:fld id="{C0F08FF9-D970-4C87-B4DE-6427A03AACD2}" type="slidenum">
              <a:rPr lang="fr-FR" smtClean="0"/>
              <a:t>‹N°›</a:t>
            </a:fld>
            <a:endParaRPr lang="fr-FR"/>
          </a:p>
        </p:txBody>
      </p:sp>
    </p:spTree>
    <p:extLst>
      <p:ext uri="{BB962C8B-B14F-4D97-AF65-F5344CB8AC3E}">
        <p14:creationId xmlns:p14="http://schemas.microsoft.com/office/powerpoint/2010/main" val="273487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7399D94-EDCA-427F-AF89-DA857285B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7AE0AAC-70BE-4487-9212-E71C2F2C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390828-A2A1-4548-832E-4CD2C85B7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DB9BB-E252-4506-A7E8-CFEDCA012D4D}" type="datetimeFigureOut">
              <a:rPr lang="fr-FR" smtClean="0"/>
              <a:t>12/10/2018</a:t>
            </a:fld>
            <a:endParaRPr lang="fr-FR"/>
          </a:p>
        </p:txBody>
      </p:sp>
      <p:sp>
        <p:nvSpPr>
          <p:cNvPr id="5" name="Espace réservé du pied de page 4">
            <a:extLst>
              <a:ext uri="{FF2B5EF4-FFF2-40B4-BE49-F238E27FC236}">
                <a16:creationId xmlns:a16="http://schemas.microsoft.com/office/drawing/2014/main" id="{821E05A5-6B2C-445A-A9DC-A80A0F146D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A70AECC-1359-4F99-84ED-355991A66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08FF9-D970-4C87-B4DE-6427A03AACD2}" type="slidenum">
              <a:rPr lang="fr-FR" smtClean="0"/>
              <a:t>‹N°›</a:t>
            </a:fld>
            <a:endParaRPr lang="fr-FR"/>
          </a:p>
        </p:txBody>
      </p:sp>
    </p:spTree>
    <p:extLst>
      <p:ext uri="{BB962C8B-B14F-4D97-AF65-F5344CB8AC3E}">
        <p14:creationId xmlns:p14="http://schemas.microsoft.com/office/powerpoint/2010/main" val="3610242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lawson/oc-project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260DB0-F592-4FD8-B8A6-CDD3D3F93B20}"/>
              </a:ext>
            </a:extLst>
          </p:cNvPr>
          <p:cNvSpPr>
            <a:spLocks noGrp="1"/>
          </p:cNvSpPr>
          <p:nvPr>
            <p:ph type="ctrTitle"/>
          </p:nvPr>
        </p:nvSpPr>
        <p:spPr/>
        <p:txBody>
          <a:bodyPr/>
          <a:lstStyle/>
          <a:p>
            <a:r>
              <a:rPr lang="fr-FR" dirty="0"/>
              <a:t>Dan &amp; Briggs</a:t>
            </a:r>
          </a:p>
        </p:txBody>
      </p:sp>
      <p:sp>
        <p:nvSpPr>
          <p:cNvPr id="3" name="Sous-titre 2">
            <a:extLst>
              <a:ext uri="{FF2B5EF4-FFF2-40B4-BE49-F238E27FC236}">
                <a16:creationId xmlns:a16="http://schemas.microsoft.com/office/drawing/2014/main" id="{2E69FADD-E8CB-4C19-9F62-E7AC775361D9}"/>
              </a:ext>
            </a:extLst>
          </p:cNvPr>
          <p:cNvSpPr>
            <a:spLocks noGrp="1"/>
          </p:cNvSpPr>
          <p:nvPr>
            <p:ph type="subTitle" idx="1"/>
          </p:nvPr>
        </p:nvSpPr>
        <p:spPr/>
        <p:txBody>
          <a:bodyPr/>
          <a:lstStyle/>
          <a:p>
            <a:r>
              <a:rPr lang="fr-FR" dirty="0"/>
              <a:t>Outil de recherche d’experts</a:t>
            </a:r>
          </a:p>
        </p:txBody>
      </p:sp>
    </p:spTree>
    <p:extLst>
      <p:ext uri="{BB962C8B-B14F-4D97-AF65-F5344CB8AC3E}">
        <p14:creationId xmlns:p14="http://schemas.microsoft.com/office/powerpoint/2010/main" val="169224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FA379-2AAA-4DF1-B30E-983D6CD06E0F}"/>
              </a:ext>
            </a:extLst>
          </p:cNvPr>
          <p:cNvSpPr>
            <a:spLocks noGrp="1"/>
          </p:cNvSpPr>
          <p:nvPr>
            <p:ph type="title"/>
          </p:nvPr>
        </p:nvSpPr>
        <p:spPr/>
        <p:txBody>
          <a:bodyPr/>
          <a:lstStyle/>
          <a:p>
            <a:r>
              <a:rPr lang="fr-FR" dirty="0"/>
              <a:t>Présentation</a:t>
            </a:r>
          </a:p>
        </p:txBody>
      </p:sp>
      <p:sp>
        <p:nvSpPr>
          <p:cNvPr id="3" name="Espace réservé du contenu 2">
            <a:extLst>
              <a:ext uri="{FF2B5EF4-FFF2-40B4-BE49-F238E27FC236}">
                <a16:creationId xmlns:a16="http://schemas.microsoft.com/office/drawing/2014/main" id="{585785CA-B059-4FBF-A802-14473BF68F8E}"/>
              </a:ext>
            </a:extLst>
          </p:cNvPr>
          <p:cNvSpPr>
            <a:spLocks noGrp="1"/>
          </p:cNvSpPr>
          <p:nvPr>
            <p:ph idx="1"/>
          </p:nvPr>
        </p:nvSpPr>
        <p:spPr/>
        <p:txBody>
          <a:bodyPr/>
          <a:lstStyle/>
          <a:p>
            <a:r>
              <a:rPr lang="fr-FR" dirty="0"/>
              <a:t>La recherche d’experts à recruter peut s’avérée très difficile dans certains domaines.</a:t>
            </a:r>
          </a:p>
          <a:p>
            <a:r>
              <a:rPr lang="fr-FR" dirty="0"/>
              <a:t>La capacité à analyser automatiquement des volumes de données importants traitant de domaines divers peut être très utile pour la recherche d’experts.</a:t>
            </a:r>
          </a:p>
          <a:p>
            <a:r>
              <a:rPr lang="fr-FR" dirty="0"/>
              <a:t>Afin de trouver des experts dans des domaines incongrus, sur les données du Wikipédia français, nous allons sélectionner les trois utilisateurs qui contribuent le plus sur un sujet et ses voisins.</a:t>
            </a:r>
          </a:p>
          <a:p>
            <a:r>
              <a:rPr lang="fr-FR" dirty="0"/>
              <a:t>Création d’un Data Lake contenant un master </a:t>
            </a:r>
            <a:r>
              <a:rPr lang="fr-FR" dirty="0" err="1"/>
              <a:t>Dataset</a:t>
            </a:r>
            <a:r>
              <a:rPr lang="fr-FR" dirty="0"/>
              <a:t> composé des révisions des pages et des liens entre pages.</a:t>
            </a:r>
          </a:p>
        </p:txBody>
      </p:sp>
    </p:spTree>
    <p:extLst>
      <p:ext uri="{BB962C8B-B14F-4D97-AF65-F5344CB8AC3E}">
        <p14:creationId xmlns:p14="http://schemas.microsoft.com/office/powerpoint/2010/main" val="138822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F032D5-BF2A-4E0B-A70B-84786DEBCEFE}"/>
              </a:ext>
            </a:extLst>
          </p:cNvPr>
          <p:cNvSpPr>
            <a:spLocks noGrp="1"/>
          </p:cNvSpPr>
          <p:nvPr>
            <p:ph type="title"/>
          </p:nvPr>
        </p:nvSpPr>
        <p:spPr/>
        <p:txBody>
          <a:bodyPr/>
          <a:lstStyle/>
          <a:p>
            <a:r>
              <a:rPr lang="fr-FR" dirty="0"/>
              <a:t>Choix des composants logiciels</a:t>
            </a:r>
          </a:p>
        </p:txBody>
      </p:sp>
      <p:sp>
        <p:nvSpPr>
          <p:cNvPr id="3" name="Espace réservé du contenu 2">
            <a:extLst>
              <a:ext uri="{FF2B5EF4-FFF2-40B4-BE49-F238E27FC236}">
                <a16:creationId xmlns:a16="http://schemas.microsoft.com/office/drawing/2014/main" id="{29A12AB3-F8B3-48BA-AA71-D4CF3A43802F}"/>
              </a:ext>
            </a:extLst>
          </p:cNvPr>
          <p:cNvSpPr>
            <a:spLocks noGrp="1"/>
          </p:cNvSpPr>
          <p:nvPr>
            <p:ph idx="1"/>
          </p:nvPr>
        </p:nvSpPr>
        <p:spPr/>
        <p:txBody>
          <a:bodyPr/>
          <a:lstStyle/>
          <a:p>
            <a:r>
              <a:rPr lang="fr-FR" dirty="0"/>
              <a:t>Apache Hadoop 2.8.4</a:t>
            </a:r>
          </a:p>
          <a:p>
            <a:pPr lvl="1"/>
            <a:r>
              <a:rPr lang="fr-FR" dirty="0"/>
              <a:t>Cluster HDFS hébergeant le Data Lake pour le stockage distribué des </a:t>
            </a:r>
            <a:r>
              <a:rPr lang="fr-FR" dirty="0" err="1"/>
              <a:t>Dataset</a:t>
            </a:r>
            <a:r>
              <a:rPr lang="fr-FR" dirty="0"/>
              <a:t>.</a:t>
            </a:r>
          </a:p>
          <a:p>
            <a:pPr lvl="1"/>
            <a:r>
              <a:rPr lang="fr-FR" dirty="0"/>
              <a:t>Apache </a:t>
            </a:r>
            <a:r>
              <a:rPr lang="fr-FR" dirty="0" err="1"/>
              <a:t>Yarn</a:t>
            </a:r>
            <a:r>
              <a:rPr lang="fr-FR" dirty="0"/>
              <a:t> pour gestion distribuée des ressources et l’exécution distribuée des applications.</a:t>
            </a:r>
          </a:p>
          <a:p>
            <a:pPr lvl="1"/>
            <a:endParaRPr lang="fr-FR" dirty="0"/>
          </a:p>
          <a:p>
            <a:r>
              <a:rPr lang="fr-FR" dirty="0"/>
              <a:t>Apache Spark 2.3.1</a:t>
            </a:r>
          </a:p>
          <a:p>
            <a:pPr lvl="1"/>
            <a:r>
              <a:rPr lang="fr-FR" dirty="0"/>
              <a:t>Framework de calcul distribué utilisé pour l’analyse des </a:t>
            </a:r>
            <a:r>
              <a:rPr lang="fr-FR" dirty="0" err="1"/>
              <a:t>Dataset</a:t>
            </a:r>
            <a:r>
              <a:rPr lang="fr-FR" dirty="0"/>
              <a:t> stockés dans le Data Lake. </a:t>
            </a:r>
          </a:p>
        </p:txBody>
      </p:sp>
    </p:spTree>
    <p:extLst>
      <p:ext uri="{BB962C8B-B14F-4D97-AF65-F5344CB8AC3E}">
        <p14:creationId xmlns:p14="http://schemas.microsoft.com/office/powerpoint/2010/main" val="173903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6D0CC6-B84E-48BC-A267-CCB13A452253}"/>
              </a:ext>
            </a:extLst>
          </p:cNvPr>
          <p:cNvSpPr>
            <a:spLocks noGrp="1"/>
          </p:cNvSpPr>
          <p:nvPr>
            <p:ph type="title"/>
          </p:nvPr>
        </p:nvSpPr>
        <p:spPr>
          <a:xfrm>
            <a:off x="838200" y="365125"/>
            <a:ext cx="10515600" cy="708301"/>
          </a:xfrm>
        </p:spPr>
        <p:txBody>
          <a:bodyPr/>
          <a:lstStyle/>
          <a:p>
            <a:r>
              <a:rPr lang="fr-FR" dirty="0"/>
              <a:t>Environnement d’Intégration</a:t>
            </a:r>
          </a:p>
        </p:txBody>
      </p:sp>
      <p:sp>
        <p:nvSpPr>
          <p:cNvPr id="3" name="Espace réservé du contenu 2">
            <a:extLst>
              <a:ext uri="{FF2B5EF4-FFF2-40B4-BE49-F238E27FC236}">
                <a16:creationId xmlns:a16="http://schemas.microsoft.com/office/drawing/2014/main" id="{C07430CB-4DCB-42FE-A433-1179E634AC70}"/>
              </a:ext>
            </a:extLst>
          </p:cNvPr>
          <p:cNvSpPr>
            <a:spLocks noGrp="1"/>
          </p:cNvSpPr>
          <p:nvPr>
            <p:ph idx="1"/>
          </p:nvPr>
        </p:nvSpPr>
        <p:spPr>
          <a:xfrm>
            <a:off x="838200" y="1073426"/>
            <a:ext cx="10515600" cy="5526157"/>
          </a:xfrm>
        </p:spPr>
        <p:txBody>
          <a:bodyPr>
            <a:normAutofit/>
          </a:bodyPr>
          <a:lstStyle/>
          <a:p>
            <a:r>
              <a:rPr lang="fr-FR" dirty="0"/>
              <a:t>Un environnement composé de 5 </a:t>
            </a:r>
            <a:r>
              <a:rPr lang="fr-FR" dirty="0" err="1"/>
              <a:t>VMs</a:t>
            </a:r>
            <a:r>
              <a:rPr lang="fr-FR" dirty="0"/>
              <a:t> :</a:t>
            </a:r>
          </a:p>
          <a:p>
            <a:pPr lvl="1"/>
            <a:r>
              <a:rPr lang="fr-FR" dirty="0"/>
              <a:t>Client :</a:t>
            </a:r>
          </a:p>
          <a:p>
            <a:pPr lvl="2"/>
            <a:r>
              <a:rPr lang="fr-FR" dirty="0"/>
              <a:t>kube-node11 : VM cliente utilisée pour soumettre les jobs Spark</a:t>
            </a:r>
          </a:p>
          <a:p>
            <a:pPr lvl="1"/>
            <a:r>
              <a:rPr lang="fr-FR" dirty="0"/>
              <a:t>Server :</a:t>
            </a:r>
          </a:p>
          <a:p>
            <a:pPr lvl="2"/>
            <a:r>
              <a:rPr lang="fr-FR" dirty="0"/>
              <a:t>kube-node07 : VM Namenode et Resource Manager</a:t>
            </a:r>
          </a:p>
          <a:p>
            <a:pPr lvl="2"/>
            <a:r>
              <a:rPr lang="fr-FR" dirty="0"/>
              <a:t>kube-node08 : VM Datanode et Node Manager</a:t>
            </a:r>
          </a:p>
          <a:p>
            <a:pPr lvl="2"/>
            <a:r>
              <a:rPr lang="fr-FR" dirty="0"/>
              <a:t>kube-node09 : VM Datanode et Node Manager</a:t>
            </a:r>
          </a:p>
          <a:p>
            <a:pPr lvl="2"/>
            <a:r>
              <a:rPr lang="fr-FR" dirty="0"/>
              <a:t>kube-node10 : VM Datanode et Node manager</a:t>
            </a:r>
          </a:p>
          <a:p>
            <a:pPr lvl="1"/>
            <a:r>
              <a:rPr lang="fr-FR" dirty="0"/>
              <a:t>Configuration et sources : </a:t>
            </a:r>
            <a:r>
              <a:rPr lang="fr-FR" dirty="0">
                <a:hlinkClick r:id="rId2"/>
              </a:rPr>
              <a:t>https://github.com/plawson/oc-project4</a:t>
            </a:r>
            <a:r>
              <a:rPr lang="fr-FR" dirty="0"/>
              <a:t> </a:t>
            </a:r>
          </a:p>
          <a:p>
            <a:r>
              <a:rPr lang="fr-FR" dirty="0"/>
              <a:t>En production :</a:t>
            </a:r>
          </a:p>
          <a:p>
            <a:pPr lvl="1"/>
            <a:r>
              <a:rPr lang="fr-FR" dirty="0"/>
              <a:t> mettre une configuration HA avec un Namenode supplémentaire en standby en utilisant trois Quorum Journal Manager ou NFS. Ajouter également un standby pour le Resource Manager avec un cluster </a:t>
            </a:r>
            <a:r>
              <a:rPr lang="fr-FR" dirty="0" err="1"/>
              <a:t>Zookeeper</a:t>
            </a:r>
            <a:r>
              <a:rPr lang="fr-FR" dirty="0"/>
              <a:t> pour la coordination. </a:t>
            </a:r>
          </a:p>
        </p:txBody>
      </p:sp>
    </p:spTree>
    <p:extLst>
      <p:ext uri="{BB962C8B-B14F-4D97-AF65-F5344CB8AC3E}">
        <p14:creationId xmlns:p14="http://schemas.microsoft.com/office/powerpoint/2010/main" val="23614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e 91">
            <a:extLst>
              <a:ext uri="{FF2B5EF4-FFF2-40B4-BE49-F238E27FC236}">
                <a16:creationId xmlns:a16="http://schemas.microsoft.com/office/drawing/2014/main" id="{70A187BA-C05C-4790-86C6-70831D8B9F7B}"/>
              </a:ext>
            </a:extLst>
          </p:cNvPr>
          <p:cNvGrpSpPr/>
          <p:nvPr/>
        </p:nvGrpSpPr>
        <p:grpSpPr>
          <a:xfrm>
            <a:off x="561132" y="401961"/>
            <a:ext cx="11170774" cy="5518904"/>
            <a:chOff x="561132" y="401961"/>
            <a:chExt cx="11170774" cy="5518904"/>
          </a:xfrm>
        </p:grpSpPr>
        <p:grpSp>
          <p:nvGrpSpPr>
            <p:cNvPr id="27" name="Groupe 26">
              <a:extLst>
                <a:ext uri="{FF2B5EF4-FFF2-40B4-BE49-F238E27FC236}">
                  <a16:creationId xmlns:a16="http://schemas.microsoft.com/office/drawing/2014/main" id="{E093FD61-7ED5-4A97-A1C1-642DEE29E745}"/>
                </a:ext>
              </a:extLst>
            </p:cNvPr>
            <p:cNvGrpSpPr/>
            <p:nvPr/>
          </p:nvGrpSpPr>
          <p:grpSpPr>
            <a:xfrm>
              <a:off x="6262971" y="608223"/>
              <a:ext cx="2515027" cy="1415332"/>
              <a:chOff x="5957941" y="341906"/>
              <a:chExt cx="2515027" cy="1415332"/>
            </a:xfrm>
          </p:grpSpPr>
          <p:sp>
            <p:nvSpPr>
              <p:cNvPr id="15" name="Rectangle : coins arrondis 14">
                <a:extLst>
                  <a:ext uri="{FF2B5EF4-FFF2-40B4-BE49-F238E27FC236}">
                    <a16:creationId xmlns:a16="http://schemas.microsoft.com/office/drawing/2014/main" id="{AD0FBDDB-4DB0-4411-B91B-DF86A141AAA1}"/>
                  </a:ext>
                </a:extLst>
              </p:cNvPr>
              <p:cNvSpPr/>
              <p:nvPr/>
            </p:nvSpPr>
            <p:spPr>
              <a:xfrm>
                <a:off x="5963008" y="341906"/>
                <a:ext cx="2472856" cy="1415332"/>
              </a:xfrm>
              <a:prstGeom prst="round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5766AAB2-23A8-4D1E-88DB-CAF96F775F4A}"/>
                  </a:ext>
                </a:extLst>
              </p:cNvPr>
              <p:cNvSpPr txBox="1"/>
              <p:nvPr/>
            </p:nvSpPr>
            <p:spPr>
              <a:xfrm>
                <a:off x="7479055" y="424141"/>
                <a:ext cx="993913" cy="461665"/>
              </a:xfrm>
              <a:prstGeom prst="rect">
                <a:avLst/>
              </a:prstGeom>
              <a:noFill/>
            </p:spPr>
            <p:txBody>
              <a:bodyPr wrap="square" rtlCol="0">
                <a:spAutoFit/>
              </a:bodyPr>
              <a:lstStyle/>
              <a:p>
                <a:r>
                  <a:rPr lang="fr-FR" sz="800" dirty="0"/>
                  <a:t>15Go Mémoire</a:t>
                </a:r>
              </a:p>
              <a:p>
                <a:r>
                  <a:rPr lang="fr-FR" sz="800" dirty="0"/>
                  <a:t>5 CPU</a:t>
                </a:r>
              </a:p>
              <a:p>
                <a:r>
                  <a:rPr lang="fr-FR" sz="800" dirty="0"/>
                  <a:t>1.2To disque</a:t>
                </a:r>
              </a:p>
            </p:txBody>
          </p:sp>
          <p:sp>
            <p:nvSpPr>
              <p:cNvPr id="17" name="ZoneTexte 16">
                <a:extLst>
                  <a:ext uri="{FF2B5EF4-FFF2-40B4-BE49-F238E27FC236}">
                    <a16:creationId xmlns:a16="http://schemas.microsoft.com/office/drawing/2014/main" id="{67EF54BB-5BC1-442A-9F4F-68F599380388}"/>
                  </a:ext>
                </a:extLst>
              </p:cNvPr>
              <p:cNvSpPr txBox="1"/>
              <p:nvPr/>
            </p:nvSpPr>
            <p:spPr>
              <a:xfrm>
                <a:off x="6042521" y="341906"/>
                <a:ext cx="819455" cy="230832"/>
              </a:xfrm>
              <a:prstGeom prst="rect">
                <a:avLst/>
              </a:prstGeom>
              <a:noFill/>
            </p:spPr>
            <p:txBody>
              <a:bodyPr wrap="none" rtlCol="0">
                <a:spAutoFit/>
              </a:bodyPr>
              <a:lstStyle/>
              <a:p>
                <a:r>
                  <a:rPr lang="fr-FR" sz="900" b="1" dirty="0"/>
                  <a:t>kube-node07</a:t>
                </a:r>
              </a:p>
            </p:txBody>
          </p:sp>
          <p:grpSp>
            <p:nvGrpSpPr>
              <p:cNvPr id="19" name="Groupe 18">
                <a:extLst>
                  <a:ext uri="{FF2B5EF4-FFF2-40B4-BE49-F238E27FC236}">
                    <a16:creationId xmlns:a16="http://schemas.microsoft.com/office/drawing/2014/main" id="{6CC3974A-3528-4781-8753-A230CC4A69FA}"/>
                  </a:ext>
                </a:extLst>
              </p:cNvPr>
              <p:cNvGrpSpPr/>
              <p:nvPr/>
            </p:nvGrpSpPr>
            <p:grpSpPr>
              <a:xfrm>
                <a:off x="5957941" y="547974"/>
                <a:ext cx="681168" cy="742026"/>
                <a:chOff x="2989690" y="610565"/>
                <a:chExt cx="681168" cy="742026"/>
              </a:xfrm>
            </p:grpSpPr>
            <p:pic>
              <p:nvPicPr>
                <p:cNvPr id="20" name="Image 19">
                  <a:extLst>
                    <a:ext uri="{FF2B5EF4-FFF2-40B4-BE49-F238E27FC236}">
                      <a16:creationId xmlns:a16="http://schemas.microsoft.com/office/drawing/2014/main" id="{5890396E-3080-4F0A-A7F7-F40877350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203" y="610565"/>
                  <a:ext cx="601655" cy="155178"/>
                </a:xfrm>
                <a:prstGeom prst="rect">
                  <a:avLst/>
                </a:prstGeom>
              </p:spPr>
            </p:pic>
            <p:pic>
              <p:nvPicPr>
                <p:cNvPr id="21" name="Image 20">
                  <a:extLst>
                    <a:ext uri="{FF2B5EF4-FFF2-40B4-BE49-F238E27FC236}">
                      <a16:creationId xmlns:a16="http://schemas.microsoft.com/office/drawing/2014/main" id="{A03F3349-7580-4726-8A71-44CA3295A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9690" y="714809"/>
                  <a:ext cx="681168" cy="329463"/>
                </a:xfrm>
                <a:prstGeom prst="rect">
                  <a:avLst/>
                </a:prstGeom>
              </p:spPr>
            </p:pic>
            <p:pic>
              <p:nvPicPr>
                <p:cNvPr id="22" name="Image 21">
                  <a:extLst>
                    <a:ext uri="{FF2B5EF4-FFF2-40B4-BE49-F238E27FC236}">
                      <a16:creationId xmlns:a16="http://schemas.microsoft.com/office/drawing/2014/main" id="{2E10CB46-1EE9-4793-8912-B35FC593F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955" y="942928"/>
                  <a:ext cx="582637" cy="195718"/>
                </a:xfrm>
                <a:prstGeom prst="rect">
                  <a:avLst/>
                </a:prstGeom>
              </p:spPr>
            </p:pic>
            <p:pic>
              <p:nvPicPr>
                <p:cNvPr id="23" name="Image 22">
                  <a:extLst>
                    <a:ext uri="{FF2B5EF4-FFF2-40B4-BE49-F238E27FC236}">
                      <a16:creationId xmlns:a16="http://schemas.microsoft.com/office/drawing/2014/main" id="{A699D136-6E42-40CE-947E-37B4F3F3EE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9203" y="1090322"/>
                  <a:ext cx="524538" cy="262269"/>
                </a:xfrm>
                <a:prstGeom prst="rect">
                  <a:avLst/>
                </a:prstGeom>
              </p:spPr>
            </p:pic>
          </p:grpSp>
          <p:grpSp>
            <p:nvGrpSpPr>
              <p:cNvPr id="26" name="Groupe 25">
                <a:extLst>
                  <a:ext uri="{FF2B5EF4-FFF2-40B4-BE49-F238E27FC236}">
                    <a16:creationId xmlns:a16="http://schemas.microsoft.com/office/drawing/2014/main" id="{FB587771-DCFD-471E-850C-E88A4EA01C8C}"/>
                  </a:ext>
                </a:extLst>
              </p:cNvPr>
              <p:cNvGrpSpPr/>
              <p:nvPr/>
            </p:nvGrpSpPr>
            <p:grpSpPr>
              <a:xfrm>
                <a:off x="6933537" y="942928"/>
                <a:ext cx="1351722" cy="745535"/>
                <a:chOff x="6933537" y="942928"/>
                <a:chExt cx="1351722" cy="745535"/>
              </a:xfrm>
            </p:grpSpPr>
            <p:sp>
              <p:nvSpPr>
                <p:cNvPr id="24" name="Rectangle : coins arrondis 23">
                  <a:extLst>
                    <a:ext uri="{FF2B5EF4-FFF2-40B4-BE49-F238E27FC236}">
                      <a16:creationId xmlns:a16="http://schemas.microsoft.com/office/drawing/2014/main" id="{DA7920A1-56E8-47A3-B37B-9AE1C13DE837}"/>
                    </a:ext>
                  </a:extLst>
                </p:cNvPr>
                <p:cNvSpPr/>
                <p:nvPr/>
              </p:nvSpPr>
              <p:spPr>
                <a:xfrm>
                  <a:off x="6933537" y="942928"/>
                  <a:ext cx="1351722" cy="34707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Namenode</a:t>
                  </a:r>
                </a:p>
              </p:txBody>
            </p:sp>
            <p:sp>
              <p:nvSpPr>
                <p:cNvPr id="25" name="Rectangle : coins arrondis 24">
                  <a:extLst>
                    <a:ext uri="{FF2B5EF4-FFF2-40B4-BE49-F238E27FC236}">
                      <a16:creationId xmlns:a16="http://schemas.microsoft.com/office/drawing/2014/main" id="{9D18531C-D0D9-4A8D-95A2-FC048751E61E}"/>
                    </a:ext>
                  </a:extLst>
                </p:cNvPr>
                <p:cNvSpPr/>
                <p:nvPr/>
              </p:nvSpPr>
              <p:spPr>
                <a:xfrm>
                  <a:off x="6933537" y="1341391"/>
                  <a:ext cx="1351722" cy="347072"/>
                </a:xfrm>
                <a:prstGeom prst="round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Resource Manager</a:t>
                  </a:r>
                </a:p>
              </p:txBody>
            </p:sp>
          </p:grpSp>
        </p:grpSp>
        <p:grpSp>
          <p:nvGrpSpPr>
            <p:cNvPr id="29" name="Groupe 28">
              <a:extLst>
                <a:ext uri="{FF2B5EF4-FFF2-40B4-BE49-F238E27FC236}">
                  <a16:creationId xmlns:a16="http://schemas.microsoft.com/office/drawing/2014/main" id="{CF186567-4731-43F5-A572-05FA888A304D}"/>
                </a:ext>
              </a:extLst>
            </p:cNvPr>
            <p:cNvGrpSpPr/>
            <p:nvPr/>
          </p:nvGrpSpPr>
          <p:grpSpPr>
            <a:xfrm>
              <a:off x="561132" y="2452383"/>
              <a:ext cx="2472856" cy="1415332"/>
              <a:chOff x="2989690" y="341906"/>
              <a:chExt cx="2472856" cy="1415332"/>
            </a:xfrm>
          </p:grpSpPr>
          <p:sp>
            <p:nvSpPr>
              <p:cNvPr id="4" name="Rectangle : coins arrondis 3">
                <a:extLst>
                  <a:ext uri="{FF2B5EF4-FFF2-40B4-BE49-F238E27FC236}">
                    <a16:creationId xmlns:a16="http://schemas.microsoft.com/office/drawing/2014/main" id="{C09C09C7-3D30-495E-942C-4043992C4E5E}"/>
                  </a:ext>
                </a:extLst>
              </p:cNvPr>
              <p:cNvSpPr/>
              <p:nvPr/>
            </p:nvSpPr>
            <p:spPr>
              <a:xfrm>
                <a:off x="2989690" y="341906"/>
                <a:ext cx="2472856" cy="1415332"/>
              </a:xfrm>
              <a:prstGeom prst="round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A63512A-7A91-4943-A9AB-E5143CA84065}"/>
                  </a:ext>
                </a:extLst>
              </p:cNvPr>
              <p:cNvSpPr txBox="1"/>
              <p:nvPr/>
            </p:nvSpPr>
            <p:spPr>
              <a:xfrm>
                <a:off x="3069203" y="341906"/>
                <a:ext cx="819455" cy="230832"/>
              </a:xfrm>
              <a:prstGeom prst="rect">
                <a:avLst/>
              </a:prstGeom>
              <a:noFill/>
            </p:spPr>
            <p:txBody>
              <a:bodyPr wrap="none" rtlCol="0">
                <a:spAutoFit/>
              </a:bodyPr>
              <a:lstStyle/>
              <a:p>
                <a:r>
                  <a:rPr lang="fr-FR" sz="900" b="1" dirty="0"/>
                  <a:t>kube-node11</a:t>
                </a:r>
              </a:p>
            </p:txBody>
          </p:sp>
          <p:sp>
            <p:nvSpPr>
              <p:cNvPr id="6" name="ZoneTexte 5">
                <a:extLst>
                  <a:ext uri="{FF2B5EF4-FFF2-40B4-BE49-F238E27FC236}">
                    <a16:creationId xmlns:a16="http://schemas.microsoft.com/office/drawing/2014/main" id="{7D93229A-A859-4C7F-9446-323079270C29}"/>
                  </a:ext>
                </a:extLst>
              </p:cNvPr>
              <p:cNvSpPr txBox="1"/>
              <p:nvPr/>
            </p:nvSpPr>
            <p:spPr>
              <a:xfrm>
                <a:off x="4389120" y="457322"/>
                <a:ext cx="993913" cy="461665"/>
              </a:xfrm>
              <a:prstGeom prst="rect">
                <a:avLst/>
              </a:prstGeom>
              <a:noFill/>
            </p:spPr>
            <p:txBody>
              <a:bodyPr wrap="square" rtlCol="0">
                <a:spAutoFit/>
              </a:bodyPr>
              <a:lstStyle/>
              <a:p>
                <a:r>
                  <a:rPr lang="fr-FR" sz="800" dirty="0"/>
                  <a:t>15Go Mémoire</a:t>
                </a:r>
              </a:p>
              <a:p>
                <a:r>
                  <a:rPr lang="fr-FR" sz="800" dirty="0"/>
                  <a:t>1 CPU</a:t>
                </a:r>
              </a:p>
              <a:p>
                <a:r>
                  <a:rPr lang="fr-FR" sz="800" dirty="0"/>
                  <a:t>1.2To disque</a:t>
                </a:r>
              </a:p>
            </p:txBody>
          </p:sp>
          <p:grpSp>
            <p:nvGrpSpPr>
              <p:cNvPr id="18" name="Groupe 17">
                <a:extLst>
                  <a:ext uri="{FF2B5EF4-FFF2-40B4-BE49-F238E27FC236}">
                    <a16:creationId xmlns:a16="http://schemas.microsoft.com/office/drawing/2014/main" id="{BBE68861-6207-4B73-96F6-ACE18E608059}"/>
                  </a:ext>
                </a:extLst>
              </p:cNvPr>
              <p:cNvGrpSpPr/>
              <p:nvPr/>
            </p:nvGrpSpPr>
            <p:grpSpPr>
              <a:xfrm>
                <a:off x="2989690" y="610565"/>
                <a:ext cx="681168" cy="742026"/>
                <a:chOff x="2989690" y="610565"/>
                <a:chExt cx="681168" cy="742026"/>
              </a:xfrm>
            </p:grpSpPr>
            <p:pic>
              <p:nvPicPr>
                <p:cNvPr id="8" name="Image 7">
                  <a:extLst>
                    <a:ext uri="{FF2B5EF4-FFF2-40B4-BE49-F238E27FC236}">
                      <a16:creationId xmlns:a16="http://schemas.microsoft.com/office/drawing/2014/main" id="{7A906958-0B45-4177-80B4-AE1BF14AD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203" y="610565"/>
                  <a:ext cx="601655" cy="155178"/>
                </a:xfrm>
                <a:prstGeom prst="rect">
                  <a:avLst/>
                </a:prstGeom>
              </p:spPr>
            </p:pic>
            <p:pic>
              <p:nvPicPr>
                <p:cNvPr id="10" name="Image 9">
                  <a:extLst>
                    <a:ext uri="{FF2B5EF4-FFF2-40B4-BE49-F238E27FC236}">
                      <a16:creationId xmlns:a16="http://schemas.microsoft.com/office/drawing/2014/main" id="{8B5372F4-A7FE-408A-BCA0-F54181FCD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9690" y="714809"/>
                  <a:ext cx="681168" cy="329463"/>
                </a:xfrm>
                <a:prstGeom prst="rect">
                  <a:avLst/>
                </a:prstGeom>
              </p:spPr>
            </p:pic>
            <p:pic>
              <p:nvPicPr>
                <p:cNvPr id="12" name="Image 11">
                  <a:extLst>
                    <a:ext uri="{FF2B5EF4-FFF2-40B4-BE49-F238E27FC236}">
                      <a16:creationId xmlns:a16="http://schemas.microsoft.com/office/drawing/2014/main" id="{367CC587-CB61-43AE-9027-0C465F98D5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955" y="942928"/>
                  <a:ext cx="582637" cy="195718"/>
                </a:xfrm>
                <a:prstGeom prst="rect">
                  <a:avLst/>
                </a:prstGeom>
              </p:spPr>
            </p:pic>
            <p:pic>
              <p:nvPicPr>
                <p:cNvPr id="14" name="Image 13">
                  <a:extLst>
                    <a:ext uri="{FF2B5EF4-FFF2-40B4-BE49-F238E27FC236}">
                      <a16:creationId xmlns:a16="http://schemas.microsoft.com/office/drawing/2014/main" id="{448F35CE-53FF-49FB-9A41-2C3305AD6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9203" y="1090322"/>
                  <a:ext cx="524538" cy="262269"/>
                </a:xfrm>
                <a:prstGeom prst="rect">
                  <a:avLst/>
                </a:prstGeom>
              </p:spPr>
            </p:pic>
          </p:grpSp>
          <p:sp>
            <p:nvSpPr>
              <p:cNvPr id="28" name="Rectangle : coins arrondis 27">
                <a:extLst>
                  <a:ext uri="{FF2B5EF4-FFF2-40B4-BE49-F238E27FC236}">
                    <a16:creationId xmlns:a16="http://schemas.microsoft.com/office/drawing/2014/main" id="{5706A718-7ED2-4EA9-AF46-764AEA1ECEB7}"/>
                  </a:ext>
                </a:extLst>
              </p:cNvPr>
              <p:cNvSpPr/>
              <p:nvPr/>
            </p:nvSpPr>
            <p:spPr>
              <a:xfrm>
                <a:off x="3937435" y="1131688"/>
                <a:ext cx="1351722" cy="347072"/>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 find_experts.py</a:t>
                </a:r>
              </a:p>
            </p:txBody>
          </p:sp>
        </p:grpSp>
        <p:grpSp>
          <p:nvGrpSpPr>
            <p:cNvPr id="75" name="Groupe 74">
              <a:extLst>
                <a:ext uri="{FF2B5EF4-FFF2-40B4-BE49-F238E27FC236}">
                  <a16:creationId xmlns:a16="http://schemas.microsoft.com/office/drawing/2014/main" id="{5953ECF0-F6E0-4792-96C8-FEB041C60E28}"/>
                </a:ext>
              </a:extLst>
            </p:cNvPr>
            <p:cNvGrpSpPr/>
            <p:nvPr/>
          </p:nvGrpSpPr>
          <p:grpSpPr>
            <a:xfrm>
              <a:off x="3345501" y="4505533"/>
              <a:ext cx="2509960" cy="1415332"/>
              <a:chOff x="3345501" y="4543531"/>
              <a:chExt cx="2509960" cy="1415332"/>
            </a:xfrm>
          </p:grpSpPr>
          <p:sp>
            <p:nvSpPr>
              <p:cNvPr id="31" name="Rectangle : coins arrondis 30">
                <a:extLst>
                  <a:ext uri="{FF2B5EF4-FFF2-40B4-BE49-F238E27FC236}">
                    <a16:creationId xmlns:a16="http://schemas.microsoft.com/office/drawing/2014/main" id="{34B068EA-100F-4B6E-A05A-F6C67F11438C}"/>
                  </a:ext>
                </a:extLst>
              </p:cNvPr>
              <p:cNvSpPr/>
              <p:nvPr/>
            </p:nvSpPr>
            <p:spPr>
              <a:xfrm>
                <a:off x="3345501" y="4543531"/>
                <a:ext cx="2472856" cy="1415332"/>
              </a:xfrm>
              <a:prstGeom prst="round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49276CF9-96D6-4C2E-8B59-2EA84F524BCA}"/>
                  </a:ext>
                </a:extLst>
              </p:cNvPr>
              <p:cNvSpPr txBox="1"/>
              <p:nvPr/>
            </p:nvSpPr>
            <p:spPr>
              <a:xfrm>
                <a:off x="4861548" y="4625766"/>
                <a:ext cx="993913" cy="461665"/>
              </a:xfrm>
              <a:prstGeom prst="rect">
                <a:avLst/>
              </a:prstGeom>
              <a:noFill/>
            </p:spPr>
            <p:txBody>
              <a:bodyPr wrap="square" rtlCol="0">
                <a:spAutoFit/>
              </a:bodyPr>
              <a:lstStyle/>
              <a:p>
                <a:r>
                  <a:rPr lang="fr-FR" sz="800" dirty="0"/>
                  <a:t>15Go Mémoire</a:t>
                </a:r>
              </a:p>
              <a:p>
                <a:r>
                  <a:rPr lang="fr-FR" sz="800" dirty="0"/>
                  <a:t>5 CPU</a:t>
                </a:r>
              </a:p>
              <a:p>
                <a:r>
                  <a:rPr lang="fr-FR" sz="800" dirty="0"/>
                  <a:t>1.2To disque</a:t>
                </a:r>
              </a:p>
            </p:txBody>
          </p:sp>
          <p:sp>
            <p:nvSpPr>
              <p:cNvPr id="33" name="ZoneTexte 32">
                <a:extLst>
                  <a:ext uri="{FF2B5EF4-FFF2-40B4-BE49-F238E27FC236}">
                    <a16:creationId xmlns:a16="http://schemas.microsoft.com/office/drawing/2014/main" id="{7D7B908C-A043-483D-81C7-5A7EABD2C7B0}"/>
                  </a:ext>
                </a:extLst>
              </p:cNvPr>
              <p:cNvSpPr txBox="1"/>
              <p:nvPr/>
            </p:nvSpPr>
            <p:spPr>
              <a:xfrm>
                <a:off x="3425014" y="4543531"/>
                <a:ext cx="819455" cy="230832"/>
              </a:xfrm>
              <a:prstGeom prst="rect">
                <a:avLst/>
              </a:prstGeom>
              <a:noFill/>
            </p:spPr>
            <p:txBody>
              <a:bodyPr wrap="none" rtlCol="0">
                <a:spAutoFit/>
              </a:bodyPr>
              <a:lstStyle/>
              <a:p>
                <a:r>
                  <a:rPr lang="fr-FR" sz="900" b="1" dirty="0"/>
                  <a:t>kube-node08</a:t>
                </a:r>
              </a:p>
            </p:txBody>
          </p:sp>
          <p:grpSp>
            <p:nvGrpSpPr>
              <p:cNvPr id="66" name="Groupe 65">
                <a:extLst>
                  <a:ext uri="{FF2B5EF4-FFF2-40B4-BE49-F238E27FC236}">
                    <a16:creationId xmlns:a16="http://schemas.microsoft.com/office/drawing/2014/main" id="{D93A2D39-DA85-42B5-AC61-0322D8DBADC7}"/>
                  </a:ext>
                </a:extLst>
              </p:cNvPr>
              <p:cNvGrpSpPr/>
              <p:nvPr/>
            </p:nvGrpSpPr>
            <p:grpSpPr>
              <a:xfrm>
                <a:off x="3385707" y="4749599"/>
                <a:ext cx="635895" cy="598467"/>
                <a:chOff x="3385707" y="4749599"/>
                <a:chExt cx="635895" cy="598467"/>
              </a:xfrm>
            </p:grpSpPr>
            <p:pic>
              <p:nvPicPr>
                <p:cNvPr id="38" name="Image 37">
                  <a:extLst>
                    <a:ext uri="{FF2B5EF4-FFF2-40B4-BE49-F238E27FC236}">
                      <a16:creationId xmlns:a16="http://schemas.microsoft.com/office/drawing/2014/main" id="{6F766E8B-6259-4BBB-B483-32D23EBCF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947" y="4749599"/>
                  <a:ext cx="601655" cy="155178"/>
                </a:xfrm>
                <a:prstGeom prst="rect">
                  <a:avLst/>
                </a:prstGeom>
              </p:spPr>
            </p:pic>
            <p:pic>
              <p:nvPicPr>
                <p:cNvPr id="40" name="Image 39">
                  <a:extLst>
                    <a:ext uri="{FF2B5EF4-FFF2-40B4-BE49-F238E27FC236}">
                      <a16:creationId xmlns:a16="http://schemas.microsoft.com/office/drawing/2014/main" id="{2DF6A818-2C33-4E3C-A844-67284931F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5707" y="4939445"/>
                  <a:ext cx="582637" cy="195718"/>
                </a:xfrm>
                <a:prstGeom prst="rect">
                  <a:avLst/>
                </a:prstGeom>
              </p:spPr>
            </p:pic>
            <p:pic>
              <p:nvPicPr>
                <p:cNvPr id="41" name="Image 40">
                  <a:extLst>
                    <a:ext uri="{FF2B5EF4-FFF2-40B4-BE49-F238E27FC236}">
                      <a16:creationId xmlns:a16="http://schemas.microsoft.com/office/drawing/2014/main" id="{3395E352-5741-4E63-B3E0-F48FFDE307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1594" y="5085797"/>
                  <a:ext cx="524538" cy="262269"/>
                </a:xfrm>
                <a:prstGeom prst="rect">
                  <a:avLst/>
                </a:prstGeom>
              </p:spPr>
            </p:pic>
          </p:grpSp>
          <p:grpSp>
            <p:nvGrpSpPr>
              <p:cNvPr id="35" name="Groupe 34">
                <a:extLst>
                  <a:ext uri="{FF2B5EF4-FFF2-40B4-BE49-F238E27FC236}">
                    <a16:creationId xmlns:a16="http://schemas.microsoft.com/office/drawing/2014/main" id="{0EE4E20B-AC6D-4C24-B1D6-1227A3DEEE43}"/>
                  </a:ext>
                </a:extLst>
              </p:cNvPr>
              <p:cNvGrpSpPr/>
              <p:nvPr/>
            </p:nvGrpSpPr>
            <p:grpSpPr>
              <a:xfrm>
                <a:off x="4316030" y="5144553"/>
                <a:ext cx="1351722" cy="745535"/>
                <a:chOff x="6933537" y="942928"/>
                <a:chExt cx="1351722" cy="745535"/>
              </a:xfrm>
            </p:grpSpPr>
            <p:sp>
              <p:nvSpPr>
                <p:cNvPr id="36" name="Rectangle : coins arrondis 35">
                  <a:extLst>
                    <a:ext uri="{FF2B5EF4-FFF2-40B4-BE49-F238E27FC236}">
                      <a16:creationId xmlns:a16="http://schemas.microsoft.com/office/drawing/2014/main" id="{35D29FCF-4EEF-4907-BC14-904E7E0BE828}"/>
                    </a:ext>
                  </a:extLst>
                </p:cNvPr>
                <p:cNvSpPr/>
                <p:nvPr/>
              </p:nvSpPr>
              <p:spPr>
                <a:xfrm>
                  <a:off x="6933537" y="942928"/>
                  <a:ext cx="1351722" cy="34707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Datanode</a:t>
                  </a:r>
                </a:p>
              </p:txBody>
            </p:sp>
            <p:sp>
              <p:nvSpPr>
                <p:cNvPr id="37" name="Rectangle : coins arrondis 36">
                  <a:extLst>
                    <a:ext uri="{FF2B5EF4-FFF2-40B4-BE49-F238E27FC236}">
                      <a16:creationId xmlns:a16="http://schemas.microsoft.com/office/drawing/2014/main" id="{87AB8BBC-D0D3-424F-B9CD-355C49170738}"/>
                    </a:ext>
                  </a:extLst>
                </p:cNvPr>
                <p:cNvSpPr/>
                <p:nvPr/>
              </p:nvSpPr>
              <p:spPr>
                <a:xfrm>
                  <a:off x="6933537" y="1341391"/>
                  <a:ext cx="1351722" cy="347072"/>
                </a:xfrm>
                <a:prstGeom prst="round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Node Manager</a:t>
                  </a:r>
                </a:p>
              </p:txBody>
            </p:sp>
          </p:grpSp>
        </p:grpSp>
        <p:grpSp>
          <p:nvGrpSpPr>
            <p:cNvPr id="76" name="Groupe 75">
              <a:extLst>
                <a:ext uri="{FF2B5EF4-FFF2-40B4-BE49-F238E27FC236}">
                  <a16:creationId xmlns:a16="http://schemas.microsoft.com/office/drawing/2014/main" id="{9EF94FB1-34D7-41B7-AAD0-C2737582A604}"/>
                </a:ext>
              </a:extLst>
            </p:cNvPr>
            <p:cNvGrpSpPr/>
            <p:nvPr/>
          </p:nvGrpSpPr>
          <p:grpSpPr>
            <a:xfrm>
              <a:off x="6260219" y="4505533"/>
              <a:ext cx="2520531" cy="1415332"/>
              <a:chOff x="6278438" y="4494018"/>
              <a:chExt cx="2520531" cy="1415332"/>
            </a:xfrm>
          </p:grpSpPr>
          <p:sp>
            <p:nvSpPr>
              <p:cNvPr id="43" name="Rectangle : coins arrondis 42">
                <a:extLst>
                  <a:ext uri="{FF2B5EF4-FFF2-40B4-BE49-F238E27FC236}">
                    <a16:creationId xmlns:a16="http://schemas.microsoft.com/office/drawing/2014/main" id="{518865CC-660A-47E7-96B3-483512BAF733}"/>
                  </a:ext>
                </a:extLst>
              </p:cNvPr>
              <p:cNvSpPr/>
              <p:nvPr/>
            </p:nvSpPr>
            <p:spPr>
              <a:xfrm>
                <a:off x="6278438" y="4494018"/>
                <a:ext cx="2472856" cy="1415332"/>
              </a:xfrm>
              <a:prstGeom prst="round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a:extLst>
                  <a:ext uri="{FF2B5EF4-FFF2-40B4-BE49-F238E27FC236}">
                    <a16:creationId xmlns:a16="http://schemas.microsoft.com/office/drawing/2014/main" id="{EBBBD7AA-FBA5-4F32-9FA2-3C9B4B3AF56A}"/>
                  </a:ext>
                </a:extLst>
              </p:cNvPr>
              <p:cNvSpPr txBox="1"/>
              <p:nvPr/>
            </p:nvSpPr>
            <p:spPr>
              <a:xfrm>
                <a:off x="7805056" y="4576253"/>
                <a:ext cx="993913" cy="461665"/>
              </a:xfrm>
              <a:prstGeom prst="rect">
                <a:avLst/>
              </a:prstGeom>
              <a:noFill/>
            </p:spPr>
            <p:txBody>
              <a:bodyPr wrap="square" rtlCol="0">
                <a:spAutoFit/>
              </a:bodyPr>
              <a:lstStyle/>
              <a:p>
                <a:r>
                  <a:rPr lang="fr-FR" sz="800" dirty="0"/>
                  <a:t>15Go Mémoire</a:t>
                </a:r>
              </a:p>
              <a:p>
                <a:r>
                  <a:rPr lang="fr-FR" sz="800" dirty="0"/>
                  <a:t>5 CPU</a:t>
                </a:r>
              </a:p>
              <a:p>
                <a:r>
                  <a:rPr lang="fr-FR" sz="800" dirty="0"/>
                  <a:t>1.2To disque</a:t>
                </a:r>
              </a:p>
            </p:txBody>
          </p:sp>
          <p:sp>
            <p:nvSpPr>
              <p:cNvPr id="45" name="ZoneTexte 44">
                <a:extLst>
                  <a:ext uri="{FF2B5EF4-FFF2-40B4-BE49-F238E27FC236}">
                    <a16:creationId xmlns:a16="http://schemas.microsoft.com/office/drawing/2014/main" id="{EE796B04-312F-42FD-B8F4-9C42BB8C5195}"/>
                  </a:ext>
                </a:extLst>
              </p:cNvPr>
              <p:cNvSpPr txBox="1"/>
              <p:nvPr/>
            </p:nvSpPr>
            <p:spPr>
              <a:xfrm>
                <a:off x="6368522" y="4494018"/>
                <a:ext cx="819455" cy="230832"/>
              </a:xfrm>
              <a:prstGeom prst="rect">
                <a:avLst/>
              </a:prstGeom>
              <a:noFill/>
            </p:spPr>
            <p:txBody>
              <a:bodyPr wrap="none" rtlCol="0">
                <a:spAutoFit/>
              </a:bodyPr>
              <a:lstStyle/>
              <a:p>
                <a:r>
                  <a:rPr lang="fr-FR" sz="900" b="1" dirty="0"/>
                  <a:t>kube-node09</a:t>
                </a:r>
              </a:p>
            </p:txBody>
          </p:sp>
          <p:grpSp>
            <p:nvGrpSpPr>
              <p:cNvPr id="47" name="Groupe 46">
                <a:extLst>
                  <a:ext uri="{FF2B5EF4-FFF2-40B4-BE49-F238E27FC236}">
                    <a16:creationId xmlns:a16="http://schemas.microsoft.com/office/drawing/2014/main" id="{61324E0A-D23D-41FB-804A-3B0D215408C2}"/>
                  </a:ext>
                </a:extLst>
              </p:cNvPr>
              <p:cNvGrpSpPr/>
              <p:nvPr/>
            </p:nvGrpSpPr>
            <p:grpSpPr>
              <a:xfrm>
                <a:off x="7259538" y="5095040"/>
                <a:ext cx="1351722" cy="745535"/>
                <a:chOff x="6933537" y="942928"/>
                <a:chExt cx="1351722" cy="745535"/>
              </a:xfrm>
            </p:grpSpPr>
            <p:sp>
              <p:nvSpPr>
                <p:cNvPr id="48" name="Rectangle : coins arrondis 47">
                  <a:extLst>
                    <a:ext uri="{FF2B5EF4-FFF2-40B4-BE49-F238E27FC236}">
                      <a16:creationId xmlns:a16="http://schemas.microsoft.com/office/drawing/2014/main" id="{94075A79-EE7B-44CA-924D-31A945ACBEB0}"/>
                    </a:ext>
                  </a:extLst>
                </p:cNvPr>
                <p:cNvSpPr/>
                <p:nvPr/>
              </p:nvSpPr>
              <p:spPr>
                <a:xfrm>
                  <a:off x="6933537" y="942928"/>
                  <a:ext cx="1351722" cy="34707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Datanode</a:t>
                  </a:r>
                </a:p>
              </p:txBody>
            </p:sp>
            <p:sp>
              <p:nvSpPr>
                <p:cNvPr id="49" name="Rectangle : coins arrondis 48">
                  <a:extLst>
                    <a:ext uri="{FF2B5EF4-FFF2-40B4-BE49-F238E27FC236}">
                      <a16:creationId xmlns:a16="http://schemas.microsoft.com/office/drawing/2014/main" id="{B2F08AF7-4D65-4DD4-84D1-B843BE2CF428}"/>
                    </a:ext>
                  </a:extLst>
                </p:cNvPr>
                <p:cNvSpPr/>
                <p:nvPr/>
              </p:nvSpPr>
              <p:spPr>
                <a:xfrm>
                  <a:off x="6933537" y="1341391"/>
                  <a:ext cx="1351722" cy="347072"/>
                </a:xfrm>
                <a:prstGeom prst="round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Node Manager</a:t>
                  </a:r>
                </a:p>
              </p:txBody>
            </p:sp>
          </p:grpSp>
          <p:grpSp>
            <p:nvGrpSpPr>
              <p:cNvPr id="67" name="Groupe 66">
                <a:extLst>
                  <a:ext uri="{FF2B5EF4-FFF2-40B4-BE49-F238E27FC236}">
                    <a16:creationId xmlns:a16="http://schemas.microsoft.com/office/drawing/2014/main" id="{278F1D64-AEB5-4DB4-A936-CC8C11D5FC65}"/>
                  </a:ext>
                </a:extLst>
              </p:cNvPr>
              <p:cNvGrpSpPr/>
              <p:nvPr/>
            </p:nvGrpSpPr>
            <p:grpSpPr>
              <a:xfrm>
                <a:off x="6344487" y="4718632"/>
                <a:ext cx="635895" cy="598467"/>
                <a:chOff x="3385707" y="4749599"/>
                <a:chExt cx="635895" cy="598467"/>
              </a:xfrm>
            </p:grpSpPr>
            <p:pic>
              <p:nvPicPr>
                <p:cNvPr id="68" name="Image 67">
                  <a:extLst>
                    <a:ext uri="{FF2B5EF4-FFF2-40B4-BE49-F238E27FC236}">
                      <a16:creationId xmlns:a16="http://schemas.microsoft.com/office/drawing/2014/main" id="{4E1E215F-D757-465A-9F65-D8A495BF5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947" y="4749599"/>
                  <a:ext cx="601655" cy="155178"/>
                </a:xfrm>
                <a:prstGeom prst="rect">
                  <a:avLst/>
                </a:prstGeom>
              </p:spPr>
            </p:pic>
            <p:pic>
              <p:nvPicPr>
                <p:cNvPr id="69" name="Image 68">
                  <a:extLst>
                    <a:ext uri="{FF2B5EF4-FFF2-40B4-BE49-F238E27FC236}">
                      <a16:creationId xmlns:a16="http://schemas.microsoft.com/office/drawing/2014/main" id="{1E062316-46FF-484C-85F5-074808DB1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5707" y="4939445"/>
                  <a:ext cx="582637" cy="195718"/>
                </a:xfrm>
                <a:prstGeom prst="rect">
                  <a:avLst/>
                </a:prstGeom>
              </p:spPr>
            </p:pic>
            <p:pic>
              <p:nvPicPr>
                <p:cNvPr id="70" name="Image 69">
                  <a:extLst>
                    <a:ext uri="{FF2B5EF4-FFF2-40B4-BE49-F238E27FC236}">
                      <a16:creationId xmlns:a16="http://schemas.microsoft.com/office/drawing/2014/main" id="{748E3274-EA0E-4FF5-BEA4-BB315F52BC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1594" y="5085797"/>
                  <a:ext cx="524538" cy="262269"/>
                </a:xfrm>
                <a:prstGeom prst="rect">
                  <a:avLst/>
                </a:prstGeom>
              </p:spPr>
            </p:pic>
          </p:grpSp>
        </p:grpSp>
        <p:grpSp>
          <p:nvGrpSpPr>
            <p:cNvPr id="77" name="Groupe 76">
              <a:extLst>
                <a:ext uri="{FF2B5EF4-FFF2-40B4-BE49-F238E27FC236}">
                  <a16:creationId xmlns:a16="http://schemas.microsoft.com/office/drawing/2014/main" id="{3109F5AF-5277-4CC0-A3E8-905EB3EA6964}"/>
                </a:ext>
              </a:extLst>
            </p:cNvPr>
            <p:cNvGrpSpPr/>
            <p:nvPr/>
          </p:nvGrpSpPr>
          <p:grpSpPr>
            <a:xfrm>
              <a:off x="9221946" y="4505533"/>
              <a:ext cx="2509960" cy="1415332"/>
              <a:chOff x="9221946" y="4467535"/>
              <a:chExt cx="2509960" cy="1415332"/>
            </a:xfrm>
          </p:grpSpPr>
          <p:sp>
            <p:nvSpPr>
              <p:cNvPr id="55" name="Rectangle : coins arrondis 54">
                <a:extLst>
                  <a:ext uri="{FF2B5EF4-FFF2-40B4-BE49-F238E27FC236}">
                    <a16:creationId xmlns:a16="http://schemas.microsoft.com/office/drawing/2014/main" id="{2527921D-ACB0-4585-9A4D-9029F43D0452}"/>
                  </a:ext>
                </a:extLst>
              </p:cNvPr>
              <p:cNvSpPr/>
              <p:nvPr/>
            </p:nvSpPr>
            <p:spPr>
              <a:xfrm>
                <a:off x="9221946" y="4467535"/>
                <a:ext cx="2472856" cy="1415332"/>
              </a:xfrm>
              <a:prstGeom prst="round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a:extLst>
                  <a:ext uri="{FF2B5EF4-FFF2-40B4-BE49-F238E27FC236}">
                    <a16:creationId xmlns:a16="http://schemas.microsoft.com/office/drawing/2014/main" id="{213F6C13-D4D5-4618-8802-D61F66CF12C1}"/>
                  </a:ext>
                </a:extLst>
              </p:cNvPr>
              <p:cNvSpPr txBox="1"/>
              <p:nvPr/>
            </p:nvSpPr>
            <p:spPr>
              <a:xfrm>
                <a:off x="10737993" y="4549770"/>
                <a:ext cx="993913" cy="461665"/>
              </a:xfrm>
              <a:prstGeom prst="rect">
                <a:avLst/>
              </a:prstGeom>
              <a:noFill/>
            </p:spPr>
            <p:txBody>
              <a:bodyPr wrap="square" rtlCol="0">
                <a:spAutoFit/>
              </a:bodyPr>
              <a:lstStyle/>
              <a:p>
                <a:r>
                  <a:rPr lang="fr-FR" sz="800" dirty="0"/>
                  <a:t>15Go Mémoire</a:t>
                </a:r>
              </a:p>
              <a:p>
                <a:r>
                  <a:rPr lang="fr-FR" sz="800" dirty="0"/>
                  <a:t>5 CPU</a:t>
                </a:r>
              </a:p>
              <a:p>
                <a:r>
                  <a:rPr lang="fr-FR" sz="800" dirty="0"/>
                  <a:t>1.2To disque</a:t>
                </a:r>
              </a:p>
            </p:txBody>
          </p:sp>
          <p:sp>
            <p:nvSpPr>
              <p:cNvPr id="57" name="ZoneTexte 56">
                <a:extLst>
                  <a:ext uri="{FF2B5EF4-FFF2-40B4-BE49-F238E27FC236}">
                    <a16:creationId xmlns:a16="http://schemas.microsoft.com/office/drawing/2014/main" id="{47AFC997-7BF7-44BF-9280-710E865E266F}"/>
                  </a:ext>
                </a:extLst>
              </p:cNvPr>
              <p:cNvSpPr txBox="1"/>
              <p:nvPr/>
            </p:nvSpPr>
            <p:spPr>
              <a:xfrm>
                <a:off x="9301459" y="4467535"/>
                <a:ext cx="819455" cy="230832"/>
              </a:xfrm>
              <a:prstGeom prst="rect">
                <a:avLst/>
              </a:prstGeom>
              <a:noFill/>
            </p:spPr>
            <p:txBody>
              <a:bodyPr wrap="none" rtlCol="0">
                <a:spAutoFit/>
              </a:bodyPr>
              <a:lstStyle/>
              <a:p>
                <a:r>
                  <a:rPr lang="fr-FR" sz="900" b="1" dirty="0"/>
                  <a:t>kube-node10</a:t>
                </a:r>
              </a:p>
            </p:txBody>
          </p:sp>
          <p:grpSp>
            <p:nvGrpSpPr>
              <p:cNvPr id="59" name="Groupe 58">
                <a:extLst>
                  <a:ext uri="{FF2B5EF4-FFF2-40B4-BE49-F238E27FC236}">
                    <a16:creationId xmlns:a16="http://schemas.microsoft.com/office/drawing/2014/main" id="{CA5F4DD8-6456-443F-8DD4-69000BDB5914}"/>
                  </a:ext>
                </a:extLst>
              </p:cNvPr>
              <p:cNvGrpSpPr/>
              <p:nvPr/>
            </p:nvGrpSpPr>
            <p:grpSpPr>
              <a:xfrm>
                <a:off x="10192475" y="5068557"/>
                <a:ext cx="1351722" cy="745535"/>
                <a:chOff x="6933537" y="942928"/>
                <a:chExt cx="1351722" cy="745535"/>
              </a:xfrm>
            </p:grpSpPr>
            <p:sp>
              <p:nvSpPr>
                <p:cNvPr id="60" name="Rectangle : coins arrondis 59">
                  <a:extLst>
                    <a:ext uri="{FF2B5EF4-FFF2-40B4-BE49-F238E27FC236}">
                      <a16:creationId xmlns:a16="http://schemas.microsoft.com/office/drawing/2014/main" id="{D4D35B37-ED5D-4E65-89DF-55F21A1F0C09}"/>
                    </a:ext>
                  </a:extLst>
                </p:cNvPr>
                <p:cNvSpPr/>
                <p:nvPr/>
              </p:nvSpPr>
              <p:spPr>
                <a:xfrm>
                  <a:off x="6933537" y="942928"/>
                  <a:ext cx="1351722" cy="34707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Datanode</a:t>
                  </a:r>
                </a:p>
              </p:txBody>
            </p:sp>
            <p:sp>
              <p:nvSpPr>
                <p:cNvPr id="61" name="Rectangle : coins arrondis 60">
                  <a:extLst>
                    <a:ext uri="{FF2B5EF4-FFF2-40B4-BE49-F238E27FC236}">
                      <a16:creationId xmlns:a16="http://schemas.microsoft.com/office/drawing/2014/main" id="{C37913E2-95FF-4F3D-ADD9-C08C28192A15}"/>
                    </a:ext>
                  </a:extLst>
                </p:cNvPr>
                <p:cNvSpPr/>
                <p:nvPr/>
              </p:nvSpPr>
              <p:spPr>
                <a:xfrm>
                  <a:off x="6933537" y="1341391"/>
                  <a:ext cx="1351722" cy="347072"/>
                </a:xfrm>
                <a:prstGeom prst="round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Node Manager</a:t>
                  </a:r>
                </a:p>
              </p:txBody>
            </p:sp>
          </p:grpSp>
          <p:grpSp>
            <p:nvGrpSpPr>
              <p:cNvPr id="71" name="Groupe 70">
                <a:extLst>
                  <a:ext uri="{FF2B5EF4-FFF2-40B4-BE49-F238E27FC236}">
                    <a16:creationId xmlns:a16="http://schemas.microsoft.com/office/drawing/2014/main" id="{6D0983CC-D71D-441C-930E-B4681C1DB3D0}"/>
                  </a:ext>
                </a:extLst>
              </p:cNvPr>
              <p:cNvGrpSpPr/>
              <p:nvPr/>
            </p:nvGrpSpPr>
            <p:grpSpPr>
              <a:xfrm>
                <a:off x="9344074" y="4718632"/>
                <a:ext cx="635895" cy="598467"/>
                <a:chOff x="3385707" y="4749599"/>
                <a:chExt cx="635895" cy="598467"/>
              </a:xfrm>
            </p:grpSpPr>
            <p:pic>
              <p:nvPicPr>
                <p:cNvPr id="72" name="Image 71">
                  <a:extLst>
                    <a:ext uri="{FF2B5EF4-FFF2-40B4-BE49-F238E27FC236}">
                      <a16:creationId xmlns:a16="http://schemas.microsoft.com/office/drawing/2014/main" id="{A70573CB-D50B-469B-A553-62BB14962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947" y="4749599"/>
                  <a:ext cx="601655" cy="155178"/>
                </a:xfrm>
                <a:prstGeom prst="rect">
                  <a:avLst/>
                </a:prstGeom>
              </p:spPr>
            </p:pic>
            <p:pic>
              <p:nvPicPr>
                <p:cNvPr id="73" name="Image 72">
                  <a:extLst>
                    <a:ext uri="{FF2B5EF4-FFF2-40B4-BE49-F238E27FC236}">
                      <a16:creationId xmlns:a16="http://schemas.microsoft.com/office/drawing/2014/main" id="{C9E0EBED-4C20-4216-9EAF-705720548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5707" y="4939445"/>
                  <a:ext cx="582637" cy="195718"/>
                </a:xfrm>
                <a:prstGeom prst="rect">
                  <a:avLst/>
                </a:prstGeom>
              </p:spPr>
            </p:pic>
            <p:pic>
              <p:nvPicPr>
                <p:cNvPr id="74" name="Image 73">
                  <a:extLst>
                    <a:ext uri="{FF2B5EF4-FFF2-40B4-BE49-F238E27FC236}">
                      <a16:creationId xmlns:a16="http://schemas.microsoft.com/office/drawing/2014/main" id="{2B71FFD8-B653-4B1D-8179-F81713EBED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1594" y="5085797"/>
                  <a:ext cx="524538" cy="262269"/>
                </a:xfrm>
                <a:prstGeom prst="rect">
                  <a:avLst/>
                </a:prstGeom>
              </p:spPr>
            </p:pic>
          </p:grpSp>
        </p:grpSp>
        <p:sp>
          <p:nvSpPr>
            <p:cNvPr id="78" name="ZoneTexte 77">
              <a:extLst>
                <a:ext uri="{FF2B5EF4-FFF2-40B4-BE49-F238E27FC236}">
                  <a16:creationId xmlns:a16="http://schemas.microsoft.com/office/drawing/2014/main" id="{21342E94-6120-46A2-A03A-259001F2046A}"/>
                </a:ext>
              </a:extLst>
            </p:cNvPr>
            <p:cNvSpPr txBox="1"/>
            <p:nvPr/>
          </p:nvSpPr>
          <p:spPr>
            <a:xfrm>
              <a:off x="664549" y="401961"/>
              <a:ext cx="4380238" cy="523220"/>
            </a:xfrm>
            <a:prstGeom prst="rect">
              <a:avLst/>
            </a:prstGeom>
            <a:noFill/>
          </p:spPr>
          <p:txBody>
            <a:bodyPr wrap="none" rtlCol="0">
              <a:spAutoFit/>
            </a:bodyPr>
            <a:lstStyle/>
            <a:p>
              <a:r>
                <a:rPr lang="fr-FR" sz="2800" dirty="0"/>
                <a:t>Environnement d’intégration</a:t>
              </a:r>
            </a:p>
          </p:txBody>
        </p:sp>
        <p:cxnSp>
          <p:nvCxnSpPr>
            <p:cNvPr id="80" name="Connecteur droit avec flèche 79">
              <a:extLst>
                <a:ext uri="{FF2B5EF4-FFF2-40B4-BE49-F238E27FC236}">
                  <a16:creationId xmlns:a16="http://schemas.microsoft.com/office/drawing/2014/main" id="{01107376-3A97-41E3-8E7B-C9C9990DE8B5}"/>
                </a:ext>
              </a:extLst>
            </p:cNvPr>
            <p:cNvCxnSpPr>
              <a:stCxn id="4" idx="3"/>
              <a:endCxn id="15" idx="1"/>
            </p:cNvCxnSpPr>
            <p:nvPr/>
          </p:nvCxnSpPr>
          <p:spPr>
            <a:xfrm flipV="1">
              <a:off x="3033988" y="1315889"/>
              <a:ext cx="3234050" cy="1844160"/>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5199F1C-310A-457B-9BAE-5D10043A63ED}"/>
                </a:ext>
              </a:extLst>
            </p:cNvPr>
            <p:cNvCxnSpPr>
              <a:stCxn id="15" idx="2"/>
              <a:endCxn id="31" idx="0"/>
            </p:cNvCxnSpPr>
            <p:nvPr/>
          </p:nvCxnSpPr>
          <p:spPr>
            <a:xfrm flipH="1">
              <a:off x="4581929" y="2023555"/>
              <a:ext cx="2922537" cy="2481978"/>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cxnSp>
          <p:nvCxnSpPr>
            <p:cNvPr id="84" name="Connecteur droit avec flèche 83">
              <a:extLst>
                <a:ext uri="{FF2B5EF4-FFF2-40B4-BE49-F238E27FC236}">
                  <a16:creationId xmlns:a16="http://schemas.microsoft.com/office/drawing/2014/main" id="{78E5B027-2D3D-46A1-8B03-80E7BAEEE04A}"/>
                </a:ext>
              </a:extLst>
            </p:cNvPr>
            <p:cNvCxnSpPr>
              <a:stCxn id="15" idx="2"/>
              <a:endCxn id="43" idx="0"/>
            </p:cNvCxnSpPr>
            <p:nvPr/>
          </p:nvCxnSpPr>
          <p:spPr>
            <a:xfrm flipH="1">
              <a:off x="7496647" y="2023555"/>
              <a:ext cx="7819" cy="2481978"/>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F2B60A46-EB8F-4558-A92D-FFD2D7D47255}"/>
                </a:ext>
              </a:extLst>
            </p:cNvPr>
            <p:cNvCxnSpPr>
              <a:stCxn id="15" idx="2"/>
              <a:endCxn id="55" idx="0"/>
            </p:cNvCxnSpPr>
            <p:nvPr/>
          </p:nvCxnSpPr>
          <p:spPr>
            <a:xfrm>
              <a:off x="7504466" y="2023555"/>
              <a:ext cx="2953908" cy="2481978"/>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grpSp>
          <p:nvGrpSpPr>
            <p:cNvPr id="91" name="Groupe 90">
              <a:extLst>
                <a:ext uri="{FF2B5EF4-FFF2-40B4-BE49-F238E27FC236}">
                  <a16:creationId xmlns:a16="http://schemas.microsoft.com/office/drawing/2014/main" id="{4F1D4C5F-FFBE-4F1B-B946-6AE24F0CBAE0}"/>
                </a:ext>
              </a:extLst>
            </p:cNvPr>
            <p:cNvGrpSpPr/>
            <p:nvPr/>
          </p:nvGrpSpPr>
          <p:grpSpPr>
            <a:xfrm>
              <a:off x="9586973" y="1751132"/>
              <a:ext cx="1758439" cy="1513412"/>
              <a:chOff x="9421857" y="839055"/>
              <a:chExt cx="1758439" cy="1513412"/>
            </a:xfrm>
          </p:grpSpPr>
          <p:sp>
            <p:nvSpPr>
              <p:cNvPr id="87" name="Rectangle 86">
                <a:extLst>
                  <a:ext uri="{FF2B5EF4-FFF2-40B4-BE49-F238E27FC236}">
                    <a16:creationId xmlns:a16="http://schemas.microsoft.com/office/drawing/2014/main" id="{39AF038F-E01B-42A5-B6AF-D83B420FB044}"/>
                  </a:ext>
                </a:extLst>
              </p:cNvPr>
              <p:cNvSpPr/>
              <p:nvPr/>
            </p:nvSpPr>
            <p:spPr>
              <a:xfrm>
                <a:off x="9421857" y="839055"/>
                <a:ext cx="1758439" cy="15134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89" name="ZoneTexte 88">
                <a:extLst>
                  <a:ext uri="{FF2B5EF4-FFF2-40B4-BE49-F238E27FC236}">
                    <a16:creationId xmlns:a16="http://schemas.microsoft.com/office/drawing/2014/main" id="{753ED9C6-561E-4BC6-A7C2-382F3CC1D3C2}"/>
                  </a:ext>
                </a:extLst>
              </p:cNvPr>
              <p:cNvSpPr txBox="1"/>
              <p:nvPr/>
            </p:nvSpPr>
            <p:spPr>
              <a:xfrm>
                <a:off x="9470813" y="981111"/>
                <a:ext cx="1709483" cy="1277273"/>
              </a:xfrm>
              <a:prstGeom prst="rect">
                <a:avLst/>
              </a:prstGeom>
              <a:noFill/>
            </p:spPr>
            <p:txBody>
              <a:bodyPr wrap="square" rtlCol="0">
                <a:spAutoFit/>
              </a:bodyPr>
              <a:lstStyle/>
              <a:p>
                <a:r>
                  <a:rPr lang="fr-FR" sz="1100" b="1" dirty="0">
                    <a:solidFill>
                      <a:schemeClr val="accent1">
                        <a:lumMod val="75000"/>
                      </a:schemeClr>
                    </a:solidFill>
                  </a:rPr>
                  <a:t>Script : find_experts.py</a:t>
                </a:r>
              </a:p>
              <a:p>
                <a:r>
                  <a:rPr lang="fr-FR" sz="1100" b="1" dirty="0">
                    <a:solidFill>
                      <a:schemeClr val="accent1">
                        <a:lumMod val="75000"/>
                      </a:schemeClr>
                    </a:solidFill>
                  </a:rPr>
                  <a:t># Executors : 3</a:t>
                </a:r>
              </a:p>
              <a:p>
                <a:r>
                  <a:rPr lang="fr-FR" sz="1100" b="1" dirty="0">
                    <a:solidFill>
                      <a:schemeClr val="accent1">
                        <a:lumMod val="75000"/>
                      </a:schemeClr>
                    </a:solidFill>
                  </a:rPr>
                  <a:t>Executor memory : 7Go</a:t>
                </a:r>
              </a:p>
              <a:p>
                <a:r>
                  <a:rPr lang="fr-FR" sz="1100" b="1" dirty="0">
                    <a:solidFill>
                      <a:schemeClr val="accent1">
                        <a:lumMod val="75000"/>
                      </a:schemeClr>
                    </a:solidFill>
                  </a:rPr>
                  <a:t>Driver memory : 5Go</a:t>
                </a:r>
              </a:p>
              <a:p>
                <a:endParaRPr lang="fr-FR" sz="1100" b="1" dirty="0">
                  <a:solidFill>
                    <a:schemeClr val="accent1">
                      <a:lumMod val="75000"/>
                    </a:schemeClr>
                  </a:solidFill>
                </a:endParaRPr>
              </a:p>
              <a:p>
                <a:r>
                  <a:rPr lang="fr-FR" sz="1100" b="1" dirty="0">
                    <a:solidFill>
                      <a:schemeClr val="accent1">
                        <a:lumMod val="75000"/>
                      </a:schemeClr>
                    </a:solidFill>
                  </a:rPr>
                  <a:t># Fichiers Révision : 5964</a:t>
                </a:r>
              </a:p>
              <a:p>
                <a:r>
                  <a:rPr lang="fr-FR" sz="1100" b="1" dirty="0">
                    <a:solidFill>
                      <a:schemeClr val="accent1">
                        <a:lumMod val="75000"/>
                      </a:schemeClr>
                    </a:solidFill>
                  </a:rPr>
                  <a:t># Fichiers Pagelink : 51</a:t>
                </a:r>
              </a:p>
            </p:txBody>
          </p:sp>
        </p:grpSp>
      </p:grpSp>
    </p:spTree>
    <p:extLst>
      <p:ext uri="{BB962C8B-B14F-4D97-AF65-F5344CB8AC3E}">
        <p14:creationId xmlns:p14="http://schemas.microsoft.com/office/powerpoint/2010/main" val="25750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8BF7D-7B3C-4DCB-B0D6-9B3DBC3571A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E8B465A-5BD1-4BF0-A922-20BDE514D8C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59979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C6B26-7B1A-4319-A85C-82983E7CB84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B81DFF5-8367-460D-B267-8C6E916262A5}"/>
              </a:ext>
            </a:extLst>
          </p:cNvPr>
          <p:cNvSpPr>
            <a:spLocks noGrp="1"/>
          </p:cNvSpPr>
          <p:nvPr>
            <p:ph idx="1"/>
          </p:nvPr>
        </p:nvSpPr>
        <p:spPr/>
        <p:txBody>
          <a:bodyPr/>
          <a:lstStyle/>
          <a:p>
            <a:endParaRPr lang="fr-FR"/>
          </a:p>
        </p:txBody>
      </p:sp>
      <p:pic>
        <p:nvPicPr>
          <p:cNvPr id="4" name="Image 3">
            <a:extLst>
              <a:ext uri="{FF2B5EF4-FFF2-40B4-BE49-F238E27FC236}">
                <a16:creationId xmlns:a16="http://schemas.microsoft.com/office/drawing/2014/main" id="{E0965F36-3C2E-4600-AF71-45444EC60FC5}"/>
              </a:ext>
            </a:extLst>
          </p:cNvPr>
          <p:cNvPicPr>
            <a:picLocks noChangeAspect="1"/>
          </p:cNvPicPr>
          <p:nvPr/>
        </p:nvPicPr>
        <p:blipFill>
          <a:blip r:embed="rId2"/>
          <a:stretch>
            <a:fillRect/>
          </a:stretch>
        </p:blipFill>
        <p:spPr>
          <a:xfrm>
            <a:off x="1063690" y="3845396"/>
            <a:ext cx="9255967" cy="2215384"/>
          </a:xfrm>
          <a:prstGeom prst="rect">
            <a:avLst/>
          </a:prstGeom>
        </p:spPr>
      </p:pic>
    </p:spTree>
    <p:extLst>
      <p:ext uri="{BB962C8B-B14F-4D97-AF65-F5344CB8AC3E}">
        <p14:creationId xmlns:p14="http://schemas.microsoft.com/office/powerpoint/2010/main" val="11013158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335</Words>
  <Application>Microsoft Office PowerPoint</Application>
  <PresentationFormat>Grand écran</PresentationFormat>
  <Paragraphs>63</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Dan &amp; Briggs</vt:lpstr>
      <vt:lpstr>Présentation</vt:lpstr>
      <vt:lpstr>Choix des composants logiciels</vt:lpstr>
      <vt:lpstr>Environnement d’Intégration</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 &amp; Briggs</dc:title>
  <dc:creator>Philippe Lawson</dc:creator>
  <cp:lastModifiedBy>Philippe Lawson</cp:lastModifiedBy>
  <cp:revision>30</cp:revision>
  <dcterms:created xsi:type="dcterms:W3CDTF">2018-10-11T09:36:46Z</dcterms:created>
  <dcterms:modified xsi:type="dcterms:W3CDTF">2018-10-12T09:43:46Z</dcterms:modified>
</cp:coreProperties>
</file>