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2D647-CABD-4F37-9853-1FD56267A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51AA26-1468-41BE-9DC8-42C87584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CE54B-39AC-45AE-8C4F-881902A7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CBF48-666F-4A50-86C7-6DE2A157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CCE47-0A45-4EFF-852D-49123DA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8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7FB25-D7C8-4387-8EAB-B53AECB0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18ABFF-58A5-47FE-80EA-80EC295D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3EB3A-76F4-4A42-B5B0-E7216075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D06D1-1F7E-4C44-933E-CC9E121B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BB973-382F-4079-B909-CF40363B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89B894-43C8-4106-AC46-DEAB93133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00A5B-4AB3-4F2E-8ACA-513CBA23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4BE5A-252A-4E39-8DFA-27E96B1E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1CB8C-EEFE-4DCF-BD4C-59CBF4D8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2A0742-766B-4B68-818E-6351A806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F9F4F-05C4-48E7-AD42-A3C48673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E5E5D-3887-4D31-8029-ACE61CA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A2F53-8C6A-42F8-B7AA-071B9DD3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E62DA-7B08-4174-9BE0-015D1B5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28C21-175C-4F93-91DC-62B1581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2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C8E17-44BA-4349-BC41-EDFE95FF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36CBC-92BC-4CDA-B900-A06DB3D1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1647D-BF87-49FB-A4D7-5DE53D0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EF07B-75D8-40C7-8593-8FADA1ED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C08C8-BCF7-44DF-8139-DCDDCCEE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8641-E9E0-4AE9-8DA6-98D27CB9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1DCAA-C302-489B-B6D4-4A9C98866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84887-D64B-4B34-B4CF-4CB0D08D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F650F-89E1-4B76-BF7E-9D10EE6A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EF9833-5786-4CAA-9C3C-0142CF11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DEC4A-3DA0-4E54-832C-4F2A28F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F0FAC-566A-46C1-BE69-A7921827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7996B8-7288-4F48-B6CF-4378B6C2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30383-B213-4A5A-9617-9A16DB77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538D06-1C60-48DC-B27F-4C0E0BAB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56FD1C-ED31-476D-8B34-BC6C88BA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3DF400-D246-4FD2-AD5E-65F08128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158BCF-FEBE-4C2C-AE9C-D99E4D4A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FEA661-A411-49A4-9EF5-99C5E656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3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BC008-7E34-4748-A0B1-F05926F8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2C3989-0931-448B-AB22-AA525BA3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68AA82-845D-47BD-B6CD-47E2A4FE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4D08E-60AE-4269-93D9-2DD93229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20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E0DD41-43F5-4B46-BB32-FA237975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3C20A0-4F4A-4C67-8987-6E2C4A4A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BBB574-84A1-45C2-BAC0-3597304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F5534-2304-4F87-8ACC-59F6523A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83446-6FA1-49C5-878F-980A3D2A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274588-E5F3-4FA4-B2EE-8E0FDAC7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4A4BFF-38CD-44C2-924C-231EB85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87C629-ED88-4955-AB7C-9EF72F76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BEB6F-528E-499C-83F1-115AD4CE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3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2C5B4-8EA5-44EC-981C-82329E53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A0F1D1-FB6B-4864-AA26-BB655365C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F902C9-25DA-41BC-B41A-D20CA252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4797E6-347C-4535-A8D2-9EF1EE92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DAC798-8954-4F29-A8CE-2846B961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1EF1B9-DD68-4E2F-A3C1-4185AE65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8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399D94-EDCA-427F-AF89-DA857285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AE0AAC-70BE-4487-9212-E71C2F2C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90828-A2A1-4548-832E-4CD2C85B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B9BB-E252-4506-A7E8-CFEDCA012D4D}" type="datetimeFigureOut">
              <a:rPr lang="fr-FR" smtClean="0"/>
              <a:t>15/10/2018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1E05A5-6B2C-445A-A9DC-A80A0F14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0AECC-1359-4F99-84ED-355991A6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24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wson/oc-project4/blob/master/documents/Data-Lake-Recherche-dExperts_v1.0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wson/oc-project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wson/oc-project4/blob/master/documents/Data-Lake-Arborescence_v1.0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wson/oc-project4/blob/master/datalake/pagelinks.avsc" TargetMode="External"/><Relationship Id="rId2" Type="http://schemas.openxmlformats.org/officeDocument/2006/relationships/hyperlink" Target="https://www.mediawiki.org/wiki/Manual:Pagelinks_tab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lawson/oc-project4/blob/master/datalake/history.avsc" TargetMode="External"/><Relationship Id="rId4" Type="http://schemas.openxmlformats.org/officeDocument/2006/relationships/hyperlink" Target="https://www.mediawiki.org/wiki/Manual:Revision_ta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60DB0-F592-4FD8-B8A6-CDD3D3F93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Dan &amp; Briggs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69FADD-E8CB-4C19-9F62-E7AC77536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Outil de recherche d’experts</a:t>
            </a:r>
          </a:p>
        </p:txBody>
      </p:sp>
    </p:spTree>
    <p:extLst>
      <p:ext uri="{BB962C8B-B14F-4D97-AF65-F5344CB8AC3E}">
        <p14:creationId xmlns:p14="http://schemas.microsoft.com/office/powerpoint/2010/main" val="169224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F83C-AF49-4D9C-9312-46E24B55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Requêtes Spark SQL et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C9A286-607C-4B6D-BD10-776DEFF0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Description : </a:t>
            </a:r>
            <a:r>
              <a:rPr lang="fr-FR" sz="1400" dirty="0">
                <a:hlinkClick r:id="rId2"/>
              </a:rPr>
              <a:t>https://github.com/plawson/oc-project4/blob/master/documents/Data-Lake-Recherche-dExperts_v1.0.pdf</a:t>
            </a:r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34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6B26-7B1A-4319-A85C-82983E7C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d’exécution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965F36-3C2E-4600-AF71-45444EC6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10" y="3110017"/>
            <a:ext cx="9255967" cy="2215384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9FE2E685-AFA0-4BD7-81CF-B2D8E690B077}"/>
              </a:ext>
            </a:extLst>
          </p:cNvPr>
          <p:cNvGrpSpPr/>
          <p:nvPr/>
        </p:nvGrpSpPr>
        <p:grpSpPr>
          <a:xfrm>
            <a:off x="7565668" y="1690688"/>
            <a:ext cx="1758439" cy="1513412"/>
            <a:chOff x="9586973" y="1751132"/>
            <a:chExt cx="1758439" cy="1513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C54F09-AFA6-4A22-8422-4E880697EBA0}"/>
                </a:ext>
              </a:extLst>
            </p:cNvPr>
            <p:cNvSpPr/>
            <p:nvPr/>
          </p:nvSpPr>
          <p:spPr>
            <a:xfrm>
              <a:off x="9586973" y="1751132"/>
              <a:ext cx="1758439" cy="15134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61F7C47-0D35-4DD9-BE8A-21688B963987}"/>
                </a:ext>
              </a:extLst>
            </p:cNvPr>
            <p:cNvSpPr txBox="1"/>
            <p:nvPr/>
          </p:nvSpPr>
          <p:spPr>
            <a:xfrm>
              <a:off x="9635929" y="1893188"/>
              <a:ext cx="170948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chemeClr val="accent1">
                      <a:lumMod val="75000"/>
                    </a:schemeClr>
                  </a:solidFill>
                </a:rPr>
                <a:t>Script : find_experts.py</a:t>
              </a:r>
            </a:p>
            <a:p>
              <a:r>
                <a:rPr lang="fr-FR" sz="1100" b="1" dirty="0">
                  <a:solidFill>
                    <a:schemeClr val="accent1">
                      <a:lumMod val="75000"/>
                    </a:schemeClr>
                  </a:solidFill>
                </a:rPr>
                <a:t># Executors : 3</a:t>
              </a:r>
            </a:p>
            <a:p>
              <a:r>
                <a:rPr lang="fr-FR" sz="1100" b="1" dirty="0">
                  <a:solidFill>
                    <a:schemeClr val="accent1">
                      <a:lumMod val="75000"/>
                    </a:schemeClr>
                  </a:solidFill>
                </a:rPr>
                <a:t>Executor memory : 7Go</a:t>
              </a:r>
            </a:p>
            <a:p>
              <a:r>
                <a:rPr lang="fr-FR" sz="1100" b="1" dirty="0">
                  <a:solidFill>
                    <a:schemeClr val="accent1">
                      <a:lumMod val="75000"/>
                    </a:schemeClr>
                  </a:solidFill>
                </a:rPr>
                <a:t>Driver memory : 5Go</a:t>
              </a:r>
            </a:p>
            <a:p>
              <a:endParaRPr lang="fr-FR" sz="11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fr-FR" sz="1100" b="1" dirty="0">
                  <a:solidFill>
                    <a:schemeClr val="accent1">
                      <a:lumMod val="75000"/>
                    </a:schemeClr>
                  </a:solidFill>
                </a:rPr>
                <a:t># Fichiers Révision : 5965</a:t>
              </a:r>
            </a:p>
            <a:p>
              <a:r>
                <a:rPr lang="fr-FR" sz="1100" b="1" dirty="0">
                  <a:solidFill>
                    <a:schemeClr val="accent1">
                      <a:lumMod val="75000"/>
                    </a:schemeClr>
                  </a:solidFill>
                </a:rPr>
                <a:t># Fichiers Pagelink : 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31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FA379-2AAA-4DF1-B30E-983D6CD0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785CA-B059-4FBF-A802-14473BF6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954"/>
          </a:xfrm>
        </p:spPr>
        <p:txBody>
          <a:bodyPr>
            <a:normAutofit/>
          </a:bodyPr>
          <a:lstStyle/>
          <a:p>
            <a:r>
              <a:rPr lang="fr-FR" dirty="0"/>
              <a:t>La recherche d’experts à recruter peut s’avérée très difficile dans certains domaines.</a:t>
            </a:r>
          </a:p>
          <a:p>
            <a:r>
              <a:rPr lang="fr-FR" dirty="0"/>
              <a:t>La capacité à analyser automatiquement des volumes de données importants traitant de domaines divers peut être très utile pour la recherche d’experts.</a:t>
            </a:r>
          </a:p>
          <a:p>
            <a:r>
              <a:rPr lang="fr-FR" dirty="0"/>
              <a:t>Afin de trouver des experts dans des domaines incongrus, nous allons sélectionner les trois utilisateurs qui contribuent le plus sur un sujet et ses voisins dans le Wikipédia en français.</a:t>
            </a:r>
          </a:p>
          <a:p>
            <a:r>
              <a:rPr lang="fr-FR" dirty="0"/>
              <a:t>Création d’un Data Lake contenant un master </a:t>
            </a:r>
            <a:r>
              <a:rPr lang="fr-FR" dirty="0" err="1"/>
              <a:t>Dataset</a:t>
            </a:r>
            <a:r>
              <a:rPr lang="fr-FR" dirty="0"/>
              <a:t> composé des révisions des pages et des liens entre pages du Wikipédia en français.</a:t>
            </a:r>
          </a:p>
          <a:p>
            <a:r>
              <a:rPr lang="fr-FR" dirty="0"/>
              <a:t>Nous analyseront l’extraction du 01/05/2018.</a:t>
            </a:r>
          </a:p>
        </p:txBody>
      </p:sp>
    </p:spTree>
    <p:extLst>
      <p:ext uri="{BB962C8B-B14F-4D97-AF65-F5344CB8AC3E}">
        <p14:creationId xmlns:p14="http://schemas.microsoft.com/office/powerpoint/2010/main" val="13882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032D5-BF2A-4E0B-A70B-84786DEB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composants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12AB3-F8B3-48BA-AA71-D4CF3A43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fr-FR" dirty="0"/>
              <a:t>Apache Hadoop 2.8.4</a:t>
            </a:r>
          </a:p>
          <a:p>
            <a:pPr lvl="1"/>
            <a:r>
              <a:rPr lang="fr-FR" dirty="0"/>
              <a:t>Cluster HDFS hébergeant le Data Lake pour le stockage distribué des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Apache </a:t>
            </a:r>
            <a:r>
              <a:rPr lang="fr-FR" dirty="0" err="1"/>
              <a:t>Yarn</a:t>
            </a:r>
            <a:r>
              <a:rPr lang="fr-FR" dirty="0"/>
              <a:t> pour gestion distribuée des ressources et l’exécution distribuée des applications.</a:t>
            </a:r>
          </a:p>
          <a:p>
            <a:r>
              <a:rPr lang="fr-FR" dirty="0"/>
              <a:t>Apache Spark 2.3.1</a:t>
            </a:r>
          </a:p>
          <a:p>
            <a:pPr lvl="1"/>
            <a:r>
              <a:rPr lang="fr-FR" dirty="0"/>
              <a:t>Framework de calcul distribué utilisé pour l’analyse des </a:t>
            </a:r>
            <a:r>
              <a:rPr lang="fr-FR" dirty="0" err="1"/>
              <a:t>Dataset</a:t>
            </a:r>
            <a:r>
              <a:rPr lang="fr-FR" dirty="0"/>
              <a:t> stockés dans le Data Lake. </a:t>
            </a:r>
          </a:p>
          <a:p>
            <a:r>
              <a:rPr lang="fr-FR" dirty="0"/>
              <a:t>Python 3.5.2</a:t>
            </a:r>
          </a:p>
          <a:p>
            <a:pPr lvl="1"/>
            <a:r>
              <a:rPr lang="fr-FR" dirty="0"/>
              <a:t>Langage de programmation pour le développement de l’application</a:t>
            </a:r>
          </a:p>
          <a:p>
            <a:r>
              <a:rPr lang="fr-FR" dirty="0" err="1"/>
              <a:t>fastavro</a:t>
            </a:r>
            <a:r>
              <a:rPr lang="fr-FR" dirty="0"/>
              <a:t> 0.21.5</a:t>
            </a:r>
          </a:p>
          <a:p>
            <a:pPr lvl="1"/>
            <a:r>
              <a:rPr lang="fr-FR" dirty="0"/>
              <a:t>Package Python pour la sérialisation </a:t>
            </a:r>
            <a:r>
              <a:rPr lang="fr-FR" dirty="0" err="1"/>
              <a:t>Avro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0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D0CC6-B84E-48BC-A267-CCB13A4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fr-FR" dirty="0"/>
              <a:t>Environnement d’Intégration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430CB-4DCB-42FE-A433-1179E63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526157"/>
          </a:xfrm>
        </p:spPr>
        <p:txBody>
          <a:bodyPr>
            <a:normAutofit/>
          </a:bodyPr>
          <a:lstStyle/>
          <a:p>
            <a:r>
              <a:rPr lang="fr-FR" dirty="0"/>
              <a:t>Un environnement composé de 5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Client :</a:t>
            </a:r>
          </a:p>
          <a:p>
            <a:pPr lvl="2"/>
            <a:r>
              <a:rPr lang="fr-FR" dirty="0"/>
              <a:t>kube-node11 : VM cliente utilisée pour soumettre les jobs Spark</a:t>
            </a:r>
          </a:p>
          <a:p>
            <a:pPr lvl="1"/>
            <a:r>
              <a:rPr lang="fr-FR" dirty="0"/>
              <a:t>Server :</a:t>
            </a:r>
          </a:p>
          <a:p>
            <a:pPr lvl="2"/>
            <a:r>
              <a:rPr lang="fr-FR" dirty="0"/>
              <a:t>kube-node07 : VM Namenode et Resource Manager</a:t>
            </a:r>
          </a:p>
          <a:p>
            <a:pPr lvl="2"/>
            <a:r>
              <a:rPr lang="fr-FR" dirty="0"/>
              <a:t>kube-node08 : VM Datanode et Node Manager</a:t>
            </a:r>
          </a:p>
          <a:p>
            <a:pPr lvl="2"/>
            <a:r>
              <a:rPr lang="fr-FR" dirty="0"/>
              <a:t>kube-node09 : VM Datanode et Node Manager</a:t>
            </a:r>
          </a:p>
          <a:p>
            <a:pPr lvl="2"/>
            <a:r>
              <a:rPr lang="fr-FR" dirty="0"/>
              <a:t>kube-node10 : VM Datanode et Node manager</a:t>
            </a:r>
          </a:p>
          <a:p>
            <a:pPr lvl="1"/>
            <a:r>
              <a:rPr lang="fr-FR" dirty="0"/>
              <a:t>Configuration et sources : </a:t>
            </a:r>
            <a:r>
              <a:rPr lang="fr-FR" dirty="0">
                <a:hlinkClick r:id="rId2"/>
              </a:rPr>
              <a:t>https://github.com/plawson/oc-project4</a:t>
            </a:r>
            <a:r>
              <a:rPr lang="fr-FR" dirty="0"/>
              <a:t> </a:t>
            </a:r>
          </a:p>
          <a:p>
            <a:r>
              <a:rPr lang="fr-FR" dirty="0"/>
              <a:t>En production :</a:t>
            </a:r>
          </a:p>
          <a:p>
            <a:pPr lvl="1"/>
            <a:r>
              <a:rPr lang="fr-FR" dirty="0"/>
              <a:t> mettre une configuration HA avec un Namenode supplémentaire en standby en utilisant trois Quorum Journal Manager ou NFS. Ajouter également un standby pour le Resource Manager avec un cluster </a:t>
            </a:r>
            <a:r>
              <a:rPr lang="fr-FR" dirty="0" err="1"/>
              <a:t>Zookeeper</a:t>
            </a:r>
            <a:r>
              <a:rPr lang="fr-FR" dirty="0"/>
              <a:t> pour la coordination. </a:t>
            </a:r>
          </a:p>
        </p:txBody>
      </p:sp>
    </p:spTree>
    <p:extLst>
      <p:ext uri="{BB962C8B-B14F-4D97-AF65-F5344CB8AC3E}">
        <p14:creationId xmlns:p14="http://schemas.microsoft.com/office/powerpoint/2010/main" val="23614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e 91">
            <a:extLst>
              <a:ext uri="{FF2B5EF4-FFF2-40B4-BE49-F238E27FC236}">
                <a16:creationId xmlns:a16="http://schemas.microsoft.com/office/drawing/2014/main" id="{70A187BA-C05C-4790-86C6-70831D8B9F7B}"/>
              </a:ext>
            </a:extLst>
          </p:cNvPr>
          <p:cNvGrpSpPr/>
          <p:nvPr/>
        </p:nvGrpSpPr>
        <p:grpSpPr>
          <a:xfrm>
            <a:off x="561132" y="401961"/>
            <a:ext cx="11170774" cy="5518904"/>
            <a:chOff x="561132" y="401961"/>
            <a:chExt cx="11170774" cy="5518904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093FD61-7ED5-4A97-A1C1-642DEE29E745}"/>
                </a:ext>
              </a:extLst>
            </p:cNvPr>
            <p:cNvGrpSpPr/>
            <p:nvPr/>
          </p:nvGrpSpPr>
          <p:grpSpPr>
            <a:xfrm>
              <a:off x="6262971" y="608223"/>
              <a:ext cx="2515027" cy="1415332"/>
              <a:chOff x="5957941" y="341906"/>
              <a:chExt cx="2515027" cy="1415332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AD0FBDDB-4DB0-4411-B91B-DF86A141AAA1}"/>
                  </a:ext>
                </a:extLst>
              </p:cNvPr>
              <p:cNvSpPr/>
              <p:nvPr/>
            </p:nvSpPr>
            <p:spPr>
              <a:xfrm>
                <a:off x="5963008" y="341906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766AAB2-23A8-4D1E-88DB-CAF96F775F4A}"/>
                  </a:ext>
                </a:extLst>
              </p:cNvPr>
              <p:cNvSpPr txBox="1"/>
              <p:nvPr/>
            </p:nvSpPr>
            <p:spPr>
              <a:xfrm>
                <a:off x="7479055" y="424141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7EF54BB-5BC1-442A-9F4F-68F599380388}"/>
                  </a:ext>
                </a:extLst>
              </p:cNvPr>
              <p:cNvSpPr txBox="1"/>
              <p:nvPr/>
            </p:nvSpPr>
            <p:spPr>
              <a:xfrm>
                <a:off x="6042521" y="341906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kube-node07</a:t>
                </a: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6CC3974A-3528-4781-8753-A230CC4A69FA}"/>
                  </a:ext>
                </a:extLst>
              </p:cNvPr>
              <p:cNvGrpSpPr/>
              <p:nvPr/>
            </p:nvGrpSpPr>
            <p:grpSpPr>
              <a:xfrm>
                <a:off x="5957941" y="547974"/>
                <a:ext cx="681168" cy="742026"/>
                <a:chOff x="2989690" y="610565"/>
                <a:chExt cx="681168" cy="742026"/>
              </a:xfrm>
            </p:grpSpPr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5890396E-3080-4F0A-A7F7-F40877350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610565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21" name="Image 20">
                  <a:extLst>
                    <a:ext uri="{FF2B5EF4-FFF2-40B4-BE49-F238E27FC236}">
                      <a16:creationId xmlns:a16="http://schemas.microsoft.com/office/drawing/2014/main" id="{A03F3349-7580-4726-8A71-44CA3295A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690" y="714809"/>
                  <a:ext cx="681168" cy="329463"/>
                </a:xfrm>
                <a:prstGeom prst="rect">
                  <a:avLst/>
                </a:prstGeom>
              </p:spPr>
            </p:pic>
            <p:pic>
              <p:nvPicPr>
                <p:cNvPr id="22" name="Image 21">
                  <a:extLst>
                    <a:ext uri="{FF2B5EF4-FFF2-40B4-BE49-F238E27FC236}">
                      <a16:creationId xmlns:a16="http://schemas.microsoft.com/office/drawing/2014/main" id="{2E10CB46-1EE9-4793-8912-B35FC593F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8955" y="942928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23" name="Image 22">
                  <a:extLst>
                    <a:ext uri="{FF2B5EF4-FFF2-40B4-BE49-F238E27FC236}">
                      <a16:creationId xmlns:a16="http://schemas.microsoft.com/office/drawing/2014/main" id="{A699D136-6E42-40CE-947E-37B4F3F3E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1090322"/>
                  <a:ext cx="524538" cy="262269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FB587771-DCFD-471E-850C-E88A4EA01C8C}"/>
                  </a:ext>
                </a:extLst>
              </p:cNvPr>
              <p:cNvGrpSpPr/>
              <p:nvPr/>
            </p:nvGrpSpPr>
            <p:grpSpPr>
              <a:xfrm>
                <a:off x="6933537" y="942928"/>
                <a:ext cx="1351722" cy="745535"/>
                <a:chOff x="6933537" y="942928"/>
                <a:chExt cx="1351722" cy="745535"/>
              </a:xfrm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DA7920A1-56E8-47A3-B37B-9AE1C13DE837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Namenode</a:t>
                  </a:r>
                </a:p>
              </p:txBody>
            </p:sp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9D18531C-D0D9-4A8D-95A2-FC048751E61E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Resource Manager</a:t>
                  </a:r>
                </a:p>
              </p:txBody>
            </p:sp>
          </p:grp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F186567-4731-43F5-A572-05FA888A304D}"/>
                </a:ext>
              </a:extLst>
            </p:cNvPr>
            <p:cNvGrpSpPr/>
            <p:nvPr/>
          </p:nvGrpSpPr>
          <p:grpSpPr>
            <a:xfrm>
              <a:off x="561132" y="2452383"/>
              <a:ext cx="2472856" cy="1415332"/>
              <a:chOff x="2989690" y="341906"/>
              <a:chExt cx="2472856" cy="1415332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09C09C7-3D30-495E-942C-4043992C4E5E}"/>
                  </a:ext>
                </a:extLst>
              </p:cNvPr>
              <p:cNvSpPr/>
              <p:nvPr/>
            </p:nvSpPr>
            <p:spPr>
              <a:xfrm>
                <a:off x="2989690" y="341906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A63512A-7A91-4943-A9AB-E5143CA84065}"/>
                  </a:ext>
                </a:extLst>
              </p:cNvPr>
              <p:cNvSpPr txBox="1"/>
              <p:nvPr/>
            </p:nvSpPr>
            <p:spPr>
              <a:xfrm>
                <a:off x="3069203" y="341906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kube-node11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93229A-A859-4C7F-9446-323079270C29}"/>
                  </a:ext>
                </a:extLst>
              </p:cNvPr>
              <p:cNvSpPr txBox="1"/>
              <p:nvPr/>
            </p:nvSpPr>
            <p:spPr>
              <a:xfrm>
                <a:off x="4389120" y="457322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1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BBE68861-6207-4B73-96F6-ACE18E608059}"/>
                  </a:ext>
                </a:extLst>
              </p:cNvPr>
              <p:cNvGrpSpPr/>
              <p:nvPr/>
            </p:nvGrpSpPr>
            <p:grpSpPr>
              <a:xfrm>
                <a:off x="2989690" y="610565"/>
                <a:ext cx="681168" cy="742026"/>
                <a:chOff x="2989690" y="610565"/>
                <a:chExt cx="681168" cy="742026"/>
              </a:xfrm>
            </p:grpSpPr>
            <p:pic>
              <p:nvPicPr>
                <p:cNvPr id="8" name="Image 7">
                  <a:extLst>
                    <a:ext uri="{FF2B5EF4-FFF2-40B4-BE49-F238E27FC236}">
                      <a16:creationId xmlns:a16="http://schemas.microsoft.com/office/drawing/2014/main" id="{7A906958-0B45-4177-80B4-AE1BF14AD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610565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8B5372F4-A7FE-408A-BCA0-F54181FCD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690" y="714809"/>
                  <a:ext cx="681168" cy="329463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367CC587-CB61-43AE-9027-0C465F98D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8955" y="942928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14" name="Image 13">
                  <a:extLst>
                    <a:ext uri="{FF2B5EF4-FFF2-40B4-BE49-F238E27FC236}">
                      <a16:creationId xmlns:a16="http://schemas.microsoft.com/office/drawing/2014/main" id="{448F35CE-53FF-49FB-9A41-2C3305AD65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1090322"/>
                  <a:ext cx="524538" cy="262269"/>
                </a:xfrm>
                <a:prstGeom prst="rect">
                  <a:avLst/>
                </a:prstGeom>
              </p:spPr>
            </p:pic>
          </p:grp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5706A718-7ED2-4EA9-AF46-764AEA1ECEB7}"/>
                  </a:ext>
                </a:extLst>
              </p:cNvPr>
              <p:cNvSpPr/>
              <p:nvPr/>
            </p:nvSpPr>
            <p:spPr>
              <a:xfrm>
                <a:off x="3937435" y="1131688"/>
                <a:ext cx="1351722" cy="34707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 find_experts.py</a:t>
                </a:r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953ECF0-F6E0-4792-96C8-FEB041C60E28}"/>
                </a:ext>
              </a:extLst>
            </p:cNvPr>
            <p:cNvGrpSpPr/>
            <p:nvPr/>
          </p:nvGrpSpPr>
          <p:grpSpPr>
            <a:xfrm>
              <a:off x="3345501" y="4505533"/>
              <a:ext cx="2509960" cy="1415332"/>
              <a:chOff x="3345501" y="4543531"/>
              <a:chExt cx="2509960" cy="1415332"/>
            </a:xfrm>
          </p:grpSpPr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34B068EA-100F-4B6E-A05A-F6C67F11438C}"/>
                  </a:ext>
                </a:extLst>
              </p:cNvPr>
              <p:cNvSpPr/>
              <p:nvPr/>
            </p:nvSpPr>
            <p:spPr>
              <a:xfrm>
                <a:off x="3345501" y="4543531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9276CF9-96D6-4C2E-8B59-2EA84F524BCA}"/>
                  </a:ext>
                </a:extLst>
              </p:cNvPr>
              <p:cNvSpPr txBox="1"/>
              <p:nvPr/>
            </p:nvSpPr>
            <p:spPr>
              <a:xfrm>
                <a:off x="4861548" y="4625766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D7B908C-A043-483D-81C7-5A7EABD2C7B0}"/>
                  </a:ext>
                </a:extLst>
              </p:cNvPr>
              <p:cNvSpPr txBox="1"/>
              <p:nvPr/>
            </p:nvSpPr>
            <p:spPr>
              <a:xfrm>
                <a:off x="3425014" y="4543531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kube-node08</a:t>
                </a:r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93A2D39-DA85-42B5-AC61-0322D8DBADC7}"/>
                  </a:ext>
                </a:extLst>
              </p:cNvPr>
              <p:cNvGrpSpPr/>
              <p:nvPr/>
            </p:nvGrpSpPr>
            <p:grpSpPr>
              <a:xfrm>
                <a:off x="3385707" y="4749599"/>
                <a:ext cx="635895" cy="598467"/>
                <a:chOff x="3385707" y="4749599"/>
                <a:chExt cx="635895" cy="598467"/>
              </a:xfrm>
            </p:grpSpPr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6F766E8B-6259-4BBB-B483-32D23EBCF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2DF6A818-2C33-4E3C-A844-67284931F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3395E352-5741-4E63-B3E0-F48FFDE30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EE4E20B-AC6D-4C24-B1D6-1227A3DEEE43}"/>
                  </a:ext>
                </a:extLst>
              </p:cNvPr>
              <p:cNvGrpSpPr/>
              <p:nvPr/>
            </p:nvGrpSpPr>
            <p:grpSpPr>
              <a:xfrm>
                <a:off x="4316030" y="5144553"/>
                <a:ext cx="1351722" cy="745535"/>
                <a:chOff x="6933537" y="942928"/>
                <a:chExt cx="1351722" cy="745535"/>
              </a:xfrm>
            </p:grpSpPr>
            <p:sp>
              <p:nvSpPr>
                <p:cNvPr id="36" name="Rectangle : coins arrondis 35">
                  <a:extLst>
                    <a:ext uri="{FF2B5EF4-FFF2-40B4-BE49-F238E27FC236}">
                      <a16:creationId xmlns:a16="http://schemas.microsoft.com/office/drawing/2014/main" id="{35D29FCF-4EEF-4907-BC14-904E7E0BE828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37" name="Rectangle : coins arrondis 36">
                  <a:extLst>
                    <a:ext uri="{FF2B5EF4-FFF2-40B4-BE49-F238E27FC236}">
                      <a16:creationId xmlns:a16="http://schemas.microsoft.com/office/drawing/2014/main" id="{87AB8BBC-D0D3-424F-B9CD-355C49170738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9EF94FB1-34D7-41B7-AAD0-C2737582A604}"/>
                </a:ext>
              </a:extLst>
            </p:cNvPr>
            <p:cNvGrpSpPr/>
            <p:nvPr/>
          </p:nvGrpSpPr>
          <p:grpSpPr>
            <a:xfrm>
              <a:off x="6260219" y="4505533"/>
              <a:ext cx="2520531" cy="1415332"/>
              <a:chOff x="6278438" y="4494018"/>
              <a:chExt cx="2520531" cy="1415332"/>
            </a:xfrm>
          </p:grpSpPr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518865CC-660A-47E7-96B3-483512BAF733}"/>
                  </a:ext>
                </a:extLst>
              </p:cNvPr>
              <p:cNvSpPr/>
              <p:nvPr/>
            </p:nvSpPr>
            <p:spPr>
              <a:xfrm>
                <a:off x="6278438" y="4494018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BBBD7AA-FBA5-4F32-9FA2-3C9B4B3AF56A}"/>
                  </a:ext>
                </a:extLst>
              </p:cNvPr>
              <p:cNvSpPr txBox="1"/>
              <p:nvPr/>
            </p:nvSpPr>
            <p:spPr>
              <a:xfrm>
                <a:off x="7805056" y="4576253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E796B04-312F-42FD-B8F4-9C42BB8C5195}"/>
                  </a:ext>
                </a:extLst>
              </p:cNvPr>
              <p:cNvSpPr txBox="1"/>
              <p:nvPr/>
            </p:nvSpPr>
            <p:spPr>
              <a:xfrm>
                <a:off x="6368522" y="4494018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kube-node09</a:t>
                </a:r>
              </a:p>
            </p:txBody>
          </p: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61324E0A-D23D-41FB-804A-3B0D215408C2}"/>
                  </a:ext>
                </a:extLst>
              </p:cNvPr>
              <p:cNvGrpSpPr/>
              <p:nvPr/>
            </p:nvGrpSpPr>
            <p:grpSpPr>
              <a:xfrm>
                <a:off x="7259538" y="5095040"/>
                <a:ext cx="1351722" cy="745535"/>
                <a:chOff x="6933537" y="942928"/>
                <a:chExt cx="1351722" cy="745535"/>
              </a:xfrm>
            </p:grpSpPr>
            <p:sp>
              <p:nvSpPr>
                <p:cNvPr id="48" name="Rectangle : coins arrondis 47">
                  <a:extLst>
                    <a:ext uri="{FF2B5EF4-FFF2-40B4-BE49-F238E27FC236}">
                      <a16:creationId xmlns:a16="http://schemas.microsoft.com/office/drawing/2014/main" id="{94075A79-EE7B-44CA-924D-31A945ACBEB0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49" name="Rectangle : coins arrondis 48">
                  <a:extLst>
                    <a:ext uri="{FF2B5EF4-FFF2-40B4-BE49-F238E27FC236}">
                      <a16:creationId xmlns:a16="http://schemas.microsoft.com/office/drawing/2014/main" id="{B2F08AF7-4D65-4DD4-84D1-B843BE2CF428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278F1D64-AEB5-4DB4-A936-CC8C11D5FC65}"/>
                  </a:ext>
                </a:extLst>
              </p:cNvPr>
              <p:cNvGrpSpPr/>
              <p:nvPr/>
            </p:nvGrpSpPr>
            <p:grpSpPr>
              <a:xfrm>
                <a:off x="6344487" y="4718632"/>
                <a:ext cx="635895" cy="598467"/>
                <a:chOff x="3385707" y="4749599"/>
                <a:chExt cx="635895" cy="598467"/>
              </a:xfrm>
            </p:grpSpPr>
            <p:pic>
              <p:nvPicPr>
                <p:cNvPr id="68" name="Image 67">
                  <a:extLst>
                    <a:ext uri="{FF2B5EF4-FFF2-40B4-BE49-F238E27FC236}">
                      <a16:creationId xmlns:a16="http://schemas.microsoft.com/office/drawing/2014/main" id="{4E1E215F-D757-465A-9F65-D8A495BF5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69" name="Image 68">
                  <a:extLst>
                    <a:ext uri="{FF2B5EF4-FFF2-40B4-BE49-F238E27FC236}">
                      <a16:creationId xmlns:a16="http://schemas.microsoft.com/office/drawing/2014/main" id="{1E062316-46FF-484C-85F5-074808DB1C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70" name="Image 69">
                  <a:extLst>
                    <a:ext uri="{FF2B5EF4-FFF2-40B4-BE49-F238E27FC236}">
                      <a16:creationId xmlns:a16="http://schemas.microsoft.com/office/drawing/2014/main" id="{748E3274-EA0E-4FF5-BEA4-BB315F52B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3109F5AF-5277-4CC0-A3E8-905EB3EA6964}"/>
                </a:ext>
              </a:extLst>
            </p:cNvPr>
            <p:cNvGrpSpPr/>
            <p:nvPr/>
          </p:nvGrpSpPr>
          <p:grpSpPr>
            <a:xfrm>
              <a:off x="9221946" y="4505533"/>
              <a:ext cx="2509960" cy="1415332"/>
              <a:chOff x="9221946" y="4467535"/>
              <a:chExt cx="2509960" cy="1415332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2527921D-ACB0-4585-9A4D-9029F43D0452}"/>
                  </a:ext>
                </a:extLst>
              </p:cNvPr>
              <p:cNvSpPr/>
              <p:nvPr/>
            </p:nvSpPr>
            <p:spPr>
              <a:xfrm>
                <a:off x="9221946" y="4467535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13F6C13-D4D5-4618-8802-D61F66CF12C1}"/>
                  </a:ext>
                </a:extLst>
              </p:cNvPr>
              <p:cNvSpPr txBox="1"/>
              <p:nvPr/>
            </p:nvSpPr>
            <p:spPr>
              <a:xfrm>
                <a:off x="10737993" y="4549770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7AFC997-7BF7-44BF-9280-710E865E266F}"/>
                  </a:ext>
                </a:extLst>
              </p:cNvPr>
              <p:cNvSpPr txBox="1"/>
              <p:nvPr/>
            </p:nvSpPr>
            <p:spPr>
              <a:xfrm>
                <a:off x="9301459" y="4467535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kube-node10</a:t>
                </a:r>
              </a:p>
            </p:txBody>
          </p: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CA5F4DD8-6456-443F-8DD4-69000BDB5914}"/>
                  </a:ext>
                </a:extLst>
              </p:cNvPr>
              <p:cNvGrpSpPr/>
              <p:nvPr/>
            </p:nvGrpSpPr>
            <p:grpSpPr>
              <a:xfrm>
                <a:off x="10192475" y="5068557"/>
                <a:ext cx="1351722" cy="745535"/>
                <a:chOff x="6933537" y="942928"/>
                <a:chExt cx="1351722" cy="745535"/>
              </a:xfrm>
            </p:grpSpPr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D4D35B37-ED5D-4E65-89DF-55F21A1F0C09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61" name="Rectangle : coins arrondis 60">
                  <a:extLst>
                    <a:ext uri="{FF2B5EF4-FFF2-40B4-BE49-F238E27FC236}">
                      <a16:creationId xmlns:a16="http://schemas.microsoft.com/office/drawing/2014/main" id="{C37913E2-95FF-4F3D-ADD9-C08C28192A15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6D0983CC-D71D-441C-930E-B4681C1DB3D0}"/>
                  </a:ext>
                </a:extLst>
              </p:cNvPr>
              <p:cNvGrpSpPr/>
              <p:nvPr/>
            </p:nvGrpSpPr>
            <p:grpSpPr>
              <a:xfrm>
                <a:off x="9344074" y="4718632"/>
                <a:ext cx="635895" cy="598467"/>
                <a:chOff x="3385707" y="4749599"/>
                <a:chExt cx="635895" cy="598467"/>
              </a:xfrm>
            </p:grpSpPr>
            <p:pic>
              <p:nvPicPr>
                <p:cNvPr id="72" name="Image 71">
                  <a:extLst>
                    <a:ext uri="{FF2B5EF4-FFF2-40B4-BE49-F238E27FC236}">
                      <a16:creationId xmlns:a16="http://schemas.microsoft.com/office/drawing/2014/main" id="{A70573CB-D50B-469B-A553-62BB14962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73" name="Image 72">
                  <a:extLst>
                    <a:ext uri="{FF2B5EF4-FFF2-40B4-BE49-F238E27FC236}">
                      <a16:creationId xmlns:a16="http://schemas.microsoft.com/office/drawing/2014/main" id="{C9E0EBED-4C20-4216-9EAF-705720548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74" name="Image 73">
                  <a:extLst>
                    <a:ext uri="{FF2B5EF4-FFF2-40B4-BE49-F238E27FC236}">
                      <a16:creationId xmlns:a16="http://schemas.microsoft.com/office/drawing/2014/main" id="{2B71FFD8-B653-4B1D-8179-F81713EBE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21342E94-6120-46A2-A03A-259001F2046A}"/>
                </a:ext>
              </a:extLst>
            </p:cNvPr>
            <p:cNvSpPr txBox="1"/>
            <p:nvPr/>
          </p:nvSpPr>
          <p:spPr>
            <a:xfrm>
              <a:off x="664549" y="401961"/>
              <a:ext cx="4380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Environnement d’intégration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01107376-3A97-41E3-8E7B-C9C9990DE8B5}"/>
                </a:ext>
              </a:extLst>
            </p:cNvPr>
            <p:cNvCxnSpPr>
              <a:stCxn id="4" idx="3"/>
              <a:endCxn id="15" idx="1"/>
            </p:cNvCxnSpPr>
            <p:nvPr/>
          </p:nvCxnSpPr>
          <p:spPr>
            <a:xfrm flipV="1">
              <a:off x="3033988" y="1315889"/>
              <a:ext cx="3234050" cy="184416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55199F1C-310A-457B-9BAE-5D10043A63ED}"/>
                </a:ext>
              </a:extLst>
            </p:cNvPr>
            <p:cNvCxnSpPr>
              <a:stCxn id="15" idx="2"/>
              <a:endCxn id="31" idx="0"/>
            </p:cNvCxnSpPr>
            <p:nvPr/>
          </p:nvCxnSpPr>
          <p:spPr>
            <a:xfrm flipH="1">
              <a:off x="4581929" y="2023555"/>
              <a:ext cx="2922537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78E5B027-2D3D-46A1-8B03-80E7BAEEE04A}"/>
                </a:ext>
              </a:extLst>
            </p:cNvPr>
            <p:cNvCxnSpPr>
              <a:stCxn id="15" idx="2"/>
              <a:endCxn id="43" idx="0"/>
            </p:cNvCxnSpPr>
            <p:nvPr/>
          </p:nvCxnSpPr>
          <p:spPr>
            <a:xfrm flipH="1">
              <a:off x="7496647" y="2023555"/>
              <a:ext cx="7819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F2B60A46-EB8F-4558-A92D-FFD2D7D47255}"/>
                </a:ext>
              </a:extLst>
            </p:cNvPr>
            <p:cNvCxnSpPr>
              <a:stCxn id="15" idx="2"/>
              <a:endCxn id="55" idx="0"/>
            </p:cNvCxnSpPr>
            <p:nvPr/>
          </p:nvCxnSpPr>
          <p:spPr>
            <a:xfrm>
              <a:off x="7504466" y="2023555"/>
              <a:ext cx="2953908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4F1D4C5F-FFBE-4F1B-B946-6AE24F0CBAE0}"/>
                </a:ext>
              </a:extLst>
            </p:cNvPr>
            <p:cNvGrpSpPr/>
            <p:nvPr/>
          </p:nvGrpSpPr>
          <p:grpSpPr>
            <a:xfrm>
              <a:off x="9586973" y="1751132"/>
              <a:ext cx="1758439" cy="1513412"/>
              <a:chOff x="9421857" y="839055"/>
              <a:chExt cx="1758439" cy="1513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9AF038F-E01B-42A5-B6AF-D83B420FB044}"/>
                  </a:ext>
                </a:extLst>
              </p:cNvPr>
              <p:cNvSpPr/>
              <p:nvPr/>
            </p:nvSpPr>
            <p:spPr>
              <a:xfrm>
                <a:off x="9421857" y="839055"/>
                <a:ext cx="1758439" cy="15134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753ED9C6-561E-4BC6-A7C2-382F3CC1D3C2}"/>
                  </a:ext>
                </a:extLst>
              </p:cNvPr>
              <p:cNvSpPr txBox="1"/>
              <p:nvPr/>
            </p:nvSpPr>
            <p:spPr>
              <a:xfrm>
                <a:off x="9470813" y="981111"/>
                <a:ext cx="1709483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Script : find_experts.py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Executors : 3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Executor memory : 7Go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Driver memory : 5Go</a:t>
                </a:r>
              </a:p>
              <a:p>
                <a:endParaRPr lang="fr-FR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Fichiers Révision : 5965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Fichiers Pagelink : 52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8BF7D-7B3C-4DCB-B0D6-9B3DBC35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 : </a:t>
            </a:r>
            <a:r>
              <a:rPr lang="fr-FR" dirty="0" err="1"/>
              <a:t>pagelinks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B465A-5BD1-4BF0-A922-20BDE514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701"/>
          </a:xfrm>
        </p:spPr>
        <p:txBody>
          <a:bodyPr>
            <a:normAutofit/>
          </a:bodyPr>
          <a:lstStyle/>
          <a:p>
            <a:r>
              <a:rPr lang="fr-FR" dirty="0"/>
              <a:t>L’extraction des </a:t>
            </a:r>
            <a:r>
              <a:rPr lang="fr-FR" dirty="0" err="1"/>
              <a:t>pagelinks</a:t>
            </a:r>
            <a:r>
              <a:rPr lang="fr-FR" dirty="0"/>
              <a:t> est effectuée via dump MySQL. Environ 9Go.</a:t>
            </a:r>
          </a:p>
          <a:p>
            <a:r>
              <a:rPr lang="fr-FR" dirty="0"/>
              <a:t>Il y a plusieurs milliers de </a:t>
            </a:r>
            <a:r>
              <a:rPr lang="fr-FR" dirty="0" err="1"/>
              <a:t>pagelinks</a:t>
            </a:r>
            <a:r>
              <a:rPr lang="fr-FR" dirty="0"/>
              <a:t> par ligne d’INSERT dans le fichier dump.</a:t>
            </a:r>
          </a:p>
          <a:p>
            <a:r>
              <a:rPr lang="fr-FR" dirty="0"/>
              <a:t>Le script process_pagelinks.py lit directement le fichier dump.</a:t>
            </a:r>
          </a:p>
          <a:p>
            <a:r>
              <a:rPr lang="fr-FR" dirty="0"/>
              <a:t>Un nouveau fichier </a:t>
            </a:r>
            <a:r>
              <a:rPr lang="fr-FR" dirty="0" err="1"/>
              <a:t>Avro</a:t>
            </a:r>
            <a:r>
              <a:rPr lang="fr-FR" dirty="0"/>
              <a:t> sur est généré sur le système de fichiers HDFS toutes les 190 lignes d’INSERT (paramétrable). </a:t>
            </a:r>
          </a:p>
          <a:p>
            <a:r>
              <a:rPr lang="fr-FR" dirty="0"/>
              <a:t>A chaque </a:t>
            </a:r>
            <a:r>
              <a:rPr lang="fr-FR" dirty="0" err="1"/>
              <a:t>pagelink</a:t>
            </a:r>
            <a:r>
              <a:rPr lang="fr-FR" dirty="0"/>
              <a:t> correspond un enregistrement dans le fichier </a:t>
            </a:r>
            <a:r>
              <a:rPr lang="fr-FR" dirty="0" err="1"/>
              <a:t>Avro</a:t>
            </a:r>
            <a:r>
              <a:rPr lang="fr-FR" dirty="0"/>
              <a:t>.</a:t>
            </a:r>
          </a:p>
          <a:p>
            <a:r>
              <a:rPr lang="fr-FR" dirty="0"/>
              <a:t>L’import sur HDFS a créé 52 fichiers </a:t>
            </a:r>
            <a:r>
              <a:rPr lang="fr-FR" dirty="0" err="1"/>
              <a:t>Avro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7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3F8E6-25FC-4F6F-963E-A42BEA33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des données : révisions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43B40-E874-4585-9105-29CCF4A6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/>
          <a:lstStyle/>
          <a:p>
            <a:r>
              <a:rPr lang="fr-FR" dirty="0"/>
              <a:t>Les révisions sont extraites dans un fichier au format XML d’environ 60Go. </a:t>
            </a:r>
          </a:p>
          <a:p>
            <a:r>
              <a:rPr lang="fr-FR" dirty="0"/>
              <a:t>Le script process_history.py traite le fichier de révision en utilisant du streaming XML.</a:t>
            </a:r>
          </a:p>
          <a:p>
            <a:r>
              <a:rPr lang="fr-FR" dirty="0"/>
              <a:t>Pour ne pas saturer la mémoire,  chaque fois qu’un fichier </a:t>
            </a:r>
            <a:r>
              <a:rPr lang="fr-FR" dirty="0" err="1"/>
              <a:t>Avro</a:t>
            </a:r>
            <a:r>
              <a:rPr lang="fr-FR" dirty="0"/>
              <a:t> est généré sur le système de fichiers HDFS, on libère toutes les ressources occupées par les éléments corresponds en mémoire.</a:t>
            </a:r>
          </a:p>
          <a:p>
            <a:r>
              <a:rPr lang="fr-FR" dirty="0"/>
              <a:t>Chaque élément page contient l’ensemble de révisions concernant cette page.</a:t>
            </a:r>
          </a:p>
          <a:p>
            <a:r>
              <a:rPr lang="fr-FR" dirty="0"/>
              <a:t>Un ficher </a:t>
            </a:r>
            <a:r>
              <a:rPr lang="fr-FR" dirty="0" err="1"/>
              <a:t>Avro</a:t>
            </a:r>
            <a:r>
              <a:rPr lang="fr-FR" dirty="0"/>
              <a:t> est généré toutes les 1580 pages (paramétrable).</a:t>
            </a:r>
          </a:p>
        </p:txBody>
      </p:sp>
    </p:spTree>
    <p:extLst>
      <p:ext uri="{BB962C8B-B14F-4D97-AF65-F5344CB8AC3E}">
        <p14:creationId xmlns:p14="http://schemas.microsoft.com/office/powerpoint/2010/main" val="27405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6BA7A-64DB-4E89-93C9-1ADFA565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 : Arborescence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2A676-389C-4D9C-AC68-DDEAE93C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Description : </a:t>
            </a:r>
            <a:r>
              <a:rPr lang="fr-FR" sz="1400" dirty="0">
                <a:hlinkClick r:id="rId2"/>
              </a:rPr>
              <a:t>https://github.com/plawson/oc-project4/blob/master/documents/Data-Lake-Arborescence_v1.0.pdf</a:t>
            </a:r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93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F1DD1-4E5F-4BF7-9286-CB7198E1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264"/>
          </a:xfrm>
        </p:spPr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1FC9F1-5357-456B-A1D3-CA6B316B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90"/>
            <a:ext cx="10515600" cy="5382125"/>
          </a:xfrm>
        </p:spPr>
        <p:txBody>
          <a:bodyPr/>
          <a:lstStyle/>
          <a:p>
            <a:r>
              <a:rPr lang="fr-FR" dirty="0"/>
              <a:t>La recherche d’experts ne nécessite qu’un sous ensemble des propriétés présentes dans l’extraction du Wikipédia en français.</a:t>
            </a:r>
          </a:p>
          <a:p>
            <a:r>
              <a:rPr lang="fr-FR" dirty="0"/>
              <a:t>Le Data Lake contient le master </a:t>
            </a:r>
            <a:r>
              <a:rPr lang="fr-FR" dirty="0" err="1"/>
              <a:t>Dataset</a:t>
            </a:r>
            <a:r>
              <a:rPr lang="fr-FR" dirty="0"/>
              <a:t>. Ainsi d’autres applications peuvent être amenées à utiliser ces données.</a:t>
            </a:r>
          </a:p>
          <a:p>
            <a:r>
              <a:rPr lang="fr-FR" dirty="0"/>
              <a:t>Le choix est de sérialiser l’ensemble des propriétés extraites afin de ne pas limiter l’utilisation de ce </a:t>
            </a:r>
            <a:r>
              <a:rPr lang="fr-FR" dirty="0" err="1"/>
              <a:t>Dataset</a:t>
            </a:r>
            <a:r>
              <a:rPr lang="fr-FR" dirty="0"/>
              <a:t> à la recherche d’experts.</a:t>
            </a:r>
          </a:p>
          <a:p>
            <a:r>
              <a:rPr lang="fr-FR" dirty="0"/>
              <a:t>Table </a:t>
            </a:r>
            <a:r>
              <a:rPr lang="fr-FR" dirty="0" err="1"/>
              <a:t>pagelinks</a:t>
            </a:r>
            <a:r>
              <a:rPr lang="fr-FR" dirty="0"/>
              <a:t> : </a:t>
            </a:r>
            <a:r>
              <a:rPr lang="fr-FR" sz="2000" dirty="0">
                <a:hlinkClick r:id="rId2"/>
              </a:rPr>
              <a:t>https://www.mediawiki.org/wiki/Manual:Pagelinks_table</a:t>
            </a:r>
            <a:r>
              <a:rPr lang="fr-FR" dirty="0"/>
              <a:t> </a:t>
            </a:r>
          </a:p>
          <a:p>
            <a:r>
              <a:rPr lang="fr-FR" dirty="0"/>
              <a:t>Schéma </a:t>
            </a:r>
            <a:r>
              <a:rPr lang="fr-FR" dirty="0" err="1"/>
              <a:t>Avro</a:t>
            </a:r>
            <a:r>
              <a:rPr lang="fr-FR" dirty="0"/>
              <a:t> : </a:t>
            </a:r>
            <a:r>
              <a:rPr lang="fr-FR" sz="1800" dirty="0">
                <a:hlinkClick r:id="rId3"/>
              </a:rPr>
              <a:t>https://github.com/plawson/oc-project4/blob/master/datalake/pagelinks.avsc</a:t>
            </a:r>
            <a:endParaRPr lang="fr-FR" sz="1800" dirty="0"/>
          </a:p>
          <a:p>
            <a:r>
              <a:rPr lang="fr-FR" dirty="0"/>
              <a:t>Table </a:t>
            </a:r>
            <a:r>
              <a:rPr lang="fr-FR" dirty="0" err="1"/>
              <a:t>revision</a:t>
            </a:r>
            <a:r>
              <a:rPr lang="fr-FR" dirty="0"/>
              <a:t> : </a:t>
            </a:r>
            <a:r>
              <a:rPr lang="fr-FR" sz="2000" dirty="0">
                <a:hlinkClick r:id="rId4"/>
              </a:rPr>
              <a:t>https://www.mediawiki.org/wiki/Manual:Revision_table</a:t>
            </a:r>
            <a:endParaRPr lang="fr-FR" sz="2000" dirty="0"/>
          </a:p>
          <a:p>
            <a:r>
              <a:rPr lang="fr-FR" dirty="0"/>
              <a:t>Schéma </a:t>
            </a:r>
            <a:r>
              <a:rPr lang="fr-FR" dirty="0" err="1"/>
              <a:t>Avro</a:t>
            </a:r>
            <a:r>
              <a:rPr lang="fr-FR" dirty="0"/>
              <a:t> : </a:t>
            </a:r>
            <a:r>
              <a:rPr lang="fr-FR" sz="1800" dirty="0">
                <a:hlinkClick r:id="rId5"/>
              </a:rPr>
              <a:t>https://github.com/plawson/oc-project4/blob/master/datalake/history.avsc</a:t>
            </a:r>
            <a:endParaRPr lang="fr-FR" sz="1800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881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768</Words>
  <Application>Microsoft Office PowerPoint</Application>
  <PresentationFormat>Grand écran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Dan &amp; Briggs</vt:lpstr>
      <vt:lpstr>Présentation</vt:lpstr>
      <vt:lpstr>Choix des composants logiciels</vt:lpstr>
      <vt:lpstr>Environnement d’Intégration</vt:lpstr>
      <vt:lpstr>Présentation PowerPoint</vt:lpstr>
      <vt:lpstr>Import de données : pagelinks</vt:lpstr>
      <vt:lpstr>Import des données : révisions</vt:lpstr>
      <vt:lpstr>Import de données : Arborescence</vt:lpstr>
      <vt:lpstr>Sérialisation</vt:lpstr>
      <vt:lpstr>Requêtes Spark SQL et résultats</vt:lpstr>
      <vt:lpstr>Temps d’exécution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 &amp; Briggs</dc:title>
  <dc:creator>Philippe Lawson</dc:creator>
  <cp:lastModifiedBy>Philippe Lawson</cp:lastModifiedBy>
  <cp:revision>69</cp:revision>
  <dcterms:created xsi:type="dcterms:W3CDTF">2018-10-11T09:36:46Z</dcterms:created>
  <dcterms:modified xsi:type="dcterms:W3CDTF">2018-10-15T13:14:05Z</dcterms:modified>
</cp:coreProperties>
</file>