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4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5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34" r:id="rId3"/>
    <p:sldId id="335" r:id="rId4"/>
    <p:sldId id="336" r:id="rId5"/>
    <p:sldId id="337" r:id="rId6"/>
    <p:sldId id="340" r:id="rId7"/>
    <p:sldId id="279" r:id="rId8"/>
    <p:sldId id="338" r:id="rId9"/>
    <p:sldId id="339" r:id="rId10"/>
    <p:sldId id="341" r:id="rId11"/>
    <p:sldId id="342" r:id="rId12"/>
    <p:sldId id="343" r:id="rId13"/>
    <p:sldId id="359" r:id="rId14"/>
    <p:sldId id="344" r:id="rId15"/>
    <p:sldId id="345" r:id="rId16"/>
    <p:sldId id="346" r:id="rId17"/>
    <p:sldId id="347" r:id="rId18"/>
    <p:sldId id="348" r:id="rId19"/>
    <p:sldId id="376" r:id="rId20"/>
    <p:sldId id="373" r:id="rId21"/>
    <p:sldId id="361" r:id="rId22"/>
    <p:sldId id="362" r:id="rId23"/>
    <p:sldId id="352" r:id="rId24"/>
    <p:sldId id="369" r:id="rId25"/>
    <p:sldId id="365" r:id="rId26"/>
    <p:sldId id="367" r:id="rId27"/>
    <p:sldId id="368" r:id="rId28"/>
    <p:sldId id="370" r:id="rId29"/>
    <p:sldId id="374" r:id="rId30"/>
    <p:sldId id="375" r:id="rId31"/>
    <p:sldId id="357" r:id="rId32"/>
    <p:sldId id="377" r:id="rId33"/>
    <p:sldId id="333" r:id="rId34"/>
    <p:sldId id="322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荣恩 林" initials="荣林" lastIdx="1" clrIdx="0">
    <p:extLst>
      <p:ext uri="{19B8F6BF-5375-455C-9EA6-DF929625EA0E}">
        <p15:presenceInfo xmlns:p15="http://schemas.microsoft.com/office/powerpoint/2012/main" userId="0239837f97d43c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EBF5E4"/>
    <a:srgbClr val="E8F1F9"/>
    <a:srgbClr val="E7F0F9"/>
    <a:srgbClr val="000000"/>
    <a:srgbClr val="E2F0D9"/>
    <a:srgbClr val="FFECEB"/>
    <a:srgbClr val="172C51"/>
    <a:srgbClr val="FFFFFF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8557" autoAdjust="0"/>
  </p:normalViewPr>
  <p:slideViewPr>
    <p:cSldViewPr snapToGrid="0">
      <p:cViewPr varScale="1">
        <p:scale>
          <a:sx n="56" d="100"/>
          <a:sy n="56" d="100"/>
        </p:scale>
        <p:origin x="106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7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D9C86-36F4-48DB-B35B-EA191CAE88F4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E31F3-31C3-4FA8-8F56-28114A8C5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21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BFEE3-B172-F3E8-2914-AF07F7DAB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C351D5-B878-A91C-6E5E-1549DDA02B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0E193B4-30F9-4190-7C25-DCE01B2CA4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67299C-6DE8-C71D-25A6-9556D16D3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E31F3-31C3-4FA8-8F56-28114A8C5C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269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FD1D-F40E-38AC-E9E3-E0D2DB4F2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B5E3845-0E36-9896-7ED6-04D5DCD5F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414487B-BE8D-9289-35A5-993DE27FD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8A051B-C66C-FE8E-BC28-A7FFEFEF1A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E31F3-31C3-4FA8-8F56-28114A8C5CA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972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D5A18-0C7F-11D9-4258-2AB769267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83D6E3D-41A1-85AC-6DE5-36EEB639D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3A2DF0C-F355-6E08-2077-FF46FBBEF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A50B11-231C-41E2-B1D3-66831C3CE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E31F3-31C3-4FA8-8F56-28114A8C5CA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748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67965-CE31-779B-4DB2-85773C11B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04FAA26-D7C6-20A9-A168-C68FFC6CE8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301808C-F3E4-E027-48EB-8C634607C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7338B7-613B-7F84-F790-591A3FCB95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E31F3-31C3-4FA8-8F56-28114A8C5CA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300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8FA9F-CB8B-EF1C-39DE-DCD26B965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A6E5D9B-8EB1-630C-62D3-DD49E13AB0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1991B7A-C0E0-8401-830C-844B75BF5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9D1E3C-E26D-6CA8-6F3D-42DE1D0297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E31F3-31C3-4FA8-8F56-28114A8C5CA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327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FBC81-72CD-E9B3-1A5F-D3C377481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B91678E-D940-D30B-E8AF-D97E8F9BED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FF31020-354A-B895-E1B8-200D95059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6C4B09-E459-8781-72ED-B01539B43A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E31F3-31C3-4FA8-8F56-28114A8C5CA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581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9BB48-FBDB-8CFC-9189-11AEF9891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912BD97-CAC8-692B-A01D-754434C536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4EC4C15-1B51-BD88-9BA2-3F313FC88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81037D-D710-5DBA-AC91-25DCF7F065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E31F3-31C3-4FA8-8F56-28114A8C5CA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42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E31F3-31C3-4FA8-8F56-28114A8C5CA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2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E657D-2EBB-BAD4-9D2C-B6583C0B5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D82F04C-AF5E-6EA2-E9AC-1F48706D0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F165505-AD7B-CCA5-1038-5CB132C88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F0F65E-2029-730B-2009-25D31384FF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E31F3-31C3-4FA8-8F56-28114A8C5CA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999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AFA48-926C-8F14-8F8C-477E4DAE8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4A6E752-2CF3-4CAD-2687-650FF6F50A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E3352C6-F515-0CEF-54C0-378385C5A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A0E186-A284-DF6C-E720-2399AA1BFC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E31F3-31C3-4FA8-8F56-28114A8C5CA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612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2BB48-98A6-1D4E-C216-197F6A017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A27A400-6073-74D4-06E7-8ED355C15B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8289B95-D5EA-0818-1E73-87A6421DD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731A2A-85A3-6D1D-F821-AC358037C1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E31F3-31C3-4FA8-8F56-28114A8C5CA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079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D6160-6523-4382-5C3F-AB9B4CE55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291C6E0-6D20-1F09-05BE-CC73148838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272B6C3-A866-1C73-14B2-D4FF4178E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546873-69F6-A3C9-E778-752E80C321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E31F3-31C3-4FA8-8F56-28114A8C5C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11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C4CBC-E533-1BFA-33F5-29035157A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7082B50-ABD1-9ACE-3666-0A86291A1D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33A27BE-24AF-BDF1-B997-CEC16D4B37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2BE6EF-3026-3BFD-77DE-CB1F1AD158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E31F3-31C3-4FA8-8F56-28114A8C5CA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02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72A24-1CA8-4AEB-531E-11EF0C96A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E543DCA-81D9-36D4-5F0B-B7527D84AB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FF86C69-48B7-D7E3-9B5F-2903838F0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5CFB7F-52E5-2D64-7961-CD0CF80247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E31F3-31C3-4FA8-8F56-28114A8C5CA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978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C8063-BC31-4861-6277-F9BFB8AA8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70F3823-36D3-78AC-BB72-C4C7C9887C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A1EA394-CEEA-8BF1-2249-D8EBD5C44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E6E201-63D1-D288-C6CD-1F98D9541C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E31F3-31C3-4FA8-8F56-28114A8C5CA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769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0BB8D-F27B-7EFF-CB21-D5FCC1FB0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570ABC5-8170-E2BB-7FF8-EDA94DCDE9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3D5BBFA-6002-02CC-D368-7BE082A74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7A02C3-C6AD-4147-F003-5736B75656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E31F3-31C3-4FA8-8F56-28114A8C5CA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68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E31F3-31C3-4FA8-8F56-28114A8C5CA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69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C7356-4F4D-007D-9DE8-6AE10BEF5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776401B-9355-6A8C-1E8C-4C921DAE5B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5BE1091-EA85-7F0D-529A-B3853D832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B3BCD1-2355-2AE1-151D-93D5B07F3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E31F3-31C3-4FA8-8F56-28114A8C5CA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001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0B3C3-D052-BEB5-8284-9218F27D2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8703E61-817D-FD2A-9539-E60067DE0C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7585D5C-8C6A-9F43-47D0-86D098956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534A40-9958-92E5-59A5-D8A44F068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E31F3-31C3-4FA8-8F56-28114A8C5CA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450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5B4A6-64BF-5944-3071-657A5D1A9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4D85AE2-0DDE-460A-264A-CF2320FD95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378C39D-3C2C-21D3-AF10-4CC5A880C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A10E5D-5190-C5CA-6117-7DE8DB2BB6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E31F3-31C3-4FA8-8F56-28114A8C5C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60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09261-F9E1-C2B8-C3F8-CDD9D52F9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4403B6B-EEEF-2D21-8DF8-2898BC82E1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197330B-7DAB-19A8-942D-22749ECA9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3C0CA3-4532-B581-8012-51C6355EF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E31F3-31C3-4FA8-8F56-28114A8C5C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93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402BD-DD61-9935-2495-4B38776A4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C144ABF-59FF-8FEE-4709-E5696A85E7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E119AEB-4972-89A7-18D4-B85E9C704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9933DC-EAFF-A398-DDB5-0B79EDAB84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E31F3-31C3-4FA8-8F56-28114A8C5C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157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DED12-7A5F-1F9B-54A1-9AE8B1FEA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B5F906F-447C-218C-59DD-336DFC1D6C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2A0CCD7-ED2E-633B-728E-4969DEEB2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7BD3ED-1F5D-9AEE-90AA-AFFAD4BCFE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E31F3-31C3-4FA8-8F56-28114A8C5C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438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F26D8-FC59-E205-4EFD-4DEE6689E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B87B1E0-35AC-49C9-D019-5811FAC972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B258BB-28BD-9E1C-7708-5A2F643A4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6731F4-9869-B313-C2D4-6C26999365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E31F3-31C3-4FA8-8F56-28114A8C5C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824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E31F3-31C3-4FA8-8F56-28114A8C5CA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708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93C58-F373-9F7D-870E-897B86560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90A3BC5-A8BE-358F-1596-010E10F30D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2E2C710-83BF-F8CF-90A8-85B26FB68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39D879-EDA3-B701-2564-983AC73E40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E31F3-31C3-4FA8-8F56-28114A8C5CA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16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ED202-1816-C883-D8FA-02BDF2A6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E7C6CF-1BDC-4D8C-BFDF-443640345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D8614-69AC-DCF4-4970-ADC896A9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F13E-A13E-48E3-80B7-A399DE000FF3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56B86-97CD-F398-E46E-91F09FD4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882CB-E3A3-CCB9-AEB3-494231F8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8CBC-2C70-4E9E-98F1-DB6A5D0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0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36415-AE55-9C98-6CA0-5839D139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9CB94B-143F-1DEB-8CF6-2D4155F97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E8E08-AAB5-618F-635B-FA498880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F13E-A13E-48E3-80B7-A399DE000FF3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73D039-A10D-CE4F-96C0-0E490D9A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2AE4C0-50A7-0FE0-A8FB-1FD301F2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8CBC-2C70-4E9E-98F1-DB6A5D0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6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0B00F6-3E52-AB93-57C8-CFE2FE485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A8E738-AB28-9E8B-AFDA-A03484D5B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CBFD3-1CA5-B54F-AD03-E4D7C40D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F13E-A13E-48E3-80B7-A399DE000FF3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B87FF-3B1F-23F2-5217-52D34A14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83AFC-DCB4-87F3-EDCA-A2BC7CAE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8CBC-2C70-4E9E-98F1-DB6A5D0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1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1B43F-3675-F3F8-93E5-CB0ED7A2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7D4E4-6E54-CFE7-84AC-BECCBF5F1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F5CDA-83FF-D64F-5280-C7407804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F13E-A13E-48E3-80B7-A399DE000FF3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C329E-B423-E263-66EF-C2C24A5F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FC0CA-CB37-FFFF-3E9C-6E91D47A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8CBC-2C70-4E9E-98F1-DB6A5D0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7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3BA39-B200-081F-D0D2-09F0397B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C2B4C3-A926-7390-155C-07B37F904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8D719-3978-67A8-ED54-88EA4C53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F13E-A13E-48E3-80B7-A399DE000FF3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0ADAA-F101-9FE1-D4D1-78AB9E86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87433-CA60-1193-DA4C-2DFFD0B5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8CBC-2C70-4E9E-98F1-DB6A5D0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96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F384B-9D26-8538-5D9B-00C94AFF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E3A64-5C5F-60CD-286A-30AF318D1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E9D8-47CD-346C-C7C2-4BAC94302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0553E7-A5EB-A8ED-CC10-EDAD78F9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F13E-A13E-48E3-80B7-A399DE000FF3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983A41-3EE9-3FF6-849D-228208AA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8313E7-AC32-DAD4-E684-26268251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8CBC-2C70-4E9E-98F1-DB6A5D0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53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05A73-D5E3-D2C9-D484-96A1C0E12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CBAE3E-11AE-5190-EDF9-28A3CF237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746306-247D-2231-0E78-9AE94DABD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CAE1FF-8A00-7BFA-8854-A4FCF24BA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FBAA0E-375A-4B6B-D59D-7980353DE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DB72C1-F438-B8E9-DA31-B20BE299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F13E-A13E-48E3-80B7-A399DE000FF3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659967-63EE-47D6-00C3-D0560722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F9E960-1DDB-0F4D-A05F-AD4ADFBE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8CBC-2C70-4E9E-98F1-DB6A5D0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18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0B09C-C65C-7CAF-D015-2EFB31F7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E92CC0-CFDD-C6C8-CD0A-8A52F793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F13E-A13E-48E3-80B7-A399DE000FF3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BB4561-3CEA-5E35-2CEA-330A0271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2796F6-B76C-20D2-C89F-EA1487D6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8CBC-2C70-4E9E-98F1-DB6A5D0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22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B1CA54-3A3E-F42C-F7CE-0495110B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F13E-A13E-48E3-80B7-A399DE000FF3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B71322-D28A-71A0-CC3D-DE0B482F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FD93F9-BD91-02C0-6C21-B179DD1A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8CBC-2C70-4E9E-98F1-DB6A5D0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61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92F6D-E393-5B6E-1161-869F6D5C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9ED0D-E52E-5DCA-2FE4-131AE50C3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79F6F9-0DFD-14D9-1CAF-5C33923FD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560CAE-50DD-535D-2AB9-352954A5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F13E-A13E-48E3-80B7-A399DE000FF3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AFFA8E-1851-5048-8C87-14AFD8A8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7366CB-0B90-4CE6-FE37-78EFF9D3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8CBC-2C70-4E9E-98F1-DB6A5D0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8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D49B2-E9C6-6629-A343-13A7505F1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9313CD-61D9-8A52-8A65-6D1D3E268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72A5A0-F9DF-F3E3-789F-EF0237063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E3E908-AC58-78B3-DEFA-94D763FA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F13E-A13E-48E3-80B7-A399DE000FF3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D078F3-7F18-0237-4953-A064293D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ACA69F-5B0D-CF79-767A-DCD826E2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88CBC-2C70-4E9E-98F1-DB6A5D0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2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27DD28-B78C-4C0D-94FD-1A61A28C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491151-F5BF-BEA3-BFAF-1A840E65F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214F1-AC9E-DA46-B246-1CA4443AD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AF13E-A13E-48E3-80B7-A399DE000FF3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C2C50-DFC4-82BA-181D-0A84924E5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0AC68-2DC7-C309-8F5C-A5C5ECE05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88CBC-2C70-4E9E-98F1-DB6A5D01A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9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80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6" Type="http://schemas.openxmlformats.org/officeDocument/2006/relationships/image" Target="../media/image20.png"/><Relationship Id="rId11" Type="http://schemas.openxmlformats.org/officeDocument/2006/relationships/image" Target="../media/image161.png"/><Relationship Id="rId5" Type="http://schemas.openxmlformats.org/officeDocument/2006/relationships/image" Target="../media/image190.png"/><Relationship Id="rId10" Type="http://schemas.openxmlformats.org/officeDocument/2006/relationships/image" Target="../media/image151.png"/><Relationship Id="rId9" Type="http://schemas.openxmlformats.org/officeDocument/2006/relationships/image" Target="../media/image141.png"/><Relationship Id="rId1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7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7.png"/><Relationship Id="rId5" Type="http://schemas.openxmlformats.org/officeDocument/2006/relationships/image" Target="../media/image25.png"/><Relationship Id="rId10" Type="http://schemas.openxmlformats.org/officeDocument/2006/relationships/image" Target="../media/image26.png"/><Relationship Id="rId4" Type="http://schemas.openxmlformats.org/officeDocument/2006/relationships/image" Target="../media/image241.png"/><Relationship Id="rId9" Type="http://schemas.openxmlformats.org/officeDocument/2006/relationships/image" Target="../media/image2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2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0.png"/><Relationship Id="rId10" Type="http://schemas.openxmlformats.org/officeDocument/2006/relationships/image" Target="../media/image2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7" Type="http://schemas.openxmlformats.org/officeDocument/2006/relationships/image" Target="../media/image36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4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7" Type="http://schemas.openxmlformats.org/officeDocument/2006/relationships/image" Target="../media/image450.png"/><Relationship Id="rId12" Type="http://schemas.openxmlformats.org/officeDocument/2006/relationships/image" Target="../media/image5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7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0.png"/><Relationship Id="rId9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600.png"/><Relationship Id="rId10" Type="http://schemas.openxmlformats.org/officeDocument/2006/relationships/image" Target="../media/image8.png"/><Relationship Id="rId9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49.png"/><Relationship Id="rId11" Type="http://schemas.openxmlformats.org/officeDocument/2006/relationships/image" Target="../media/image3.png"/><Relationship Id="rId10" Type="http://schemas.openxmlformats.org/officeDocument/2006/relationships/image" Target="../media/image2.jpg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11.png"/><Relationship Id="rId12" Type="http://schemas.openxmlformats.org/officeDocument/2006/relationships/image" Target="../media/image8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11" Type="http://schemas.openxmlformats.org/officeDocument/2006/relationships/image" Target="../media/image86.png"/><Relationship Id="rId10" Type="http://schemas.openxmlformats.org/officeDocument/2006/relationships/image" Target="../media/image85.png"/><Relationship Id="rId4" Type="http://schemas.openxmlformats.org/officeDocument/2006/relationships/image" Target="../media/image9.png"/><Relationship Id="rId9" Type="http://schemas.openxmlformats.org/officeDocument/2006/relationships/image" Target="../media/image8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7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800.png"/><Relationship Id="rId12" Type="http://schemas.openxmlformats.org/officeDocument/2006/relationships/image" Target="../media/image85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6" Type="http://schemas.openxmlformats.org/officeDocument/2006/relationships/image" Target="../media/image921.png"/><Relationship Id="rId11" Type="http://schemas.openxmlformats.org/officeDocument/2006/relationships/image" Target="../media/image96.png"/><Relationship Id="rId10" Type="http://schemas.openxmlformats.org/officeDocument/2006/relationships/image" Target="../media/image95.png"/><Relationship Id="rId9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8" Type="http://schemas.openxmlformats.org/officeDocument/2006/relationships/image" Target="../media/image106.png"/><Relationship Id="rId21" Type="http://schemas.openxmlformats.org/officeDocument/2006/relationships/image" Target="../media/image109.png"/><Relationship Id="rId7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970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770.png"/><Relationship Id="rId15" Type="http://schemas.openxmlformats.org/officeDocument/2006/relationships/image" Target="../media/image104.png"/><Relationship Id="rId10" Type="http://schemas.openxmlformats.org/officeDocument/2006/relationships/image" Target="../media/image103.png"/><Relationship Id="rId19" Type="http://schemas.openxmlformats.org/officeDocument/2006/relationships/image" Target="../media/image107.png"/><Relationship Id="rId9" Type="http://schemas.openxmlformats.org/officeDocument/2006/relationships/image" Target="../media/image102.png"/><Relationship Id="rId14" Type="http://schemas.openxmlformats.org/officeDocument/2006/relationships/image" Target="../media/image9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910.png"/><Relationship Id="rId18" Type="http://schemas.openxmlformats.org/officeDocument/2006/relationships/image" Target="../media/image101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99.png"/><Relationship Id="rId12" Type="http://schemas.openxmlformats.org/officeDocument/2006/relationships/image" Target="../media/image900.png"/><Relationship Id="rId17" Type="http://schemas.openxmlformats.org/officeDocument/2006/relationships/image" Target="../media/image11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2.png"/><Relationship Id="rId1" Type="http://schemas.openxmlformats.org/officeDocument/2006/relationships/tags" Target="../tags/tag13.xml"/><Relationship Id="rId6" Type="http://schemas.openxmlformats.org/officeDocument/2006/relationships/image" Target="../media/image770.png"/><Relationship Id="rId11" Type="http://schemas.openxmlformats.org/officeDocument/2006/relationships/image" Target="../media/image890.png"/><Relationship Id="rId15" Type="http://schemas.openxmlformats.org/officeDocument/2006/relationships/image" Target="../media/image930.png"/><Relationship Id="rId10" Type="http://schemas.openxmlformats.org/officeDocument/2006/relationships/image" Target="../media/image100.png"/><Relationship Id="rId19" Type="http://schemas.openxmlformats.org/officeDocument/2006/relationships/image" Target="../media/image102.png"/><Relationship Id="rId9" Type="http://schemas.openxmlformats.org/officeDocument/2006/relationships/image" Target="../media/image990.png"/><Relationship Id="rId14" Type="http://schemas.openxmlformats.org/officeDocument/2006/relationships/image" Target="../media/image9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0.png"/><Relationship Id="rId13" Type="http://schemas.openxmlformats.org/officeDocument/2006/relationships/image" Target="../media/image101.png"/><Relationship Id="rId7" Type="http://schemas.openxmlformats.org/officeDocument/2006/relationships/image" Target="../media/image111.png"/><Relationship Id="rId12" Type="http://schemas.openxmlformats.org/officeDocument/2006/relationships/image" Target="../media/image11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770.png"/><Relationship Id="rId10" Type="http://schemas.openxmlformats.org/officeDocument/2006/relationships/image" Target="../media/image115.png"/><Relationship Id="rId9" Type="http://schemas.openxmlformats.org/officeDocument/2006/relationships/image" Target="../media/image100.png"/><Relationship Id="rId14" Type="http://schemas.openxmlformats.org/officeDocument/2006/relationships/image" Target="../media/image10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0.png"/><Relationship Id="rId13" Type="http://schemas.openxmlformats.org/officeDocument/2006/relationships/image" Target="../media/image117.png"/><Relationship Id="rId7" Type="http://schemas.openxmlformats.org/officeDocument/2006/relationships/image" Target="../media/image111.png"/><Relationship Id="rId12" Type="http://schemas.openxmlformats.org/officeDocument/2006/relationships/image" Target="../media/image10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20.png"/><Relationship Id="rId5" Type="http://schemas.openxmlformats.org/officeDocument/2006/relationships/image" Target="../media/image770.png"/><Relationship Id="rId10" Type="http://schemas.openxmlformats.org/officeDocument/2006/relationships/image" Target="../media/image1011.png"/><Relationship Id="rId9" Type="http://schemas.openxmlformats.org/officeDocument/2006/relationships/image" Target="../media/image100.png"/><Relationship Id="rId14" Type="http://schemas.openxmlformats.org/officeDocument/2006/relationships/image" Target="../media/image10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0.png"/><Relationship Id="rId13" Type="http://schemas.openxmlformats.org/officeDocument/2006/relationships/image" Target="../media/image1050.png"/><Relationship Id="rId7" Type="http://schemas.openxmlformats.org/officeDocument/2006/relationships/image" Target="../media/image111.png"/><Relationship Id="rId12" Type="http://schemas.openxmlformats.org/officeDocument/2006/relationships/image" Target="../media/image1030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20.png"/><Relationship Id="rId5" Type="http://schemas.openxmlformats.org/officeDocument/2006/relationships/image" Target="../media/image770.png"/><Relationship Id="rId15" Type="http://schemas.openxmlformats.org/officeDocument/2006/relationships/image" Target="../media/image1070.png"/><Relationship Id="rId10" Type="http://schemas.openxmlformats.org/officeDocument/2006/relationships/image" Target="../media/image1011.png"/><Relationship Id="rId9" Type="http://schemas.openxmlformats.org/officeDocument/2006/relationships/image" Target="../media/image100.png"/><Relationship Id="rId14" Type="http://schemas.openxmlformats.org/officeDocument/2006/relationships/image" Target="../media/image10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13" Type="http://schemas.openxmlformats.org/officeDocument/2006/relationships/image" Target="../media/image1030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02.png"/><Relationship Id="rId12" Type="http://schemas.openxmlformats.org/officeDocument/2006/relationships/image" Target="../media/image1020.png"/><Relationship Id="rId17" Type="http://schemas.openxmlformats.org/officeDocument/2006/relationships/image" Target="../media/image11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00.png"/><Relationship Id="rId1" Type="http://schemas.openxmlformats.org/officeDocument/2006/relationships/tags" Target="../tags/tag14.xml"/><Relationship Id="rId6" Type="http://schemas.openxmlformats.org/officeDocument/2006/relationships/image" Target="../media/image101.png"/><Relationship Id="rId11" Type="http://schemas.openxmlformats.org/officeDocument/2006/relationships/image" Target="../media/image1011.png"/><Relationship Id="rId15" Type="http://schemas.openxmlformats.org/officeDocument/2006/relationships/image" Target="../media/image1090.png"/><Relationship Id="rId10" Type="http://schemas.openxmlformats.org/officeDocument/2006/relationships/image" Target="../media/image100.png"/><Relationship Id="rId9" Type="http://schemas.openxmlformats.org/officeDocument/2006/relationships/image" Target="../media/image99.png"/><Relationship Id="rId14" Type="http://schemas.openxmlformats.org/officeDocument/2006/relationships/image" Target="../media/image10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9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5" Type="http://schemas.openxmlformats.org/officeDocument/2006/relationships/image" Target="../media/image7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7" Type="http://schemas.openxmlformats.org/officeDocument/2006/relationships/image" Target="../media/image1210.png"/><Relationship Id="rId12" Type="http://schemas.openxmlformats.org/officeDocument/2006/relationships/image" Target="../media/image1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00.png"/><Relationship Id="rId11" Type="http://schemas.openxmlformats.org/officeDocument/2006/relationships/image" Target="../media/image125.png"/><Relationship Id="rId5" Type="http://schemas.openxmlformats.org/officeDocument/2006/relationships/image" Target="../media/image1191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7.png"/><Relationship Id="rId18" Type="http://schemas.openxmlformats.org/officeDocument/2006/relationships/image" Target="../media/image143.pn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32.png"/><Relationship Id="rId12" Type="http://schemas.openxmlformats.org/officeDocument/2006/relationships/image" Target="../media/image136.png"/><Relationship Id="rId17" Type="http://schemas.openxmlformats.org/officeDocument/2006/relationships/image" Target="../media/image14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0.png"/><Relationship Id="rId20" Type="http://schemas.openxmlformats.org/officeDocument/2006/relationships/image" Target="../media/image145.png"/><Relationship Id="rId1" Type="http://schemas.openxmlformats.org/officeDocument/2006/relationships/tags" Target="../tags/tag15.xml"/><Relationship Id="rId6" Type="http://schemas.openxmlformats.org/officeDocument/2006/relationships/image" Target="../media/image131.png"/><Relationship Id="rId11" Type="http://schemas.openxmlformats.org/officeDocument/2006/relationships/image" Target="../media/image135.png"/><Relationship Id="rId15" Type="http://schemas.openxmlformats.org/officeDocument/2006/relationships/image" Target="../media/image139.png"/><Relationship Id="rId10" Type="http://schemas.openxmlformats.org/officeDocument/2006/relationships/image" Target="../media/image134.png"/><Relationship Id="rId19" Type="http://schemas.openxmlformats.org/officeDocument/2006/relationships/image" Target="../media/image144.png"/><Relationship Id="rId9" Type="http://schemas.openxmlformats.org/officeDocument/2006/relationships/image" Target="../media/image1190.png"/><Relationship Id="rId14" Type="http://schemas.openxmlformats.org/officeDocument/2006/relationships/image" Target="../media/image1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1.png"/><Relationship Id="rId5" Type="http://schemas.openxmlformats.org/officeDocument/2006/relationships/image" Target="../media/image8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0.png"/><Relationship Id="rId7" Type="http://schemas.openxmlformats.org/officeDocument/2006/relationships/image" Target="../media/image13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6" Type="http://schemas.openxmlformats.org/officeDocument/2006/relationships/image" Target="../media/image1110.png"/><Relationship Id="rId5" Type="http://schemas.openxmlformats.org/officeDocument/2006/relationships/image" Target="../media/image10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2DF31-1D9C-8A90-F9A5-C87A84252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521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Verifying Algorithmic Versions of the Lovász Local Lemma</a:t>
            </a:r>
            <a:endParaRPr lang="zh-CN" altLang="en-US" sz="4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B31B37-E2BC-292F-0BA6-D51573CDF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2569"/>
            <a:ext cx="9144000" cy="2082090"/>
          </a:xfrm>
        </p:spPr>
        <p:txBody>
          <a:bodyPr>
            <a:normAutofit/>
          </a:bodyPr>
          <a:lstStyle/>
          <a:p>
            <a:r>
              <a:rPr lang="sv-SE" altLang="zh-CN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Rongen Lin</a:t>
            </a:r>
            <a:r>
              <a:rPr lang="sv-SE" altLang="zh-C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Hongjin Liang, and Xinyu Feng</a:t>
            </a:r>
          </a:p>
          <a:p>
            <a:r>
              <a:rPr lang="sv-SE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Nanjing University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29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7D91BC52-27B1-A6A2-F25D-DB245C48590B}"/>
              </a:ext>
            </a:extLst>
          </p:cNvPr>
          <p:cNvSpPr/>
          <p:nvPr/>
        </p:nvSpPr>
        <p:spPr>
          <a:xfrm>
            <a:off x="1218884" y="3774881"/>
            <a:ext cx="5864773" cy="1636808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AF7ABC1-F859-4B68-7D52-7E735B905414}"/>
                  </a:ext>
                </a:extLst>
              </p:cNvPr>
              <p:cNvSpPr/>
              <p:nvPr/>
            </p:nvSpPr>
            <p:spPr>
              <a:xfrm>
                <a:off x="2070337" y="4776456"/>
                <a:ext cx="4148507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r>
                            <m:rPr>
                              <m:nor/>
                            </m:rPr>
                            <a:rPr lang="zh-CN" altLang="en-US" sz="2400" dirty="0">
                              <a:solidFill>
                                <a:prstClr val="black"/>
                              </a:solidFill>
                            </a:rPr>
                            <m:t>⊨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𝐭𝐫𝐮𝐞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MT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zh-CN" altLang="en-US" sz="2400">
                                  <a:solidFill>
                                    <a:prstClr val="black"/>
                                  </a:solidFill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𝑐𝑛𝑡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altLang="zh-CN" sz="2400">
                                      <a:solidFill>
                                        <a:prstClr val="black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EL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AF7ABC1-F859-4B68-7D52-7E735B9054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337" y="4776456"/>
                <a:ext cx="4148507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1EE53E97-3858-C16E-ABA6-BD123447B2E1}"/>
                  </a:ext>
                </a:extLst>
              </p:cNvPr>
              <p:cNvSpPr/>
              <p:nvPr/>
            </p:nvSpPr>
            <p:spPr>
              <a:xfrm>
                <a:off x="1323446" y="3881324"/>
                <a:ext cx="576021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EL-condition(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holds, then</a:t>
                </a:r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1EE53E97-3858-C16E-ABA6-BD123447B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446" y="3881324"/>
                <a:ext cx="5760211" cy="830997"/>
              </a:xfrm>
              <a:prstGeom prst="rect">
                <a:avLst/>
              </a:prstGeom>
              <a:blipFill>
                <a:blip r:embed="rId6"/>
                <a:stretch>
                  <a:fillRect l="-1587" t="-5882" r="-847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22112067-5B6C-4F16-B308-B7939A5A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approaches for almost sure termination do </a:t>
            </a:r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7F850-CB46-49F0-B6B9-3FACFA586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probabilistic ranking functions (e.g.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supermartingales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[CS13, FH15, …])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AA09DA-D72B-4AED-9939-B139E6026432}"/>
              </a:ext>
            </a:extLst>
          </p:cNvPr>
          <p:cNvSpPr/>
          <p:nvPr/>
        </p:nvSpPr>
        <p:spPr>
          <a:xfrm>
            <a:off x="1670358" y="3880938"/>
            <a:ext cx="4401085" cy="484975"/>
          </a:xfrm>
          <a:prstGeom prst="rect">
            <a:avLst/>
          </a:prstGeom>
          <a:noFill/>
          <a:ln w="190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A66D006-289A-4004-9A7E-AD9F315E3696}"/>
              </a:ext>
            </a:extLst>
          </p:cNvPr>
          <p:cNvCxnSpPr>
            <a:cxnSpLocks/>
          </p:cNvCxnSpPr>
          <p:nvPr/>
        </p:nvCxnSpPr>
        <p:spPr>
          <a:xfrm flipV="1">
            <a:off x="4554798" y="3226671"/>
            <a:ext cx="1048394" cy="654267"/>
          </a:xfrm>
          <a:prstGeom prst="line">
            <a:avLst/>
          </a:prstGeom>
          <a:ln w="19050">
            <a:solidFill>
              <a:srgbClr val="0066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C7C4FD9-BD23-4ACC-A9C3-41F81A0E9810}"/>
                  </a:ext>
                </a:extLst>
              </p:cNvPr>
              <p:cNvSpPr txBox="1"/>
              <p:nvPr/>
            </p:nvSpPr>
            <p:spPr>
              <a:xfrm>
                <a:off x="5603192" y="2881805"/>
                <a:ext cx="6071983" cy="474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Very crucial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>
                            <a:solidFill>
                              <a:srgbClr val="0066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MT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 almost sure termination</a:t>
                </a:r>
                <a:endParaRPr lang="zh-CN" altLang="en-US" sz="2400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C7C4FD9-BD23-4ACC-A9C3-41F81A0E9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192" y="2881805"/>
                <a:ext cx="6071983" cy="474361"/>
              </a:xfrm>
              <a:prstGeom prst="rect">
                <a:avLst/>
              </a:prstGeom>
              <a:blipFill>
                <a:blip r:embed="rId7"/>
                <a:stretch>
                  <a:fillRect l="-1506" t="-10256" b="-25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741141D-DE91-42A8-A30F-130BFFEB1588}"/>
              </a:ext>
            </a:extLst>
          </p:cNvPr>
          <p:cNvSpPr txBox="1"/>
          <p:nvPr/>
        </p:nvSpPr>
        <p:spPr>
          <a:xfrm>
            <a:off x="7637203" y="3320956"/>
            <a:ext cx="3773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very complicated!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Unclear how to be encoded in ranking functions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2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4796F-17B4-4396-9337-2DD6185A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idea in [MT10]</a:t>
            </a:r>
            <a:endParaRPr lang="zh-CN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84062C3-CCB0-49BE-97D7-593D1FB4005E}"/>
                  </a:ext>
                </a:extLst>
              </p:cNvPr>
              <p:cNvSpPr/>
              <p:nvPr/>
            </p:nvSpPr>
            <p:spPr>
              <a:xfrm>
                <a:off x="2199758" y="1662929"/>
                <a:ext cx="4148507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r>
                            <m:rPr>
                              <m:nor/>
                            </m:rPr>
                            <a:rPr lang="zh-CN" altLang="en-US" sz="2400" dirty="0">
                              <a:solidFill>
                                <a:prstClr val="black"/>
                              </a:solidFill>
                            </a:rPr>
                            <m:t>⊨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𝐭𝐫𝐮𝐞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MT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zh-CN" altLang="en-US" sz="2400">
                                  <a:solidFill>
                                    <a:prstClr val="black"/>
                                  </a:solidFill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𝑐𝑛𝑡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altLang="zh-CN" sz="2400">
                                      <a:solidFill>
                                        <a:prstClr val="black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EL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84062C3-CCB0-49BE-97D7-593D1FB400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758" y="1662929"/>
                <a:ext cx="4148507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B4FA5C2C-04F0-46F9-AFE1-7BAD3B437479}"/>
              </a:ext>
            </a:extLst>
          </p:cNvPr>
          <p:cNvSpPr/>
          <p:nvPr/>
        </p:nvSpPr>
        <p:spPr>
          <a:xfrm>
            <a:off x="832450" y="1686686"/>
            <a:ext cx="1211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4B3095-5327-452C-AA5C-0D880555DB20}"/>
              </a:ext>
            </a:extLst>
          </p:cNvPr>
          <p:cNvSpPr/>
          <p:nvPr/>
        </p:nvSpPr>
        <p:spPr>
          <a:xfrm>
            <a:off x="6623539" y="1690908"/>
            <a:ext cx="23154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E2B32D9-D107-4293-824A-9FF5F8BA28A7}"/>
                  </a:ext>
                </a:extLst>
              </p:cNvPr>
              <p:cNvSpPr txBox="1"/>
              <p:nvPr/>
            </p:nvSpPr>
            <p:spPr>
              <a:xfrm>
                <a:off x="740176" y="2345538"/>
                <a:ext cx="10606548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       </m:t>
                      </m:r>
                      <m:r>
                        <m:rPr>
                          <m:sty m:val="p"/>
                        </m:rP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 </m:t>
                          </m:r>
                          <m:d>
                            <m:dPr>
                              <m:begChr m:val="⟦"/>
                              <m:endChr m:val="⟧"/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altLang="zh-CN" sz="2400">
                                      <a:solidFill>
                                        <a:prstClr val="black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MT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 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𝑅𝑒𝑙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𝑤𝑡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CN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E2B32D9-D107-4293-824A-9FF5F8BA2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76" y="2345538"/>
                <a:ext cx="10606548" cy="5091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组合 80">
            <a:extLst>
              <a:ext uri="{FF2B5EF4-FFF2-40B4-BE49-F238E27FC236}">
                <a16:creationId xmlns:a16="http://schemas.microsoft.com/office/drawing/2014/main" id="{3DE2BAB6-04D5-46C9-ABD2-D44A7C0517E8}"/>
              </a:ext>
            </a:extLst>
          </p:cNvPr>
          <p:cNvGrpSpPr/>
          <p:nvPr/>
        </p:nvGrpSpPr>
        <p:grpSpPr>
          <a:xfrm>
            <a:off x="1020441" y="2843216"/>
            <a:ext cx="3595738" cy="1058741"/>
            <a:chOff x="-152136" y="2948320"/>
            <a:chExt cx="3595738" cy="1058741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F4A3E56-CC31-4366-B9DE-A09026F87BBB}"/>
                </a:ext>
              </a:extLst>
            </p:cNvPr>
            <p:cNvCxnSpPr>
              <a:cxnSpLocks/>
            </p:cNvCxnSpPr>
            <p:nvPr/>
          </p:nvCxnSpPr>
          <p:spPr>
            <a:xfrm>
              <a:off x="1906343" y="2948322"/>
              <a:ext cx="341615" cy="0"/>
            </a:xfrm>
            <a:prstGeom prst="line">
              <a:avLst/>
            </a:prstGeom>
            <a:ln w="190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1533E81A-60F8-48FF-823F-9FF940230014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1645733" y="2948320"/>
              <a:ext cx="426957" cy="350855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4019D26-CD03-436C-96BC-6E2F2514887B}"/>
                </a:ext>
              </a:extLst>
            </p:cNvPr>
            <p:cNvSpPr txBox="1"/>
            <p:nvPr/>
          </p:nvSpPr>
          <p:spPr>
            <a:xfrm>
              <a:off x="-152136" y="3299175"/>
              <a:ext cx="35957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000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special math structure</a:t>
              </a:r>
            </a:p>
            <a:p>
              <a:pPr algn="ctr"/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called “witness tree”</a:t>
              </a:r>
              <a:endParaRPr lang="zh-CN" alt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98A90418-D285-4756-8157-BADFC5D94E69}"/>
              </a:ext>
            </a:extLst>
          </p:cNvPr>
          <p:cNvGrpSpPr/>
          <p:nvPr/>
        </p:nvGrpSpPr>
        <p:grpSpPr>
          <a:xfrm>
            <a:off x="8335091" y="2849527"/>
            <a:ext cx="3667542" cy="755692"/>
            <a:chOff x="8313428" y="2943593"/>
            <a:chExt cx="3667542" cy="755692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101885D-F05F-4899-811B-5D53176DA3F5}"/>
                </a:ext>
              </a:extLst>
            </p:cNvPr>
            <p:cNvCxnSpPr>
              <a:cxnSpLocks/>
            </p:cNvCxnSpPr>
            <p:nvPr/>
          </p:nvCxnSpPr>
          <p:spPr>
            <a:xfrm>
              <a:off x="8313428" y="2943593"/>
              <a:ext cx="803304" cy="0"/>
            </a:xfrm>
            <a:prstGeom prst="line">
              <a:avLst/>
            </a:prstGeom>
            <a:ln w="190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72B1101-C4CA-4701-9090-72FB7E121E3A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9069712" y="2943593"/>
              <a:ext cx="1179790" cy="355582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43E4279C-90F9-4291-8882-B50E1F0D2B6A}"/>
                    </a:ext>
                  </a:extLst>
                </p:cNvPr>
                <p:cNvSpPr txBox="1"/>
                <p:nvPr/>
              </p:nvSpPr>
              <p:spPr>
                <a:xfrm>
                  <a:off x="8518034" y="3299175"/>
                  <a:ext cx="346293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>
                      <a:solidFill>
                        <a:srgbClr val="0066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zh-CN" altLang="en-US" sz="2000" dirty="0">
                      <a:solidFill>
                        <a:srgbClr val="0066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>
                      <a:solidFill>
                        <a:srgbClr val="0066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real number depending on </a:t>
                  </a:r>
                  <a14:m>
                    <m:oMath xmlns:m="http://schemas.openxmlformats.org/officeDocument/2006/math">
                      <m:r>
                        <a:rPr lang="en-US" altLang="zh-CN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𝑤𝑡</m:t>
                      </m:r>
                    </m:oMath>
                  </a14:m>
                  <a:endParaRPr lang="zh-CN" altLang="en-US" sz="2000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43E4279C-90F9-4291-8882-B50E1F0D2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8034" y="3299175"/>
                  <a:ext cx="3462936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1937" t="-9231" b="-2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11D3BB81-90A1-40CB-B993-E889E98F2414}"/>
              </a:ext>
            </a:extLst>
          </p:cNvPr>
          <p:cNvGrpSpPr/>
          <p:nvPr/>
        </p:nvGrpSpPr>
        <p:grpSpPr>
          <a:xfrm>
            <a:off x="3166702" y="2843130"/>
            <a:ext cx="2783460" cy="1716617"/>
            <a:chOff x="2739863" y="2948234"/>
            <a:chExt cx="2783460" cy="1716617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C326741-0383-4599-A47A-28A5F5C22F77}"/>
                </a:ext>
              </a:extLst>
            </p:cNvPr>
            <p:cNvCxnSpPr>
              <a:cxnSpLocks/>
            </p:cNvCxnSpPr>
            <p:nvPr/>
          </p:nvCxnSpPr>
          <p:spPr>
            <a:xfrm>
              <a:off x="4223658" y="2948322"/>
              <a:ext cx="251704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0EA2D2C-552A-46A2-B3A5-9BAA1ADE2FFB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4131593" y="2948234"/>
              <a:ext cx="227274" cy="131650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73B5C93-DF84-4846-9B0F-707DFC6646E4}"/>
                </a:ext>
              </a:extLst>
            </p:cNvPr>
            <p:cNvSpPr txBox="1"/>
            <p:nvPr/>
          </p:nvSpPr>
          <p:spPr>
            <a:xfrm>
              <a:off x="2739863" y="4264741"/>
              <a:ext cx="27834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 execution trace</a:t>
              </a:r>
              <a:endPara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0EB5B19A-8D86-44B2-B58B-0F8408CF6029}"/>
              </a:ext>
            </a:extLst>
          </p:cNvPr>
          <p:cNvGrpSpPr/>
          <p:nvPr/>
        </p:nvGrpSpPr>
        <p:grpSpPr>
          <a:xfrm>
            <a:off x="5344549" y="2834173"/>
            <a:ext cx="964112" cy="967110"/>
            <a:chOff x="4075611" y="2939277"/>
            <a:chExt cx="964112" cy="976483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EB6F25E-1254-4C4A-9948-6D927E9F011E}"/>
                </a:ext>
              </a:extLst>
            </p:cNvPr>
            <p:cNvCxnSpPr>
              <a:cxnSpLocks/>
            </p:cNvCxnSpPr>
            <p:nvPr/>
          </p:nvCxnSpPr>
          <p:spPr>
            <a:xfrm>
              <a:off x="4075611" y="2948321"/>
              <a:ext cx="964112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F23520B-3E33-40B5-8DBC-2DB652C0610E}"/>
                </a:ext>
              </a:extLst>
            </p:cNvPr>
            <p:cNvCxnSpPr>
              <a:cxnSpLocks/>
            </p:cNvCxnSpPr>
            <p:nvPr/>
          </p:nvCxnSpPr>
          <p:spPr>
            <a:xfrm>
              <a:off x="4557254" y="2939277"/>
              <a:ext cx="270628" cy="9764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94189E4-8FB8-432A-AF20-96C7FE8DAE4F}"/>
                  </a:ext>
                </a:extLst>
              </p:cNvPr>
              <p:cNvSpPr txBox="1"/>
              <p:nvPr/>
            </p:nvSpPr>
            <p:spPr>
              <a:xfrm>
                <a:off x="1516145" y="4879717"/>
                <a:ext cx="4027213" cy="7184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execution traces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00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MT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/>
                <a:r>
                  <a:rPr lang="en-US" altLang="zh-CN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including infinite ones</a:t>
                </a:r>
                <a:endParaRPr lang="zh-CN" altLang="en-US" sz="2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94189E4-8FB8-432A-AF20-96C7FE8DA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145" y="4879717"/>
                <a:ext cx="4027213" cy="718402"/>
              </a:xfrm>
              <a:prstGeom prst="rect">
                <a:avLst/>
              </a:prstGeom>
              <a:blipFill>
                <a:blip r:embed="rId8"/>
                <a:stretch>
                  <a:fillRect t="-4237" r="-1515" b="-14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组合 78">
            <a:extLst>
              <a:ext uri="{FF2B5EF4-FFF2-40B4-BE49-F238E27FC236}">
                <a16:creationId xmlns:a16="http://schemas.microsoft.com/office/drawing/2014/main" id="{7505DFE2-5383-4953-9D63-42C7F2EFA0A7}"/>
              </a:ext>
            </a:extLst>
          </p:cNvPr>
          <p:cNvGrpSpPr/>
          <p:nvPr/>
        </p:nvGrpSpPr>
        <p:grpSpPr>
          <a:xfrm>
            <a:off x="5607558" y="3793067"/>
            <a:ext cx="5946995" cy="2843130"/>
            <a:chOff x="6178609" y="3810491"/>
            <a:chExt cx="5946995" cy="2843130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FA846AC-5B00-468F-9195-0EF68F61519E}"/>
                </a:ext>
              </a:extLst>
            </p:cNvPr>
            <p:cNvSpPr/>
            <p:nvPr/>
          </p:nvSpPr>
          <p:spPr>
            <a:xfrm>
              <a:off x="6667871" y="4798652"/>
              <a:ext cx="265814" cy="2658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F97DFCEA-6207-4D35-9845-F176C2E4E830}"/>
                </a:ext>
              </a:extLst>
            </p:cNvPr>
            <p:cNvSpPr/>
            <p:nvPr/>
          </p:nvSpPr>
          <p:spPr>
            <a:xfrm>
              <a:off x="9835059" y="4532501"/>
              <a:ext cx="265814" cy="2658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4DFCA729-2C2E-4620-BDA6-F18887BF4808}"/>
                </a:ext>
              </a:extLst>
            </p:cNvPr>
            <p:cNvSpPr/>
            <p:nvPr/>
          </p:nvSpPr>
          <p:spPr>
            <a:xfrm>
              <a:off x="9569245" y="5114507"/>
              <a:ext cx="265814" cy="2658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0E7A97E2-97E9-4CA1-8B4D-779F8E2117A4}"/>
                </a:ext>
              </a:extLst>
            </p:cNvPr>
            <p:cNvSpPr/>
            <p:nvPr/>
          </p:nvSpPr>
          <p:spPr>
            <a:xfrm>
              <a:off x="6891667" y="4286514"/>
              <a:ext cx="2998839" cy="552431"/>
            </a:xfrm>
            <a:custGeom>
              <a:avLst/>
              <a:gdLst>
                <a:gd name="connsiteX0" fmla="*/ 0 w 2998839"/>
                <a:gd name="connsiteY0" fmla="*/ 552431 h 552431"/>
                <a:gd name="connsiteX1" fmla="*/ 609600 w 2998839"/>
                <a:gd name="connsiteY1" fmla="*/ 11657 h 552431"/>
                <a:gd name="connsiteX2" fmla="*/ 1563329 w 2998839"/>
                <a:gd name="connsiteY2" fmla="*/ 385283 h 552431"/>
                <a:gd name="connsiteX3" fmla="*/ 2507226 w 2998839"/>
                <a:gd name="connsiteY3" fmla="*/ 1825 h 552431"/>
                <a:gd name="connsiteX4" fmla="*/ 2998839 w 2998839"/>
                <a:gd name="connsiteY4" fmla="*/ 267296 h 55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8839" h="552431">
                  <a:moveTo>
                    <a:pt x="0" y="552431"/>
                  </a:moveTo>
                  <a:cubicBezTo>
                    <a:pt x="174522" y="295973"/>
                    <a:pt x="349045" y="39515"/>
                    <a:pt x="609600" y="11657"/>
                  </a:cubicBezTo>
                  <a:cubicBezTo>
                    <a:pt x="870155" y="-16201"/>
                    <a:pt x="1247058" y="386922"/>
                    <a:pt x="1563329" y="385283"/>
                  </a:cubicBezTo>
                  <a:cubicBezTo>
                    <a:pt x="1879600" y="383644"/>
                    <a:pt x="2267975" y="21489"/>
                    <a:pt x="2507226" y="1825"/>
                  </a:cubicBezTo>
                  <a:cubicBezTo>
                    <a:pt x="2746477" y="-17839"/>
                    <a:pt x="2872658" y="124728"/>
                    <a:pt x="2998839" y="267296"/>
                  </a:cubicBezTo>
                </a:path>
              </a:pathLst>
            </a:cu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BCDF6946-A460-479F-8AEE-315566686240}"/>
                </a:ext>
              </a:extLst>
            </p:cNvPr>
            <p:cNvSpPr/>
            <p:nvPr/>
          </p:nvSpPr>
          <p:spPr>
            <a:xfrm>
              <a:off x="6891668" y="5035591"/>
              <a:ext cx="2684206" cy="635367"/>
            </a:xfrm>
            <a:custGeom>
              <a:avLst/>
              <a:gdLst>
                <a:gd name="connsiteX0" fmla="*/ 0 w 2684206"/>
                <a:gd name="connsiteY0" fmla="*/ 0 h 635367"/>
                <a:gd name="connsiteX1" fmla="*/ 1219200 w 2684206"/>
                <a:gd name="connsiteY1" fmla="*/ 629265 h 635367"/>
                <a:gd name="connsiteX2" fmla="*/ 2684206 w 2684206"/>
                <a:gd name="connsiteY2" fmla="*/ 265471 h 63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4206" h="635367">
                  <a:moveTo>
                    <a:pt x="0" y="0"/>
                  </a:moveTo>
                  <a:cubicBezTo>
                    <a:pt x="385916" y="292510"/>
                    <a:pt x="771832" y="585020"/>
                    <a:pt x="1219200" y="629265"/>
                  </a:cubicBezTo>
                  <a:cubicBezTo>
                    <a:pt x="1666568" y="673510"/>
                    <a:pt x="2175387" y="469490"/>
                    <a:pt x="2684206" y="265471"/>
                  </a:cubicBezTo>
                </a:path>
              </a:pathLst>
            </a:cu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951D838F-80F0-4F6C-8D5C-911B24E6F6CF}"/>
                </a:ext>
              </a:extLst>
            </p:cNvPr>
            <p:cNvSpPr/>
            <p:nvPr/>
          </p:nvSpPr>
          <p:spPr>
            <a:xfrm>
              <a:off x="6793345" y="5065088"/>
              <a:ext cx="1759974" cy="1189703"/>
            </a:xfrm>
            <a:custGeom>
              <a:avLst/>
              <a:gdLst>
                <a:gd name="connsiteX0" fmla="*/ 0 w 1759974"/>
                <a:gd name="connsiteY0" fmla="*/ 0 h 1189703"/>
                <a:gd name="connsiteX1" fmla="*/ 747251 w 1759974"/>
                <a:gd name="connsiteY1" fmla="*/ 973393 h 1189703"/>
                <a:gd name="connsiteX2" fmla="*/ 1759974 w 1759974"/>
                <a:gd name="connsiteY2" fmla="*/ 1189703 h 1189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9974" h="1189703">
                  <a:moveTo>
                    <a:pt x="0" y="0"/>
                  </a:moveTo>
                  <a:cubicBezTo>
                    <a:pt x="226961" y="387554"/>
                    <a:pt x="453922" y="775109"/>
                    <a:pt x="747251" y="973393"/>
                  </a:cubicBezTo>
                  <a:cubicBezTo>
                    <a:pt x="1040580" y="1171677"/>
                    <a:pt x="1400277" y="1180690"/>
                    <a:pt x="1759974" y="1189703"/>
                  </a:cubicBezTo>
                </a:path>
              </a:pathLst>
            </a:cu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9FDBE6E2-9C53-4D0E-A1F5-9EEFEE58CC03}"/>
                </a:ext>
              </a:extLst>
            </p:cNvPr>
            <p:cNvSpPr/>
            <p:nvPr/>
          </p:nvSpPr>
          <p:spPr>
            <a:xfrm>
              <a:off x="8326900" y="4654249"/>
              <a:ext cx="1530350" cy="229899"/>
            </a:xfrm>
            <a:custGeom>
              <a:avLst/>
              <a:gdLst>
                <a:gd name="connsiteX0" fmla="*/ 0 w 1530350"/>
                <a:gd name="connsiteY0" fmla="*/ 0 h 229899"/>
                <a:gd name="connsiteX1" fmla="*/ 927100 w 1530350"/>
                <a:gd name="connsiteY1" fmla="*/ 228600 h 229899"/>
                <a:gd name="connsiteX2" fmla="*/ 1530350 w 1530350"/>
                <a:gd name="connsiteY2" fmla="*/ 76200 h 229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0350" h="229899">
                  <a:moveTo>
                    <a:pt x="0" y="0"/>
                  </a:moveTo>
                  <a:cubicBezTo>
                    <a:pt x="336021" y="107950"/>
                    <a:pt x="672042" y="215900"/>
                    <a:pt x="927100" y="228600"/>
                  </a:cubicBezTo>
                  <a:cubicBezTo>
                    <a:pt x="1182158" y="241300"/>
                    <a:pt x="1356254" y="158750"/>
                    <a:pt x="1530350" y="7620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61F31EA7-0F8C-4B34-B67A-E9D68B773E50}"/>
                </a:ext>
              </a:extLst>
            </p:cNvPr>
            <p:cNvSpPr/>
            <p:nvPr/>
          </p:nvSpPr>
          <p:spPr>
            <a:xfrm>
              <a:off x="8151216" y="5325232"/>
              <a:ext cx="1985588" cy="401701"/>
            </a:xfrm>
            <a:custGeom>
              <a:avLst/>
              <a:gdLst>
                <a:gd name="connsiteX0" fmla="*/ 0 w 1985588"/>
                <a:gd name="connsiteY0" fmla="*/ 342900 h 401701"/>
                <a:gd name="connsiteX1" fmla="*/ 1860550 w 1985588"/>
                <a:gd name="connsiteY1" fmla="*/ 374650 h 401701"/>
                <a:gd name="connsiteX2" fmla="*/ 1663700 w 1985588"/>
                <a:gd name="connsiteY2" fmla="*/ 0 h 401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5588" h="401701">
                  <a:moveTo>
                    <a:pt x="0" y="342900"/>
                  </a:moveTo>
                  <a:cubicBezTo>
                    <a:pt x="791633" y="387350"/>
                    <a:pt x="1583267" y="431800"/>
                    <a:pt x="1860550" y="374650"/>
                  </a:cubicBezTo>
                  <a:cubicBezTo>
                    <a:pt x="2137833" y="317500"/>
                    <a:pt x="1900766" y="158750"/>
                    <a:pt x="166370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63A4B68-701F-403F-B147-F5474DE8A334}"/>
                </a:ext>
              </a:extLst>
            </p:cNvPr>
            <p:cNvSpPr txBox="1"/>
            <p:nvPr/>
          </p:nvSpPr>
          <p:spPr>
            <a:xfrm>
              <a:off x="6270670" y="4187469"/>
              <a:ext cx="74600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Initial state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BDE8BB4-02A3-42D4-8F47-57158D85105C}"/>
                </a:ext>
              </a:extLst>
            </p:cNvPr>
            <p:cNvSpPr txBox="1"/>
            <p:nvPr/>
          </p:nvSpPr>
          <p:spPr>
            <a:xfrm>
              <a:off x="10663481" y="4170785"/>
              <a:ext cx="1368992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Terminating states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18A320C2-6BBD-441D-BBEF-33A0B2AF1A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7697" y="4427499"/>
              <a:ext cx="576000" cy="193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F21035BF-9FCF-4436-ADF8-5A6343188A4D}"/>
                </a:ext>
              </a:extLst>
            </p:cNvPr>
            <p:cNvCxnSpPr>
              <a:cxnSpLocks/>
              <a:endCxn id="56" idx="7"/>
            </p:cNvCxnSpPr>
            <p:nvPr/>
          </p:nvCxnSpPr>
          <p:spPr>
            <a:xfrm flipH="1">
              <a:off x="9796131" y="4601004"/>
              <a:ext cx="893075" cy="55243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CDE4FF3-A6CA-45CF-A24C-FB8F33F9D98D}"/>
                </a:ext>
              </a:extLst>
            </p:cNvPr>
            <p:cNvSpPr txBox="1"/>
            <p:nvPr/>
          </p:nvSpPr>
          <p:spPr>
            <a:xfrm>
              <a:off x="8621234" y="5972993"/>
              <a:ext cx="58850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6FE2C5D9-EB5F-400F-9DF2-05C9DC90984A}"/>
                    </a:ext>
                  </a:extLst>
                </p:cNvPr>
                <p:cNvSpPr txBox="1"/>
                <p:nvPr/>
              </p:nvSpPr>
              <p:spPr>
                <a:xfrm>
                  <a:off x="9486690" y="4030491"/>
                  <a:ext cx="4309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Λ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6FE2C5D9-EB5F-400F-9DF2-05C9DC909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6690" y="4030491"/>
                  <a:ext cx="43092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F880D8D7-1AB6-4255-8A10-9AB5AB8EA478}"/>
                    </a:ext>
                  </a:extLst>
                </p:cNvPr>
                <p:cNvSpPr txBox="1"/>
                <p:nvPr/>
              </p:nvSpPr>
              <p:spPr>
                <a:xfrm>
                  <a:off x="9250204" y="4538170"/>
                  <a:ext cx="4309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Λ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F880D8D7-1AB6-4255-8A10-9AB5AB8EA4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0204" y="4538170"/>
                  <a:ext cx="43092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04271AF6-F469-4440-B5CE-8A79D71F3B60}"/>
                    </a:ext>
                  </a:extLst>
                </p:cNvPr>
                <p:cNvSpPr txBox="1"/>
                <p:nvPr/>
              </p:nvSpPr>
              <p:spPr>
                <a:xfrm>
                  <a:off x="9117872" y="5066373"/>
                  <a:ext cx="4309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Λ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04271AF6-F469-4440-B5CE-8A79D71F3B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7872" y="5066373"/>
                  <a:ext cx="43092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D3C65640-B1F7-4983-83D0-1B6B62E9BBDD}"/>
                    </a:ext>
                  </a:extLst>
                </p:cNvPr>
                <p:cNvSpPr txBox="1"/>
                <p:nvPr/>
              </p:nvSpPr>
              <p:spPr>
                <a:xfrm>
                  <a:off x="9921342" y="5195655"/>
                  <a:ext cx="4309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Λ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D3C65640-B1F7-4983-83D0-1B6B62E9BB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1342" y="5195655"/>
                  <a:ext cx="43092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A2D3872-6596-4F97-9170-BF18711E2EA4}"/>
                    </a:ext>
                  </a:extLst>
                </p:cNvPr>
                <p:cNvSpPr txBox="1"/>
                <p:nvPr/>
              </p:nvSpPr>
              <p:spPr>
                <a:xfrm>
                  <a:off x="8109507" y="6284288"/>
                  <a:ext cx="186786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Λ</m:t>
                      </m:r>
                    </m:oMath>
                  </a14:m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(infinite trace)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A2D3872-6596-4F97-9170-BF18711E2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507" y="6284288"/>
                  <a:ext cx="1867863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F224900D-DE5C-426C-A2AB-556C26C4B04E}"/>
                </a:ext>
              </a:extLst>
            </p:cNvPr>
            <p:cNvSpPr/>
            <p:nvPr/>
          </p:nvSpPr>
          <p:spPr>
            <a:xfrm>
              <a:off x="6178609" y="3810491"/>
              <a:ext cx="5946995" cy="2843130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4477A3AE-31E6-46A0-BF61-B5546E292BB0}"/>
                  </a:ext>
                </a:extLst>
              </p:cNvPr>
              <p:cNvSpPr txBox="1"/>
              <p:nvPr/>
            </p:nvSpPr>
            <p:spPr>
              <a:xfrm>
                <a:off x="630621" y="5821940"/>
                <a:ext cx="4634805" cy="5091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formally define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2400">
                                <a:solidFill>
                                  <a:srgbClr val="FF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MT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4477A3AE-31E6-46A0-BF61-B5546E292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21" y="5821940"/>
                <a:ext cx="4634805" cy="509178"/>
              </a:xfrm>
              <a:prstGeom prst="rect">
                <a:avLst/>
              </a:prstGeom>
              <a:blipFill>
                <a:blip r:embed="rId14"/>
                <a:stretch>
                  <a:fillRect t="-4762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11EB9932-3D31-C93F-B106-55B2244C6C9C}"/>
              </a:ext>
            </a:extLst>
          </p:cNvPr>
          <p:cNvGrpSpPr/>
          <p:nvPr/>
        </p:nvGrpSpPr>
        <p:grpSpPr>
          <a:xfrm>
            <a:off x="6336157" y="2843130"/>
            <a:ext cx="1975477" cy="756961"/>
            <a:chOff x="8324883" y="2942324"/>
            <a:chExt cx="1975477" cy="7569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B47B4E3-3A21-ED80-8B9F-19AE7B5762CD}"/>
                </a:ext>
              </a:extLst>
            </p:cNvPr>
            <p:cNvCxnSpPr>
              <a:cxnSpLocks/>
            </p:cNvCxnSpPr>
            <p:nvPr/>
          </p:nvCxnSpPr>
          <p:spPr>
            <a:xfrm>
              <a:off x="8459753" y="2943593"/>
              <a:ext cx="463174" cy="0"/>
            </a:xfrm>
            <a:prstGeom prst="line">
              <a:avLst/>
            </a:prstGeom>
            <a:ln w="190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F47DF16B-9C67-F4D5-4512-BA06FE3FE66F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8829265" y="2942324"/>
              <a:ext cx="483357" cy="356851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31CD9AD-34C7-98A3-CC3E-BE9AA97F41F0}"/>
                </a:ext>
              </a:extLst>
            </p:cNvPr>
            <p:cNvSpPr txBox="1"/>
            <p:nvPr/>
          </p:nvSpPr>
          <p:spPr>
            <a:xfrm>
              <a:off x="8324883" y="3299175"/>
              <a:ext cx="19754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special relation</a:t>
              </a:r>
              <a:endParaRPr lang="zh-CN" altLang="en-US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3696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FA775F5-757A-4AE2-AB12-43CA74533D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Challenge: How to formally define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altLang="zh-CN" sz="3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3000">
                                <a:solidFill>
                                  <a:prstClr val="black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MT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zh-CN" alt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FA775F5-757A-4AE2-AB12-43CA74533D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F73198-9F28-4F19-A516-E6B792C735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430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Difficult to define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MT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distribution-based semantics</a:t>
                </a: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defined in measure-theoretic trace-based semantics, but too complex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F73198-9F28-4F19-A516-E6B792C735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43038"/>
              </a:xfrm>
              <a:blipFill>
                <a:blip r:embed="rId5"/>
                <a:stretch>
                  <a:fillRect l="-812" t="-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C44E9342-C4E1-44F2-B29E-5B01D3788406}"/>
              </a:ext>
            </a:extLst>
          </p:cNvPr>
          <p:cNvSpPr/>
          <p:nvPr/>
        </p:nvSpPr>
        <p:spPr>
          <a:xfrm>
            <a:off x="5972633" y="2618324"/>
            <a:ext cx="1368991" cy="1878128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F353CA5-FF28-44F4-A2CB-7206DF20A9EF}"/>
              </a:ext>
            </a:extLst>
          </p:cNvPr>
          <p:cNvSpPr/>
          <p:nvPr/>
        </p:nvSpPr>
        <p:spPr>
          <a:xfrm>
            <a:off x="3489729" y="3403220"/>
            <a:ext cx="265814" cy="265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469B413-5760-4F53-B287-C75937ACF6D0}"/>
              </a:ext>
            </a:extLst>
          </p:cNvPr>
          <p:cNvSpPr/>
          <p:nvPr/>
        </p:nvSpPr>
        <p:spPr>
          <a:xfrm>
            <a:off x="6656917" y="3137069"/>
            <a:ext cx="265814" cy="265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BFBCD67-D6C1-4BF3-9B3A-3CB09BEBE9A2}"/>
              </a:ext>
            </a:extLst>
          </p:cNvPr>
          <p:cNvSpPr/>
          <p:nvPr/>
        </p:nvSpPr>
        <p:spPr>
          <a:xfrm>
            <a:off x="6391103" y="3719075"/>
            <a:ext cx="265814" cy="265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108DD205-6740-40B5-B37D-0523A97D29BA}"/>
              </a:ext>
            </a:extLst>
          </p:cNvPr>
          <p:cNvSpPr/>
          <p:nvPr/>
        </p:nvSpPr>
        <p:spPr>
          <a:xfrm>
            <a:off x="3713525" y="2891082"/>
            <a:ext cx="2998839" cy="552431"/>
          </a:xfrm>
          <a:custGeom>
            <a:avLst/>
            <a:gdLst>
              <a:gd name="connsiteX0" fmla="*/ 0 w 2998839"/>
              <a:gd name="connsiteY0" fmla="*/ 552431 h 552431"/>
              <a:gd name="connsiteX1" fmla="*/ 609600 w 2998839"/>
              <a:gd name="connsiteY1" fmla="*/ 11657 h 552431"/>
              <a:gd name="connsiteX2" fmla="*/ 1563329 w 2998839"/>
              <a:gd name="connsiteY2" fmla="*/ 385283 h 552431"/>
              <a:gd name="connsiteX3" fmla="*/ 2507226 w 2998839"/>
              <a:gd name="connsiteY3" fmla="*/ 1825 h 552431"/>
              <a:gd name="connsiteX4" fmla="*/ 2998839 w 2998839"/>
              <a:gd name="connsiteY4" fmla="*/ 267296 h 55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8839" h="552431">
                <a:moveTo>
                  <a:pt x="0" y="552431"/>
                </a:moveTo>
                <a:cubicBezTo>
                  <a:pt x="174522" y="295973"/>
                  <a:pt x="349045" y="39515"/>
                  <a:pt x="609600" y="11657"/>
                </a:cubicBezTo>
                <a:cubicBezTo>
                  <a:pt x="870155" y="-16201"/>
                  <a:pt x="1247058" y="386922"/>
                  <a:pt x="1563329" y="385283"/>
                </a:cubicBezTo>
                <a:cubicBezTo>
                  <a:pt x="1879600" y="383644"/>
                  <a:pt x="2267975" y="21489"/>
                  <a:pt x="2507226" y="1825"/>
                </a:cubicBezTo>
                <a:cubicBezTo>
                  <a:pt x="2746477" y="-17839"/>
                  <a:pt x="2872658" y="124728"/>
                  <a:pt x="2998839" y="267296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8D1B893-5166-4EA1-B694-938614947A07}"/>
              </a:ext>
            </a:extLst>
          </p:cNvPr>
          <p:cNvSpPr/>
          <p:nvPr/>
        </p:nvSpPr>
        <p:spPr>
          <a:xfrm>
            <a:off x="3713526" y="3640159"/>
            <a:ext cx="2684206" cy="635367"/>
          </a:xfrm>
          <a:custGeom>
            <a:avLst/>
            <a:gdLst>
              <a:gd name="connsiteX0" fmla="*/ 0 w 2684206"/>
              <a:gd name="connsiteY0" fmla="*/ 0 h 635367"/>
              <a:gd name="connsiteX1" fmla="*/ 1219200 w 2684206"/>
              <a:gd name="connsiteY1" fmla="*/ 629265 h 635367"/>
              <a:gd name="connsiteX2" fmla="*/ 2684206 w 2684206"/>
              <a:gd name="connsiteY2" fmla="*/ 265471 h 635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4206" h="635367">
                <a:moveTo>
                  <a:pt x="0" y="0"/>
                </a:moveTo>
                <a:cubicBezTo>
                  <a:pt x="385916" y="292510"/>
                  <a:pt x="771832" y="585020"/>
                  <a:pt x="1219200" y="629265"/>
                </a:cubicBezTo>
                <a:cubicBezTo>
                  <a:pt x="1666568" y="673510"/>
                  <a:pt x="2175387" y="469490"/>
                  <a:pt x="2684206" y="265471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AE5D2871-BE3F-4CC6-A63A-3027FF6E2EAE}"/>
              </a:ext>
            </a:extLst>
          </p:cNvPr>
          <p:cNvSpPr/>
          <p:nvPr/>
        </p:nvSpPr>
        <p:spPr>
          <a:xfrm>
            <a:off x="3615203" y="3669656"/>
            <a:ext cx="1759974" cy="1189703"/>
          </a:xfrm>
          <a:custGeom>
            <a:avLst/>
            <a:gdLst>
              <a:gd name="connsiteX0" fmla="*/ 0 w 1759974"/>
              <a:gd name="connsiteY0" fmla="*/ 0 h 1189703"/>
              <a:gd name="connsiteX1" fmla="*/ 747251 w 1759974"/>
              <a:gd name="connsiteY1" fmla="*/ 973393 h 1189703"/>
              <a:gd name="connsiteX2" fmla="*/ 1759974 w 1759974"/>
              <a:gd name="connsiteY2" fmla="*/ 1189703 h 11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9974" h="1189703">
                <a:moveTo>
                  <a:pt x="0" y="0"/>
                </a:moveTo>
                <a:cubicBezTo>
                  <a:pt x="226961" y="387554"/>
                  <a:pt x="453922" y="775109"/>
                  <a:pt x="747251" y="973393"/>
                </a:cubicBezTo>
                <a:cubicBezTo>
                  <a:pt x="1040580" y="1171677"/>
                  <a:pt x="1400277" y="1180690"/>
                  <a:pt x="1759974" y="1189703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E5B96ADE-C7BD-4210-814A-1F71996B6C0C}"/>
              </a:ext>
            </a:extLst>
          </p:cNvPr>
          <p:cNvSpPr/>
          <p:nvPr/>
        </p:nvSpPr>
        <p:spPr>
          <a:xfrm>
            <a:off x="5148758" y="3258817"/>
            <a:ext cx="1530350" cy="229899"/>
          </a:xfrm>
          <a:custGeom>
            <a:avLst/>
            <a:gdLst>
              <a:gd name="connsiteX0" fmla="*/ 0 w 1530350"/>
              <a:gd name="connsiteY0" fmla="*/ 0 h 229899"/>
              <a:gd name="connsiteX1" fmla="*/ 927100 w 1530350"/>
              <a:gd name="connsiteY1" fmla="*/ 228600 h 229899"/>
              <a:gd name="connsiteX2" fmla="*/ 1530350 w 1530350"/>
              <a:gd name="connsiteY2" fmla="*/ 76200 h 22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0350" h="229899">
                <a:moveTo>
                  <a:pt x="0" y="0"/>
                </a:moveTo>
                <a:cubicBezTo>
                  <a:pt x="336021" y="107950"/>
                  <a:pt x="672042" y="215900"/>
                  <a:pt x="927100" y="228600"/>
                </a:cubicBezTo>
                <a:cubicBezTo>
                  <a:pt x="1182158" y="241300"/>
                  <a:pt x="1356254" y="158750"/>
                  <a:pt x="1530350" y="762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329FED6-876E-4095-BB96-84C22EBACC4B}"/>
              </a:ext>
            </a:extLst>
          </p:cNvPr>
          <p:cNvSpPr/>
          <p:nvPr/>
        </p:nvSpPr>
        <p:spPr>
          <a:xfrm>
            <a:off x="4973074" y="3929800"/>
            <a:ext cx="1985588" cy="401701"/>
          </a:xfrm>
          <a:custGeom>
            <a:avLst/>
            <a:gdLst>
              <a:gd name="connsiteX0" fmla="*/ 0 w 1985588"/>
              <a:gd name="connsiteY0" fmla="*/ 342900 h 401701"/>
              <a:gd name="connsiteX1" fmla="*/ 1860550 w 1985588"/>
              <a:gd name="connsiteY1" fmla="*/ 374650 h 401701"/>
              <a:gd name="connsiteX2" fmla="*/ 1663700 w 1985588"/>
              <a:gd name="connsiteY2" fmla="*/ 0 h 40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5588" h="401701">
                <a:moveTo>
                  <a:pt x="0" y="342900"/>
                </a:moveTo>
                <a:cubicBezTo>
                  <a:pt x="791633" y="387350"/>
                  <a:pt x="1583267" y="431800"/>
                  <a:pt x="1860550" y="374650"/>
                </a:cubicBezTo>
                <a:cubicBezTo>
                  <a:pt x="2137833" y="317500"/>
                  <a:pt x="1900766" y="158750"/>
                  <a:pt x="166370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4FD2EB-FD86-46CA-9F0D-750435DE7876}"/>
              </a:ext>
            </a:extLst>
          </p:cNvPr>
          <p:cNvSpPr txBox="1"/>
          <p:nvPr/>
        </p:nvSpPr>
        <p:spPr>
          <a:xfrm>
            <a:off x="2348391" y="3082145"/>
            <a:ext cx="114133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49A418C-88DF-4843-9461-0D6A2D571DD5}"/>
              </a:ext>
            </a:extLst>
          </p:cNvPr>
          <p:cNvSpPr txBox="1"/>
          <p:nvPr/>
        </p:nvSpPr>
        <p:spPr>
          <a:xfrm>
            <a:off x="7918174" y="2580912"/>
            <a:ext cx="187846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Terminating states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38B5748-7962-4D4B-AAE0-07D5ACFF92FD}"/>
              </a:ext>
            </a:extLst>
          </p:cNvPr>
          <p:cNvCxnSpPr>
            <a:cxnSpLocks/>
          </p:cNvCxnSpPr>
          <p:nvPr/>
        </p:nvCxnSpPr>
        <p:spPr>
          <a:xfrm flipH="1">
            <a:off x="7047335" y="2861177"/>
            <a:ext cx="767255" cy="313559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BD3CDB4-31D5-45F7-B125-EA39AAD97C64}"/>
              </a:ext>
            </a:extLst>
          </p:cNvPr>
          <p:cNvCxnSpPr>
            <a:cxnSpLocks/>
          </p:cNvCxnSpPr>
          <p:nvPr/>
        </p:nvCxnSpPr>
        <p:spPr>
          <a:xfrm flipH="1">
            <a:off x="6768392" y="2930729"/>
            <a:ext cx="1170688" cy="78834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B6A009C-0B48-47BD-B8EA-06D019591CA4}"/>
              </a:ext>
            </a:extLst>
          </p:cNvPr>
          <p:cNvSpPr txBox="1"/>
          <p:nvPr/>
        </p:nvSpPr>
        <p:spPr>
          <a:xfrm>
            <a:off x="7625142" y="3468979"/>
            <a:ext cx="39940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describes these states!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2460063-99AE-491C-AF20-821BF395C5C6}"/>
                  </a:ext>
                </a:extLst>
              </p:cNvPr>
              <p:cNvSpPr txBox="1"/>
              <p:nvPr/>
            </p:nvSpPr>
            <p:spPr>
              <a:xfrm>
                <a:off x="6308548" y="2635059"/>
                <a:ext cx="4309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2460063-99AE-491C-AF20-821BF395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48" y="2635059"/>
                <a:ext cx="4309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9C41D54-CFF5-422D-9AF0-873A0EAB646F}"/>
                  </a:ext>
                </a:extLst>
              </p:cNvPr>
              <p:cNvSpPr txBox="1"/>
              <p:nvPr/>
            </p:nvSpPr>
            <p:spPr>
              <a:xfrm>
                <a:off x="6072062" y="3142738"/>
                <a:ext cx="4309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9C41D54-CFF5-422D-9AF0-873A0EAB6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062" y="3142738"/>
                <a:ext cx="4309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7BDBBD2-429B-4D0B-B211-8F0B5387E1B7}"/>
                  </a:ext>
                </a:extLst>
              </p:cNvPr>
              <p:cNvSpPr txBox="1"/>
              <p:nvPr/>
            </p:nvSpPr>
            <p:spPr>
              <a:xfrm>
                <a:off x="5939730" y="3670941"/>
                <a:ext cx="4309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7BDBBD2-429B-4D0B-B211-8F0B5387E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730" y="3670941"/>
                <a:ext cx="4309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2E0DFA5-731E-4920-9AC8-4077A4E1E80D}"/>
                  </a:ext>
                </a:extLst>
              </p:cNvPr>
              <p:cNvSpPr txBox="1"/>
              <p:nvPr/>
            </p:nvSpPr>
            <p:spPr>
              <a:xfrm>
                <a:off x="6743200" y="3800223"/>
                <a:ext cx="4309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2E0DFA5-731E-4920-9AC8-4077A4E1E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200" y="3800223"/>
                <a:ext cx="4309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E1865C9-37E3-4E79-8CD6-6D9D81FF3E86}"/>
                  </a:ext>
                </a:extLst>
              </p:cNvPr>
              <p:cNvSpPr txBox="1"/>
              <p:nvPr/>
            </p:nvSpPr>
            <p:spPr>
              <a:xfrm>
                <a:off x="4552661" y="4846816"/>
                <a:ext cx="2370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infinite trace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E1865C9-37E3-4E79-8CD6-6D9D81FF3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661" y="4846816"/>
                <a:ext cx="2370070" cy="461665"/>
              </a:xfrm>
              <a:prstGeom prst="rect">
                <a:avLst/>
              </a:prstGeom>
              <a:blipFill>
                <a:blip r:embed="rId10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AAFCAF70-A9D2-44E1-8D73-8909E422DDE5}"/>
              </a:ext>
            </a:extLst>
          </p:cNvPr>
          <p:cNvSpPr txBox="1"/>
          <p:nvPr/>
        </p:nvSpPr>
        <p:spPr>
          <a:xfrm>
            <a:off x="5384126" y="4586038"/>
            <a:ext cx="5885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9FEF118-9EBE-4F0B-9513-9EC4E76F0808}"/>
                  </a:ext>
                </a:extLst>
              </p:cNvPr>
              <p:cNvSpPr txBox="1"/>
              <p:nvPr/>
            </p:nvSpPr>
            <p:spPr>
              <a:xfrm>
                <a:off x="7592267" y="4453727"/>
                <a:ext cx="4120544" cy="12478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 contribute to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MT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but not described by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distribution-based semantics</a:t>
                </a:r>
                <a:endPara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9FEF118-9EBE-4F0B-9513-9EC4E76F0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267" y="4453727"/>
                <a:ext cx="4120544" cy="1247842"/>
              </a:xfrm>
              <a:prstGeom prst="rect">
                <a:avLst/>
              </a:prstGeom>
              <a:blipFill>
                <a:blip r:embed="rId11"/>
                <a:stretch>
                  <a:fillRect l="-2219" t="-1961" b="-10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EFBF7CA-BC09-D4D0-5308-64F22600A94F}"/>
              </a:ext>
            </a:extLst>
          </p:cNvPr>
          <p:cNvCxnSpPr>
            <a:cxnSpLocks/>
          </p:cNvCxnSpPr>
          <p:nvPr/>
        </p:nvCxnSpPr>
        <p:spPr>
          <a:xfrm flipH="1">
            <a:off x="6796995" y="5107613"/>
            <a:ext cx="611694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2A094-3C9E-4BD4-D54B-6F5419FF4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A6B79-479F-0269-5869-3CC76ADB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8832" cy="1325563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(proof recipe #1): Loop Truncation</a:t>
            </a:r>
            <a:endParaRPr lang="zh-CN" altLang="en-US" sz="3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3A4AD5-8DF8-134F-3FB2-6F44B9FE56A8}"/>
              </a:ext>
            </a:extLst>
          </p:cNvPr>
          <p:cNvSpPr txBox="1"/>
          <p:nvPr/>
        </p:nvSpPr>
        <p:spPr>
          <a:xfrm>
            <a:off x="838200" y="1695481"/>
            <a:ext cx="10832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Idea: still use distribution-based semantics, but 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a code transformation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101C39-7FE3-E442-0865-443DFB7065E2}"/>
                  </a:ext>
                </a:extLst>
              </p:cNvPr>
              <p:cNvSpPr txBox="1"/>
              <p:nvPr/>
            </p:nvSpPr>
            <p:spPr>
              <a:xfrm>
                <a:off x="2256319" y="2786085"/>
                <a:ext cx="2186449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⋯;</m:t>
                    </m:r>
                  </m:oMath>
                </a14:m>
                <a:r>
                  <a:rPr lang="en-US" altLang="zh-CN" sz="20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𝑐𝑛𝑡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≔0;</m:t>
                    </m:r>
                  </m:oMath>
                </a14:m>
                <a:r>
                  <a:rPr lang="en-US" altLang="zh-CN" sz="20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𝐰𝐡𝐢𝐥𝐞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⋯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𝐝𝐨</m:t>
                    </m:r>
                  </m:oMath>
                </a14:m>
                <a:r>
                  <a:rPr lang="en-US" altLang="zh-CN" sz="2000" dirty="0"/>
                  <a:t> </a:t>
                </a:r>
              </a:p>
              <a:p>
                <a:r>
                  <a:rPr lang="en-US" altLang="zh-CN" sz="2000" b="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sz="2000" b="0" dirty="0"/>
                  <a:t> </a:t>
                </a:r>
              </a:p>
              <a:p>
                <a:r>
                  <a:rPr lang="zh-CN" alt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𝑐𝑛𝑡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𝑐𝑛𝑡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+1;</m:t>
                    </m:r>
                  </m:oMath>
                </a14:m>
                <a:r>
                  <a:rPr lang="en-US" altLang="zh-CN" sz="2000" b="0" dirty="0"/>
                  <a:t> 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101C39-7FE3-E442-0865-443DFB706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319" y="2786085"/>
                <a:ext cx="2186449" cy="16312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B552EBA-D5F3-0186-A847-53273F6A82B2}"/>
                  </a:ext>
                </a:extLst>
              </p:cNvPr>
              <p:cNvSpPr txBox="1"/>
              <p:nvPr/>
            </p:nvSpPr>
            <p:spPr>
              <a:xfrm>
                <a:off x="146078" y="2315956"/>
                <a:ext cx="6096000" cy="378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1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MT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B552EBA-D5F3-0186-A847-53273F6A8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78" y="2315956"/>
                <a:ext cx="6096000" cy="378886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B2C6B56-8AC1-8F87-D9BA-FEBF21DE2A3D}"/>
                  </a:ext>
                </a:extLst>
              </p:cNvPr>
              <p:cNvSpPr txBox="1"/>
              <p:nvPr/>
            </p:nvSpPr>
            <p:spPr>
              <a:xfrm>
                <a:off x="6242078" y="2786085"/>
                <a:ext cx="3126660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⋯;</m:t>
                    </m:r>
                  </m:oMath>
                </a14:m>
                <a:r>
                  <a:rPr lang="en-US" altLang="zh-CN" sz="20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𝑐𝑛𝑡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≔0;</m:t>
                    </m:r>
                  </m:oMath>
                </a14:m>
                <a:r>
                  <a:rPr lang="en-US" altLang="zh-CN" sz="20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𝐰𝐡𝐢𝐥𝐞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⋯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 </m:t>
                        </m:r>
                        <m:r>
                          <a:rPr lang="en-US" altLang="zh-CN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𝑐𝑛𝑡</m:t>
                        </m:r>
                        <m:r>
                          <a:rPr lang="en-US" altLang="zh-CN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𝐝𝐨</m:t>
                    </m:r>
                  </m:oMath>
                </a14:m>
                <a:r>
                  <a:rPr lang="en-US" altLang="zh-CN" sz="2000" dirty="0"/>
                  <a:t> </a:t>
                </a:r>
              </a:p>
              <a:p>
                <a:r>
                  <a:rPr lang="en-US" altLang="zh-CN" sz="2000" b="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sz="2000" b="0" dirty="0"/>
                  <a:t> </a:t>
                </a:r>
              </a:p>
              <a:p>
                <a:r>
                  <a:rPr lang="zh-CN" alt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𝑐𝑛𝑡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𝑐𝑛𝑡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+1;</m:t>
                    </m:r>
                  </m:oMath>
                </a14:m>
                <a:r>
                  <a:rPr lang="en-US" altLang="zh-CN" sz="2000" b="0" dirty="0"/>
                  <a:t> 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B2C6B56-8AC1-8F87-D9BA-FEBF21DE2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078" y="2786085"/>
                <a:ext cx="3126660" cy="1631216"/>
              </a:xfrm>
              <a:prstGeom prst="rect">
                <a:avLst/>
              </a:prstGeom>
              <a:blipFill>
                <a:blip r:embed="rId7"/>
                <a:stretch>
                  <a:fillRect l="-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E47C4DE-D8C6-6AC9-32C0-D8841A04028C}"/>
                  </a:ext>
                </a:extLst>
              </p:cNvPr>
              <p:cNvSpPr txBox="1"/>
              <p:nvPr/>
            </p:nvSpPr>
            <p:spPr>
              <a:xfrm>
                <a:off x="4665219" y="2315956"/>
                <a:ext cx="6096000" cy="399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1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MT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E47C4DE-D8C6-6AC9-32C0-D8841A040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19" y="2315956"/>
                <a:ext cx="6096000" cy="399981"/>
              </a:xfrm>
              <a:prstGeom prst="rect">
                <a:avLst/>
              </a:prstGeom>
              <a:blipFill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1964C5C-A76A-2C0B-9E42-DF6A39684285}"/>
              </a:ext>
            </a:extLst>
          </p:cNvPr>
          <p:cNvCxnSpPr/>
          <p:nvPr/>
        </p:nvCxnSpPr>
        <p:spPr>
          <a:xfrm>
            <a:off x="4643828" y="3612191"/>
            <a:ext cx="113071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B1656AD-ADA1-86F2-CF7F-E2E6DB7B9CE1}"/>
                  </a:ext>
                </a:extLst>
              </p:cNvPr>
              <p:cNvSpPr txBox="1"/>
              <p:nvPr/>
            </p:nvSpPr>
            <p:spPr>
              <a:xfrm>
                <a:off x="9242068" y="3704939"/>
                <a:ext cx="2776152" cy="8309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4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rounds</a:t>
                </a:r>
              </a:p>
              <a:p>
                <a:pPr algn="ctr"/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infinite traces!</a:t>
                </a:r>
                <a:endParaRPr lang="zh-CN" altLang="en-US" sz="2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B1656AD-ADA1-86F2-CF7F-E2E6DB7B9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068" y="3704939"/>
                <a:ext cx="2776152" cy="830997"/>
              </a:xfrm>
              <a:prstGeom prst="rect">
                <a:avLst/>
              </a:prstGeom>
              <a:blipFill>
                <a:blip r:embed="rId9"/>
                <a:stretch>
                  <a:fillRect t="-5882" b="-161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图片 55">
            <a:extLst>
              <a:ext uri="{FF2B5EF4-FFF2-40B4-BE49-F238E27FC236}">
                <a16:creationId xmlns:a16="http://schemas.microsoft.com/office/drawing/2014/main" id="{44A33A0C-E48A-F06D-823B-46BD2A179E6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r="3614"/>
          <a:stretch/>
        </p:blipFill>
        <p:spPr>
          <a:xfrm>
            <a:off x="5762202" y="4673308"/>
            <a:ext cx="6254380" cy="19642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70000"/>
              </a:prst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8C3ABF4-B5BF-1252-A87B-4B681AFE8336}"/>
              </a:ext>
            </a:extLst>
          </p:cNvPr>
          <p:cNvSpPr/>
          <p:nvPr/>
        </p:nvSpPr>
        <p:spPr>
          <a:xfrm>
            <a:off x="8947561" y="6281413"/>
            <a:ext cx="2717420" cy="281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55C5133-0B79-BCB0-1AD5-BC584F853D99}"/>
              </a:ext>
            </a:extLst>
          </p:cNvPr>
          <p:cNvCxnSpPr>
            <a:cxnSpLocks/>
          </p:cNvCxnSpPr>
          <p:nvPr/>
        </p:nvCxnSpPr>
        <p:spPr>
          <a:xfrm>
            <a:off x="7493702" y="6446670"/>
            <a:ext cx="16271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96E58D3-7C31-9204-3AA9-BFF5088D9D53}"/>
                  </a:ext>
                </a:extLst>
              </p:cNvPr>
              <p:cNvSpPr txBox="1"/>
              <p:nvPr/>
            </p:nvSpPr>
            <p:spPr>
              <a:xfrm rot="1878966">
                <a:off x="7130006" y="5971635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96E58D3-7C31-9204-3AA9-BFF5088D9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8966">
                <a:off x="7130006" y="5971635"/>
                <a:ext cx="304571" cy="369332"/>
              </a:xfrm>
              <a:prstGeom prst="rect">
                <a:avLst/>
              </a:prstGeom>
              <a:blipFill>
                <a:blip r:embed="rId11"/>
                <a:stretch>
                  <a:fillRect l="-8000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909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355E4-02A6-9246-8098-3E597693E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5A0B4-047D-0E10-12CF-B6B5A64E2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8832" cy="1325563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(proof recipe #1): Loop Truncation</a:t>
            </a:r>
            <a:endParaRPr lang="zh-CN" altLang="en-US" sz="3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993872-7931-13FA-ECAA-3CBE48586CB9}"/>
              </a:ext>
            </a:extLst>
          </p:cNvPr>
          <p:cNvSpPr txBox="1"/>
          <p:nvPr/>
        </p:nvSpPr>
        <p:spPr>
          <a:xfrm>
            <a:off x="838200" y="1695481"/>
            <a:ext cx="10832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Idea: still use distribution-based semantics, but 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a code transformation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E0E10B6-4AE9-B51B-E51B-B4919857B9FE}"/>
                  </a:ext>
                </a:extLst>
              </p:cNvPr>
              <p:cNvSpPr txBox="1"/>
              <p:nvPr/>
            </p:nvSpPr>
            <p:spPr>
              <a:xfrm>
                <a:off x="1232105" y="5573530"/>
                <a:ext cx="9727790" cy="709040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 dirty="0" smtClean="0"/>
                        <m:t>⊨</m:t>
                      </m:r>
                      <m:r>
                        <m:rPr>
                          <m:nor/>
                        </m:rPr>
                        <a:rPr lang="en-US" altLang="zh-CN" sz="2000" dirty="0" smtClean="0"/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𝐭𝐫𝐮𝐞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MT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sz="2000"/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𝑐𝑛𝑡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EL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⟸      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ℕ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   </m:t>
                      </m:r>
                      <m:r>
                        <m:rPr>
                          <m:nor/>
                        </m:rPr>
                        <a:rPr lang="zh-CN" altLang="en-US" sz="2000" dirty="0"/>
                        <m:t>⊨</m:t>
                      </m:r>
                      <m:r>
                        <m:rPr>
                          <m:nor/>
                        </m:rPr>
                        <a:rPr lang="en-US" altLang="zh-CN" sz="2000" dirty="0"/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𝐭𝐫𝐮𝐞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MT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sz="2000"/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𝑐𝑛𝑡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EL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E0E10B6-4AE9-B51B-E51B-B4919857B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105" y="5573530"/>
                <a:ext cx="9727790" cy="7090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15BD77F-592A-4D0B-83B7-C194DE835ADD}"/>
              </a:ext>
            </a:extLst>
          </p:cNvPr>
          <p:cNvSpPr txBox="1"/>
          <p:nvPr/>
        </p:nvSpPr>
        <p:spPr>
          <a:xfrm>
            <a:off x="838200" y="498572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6F09010-0BE3-37EC-26A4-774791435DC7}"/>
                  </a:ext>
                </a:extLst>
              </p:cNvPr>
              <p:cNvSpPr txBox="1"/>
              <p:nvPr/>
            </p:nvSpPr>
            <p:spPr>
              <a:xfrm>
                <a:off x="146078" y="2315956"/>
                <a:ext cx="6096000" cy="378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1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MT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6F09010-0BE3-37EC-26A4-774791435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78" y="2315956"/>
                <a:ext cx="6096000" cy="378886"/>
              </a:xfrm>
              <a:prstGeom prst="rect">
                <a:avLst/>
              </a:prstGeom>
              <a:blipFill>
                <a:blip r:embed="rId1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638BCBC-FFAE-10DD-77FD-ED1A0B9B22D5}"/>
                  </a:ext>
                </a:extLst>
              </p:cNvPr>
              <p:cNvSpPr txBox="1"/>
              <p:nvPr/>
            </p:nvSpPr>
            <p:spPr>
              <a:xfrm>
                <a:off x="4665219" y="2315956"/>
                <a:ext cx="6096000" cy="399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1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MT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638BCBC-FFAE-10DD-77FD-ED1A0B9B2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19" y="2315956"/>
                <a:ext cx="6096000" cy="399981"/>
              </a:xfrm>
              <a:prstGeom prst="rect">
                <a:avLst/>
              </a:prstGeom>
              <a:blipFill>
                <a:blip r:embed="rId1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2352968-65B0-8AC9-55B2-C611A3D93D1B}"/>
                  </a:ext>
                </a:extLst>
              </p:cNvPr>
              <p:cNvSpPr txBox="1"/>
              <p:nvPr/>
            </p:nvSpPr>
            <p:spPr>
              <a:xfrm>
                <a:off x="9242068" y="3704939"/>
                <a:ext cx="2776152" cy="8309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4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rounds</a:t>
                </a:r>
              </a:p>
              <a:p>
                <a:pPr algn="ctr"/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infinite traces!</a:t>
                </a:r>
                <a:endParaRPr lang="zh-CN" altLang="en-US" sz="2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2352968-65B0-8AC9-55B2-C611A3D93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068" y="3704939"/>
                <a:ext cx="2776152" cy="830997"/>
              </a:xfrm>
              <a:prstGeom prst="rect">
                <a:avLst/>
              </a:prstGeom>
              <a:blipFill>
                <a:blip r:embed="rId13"/>
                <a:stretch>
                  <a:fillRect t="-5882" b="-161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55F120B-1B7E-D34C-F971-F8668E73CFDC}"/>
                  </a:ext>
                </a:extLst>
              </p:cNvPr>
              <p:cNvSpPr txBox="1"/>
              <p:nvPr/>
            </p:nvSpPr>
            <p:spPr>
              <a:xfrm>
                <a:off x="2256319" y="2786085"/>
                <a:ext cx="2186449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⋯;</m:t>
                    </m:r>
                  </m:oMath>
                </a14:m>
                <a:r>
                  <a:rPr lang="en-US" altLang="zh-CN" sz="20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𝑐𝑛𝑡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≔0;</m:t>
                    </m:r>
                  </m:oMath>
                </a14:m>
                <a:r>
                  <a:rPr lang="en-US" altLang="zh-CN" sz="20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𝐰𝐡𝐢𝐥𝐞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⋯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𝐝𝐨</m:t>
                    </m:r>
                  </m:oMath>
                </a14:m>
                <a:r>
                  <a:rPr lang="en-US" altLang="zh-CN" sz="2000" dirty="0"/>
                  <a:t> </a:t>
                </a:r>
              </a:p>
              <a:p>
                <a:r>
                  <a:rPr lang="en-US" altLang="zh-CN" sz="2000" b="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sz="2000" b="0" dirty="0"/>
                  <a:t> </a:t>
                </a:r>
              </a:p>
              <a:p>
                <a:r>
                  <a:rPr lang="zh-CN" alt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𝑐𝑛𝑡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𝑐𝑛𝑡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+1;</m:t>
                    </m:r>
                  </m:oMath>
                </a14:m>
                <a:r>
                  <a:rPr lang="en-US" altLang="zh-CN" sz="2000" b="0" dirty="0"/>
                  <a:t> 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55F120B-1B7E-D34C-F971-F8668E73C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319" y="2786085"/>
                <a:ext cx="2186449" cy="16312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D854966-F92E-1868-A02E-27F840422476}"/>
                  </a:ext>
                </a:extLst>
              </p:cNvPr>
              <p:cNvSpPr txBox="1"/>
              <p:nvPr/>
            </p:nvSpPr>
            <p:spPr>
              <a:xfrm>
                <a:off x="6242078" y="2786085"/>
                <a:ext cx="3126660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⋯;</m:t>
                    </m:r>
                  </m:oMath>
                </a14:m>
                <a:r>
                  <a:rPr lang="en-US" altLang="zh-CN" sz="20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𝑐𝑛𝑡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≔0;</m:t>
                    </m:r>
                  </m:oMath>
                </a14:m>
                <a:r>
                  <a:rPr lang="en-US" altLang="zh-CN" sz="20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𝐰𝐡𝐢𝐥𝐞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⋯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 </m:t>
                        </m:r>
                        <m:r>
                          <a:rPr lang="en-US" altLang="zh-CN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𝑐𝑛𝑡</m:t>
                        </m:r>
                        <m:r>
                          <a:rPr lang="en-US" altLang="zh-CN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𝐝𝐨</m:t>
                    </m:r>
                  </m:oMath>
                </a14:m>
                <a:r>
                  <a:rPr lang="en-US" altLang="zh-CN" sz="2000" dirty="0"/>
                  <a:t> </a:t>
                </a:r>
              </a:p>
              <a:p>
                <a:r>
                  <a:rPr lang="en-US" altLang="zh-CN" sz="2000" b="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sz="2000" b="0" dirty="0"/>
                  <a:t> </a:t>
                </a:r>
              </a:p>
              <a:p>
                <a:r>
                  <a:rPr lang="zh-CN" alt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𝑐𝑛𝑡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𝑐𝑛𝑡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+1;</m:t>
                    </m:r>
                  </m:oMath>
                </a14:m>
                <a:r>
                  <a:rPr lang="en-US" altLang="zh-CN" sz="2000" b="0" dirty="0"/>
                  <a:t> 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D854966-F92E-1868-A02E-27F840422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078" y="2786085"/>
                <a:ext cx="3126660" cy="1631216"/>
              </a:xfrm>
              <a:prstGeom prst="rect">
                <a:avLst/>
              </a:prstGeom>
              <a:blipFill>
                <a:blip r:embed="rId15"/>
                <a:stretch>
                  <a:fillRect l="-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2BD53BB-372C-B90B-7503-1C8EBE4313A4}"/>
              </a:ext>
            </a:extLst>
          </p:cNvPr>
          <p:cNvCxnSpPr/>
          <p:nvPr/>
        </p:nvCxnSpPr>
        <p:spPr>
          <a:xfrm>
            <a:off x="4643828" y="3612191"/>
            <a:ext cx="113071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76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850EB-F863-4DB3-9164-93986270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proof path</a:t>
            </a:r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4D5BAAD-36E9-4E32-8EA1-1805C1B17C75}"/>
                  </a:ext>
                </a:extLst>
              </p:cNvPr>
              <p:cNvSpPr txBox="1"/>
              <p:nvPr/>
            </p:nvSpPr>
            <p:spPr>
              <a:xfrm>
                <a:off x="-144781" y="2497968"/>
                <a:ext cx="10036743" cy="7090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ℕ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        </m:t>
                      </m:r>
                      <m:r>
                        <m:rPr>
                          <m:nor/>
                        </m:rPr>
                        <a:rPr lang="zh-CN" altLang="en-US" sz="2000" dirty="0"/>
                        <m:t>⊨</m:t>
                      </m:r>
                      <m:r>
                        <m:rPr>
                          <m:nor/>
                        </m:rPr>
                        <a:rPr lang="en-US" altLang="zh-CN" sz="2000" dirty="0"/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𝐭𝐫𝐮𝐞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MT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sz="2000"/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𝑐𝑛𝑡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EL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4D5BAAD-36E9-4E32-8EA1-1805C1B17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781" y="2497968"/>
                <a:ext cx="10036743" cy="7090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37B4CE9-9108-4BC2-B9CF-03B89243ECEF}"/>
                  </a:ext>
                </a:extLst>
              </p:cNvPr>
              <p:cNvSpPr txBox="1"/>
              <p:nvPr/>
            </p:nvSpPr>
            <p:spPr>
              <a:xfrm>
                <a:off x="1567313" y="1659353"/>
                <a:ext cx="6612556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 dirty="0" smtClean="0"/>
                        <m:t>⊨</m:t>
                      </m:r>
                      <m:r>
                        <m:rPr>
                          <m:nor/>
                        </m:rPr>
                        <a:rPr lang="en-US" altLang="zh-CN" sz="2000" dirty="0" smtClean="0"/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𝐭𝐫𝐮𝐞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MT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sz="2000"/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𝑐𝑛𝑡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EL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37B4CE9-9108-4BC2-B9CF-03B89243E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313" y="1659353"/>
                <a:ext cx="6612556" cy="439736"/>
              </a:xfrm>
              <a:prstGeom prst="rect">
                <a:avLst/>
              </a:prstGeom>
              <a:blipFill>
                <a:blip r:embed="rId6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0A79CF1-4A86-4C1E-A226-BEFB2654223C}"/>
                  </a:ext>
                </a:extLst>
              </p:cNvPr>
              <p:cNvSpPr txBox="1"/>
              <p:nvPr/>
            </p:nvSpPr>
            <p:spPr>
              <a:xfrm>
                <a:off x="4719701" y="2186012"/>
                <a:ext cx="3077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⇑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0A79CF1-4A86-4C1E-A226-BEFB26542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701" y="2186012"/>
                <a:ext cx="30777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大括号 7">
            <a:extLst>
              <a:ext uri="{FF2B5EF4-FFF2-40B4-BE49-F238E27FC236}">
                <a16:creationId xmlns:a16="http://schemas.microsoft.com/office/drawing/2014/main" id="{E2E14AD8-138E-419D-9172-F61C0EF35183}"/>
              </a:ext>
            </a:extLst>
          </p:cNvPr>
          <p:cNvSpPr/>
          <p:nvPr/>
        </p:nvSpPr>
        <p:spPr>
          <a:xfrm>
            <a:off x="8492688" y="1722413"/>
            <a:ext cx="219836" cy="1368545"/>
          </a:xfrm>
          <a:prstGeom prst="rightBrace">
            <a:avLst>
              <a:gd name="adj1" fmla="val 7484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055918-0C9D-45F0-B5B5-C648F50DE078}"/>
              </a:ext>
            </a:extLst>
          </p:cNvPr>
          <p:cNvSpPr txBox="1"/>
          <p:nvPr/>
        </p:nvSpPr>
        <p:spPr>
          <a:xfrm>
            <a:off x="8999901" y="2169470"/>
            <a:ext cx="28415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Truncation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3B7DFCC-BB6F-4C9E-AD61-1CD2394E84D2}"/>
                  </a:ext>
                </a:extLst>
              </p:cNvPr>
              <p:cNvSpPr txBox="1"/>
              <p:nvPr/>
            </p:nvSpPr>
            <p:spPr>
              <a:xfrm>
                <a:off x="5384243" y="3156820"/>
                <a:ext cx="3077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⇑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3B7DFCC-BB6F-4C9E-AD61-1CD2394E8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243" y="3156820"/>
                <a:ext cx="30777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476EAD2-3333-4AD9-94CB-F2B289515721}"/>
                  </a:ext>
                </a:extLst>
              </p:cNvPr>
              <p:cNvSpPr/>
              <p:nvPr/>
            </p:nvSpPr>
            <p:spPr>
              <a:xfrm>
                <a:off x="2434665" y="3493059"/>
                <a:ext cx="7815088" cy="7090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𝑤𝑡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zh-CN" altLang="en-US" sz="2000" dirty="0"/>
                        <m:t>⊨</m:t>
                      </m:r>
                      <m:r>
                        <m:rPr>
                          <m:nor/>
                        </m:rPr>
                        <a:rPr lang="en-US" altLang="zh-CN" sz="2000" dirty="0"/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𝐭𝐫𝐮𝐞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MT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en-US" altLang="zh-CN" sz="200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MT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𝑅𝑒𝑙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476EAD2-3333-4AD9-94CB-F2B289515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65" y="3493059"/>
                <a:ext cx="7815088" cy="7090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5395D8D-12C3-461E-80AE-3C4916634B13}"/>
                  </a:ext>
                </a:extLst>
              </p:cNvPr>
              <p:cNvSpPr txBox="1"/>
              <p:nvPr/>
            </p:nvSpPr>
            <p:spPr>
              <a:xfrm>
                <a:off x="9020267" y="4217192"/>
                <a:ext cx="3077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⇑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5395D8D-12C3-461E-80AE-3C4916634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267" y="4217192"/>
                <a:ext cx="30777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2EE76B59-E1EF-49BE-A69A-6334C2865DF8}"/>
              </a:ext>
            </a:extLst>
          </p:cNvPr>
          <p:cNvSpPr txBox="1"/>
          <p:nvPr/>
        </p:nvSpPr>
        <p:spPr>
          <a:xfrm>
            <a:off x="8926331" y="4658630"/>
            <a:ext cx="4956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085F6E1-0674-4913-8367-AE269026328A}"/>
              </a:ext>
            </a:extLst>
          </p:cNvPr>
          <p:cNvCxnSpPr>
            <a:cxnSpLocks/>
          </p:cNvCxnSpPr>
          <p:nvPr/>
        </p:nvCxnSpPr>
        <p:spPr>
          <a:xfrm>
            <a:off x="6465081" y="4082561"/>
            <a:ext cx="11969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66B3153-1FF8-49E7-943A-FC7A75ED3934}"/>
              </a:ext>
            </a:extLst>
          </p:cNvPr>
          <p:cNvCxnSpPr>
            <a:cxnSpLocks/>
          </p:cNvCxnSpPr>
          <p:nvPr/>
        </p:nvCxnSpPr>
        <p:spPr>
          <a:xfrm flipH="1">
            <a:off x="6080016" y="4081317"/>
            <a:ext cx="551082" cy="3297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AE6B6B1-87D0-4E53-A30D-36232DA66C58}"/>
              </a:ext>
            </a:extLst>
          </p:cNvPr>
          <p:cNvSpPr txBox="1"/>
          <p:nvPr/>
        </p:nvSpPr>
        <p:spPr>
          <a:xfrm>
            <a:off x="1818483" y="4403787"/>
            <a:ext cx="5077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 in distribution-based semantics</a:t>
            </a:r>
            <a:endParaRPr lang="zh-CN" altLang="en-US" sz="2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18E10E6-F6FC-4683-98B9-177750FF7938}"/>
              </a:ext>
            </a:extLst>
          </p:cNvPr>
          <p:cNvSpPr txBox="1"/>
          <p:nvPr/>
        </p:nvSpPr>
        <p:spPr>
          <a:xfrm>
            <a:off x="3226544" y="5464283"/>
            <a:ext cx="5758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[MT10]’s idea: reduce to relational reasoning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692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28394-95F4-4C45-7487-B814804EF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2105C-EE31-D94D-5078-31775F87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8832" cy="1325563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Relational reasoning in [MT10]</a:t>
            </a:r>
            <a:endParaRPr lang="zh-CN" altLang="en-US" sz="3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8F5776-DEC0-EFA1-2468-C4D3EEA268D6}"/>
              </a:ext>
            </a:extLst>
          </p:cNvPr>
          <p:cNvSpPr txBox="1"/>
          <p:nvPr/>
        </p:nvSpPr>
        <p:spPr>
          <a:xfrm>
            <a:off x="838200" y="1837086"/>
            <a:ext cx="145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90D807-472D-929E-FC5C-54203DF2A54C}"/>
                  </a:ext>
                </a:extLst>
              </p:cNvPr>
              <p:cNvSpPr txBox="1"/>
              <p:nvPr/>
            </p:nvSpPr>
            <p:spPr>
              <a:xfrm>
                <a:off x="838200" y="3198167"/>
                <a:ext cx="106065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Idea: construct an auxiliary probabilistic program 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prove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90D807-472D-929E-FC5C-54203DF2A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98167"/>
                <a:ext cx="10606548" cy="461665"/>
              </a:xfrm>
              <a:prstGeom prst="rect">
                <a:avLst/>
              </a:prstGeom>
              <a:blipFill>
                <a:blip r:embed="rId6"/>
                <a:stretch>
                  <a:fillRect l="-920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595FF92-AE75-F18E-AD76-004ED08BAF57}"/>
                  </a:ext>
                </a:extLst>
              </p:cNvPr>
              <p:cNvSpPr txBox="1"/>
              <p:nvPr/>
            </p:nvSpPr>
            <p:spPr>
              <a:xfrm>
                <a:off x="716280" y="4734200"/>
                <a:ext cx="10606548" cy="52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∈ </m:t>
                          </m:r>
                          <m:d>
                            <m:dPr>
                              <m:begChr m:val="⟦"/>
                              <m:endChr m:val="⟧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altLang="zh-CN" sz="240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MT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𝑅𝑒𝑙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𝑤𝑡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2400" i="0" dirty="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check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altLang="zh-CN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outputs</m:t>
                          </m:r>
                          <m:r>
                            <m:rPr>
                              <m:nor/>
                            </m:rP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𝑤𝑡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595FF92-AE75-F18E-AD76-004ED08BA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" y="4734200"/>
                <a:ext cx="10606548" cy="524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34C26796-5D72-9686-751E-2ED9D5414360}"/>
              </a:ext>
            </a:extLst>
          </p:cNvPr>
          <p:cNvSpPr txBox="1"/>
          <p:nvPr/>
        </p:nvSpPr>
        <p:spPr>
          <a:xfrm>
            <a:off x="5573799" y="3925181"/>
            <a:ext cx="5593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difficult, by probabilistic Hoare logic [BEG+18]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D6996B5-1917-4A84-9938-022F5FA6DDFF}"/>
                  </a:ext>
                </a:extLst>
              </p:cNvPr>
              <p:cNvSpPr txBox="1"/>
              <p:nvPr/>
            </p:nvSpPr>
            <p:spPr>
              <a:xfrm>
                <a:off x="2560172" y="1837086"/>
                <a:ext cx="7071655" cy="52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 </m:t>
                          </m:r>
                          <m:d>
                            <m:dPr>
                              <m:begChr m:val="⟦"/>
                              <m:endChr m:val="⟧"/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altLang="zh-CN" sz="240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MT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  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𝑅𝑒𝑙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𝑤𝑡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CN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𝑤𝑡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D6996B5-1917-4A84-9938-022F5FA6D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172" y="1837086"/>
                <a:ext cx="7071655" cy="524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大括号 4">
            <a:extLst>
              <a:ext uri="{FF2B5EF4-FFF2-40B4-BE49-F238E27FC236}">
                <a16:creationId xmlns:a16="http://schemas.microsoft.com/office/drawing/2014/main" id="{FB7F7B70-E915-4447-A381-B63F9D1694C5}"/>
              </a:ext>
            </a:extLst>
          </p:cNvPr>
          <p:cNvSpPr/>
          <p:nvPr/>
        </p:nvSpPr>
        <p:spPr>
          <a:xfrm rot="5400000" flipH="1">
            <a:off x="8152729" y="2523563"/>
            <a:ext cx="435533" cy="4128792"/>
          </a:xfrm>
          <a:prstGeom prst="rightBrace">
            <a:avLst>
              <a:gd name="adj1" fmla="val 40210"/>
              <a:gd name="adj2" fmla="val 4958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0E4643F8-D594-4FF2-9808-027CF46BCF63}"/>
              </a:ext>
            </a:extLst>
          </p:cNvPr>
          <p:cNvSpPr/>
          <p:nvPr/>
        </p:nvSpPr>
        <p:spPr>
          <a:xfrm rot="5400000">
            <a:off x="5210882" y="1645780"/>
            <a:ext cx="435531" cy="7680960"/>
          </a:xfrm>
          <a:prstGeom prst="rightBrace">
            <a:avLst>
              <a:gd name="adj1" fmla="val 40210"/>
              <a:gd name="adj2" fmla="val 4980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F4AF4C-0F1C-4095-8B4F-8A02F86A44CA}"/>
              </a:ext>
            </a:extLst>
          </p:cNvPr>
          <p:cNvSpPr txBox="1"/>
          <p:nvPr/>
        </p:nvSpPr>
        <p:spPr>
          <a:xfrm>
            <a:off x="4276311" y="5725796"/>
            <a:ext cx="229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reasoning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430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6" grpId="0" animBg="1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850EB-F863-4DB3-9164-93986270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proof path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4D5BAAD-36E9-4E32-8EA1-1805C1B17C75}"/>
                  </a:ext>
                </a:extLst>
              </p:cNvPr>
              <p:cNvSpPr txBox="1"/>
              <p:nvPr/>
            </p:nvSpPr>
            <p:spPr>
              <a:xfrm>
                <a:off x="269104" y="2497968"/>
                <a:ext cx="10036743" cy="7090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ℕ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        </m:t>
                      </m:r>
                      <m:r>
                        <m:rPr>
                          <m:nor/>
                        </m:rPr>
                        <a:rPr lang="zh-CN" altLang="en-US" sz="2000" dirty="0"/>
                        <m:t>⊨</m:t>
                      </m:r>
                      <m:r>
                        <m:rPr>
                          <m:nor/>
                        </m:rPr>
                        <a:rPr lang="en-US" altLang="zh-CN" sz="2000" dirty="0"/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𝐭𝐫𝐮𝐞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MT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sz="2000"/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𝑐𝑛𝑡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EL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4D5BAAD-36E9-4E32-8EA1-1805C1B17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04" y="2497968"/>
                <a:ext cx="10036743" cy="7090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37B4CE9-9108-4BC2-B9CF-03B89243ECEF}"/>
                  </a:ext>
                </a:extLst>
              </p:cNvPr>
              <p:cNvSpPr txBox="1"/>
              <p:nvPr/>
            </p:nvSpPr>
            <p:spPr>
              <a:xfrm>
                <a:off x="1981198" y="1669864"/>
                <a:ext cx="6612556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 dirty="0" smtClean="0"/>
                        <m:t>⊨</m:t>
                      </m:r>
                      <m:r>
                        <m:rPr>
                          <m:nor/>
                        </m:rPr>
                        <a:rPr lang="en-US" altLang="zh-CN" sz="2000" dirty="0" smtClean="0"/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𝐭𝐫𝐮𝐞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MT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sz="2000"/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𝑐𝑛𝑡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EL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37B4CE9-9108-4BC2-B9CF-03B89243E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98" y="1669864"/>
                <a:ext cx="6612556" cy="439736"/>
              </a:xfrm>
              <a:prstGeom prst="rect">
                <a:avLst/>
              </a:prstGeom>
              <a:blipFill>
                <a:blip r:embed="rId6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0A79CF1-4A86-4C1E-A226-BEFB2654223C}"/>
                  </a:ext>
                </a:extLst>
              </p:cNvPr>
              <p:cNvSpPr txBox="1"/>
              <p:nvPr/>
            </p:nvSpPr>
            <p:spPr>
              <a:xfrm>
                <a:off x="5133586" y="2186012"/>
                <a:ext cx="3077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⇑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0A79CF1-4A86-4C1E-A226-BEFB26542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586" y="2186012"/>
                <a:ext cx="30777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大括号 7">
            <a:extLst>
              <a:ext uri="{FF2B5EF4-FFF2-40B4-BE49-F238E27FC236}">
                <a16:creationId xmlns:a16="http://schemas.microsoft.com/office/drawing/2014/main" id="{E2E14AD8-138E-419D-9172-F61C0EF35183}"/>
              </a:ext>
            </a:extLst>
          </p:cNvPr>
          <p:cNvSpPr/>
          <p:nvPr/>
        </p:nvSpPr>
        <p:spPr>
          <a:xfrm>
            <a:off x="8906573" y="1701393"/>
            <a:ext cx="219836" cy="1368545"/>
          </a:xfrm>
          <a:prstGeom prst="rightBrace">
            <a:avLst>
              <a:gd name="adj1" fmla="val 7484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055918-0C9D-45F0-B5B5-C648F50DE078}"/>
              </a:ext>
            </a:extLst>
          </p:cNvPr>
          <p:cNvSpPr txBox="1"/>
          <p:nvPr/>
        </p:nvSpPr>
        <p:spPr>
          <a:xfrm>
            <a:off x="9391933" y="2167359"/>
            <a:ext cx="2878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Truncation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3B7DFCC-BB6F-4C9E-AD61-1CD2394E84D2}"/>
                  </a:ext>
                </a:extLst>
              </p:cNvPr>
              <p:cNvSpPr txBox="1"/>
              <p:nvPr/>
            </p:nvSpPr>
            <p:spPr>
              <a:xfrm>
                <a:off x="5788503" y="3156820"/>
                <a:ext cx="3077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⇑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3B7DFCC-BB6F-4C9E-AD61-1CD2394E8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503" y="3156820"/>
                <a:ext cx="30777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74B3C41-2C68-42BD-830B-DE91787C91BE}"/>
                  </a:ext>
                </a:extLst>
              </p:cNvPr>
              <p:cNvSpPr txBox="1"/>
              <p:nvPr/>
            </p:nvSpPr>
            <p:spPr>
              <a:xfrm>
                <a:off x="2598297" y="4829950"/>
                <a:ext cx="7207043" cy="434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r>
                            <m:rPr>
                              <m:nor/>
                            </m:rPr>
                            <a:rPr lang="zh-CN" altLang="en-US" sz="2000" dirty="0">
                              <a:solidFill>
                                <a:schemeClr val="tx1"/>
                              </a:solidFill>
                            </a:rPr>
                            <m:t>⊨</m:t>
                          </m:r>
                          <m:r>
                            <m:rPr>
                              <m:nor/>
                            </m:rPr>
                            <a:rPr lang="en-US" altLang="zh-CN" sz="20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𝐭𝐫𝐮𝐞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MT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nor/>
                            </m:rPr>
                            <a:rPr lang="en-US" altLang="zh-CN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check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74B3C41-2C68-42BD-830B-DE91787C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97" y="4829950"/>
                <a:ext cx="7207043" cy="434158"/>
              </a:xfrm>
              <a:prstGeom prst="rect">
                <a:avLst/>
              </a:prstGeom>
              <a:blipFill>
                <a:blip r:embed="rId9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E656523A-B612-46C5-962B-61F3D5FB4005}"/>
              </a:ext>
            </a:extLst>
          </p:cNvPr>
          <p:cNvSpPr/>
          <p:nvPr/>
        </p:nvSpPr>
        <p:spPr>
          <a:xfrm>
            <a:off x="3973065" y="4734351"/>
            <a:ext cx="5418868" cy="6217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739C5D3-C419-436C-8DF0-D69CC2327884}"/>
                  </a:ext>
                </a:extLst>
              </p:cNvPr>
              <p:cNvSpPr txBox="1"/>
              <p:nvPr/>
            </p:nvSpPr>
            <p:spPr>
              <a:xfrm>
                <a:off x="8355507" y="4830286"/>
                <a:ext cx="3636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739C5D3-C419-436C-8DF0-D69CC2327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507" y="4830286"/>
                <a:ext cx="36369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6A2C62B-5AD2-44C9-8C39-5F7C64FD355F}"/>
                  </a:ext>
                </a:extLst>
              </p:cNvPr>
              <p:cNvSpPr txBox="1"/>
              <p:nvPr/>
            </p:nvSpPr>
            <p:spPr>
              <a:xfrm>
                <a:off x="8672360" y="4831718"/>
                <a:ext cx="53901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6A2C62B-5AD2-44C9-8C39-5F7C64FD3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360" y="4831718"/>
                <a:ext cx="539015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46EB59C-D925-B286-D29F-BAE72E7A87B6}"/>
                  </a:ext>
                </a:extLst>
              </p:cNvPr>
              <p:cNvSpPr/>
              <p:nvPr/>
            </p:nvSpPr>
            <p:spPr>
              <a:xfrm>
                <a:off x="2785261" y="3514079"/>
                <a:ext cx="7815088" cy="7090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𝑤𝑡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zh-CN" altLang="en-US" sz="2000" dirty="0"/>
                        <m:t>⊨</m:t>
                      </m:r>
                      <m:r>
                        <m:rPr>
                          <m:nor/>
                        </m:rPr>
                        <a:rPr lang="en-US" altLang="zh-CN" sz="2000" dirty="0"/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𝐭𝐫𝐮𝐞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MT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en-US" altLang="zh-CN" sz="200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MT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𝑅𝑒𝑙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46EB59C-D925-B286-D29F-BAE72E7A8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261" y="3514079"/>
                <a:ext cx="7815088" cy="7090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4771571-906D-DD81-2E61-4529AA60A71B}"/>
                  </a:ext>
                </a:extLst>
              </p:cNvPr>
              <p:cNvSpPr txBox="1"/>
              <p:nvPr/>
            </p:nvSpPr>
            <p:spPr>
              <a:xfrm>
                <a:off x="6452650" y="4169067"/>
                <a:ext cx="3077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⇑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4771571-906D-DD81-2E61-4529AA60A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650" y="4169067"/>
                <a:ext cx="30777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6DE94EE3-E698-CB4D-DCAF-FEC6746E2AA1}"/>
              </a:ext>
            </a:extLst>
          </p:cNvPr>
          <p:cNvSpPr/>
          <p:nvPr/>
        </p:nvSpPr>
        <p:spPr>
          <a:xfrm>
            <a:off x="3616757" y="5506153"/>
            <a:ext cx="5137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do relational reasoning?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3E81287-4932-2EFE-660E-B94099751D23}"/>
                  </a:ext>
                </a:extLst>
              </p:cNvPr>
              <p:cNvSpPr txBox="1"/>
              <p:nvPr/>
            </p:nvSpPr>
            <p:spPr>
              <a:xfrm>
                <a:off x="552704" y="4720039"/>
                <a:ext cx="3235116" cy="667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m:rPr>
                              <m:nor/>
                            </m:rPr>
                            <a:rPr lang="en-US" altLang="zh-CN" sz="2000" b="0" i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000" b="0" i="0" smtClean="0">
                              <a:solidFill>
                                <a:srgbClr val="0066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holds</m:t>
                          </m:r>
                          <m:r>
                            <m:rPr>
                              <m:nor/>
                            </m:rPr>
                            <a:rPr lang="en-US" altLang="zh-CN" sz="2000" b="0" i="0" smtClean="0">
                              <a:solidFill>
                                <a:srgbClr val="0066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000" b="0" i="0" smtClean="0">
                              <a:solidFill>
                                <a:srgbClr val="0066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after</m:t>
                          </m:r>
                          <m:r>
                            <m:rPr>
                              <m:nor/>
                            </m:rPr>
                            <a:rPr lang="en-US" altLang="zh-CN" sz="2000" b="0" i="0" smtClean="0">
                              <a:solidFill>
                                <a:srgbClr val="0066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000">
                                  <a:solidFill>
                                    <a:srgbClr val="0066FF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MT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m:rPr>
                              <m:nor/>
                            </m:rPr>
                            <a:rPr lang="en-US" altLang="zh-CN" sz="200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000">
                              <a:solidFill>
                                <a:srgbClr val="0066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holds</m:t>
                          </m:r>
                          <m:r>
                            <m:rPr>
                              <m:nor/>
                            </m:rPr>
                            <a:rPr lang="en-US" altLang="zh-CN" sz="2000">
                              <a:solidFill>
                                <a:srgbClr val="0066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000">
                              <a:solidFill>
                                <a:srgbClr val="0066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after</m:t>
                          </m:r>
                          <m:r>
                            <m:rPr>
                              <m:nor/>
                            </m:rPr>
                            <a:rPr lang="en-US" altLang="zh-CN" sz="2000" b="0" i="0" smtClean="0">
                              <a:solidFill>
                                <a:srgbClr val="0066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000">
                              <a:solidFill>
                                <a:srgbClr val="0066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check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3E81287-4932-2EFE-660E-B94099751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4" y="4720039"/>
                <a:ext cx="3235116" cy="667619"/>
              </a:xfrm>
              <a:prstGeom prst="rect">
                <a:avLst/>
              </a:prstGeom>
              <a:blipFill>
                <a:blip r:embed="rId14"/>
                <a:stretch>
                  <a:fillRect l="-1321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B4D314C3-8105-49FA-E13C-626DB4110D91}"/>
              </a:ext>
            </a:extLst>
          </p:cNvPr>
          <p:cNvSpPr/>
          <p:nvPr/>
        </p:nvSpPr>
        <p:spPr>
          <a:xfrm>
            <a:off x="3694777" y="4431219"/>
            <a:ext cx="977462" cy="424561"/>
          </a:xfrm>
          <a:custGeom>
            <a:avLst/>
            <a:gdLst>
              <a:gd name="connsiteX0" fmla="*/ 1114097 w 1114097"/>
              <a:gd name="connsiteY0" fmla="*/ 424561 h 424561"/>
              <a:gd name="connsiteX1" fmla="*/ 809297 w 1114097"/>
              <a:gd name="connsiteY1" fmla="*/ 4147 h 424561"/>
              <a:gd name="connsiteX2" fmla="*/ 0 w 1114097"/>
              <a:gd name="connsiteY2" fmla="*/ 245885 h 42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4097" h="424561">
                <a:moveTo>
                  <a:pt x="1114097" y="424561"/>
                </a:moveTo>
                <a:cubicBezTo>
                  <a:pt x="1054538" y="229243"/>
                  <a:pt x="994980" y="33926"/>
                  <a:pt x="809297" y="4147"/>
                </a:cubicBezTo>
                <a:cubicBezTo>
                  <a:pt x="623614" y="-25632"/>
                  <a:pt x="311807" y="110126"/>
                  <a:pt x="0" y="245885"/>
                </a:cubicBezTo>
              </a:path>
            </a:pathLst>
          </a:custGeom>
          <a:noFill/>
          <a:ln>
            <a:solidFill>
              <a:srgbClr val="0066FF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FF"/>
              </a:solidFill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223FD23-A612-3E08-0B16-E17006C44790}"/>
              </a:ext>
            </a:extLst>
          </p:cNvPr>
          <p:cNvCxnSpPr>
            <a:cxnSpLocks/>
          </p:cNvCxnSpPr>
          <p:nvPr/>
        </p:nvCxnSpPr>
        <p:spPr>
          <a:xfrm>
            <a:off x="5154606" y="4830243"/>
            <a:ext cx="100593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E438804-A153-563E-9536-62AFA1198E75}"/>
              </a:ext>
            </a:extLst>
          </p:cNvPr>
          <p:cNvSpPr txBox="1"/>
          <p:nvPr/>
        </p:nvSpPr>
        <p:spPr>
          <a:xfrm>
            <a:off x="7311081" y="4245234"/>
            <a:ext cx="4256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 in distribution-based semantics</a:t>
            </a:r>
            <a:endParaRPr lang="zh-CN" altLang="en-US" sz="20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E60D02B-458B-2BA3-0E2E-B8B51B786C3D}"/>
              </a:ext>
            </a:extLst>
          </p:cNvPr>
          <p:cNvCxnSpPr>
            <a:cxnSpLocks/>
          </p:cNvCxnSpPr>
          <p:nvPr/>
        </p:nvCxnSpPr>
        <p:spPr>
          <a:xfrm flipV="1">
            <a:off x="6076280" y="4553728"/>
            <a:ext cx="1128227" cy="2779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EE1D92E-8077-0B1C-B304-B414DB81CC6B}"/>
              </a:ext>
            </a:extLst>
          </p:cNvPr>
          <p:cNvCxnSpPr>
            <a:cxnSpLocks/>
          </p:cNvCxnSpPr>
          <p:nvPr/>
        </p:nvCxnSpPr>
        <p:spPr>
          <a:xfrm>
            <a:off x="6427434" y="4838501"/>
            <a:ext cx="110848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CDA9D53-43A6-0926-EAEB-4346CC1408CA}"/>
              </a:ext>
            </a:extLst>
          </p:cNvPr>
          <p:cNvCxnSpPr>
            <a:cxnSpLocks/>
          </p:cNvCxnSpPr>
          <p:nvPr/>
        </p:nvCxnSpPr>
        <p:spPr>
          <a:xfrm flipV="1">
            <a:off x="7069808" y="4643118"/>
            <a:ext cx="329475" cy="1914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3032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4" name="内容占位符 2">
                <a:extLst>
                  <a:ext uri="{FF2B5EF4-FFF2-40B4-BE49-F238E27FC236}">
                    <a16:creationId xmlns:a16="http://schemas.microsoft.com/office/drawing/2014/main" id="{575169E4-F543-E2B7-7307-3C12B04141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86985"/>
                <a:ext cx="11443636" cy="575709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Most of existing approaches: only support “synchronous coupling”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apply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[GAH+24]: supports “asynchronous coupling”, but still hard to apply for the MT algo.</a:t>
                </a:r>
              </a:p>
            </p:txBody>
          </p:sp>
        </mc:Choice>
        <mc:Fallback xmlns="">
          <p:sp>
            <p:nvSpPr>
              <p:cNvPr id="74" name="内容占位符 2">
                <a:extLst>
                  <a:ext uri="{FF2B5EF4-FFF2-40B4-BE49-F238E27FC236}">
                    <a16:creationId xmlns:a16="http://schemas.microsoft.com/office/drawing/2014/main" id="{575169E4-F543-E2B7-7307-3C12B0414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6985"/>
                <a:ext cx="11443636" cy="5757092"/>
              </a:xfrm>
              <a:prstGeom prst="rect">
                <a:avLst/>
              </a:prstGeom>
              <a:blipFill>
                <a:blip r:embed="rId4"/>
                <a:stretch>
                  <a:fillRect l="-746" t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箭头: 下 59">
            <a:extLst>
              <a:ext uri="{FF2B5EF4-FFF2-40B4-BE49-F238E27FC236}">
                <a16:creationId xmlns:a16="http://schemas.microsoft.com/office/drawing/2014/main" id="{6D3F0144-9919-378D-076C-876EC4C58C61}"/>
              </a:ext>
            </a:extLst>
          </p:cNvPr>
          <p:cNvSpPr/>
          <p:nvPr/>
        </p:nvSpPr>
        <p:spPr>
          <a:xfrm>
            <a:off x="6163001" y="3027973"/>
            <a:ext cx="341487" cy="267668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EBE7DD-2044-4CE0-AAF3-577ADE0A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do relational reasoning?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AC497FF-D799-11D2-DF58-68C11D820AF9}"/>
                  </a:ext>
                </a:extLst>
              </p:cNvPr>
              <p:cNvSpPr txBox="1"/>
              <p:nvPr/>
            </p:nvSpPr>
            <p:spPr>
              <a:xfrm>
                <a:off x="959479" y="2606046"/>
                <a:ext cx="4125232" cy="262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ln>
                      <a:noFill/>
                    </a:ln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Independently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n>
                              <a:noFill/>
                            </a:ln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n>
                              <a:noFill/>
                            </a:ln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n>
                              <a:noFill/>
                            </a:ln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n>
                          <a:noFill/>
                        </a:ln>
                        <a:solidFill>
                          <a:srgbClr val="00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000" b="0" i="1" smtClean="0">
                            <a:ln>
                              <a:noFill/>
                            </a:ln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n>
                              <a:noFill/>
                            </a:ln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n>
                              <a:noFill/>
                            </a:ln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sz="2000" dirty="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𝑐𝑛𝑡</m:t>
                    </m:r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≔0</m:t>
                    </m:r>
                  </m:oMath>
                </a14:m>
                <a:r>
                  <a:rPr lang="en-US" altLang="zh-CN" sz="2000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000" b="1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altLang="zh-CN" sz="2000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altLang="zh-CN" sz="2000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Choose such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0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000" b="1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</a:t>
                </a:r>
                <a:r>
                  <a:rPr lang="en-US" altLang="zh-CN" sz="2000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000" i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depends on </a:t>
                </a:r>
                <a:r>
                  <a:rPr lang="en-US" altLang="zh-CN" sz="2000" b="1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altLang="zh-CN" sz="2000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sz="2000" dirty="0">
                    <a:ln>
                      <a:noFill/>
                    </a:ln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n>
                              <a:noFill/>
                            </a:ln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n>
                              <a:noFill/>
                            </a:ln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n>
                              <a:noFill/>
                            </a:ln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𝑐𝑛𝑡</m:t>
                    </m:r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𝑐𝑛𝑡</m:t>
                    </m:r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en-US" altLang="zh-CN" sz="2000" dirty="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the current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0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sz="2000" dirty="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AC497FF-D799-11D2-DF58-68C11D820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79" y="2606046"/>
                <a:ext cx="4125232" cy="26286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1BB8EAA-8C0B-2E86-60F6-44599B15B75C}"/>
                  </a:ext>
                </a:extLst>
              </p:cNvPr>
              <p:cNvSpPr txBox="1"/>
              <p:nvPr/>
            </p:nvSpPr>
            <p:spPr>
              <a:xfrm>
                <a:off x="7489802" y="2606046"/>
                <a:ext cx="3973236" cy="16805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r>
                  <a:rPr lang="en-US" altLang="zh-CN" sz="2000" b="1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</a:t>
                </a:r>
                <a:r>
                  <a:rPr lang="en-US" altLang="zh-CN" sz="2000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0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000" b="0" i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some</m:t>
                    </m:r>
                    <m:r>
                      <m:rPr>
                        <m:nor/>
                      </m:rPr>
                      <a:rPr lang="en-US" altLang="zh-CN" sz="2000" b="0" i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altLang="zh-CN" sz="2000" b="0" i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sequence</m:t>
                    </m:r>
                    <m:d>
                      <m:dPr>
                        <m:ctrlPr>
                          <a:rPr lang="en-US" altLang="zh-CN" sz="20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𝑤𝑡</m:t>
                        </m:r>
                      </m:e>
                    </m:d>
                  </m:oMath>
                </a14:m>
                <a:r>
                  <a:rPr lang="en-US" altLang="zh-CN" sz="2000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altLang="zh-CN" sz="2000" b="1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for all</a:t>
                </a:r>
                <a:r>
                  <a:rPr lang="en-US" altLang="zh-CN" sz="2000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000" i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depends on </a:t>
                </a:r>
                <a:r>
                  <a:rPr lang="en-US" altLang="zh-CN" sz="2000" b="1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altLang="zh-CN" sz="2000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sz="2000" dirty="0">
                    <a:ln>
                      <a:noFill/>
                    </a:ln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1BB8EAA-8C0B-2E86-60F6-44599B15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802" y="2606046"/>
                <a:ext cx="3973236" cy="16805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CFBAE5E-71C6-A232-D576-0BEFD2C86BB1}"/>
                  </a:ext>
                </a:extLst>
              </p:cNvPr>
              <p:cNvSpPr txBox="1"/>
              <p:nvPr/>
            </p:nvSpPr>
            <p:spPr>
              <a:xfrm>
                <a:off x="5644896" y="3151562"/>
                <a:ext cx="608757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rgbClr val="0066FF"/>
                  </a:solidFill>
                </a:endParaRPr>
              </a:p>
              <a:p>
                <a:pPr algn="ctr"/>
                <a:endParaRPr lang="en-US" altLang="zh-CN" dirty="0">
                  <a:solidFill>
                    <a:srgbClr val="0066FF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rgbClr val="0066FF"/>
                  </a:solidFill>
                </a:endParaRPr>
              </a:p>
              <a:p>
                <a:pPr algn="ctr"/>
                <a:endParaRPr lang="en-US" altLang="zh-CN" b="0" dirty="0">
                  <a:solidFill>
                    <a:srgbClr val="0066FF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rgbClr val="0066FF"/>
                  </a:solidFill>
                </a:endParaRPr>
              </a:p>
              <a:p>
                <a:pPr algn="ctr"/>
                <a:endParaRPr lang="en-US" altLang="zh-CN" dirty="0">
                  <a:solidFill>
                    <a:srgbClr val="0066FF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rgbClr val="0066FF"/>
                  </a:solidFill>
                </a:endParaRPr>
              </a:p>
              <a:p>
                <a:pPr algn="ctr"/>
                <a:endParaRPr lang="en-US" altLang="zh-CN" dirty="0">
                  <a:solidFill>
                    <a:srgbClr val="0066FF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CFBAE5E-71C6-A232-D576-0BEFD2C86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896" y="3151562"/>
                <a:ext cx="608757" cy="24929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69D60F4-D389-45D3-1421-F7B3B427349E}"/>
                  </a:ext>
                </a:extLst>
              </p:cNvPr>
              <p:cNvSpPr txBox="1"/>
              <p:nvPr/>
            </p:nvSpPr>
            <p:spPr>
              <a:xfrm>
                <a:off x="6504488" y="3151562"/>
                <a:ext cx="608757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rgbClr val="00B050"/>
                  </a:solidFill>
                </a:endParaRPr>
              </a:p>
              <a:p>
                <a:pPr algn="ctr"/>
                <a:endParaRPr lang="en-US" altLang="zh-CN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rgbClr val="00B050"/>
                  </a:solidFill>
                </a:endParaRPr>
              </a:p>
              <a:p>
                <a:pPr algn="ctr"/>
                <a:endParaRPr lang="en-US" altLang="zh-CN" b="0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rgbClr val="00B050"/>
                  </a:solidFill>
                </a:endParaRPr>
              </a:p>
              <a:p>
                <a:pPr algn="ctr"/>
                <a:endParaRPr lang="en-US" altLang="zh-CN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rgbClr val="00B050"/>
                  </a:solidFill>
                </a:endParaRPr>
              </a:p>
              <a:p>
                <a:pPr algn="ctr"/>
                <a:endParaRPr lang="en-US" altLang="zh-CN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69D60F4-D389-45D3-1421-F7B3B4273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88" y="3151562"/>
                <a:ext cx="608757" cy="24929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DAC530E-6200-2EA7-AD44-2AFFB88161E7}"/>
              </a:ext>
            </a:extLst>
          </p:cNvPr>
          <p:cNvCxnSpPr>
            <a:cxnSpLocks/>
          </p:cNvCxnSpPr>
          <p:nvPr/>
        </p:nvCxnSpPr>
        <p:spPr>
          <a:xfrm>
            <a:off x="6044861" y="3494098"/>
            <a:ext cx="569282" cy="714755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535055C-4843-8A46-BBCE-EE065F8ACF9B}"/>
              </a:ext>
            </a:extLst>
          </p:cNvPr>
          <p:cNvCxnSpPr>
            <a:cxnSpLocks/>
          </p:cNvCxnSpPr>
          <p:nvPr/>
        </p:nvCxnSpPr>
        <p:spPr>
          <a:xfrm>
            <a:off x="6044860" y="4019346"/>
            <a:ext cx="591831" cy="757839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186DE9E-52F4-FA66-438C-707F64D23D67}"/>
              </a:ext>
            </a:extLst>
          </p:cNvPr>
          <p:cNvCxnSpPr>
            <a:cxnSpLocks/>
          </p:cNvCxnSpPr>
          <p:nvPr/>
        </p:nvCxnSpPr>
        <p:spPr>
          <a:xfrm flipV="1">
            <a:off x="6005386" y="3483588"/>
            <a:ext cx="608757" cy="1293597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5564D539-8023-1D89-4A24-6B0CF479A9C0}"/>
              </a:ext>
            </a:extLst>
          </p:cNvPr>
          <p:cNvSpPr/>
          <p:nvPr/>
        </p:nvSpPr>
        <p:spPr>
          <a:xfrm>
            <a:off x="6318992" y="3865380"/>
            <a:ext cx="153966" cy="1539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2746EA5F-1645-CDAE-9CC8-14AF682974E4}"/>
              </a:ext>
            </a:extLst>
          </p:cNvPr>
          <p:cNvSpPr/>
          <p:nvPr/>
        </p:nvSpPr>
        <p:spPr>
          <a:xfrm>
            <a:off x="6165024" y="4198343"/>
            <a:ext cx="153966" cy="1539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D5DB116-AD96-9428-5338-EA395DA962B0}"/>
              </a:ext>
            </a:extLst>
          </p:cNvPr>
          <p:cNvSpPr txBox="1"/>
          <p:nvPr/>
        </p:nvSpPr>
        <p:spPr>
          <a:xfrm>
            <a:off x="7590232" y="5179925"/>
            <a:ext cx="29559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synchronous!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AEFADB2-8F05-01FA-40E0-83813DF8A1C8}"/>
              </a:ext>
            </a:extLst>
          </p:cNvPr>
          <p:cNvCxnSpPr>
            <a:cxnSpLocks/>
            <a:endCxn id="52" idx="5"/>
          </p:cNvCxnSpPr>
          <p:nvPr/>
        </p:nvCxnSpPr>
        <p:spPr>
          <a:xfrm flipH="1" flipV="1">
            <a:off x="6296442" y="4329761"/>
            <a:ext cx="1196297" cy="84232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55ACADE-C676-BD81-E0C5-E9C2B7353AEC}"/>
              </a:ext>
            </a:extLst>
          </p:cNvPr>
          <p:cNvCxnSpPr>
            <a:cxnSpLocks/>
            <a:endCxn id="51" idx="5"/>
          </p:cNvCxnSpPr>
          <p:nvPr/>
        </p:nvCxnSpPr>
        <p:spPr>
          <a:xfrm flipH="1" flipV="1">
            <a:off x="6450410" y="3996798"/>
            <a:ext cx="1517763" cy="109483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22441CB6-9417-100B-8EC8-8C95DF1C5706}"/>
              </a:ext>
            </a:extLst>
          </p:cNvPr>
          <p:cNvSpPr txBox="1"/>
          <p:nvPr/>
        </p:nvSpPr>
        <p:spPr>
          <a:xfrm>
            <a:off x="5218268" y="2607459"/>
            <a:ext cx="21548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Sampling histories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6306E23E-33BF-AFD2-106C-0CFB6C787D82}"/>
                  </a:ext>
                </a:extLst>
              </p:cNvPr>
              <p:cNvSpPr txBox="1"/>
              <p:nvPr/>
            </p:nvSpPr>
            <p:spPr>
              <a:xfrm>
                <a:off x="2501127" y="2134461"/>
                <a:ext cx="1041935" cy="434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000">
                              <a:solidFill>
                                <a:srgbClr val="0066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MT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6306E23E-33BF-AFD2-106C-0CFB6C787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27" y="2134461"/>
                <a:ext cx="1041935" cy="434158"/>
              </a:xfrm>
              <a:prstGeom prst="rect">
                <a:avLst/>
              </a:prstGeom>
              <a:blipFill>
                <a:blip r:embed="rId9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B4369AE5-4762-1DA6-6906-F2C52CFE292E}"/>
                  </a:ext>
                </a:extLst>
              </p:cNvPr>
              <p:cNvSpPr txBox="1"/>
              <p:nvPr/>
            </p:nvSpPr>
            <p:spPr>
              <a:xfrm>
                <a:off x="8851571" y="2218860"/>
                <a:ext cx="12496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check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𝑤𝑡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B4369AE5-4762-1DA6-6906-F2C52CFE2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571" y="2218860"/>
                <a:ext cx="12496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587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4A049-9185-90FD-F79E-D438B0714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60E93-D5FE-87E8-9F19-890F2685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8832" cy="1325563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(proof recipe #2): RT-Based Coupling</a:t>
            </a:r>
            <a:endParaRPr lang="zh-CN" altLang="en-US" sz="3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3B330EC-6CFA-0ECC-3E18-677C0D328963}"/>
                  </a:ext>
                </a:extLst>
              </p:cNvPr>
              <p:cNvSpPr txBox="1"/>
              <p:nvPr/>
            </p:nvSpPr>
            <p:spPr>
              <a:xfrm>
                <a:off x="829491" y="2279506"/>
                <a:ext cx="8749938" cy="1395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interpret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>
                            <a:solidFill>
                              <a:srgbClr val="0066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MT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sz="24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smtClean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check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𝑤𝑡</m:t>
                        </m:r>
                      </m:e>
                    </m:d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new semantics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based on  </a:t>
                </a:r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Resampling Tables (RT)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prove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3B330EC-6CFA-0ECC-3E18-677C0D328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91" y="2279506"/>
                <a:ext cx="8749938" cy="1395126"/>
              </a:xfrm>
              <a:prstGeom prst="rect">
                <a:avLst/>
              </a:prstGeom>
              <a:blipFill>
                <a:blip r:embed="rId6"/>
                <a:stretch>
                  <a:fillRect l="-1045" t="-3493" b="-9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DF7DA41-E26C-C30D-EB7A-EB42FC34DA88}"/>
                  </a:ext>
                </a:extLst>
              </p:cNvPr>
              <p:cNvSpPr txBox="1"/>
              <p:nvPr/>
            </p:nvSpPr>
            <p:spPr>
              <a:xfrm>
                <a:off x="0" y="1482523"/>
                <a:ext cx="10606548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r>
                            <m:rPr>
                              <m:nor/>
                            </m:rPr>
                            <a:rPr lang="zh-CN" altLang="en-US" sz="2400" dirty="0">
                              <a:solidFill>
                                <a:schemeClr val="tx1"/>
                              </a:solidFill>
                            </a:rPr>
                            <m:t>⊨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𝐭𝐫𝐮𝐞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sz="240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rgbClr val="0066FF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MT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nor/>
                            </m:rPr>
                            <a:rPr lang="en-US" altLang="zh-CN" sz="240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check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DF7DA41-E26C-C30D-EB7A-EB42FC34D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82523"/>
                <a:ext cx="10606548" cy="50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2F59B244-4594-AA9B-65DF-4F492A39B0BE}"/>
              </a:ext>
            </a:extLst>
          </p:cNvPr>
          <p:cNvSpPr txBox="1"/>
          <p:nvPr/>
        </p:nvSpPr>
        <p:spPr>
          <a:xfrm>
            <a:off x="838199" y="1466022"/>
            <a:ext cx="145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1D8AB19-B8FB-433A-BDFE-5C07428CDFE1}"/>
                  </a:ext>
                </a:extLst>
              </p:cNvPr>
              <p:cNvSpPr txBox="1"/>
              <p:nvPr/>
            </p:nvSpPr>
            <p:spPr>
              <a:xfrm>
                <a:off x="-804068" y="3679377"/>
                <a:ext cx="7207043" cy="502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40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en-US" sz="2400" dirty="0">
                                  <a:solidFill>
                                    <a:srgbClr val="0066FF"/>
                                  </a:solidFill>
                                </a:rPr>
                                <m:t>⊨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400" smtClean="0">
                                  <a:solidFill>
                                    <a:srgbClr val="0066FF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RT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 ⋯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sz="240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rgbClr val="0066FF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MT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1D8AB19-B8FB-433A-BDFE-5C07428CD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4068" y="3679377"/>
                <a:ext cx="7207043" cy="5025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E8F571-61BF-443C-851E-F20BF4CAFEEF}"/>
                  </a:ext>
                </a:extLst>
              </p:cNvPr>
              <p:cNvSpPr txBox="1"/>
              <p:nvPr/>
            </p:nvSpPr>
            <p:spPr>
              <a:xfrm>
                <a:off x="3539534" y="3689987"/>
                <a:ext cx="7207043" cy="466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en-US" sz="2400" dirty="0">
                                  <a:solidFill>
                                    <a:srgbClr val="00B050"/>
                                  </a:solidFill>
                                </a:rPr>
                                <m:t>⊨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400" smtClean="0">
                                  <a:solidFill>
                                    <a:srgbClr val="00B05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RT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d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check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E8F571-61BF-443C-851E-F20BF4CAF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534" y="3689987"/>
                <a:ext cx="7207043" cy="466410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DF03D034-C147-4361-89E4-0A73A36F600B}"/>
              </a:ext>
            </a:extLst>
          </p:cNvPr>
          <p:cNvSpPr/>
          <p:nvPr/>
        </p:nvSpPr>
        <p:spPr>
          <a:xfrm>
            <a:off x="4619830" y="3697458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665C489-5997-4AB2-9A3C-951020AEA6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5867" y="4653558"/>
            <a:ext cx="5913120" cy="19798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F462A02-78FE-4B9D-BF37-A75C859CB581}"/>
              </a:ext>
            </a:extLst>
          </p:cNvPr>
          <p:cNvSpPr/>
          <p:nvPr/>
        </p:nvSpPr>
        <p:spPr>
          <a:xfrm>
            <a:off x="7391394" y="5227998"/>
            <a:ext cx="38988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synchronous or not,</a:t>
            </a:r>
          </a:p>
          <a:p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do not care!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A6E46DD-CFC4-44FF-B9E9-C26CA3F9796F}"/>
              </a:ext>
            </a:extLst>
          </p:cNvPr>
          <p:cNvSpPr/>
          <p:nvPr/>
        </p:nvSpPr>
        <p:spPr>
          <a:xfrm>
            <a:off x="9195659" y="1469754"/>
            <a:ext cx="282160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Reasoning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DCC45A-9C40-447C-BA00-F2B6244C568C}"/>
              </a:ext>
            </a:extLst>
          </p:cNvPr>
          <p:cNvSpPr/>
          <p:nvPr/>
        </p:nvSpPr>
        <p:spPr>
          <a:xfrm>
            <a:off x="9652621" y="3659689"/>
            <a:ext cx="232948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Unary Reasoning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65BC49D-1641-4EC6-BEDA-2747E3AC857B}"/>
              </a:ext>
            </a:extLst>
          </p:cNvPr>
          <p:cNvGrpSpPr/>
          <p:nvPr/>
        </p:nvGrpSpPr>
        <p:grpSpPr>
          <a:xfrm>
            <a:off x="10202218" y="2077176"/>
            <a:ext cx="1325812" cy="1395126"/>
            <a:chOff x="10254768" y="2077176"/>
            <a:chExt cx="1325812" cy="1395126"/>
          </a:xfrm>
        </p:grpSpPr>
        <p:sp>
          <p:nvSpPr>
            <p:cNvPr id="10" name="箭头: 下 9">
              <a:extLst>
                <a:ext uri="{FF2B5EF4-FFF2-40B4-BE49-F238E27FC236}">
                  <a16:creationId xmlns:a16="http://schemas.microsoft.com/office/drawing/2014/main" id="{23BDC77B-5E5B-4ABA-8A53-20147C522DA1}"/>
                </a:ext>
              </a:extLst>
            </p:cNvPr>
            <p:cNvSpPr/>
            <p:nvPr/>
          </p:nvSpPr>
          <p:spPr>
            <a:xfrm>
              <a:off x="10817363" y="2077176"/>
              <a:ext cx="200622" cy="1395126"/>
            </a:xfrm>
            <a:prstGeom prst="downArrow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5A26F42-B09B-4E59-B074-5F9EB4B4AD90}"/>
                </a:ext>
              </a:extLst>
            </p:cNvPr>
            <p:cNvSpPr/>
            <p:nvPr/>
          </p:nvSpPr>
          <p:spPr>
            <a:xfrm>
              <a:off x="10254768" y="2473744"/>
              <a:ext cx="132581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 to</a:t>
              </a:r>
              <a:endParaRPr lang="zh-CN" altLang="en-US" i="1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2958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7" grpId="0"/>
      <p:bldP spid="8" grpId="0"/>
      <p:bldP spid="12" grpId="0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6FB4E-8D87-1084-A532-3D0F3CD5D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270EB-9569-9610-6205-6C117185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8832" cy="1325563"/>
          </a:xfrm>
        </p:spPr>
        <p:txBody>
          <a:bodyPr>
            <a:normAutofit/>
          </a:bodyPr>
          <a:lstStyle/>
          <a:p>
            <a:r>
              <a:rPr lang="es-ES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dice-rolling example</a:t>
            </a:r>
            <a:endParaRPr lang="zh-CN" altLang="en-US" sz="3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0C23C5A-18D3-2387-0BBC-FDBD7D8741F9}"/>
                  </a:ext>
                </a:extLst>
              </p:cNvPr>
              <p:cNvSpPr txBox="1"/>
              <p:nvPr/>
            </p:nvSpPr>
            <p:spPr>
              <a:xfrm>
                <a:off x="838200" y="1932151"/>
                <a:ext cx="20600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dice: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0C23C5A-18D3-2387-0BBC-FDBD7D874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32151"/>
                <a:ext cx="2060027" cy="461665"/>
              </a:xfrm>
              <a:prstGeom prst="rect">
                <a:avLst/>
              </a:prstGeom>
              <a:blipFill>
                <a:blip r:embed="rId6"/>
                <a:stretch>
                  <a:fillRect l="-89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78A320-CB7B-0B73-1A33-F38B9214C2EA}"/>
                  </a:ext>
                </a:extLst>
              </p:cNvPr>
              <p:cNvSpPr txBox="1"/>
              <p:nvPr/>
            </p:nvSpPr>
            <p:spPr>
              <a:xfrm>
                <a:off x="4199061" y="1932151"/>
                <a:ext cx="33375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patterns to avoid: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78A320-CB7B-0B73-1A33-F38B9214C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061" y="1932151"/>
                <a:ext cx="3337581" cy="461665"/>
              </a:xfrm>
              <a:prstGeom prst="rect">
                <a:avLst/>
              </a:prstGeom>
              <a:blipFill>
                <a:blip r:embed="rId7"/>
                <a:stretch>
                  <a:fillRect l="-54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1820807-4B11-58E6-FE84-C6DE35BC8C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6" t="13185" r="61422" b="53216"/>
          <a:stretch/>
        </p:blipFill>
        <p:spPr>
          <a:xfrm>
            <a:off x="7535869" y="693392"/>
            <a:ext cx="830317" cy="6681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AEABC4-B212-8AF5-63B0-64A79E1EF2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t="14104" r="36500" b="52297"/>
          <a:stretch/>
        </p:blipFill>
        <p:spPr>
          <a:xfrm>
            <a:off x="8502045" y="718000"/>
            <a:ext cx="830316" cy="66815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B975CF3-4005-F00D-7399-E0390938CE39}"/>
              </a:ext>
            </a:extLst>
          </p:cNvPr>
          <p:cNvSpPr txBox="1"/>
          <p:nvPr/>
        </p:nvSpPr>
        <p:spPr>
          <a:xfrm>
            <a:off x="8681756" y="789313"/>
            <a:ext cx="41094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1E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rgbClr val="001E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F04B88C-1E39-133E-6BA1-95CF48785D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t="14104" r="36500" b="52297"/>
          <a:stretch/>
        </p:blipFill>
        <p:spPr>
          <a:xfrm>
            <a:off x="8502045" y="1608487"/>
            <a:ext cx="830316" cy="6681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8FD1BE5-B664-A0C3-081E-3A5E0F0BAA8A}"/>
              </a:ext>
            </a:extLst>
          </p:cNvPr>
          <p:cNvSpPr txBox="1"/>
          <p:nvPr/>
        </p:nvSpPr>
        <p:spPr>
          <a:xfrm>
            <a:off x="8681756" y="1679800"/>
            <a:ext cx="41094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1E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rgbClr val="001E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B798007-3C1C-CAD4-2340-58C293B5BC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t="14104" r="36500" b="52297"/>
          <a:stretch/>
        </p:blipFill>
        <p:spPr>
          <a:xfrm>
            <a:off x="8498910" y="2515058"/>
            <a:ext cx="830316" cy="66815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36ADDD0-FD8A-835E-BD85-49EDF2512271}"/>
              </a:ext>
            </a:extLst>
          </p:cNvPr>
          <p:cNvSpPr txBox="1"/>
          <p:nvPr/>
        </p:nvSpPr>
        <p:spPr>
          <a:xfrm>
            <a:off x="8678621" y="2586371"/>
            <a:ext cx="41094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1E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rgbClr val="001E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469A9BA8-0F0B-0083-6EA7-1EDEBD9717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3" t="50000" r="63849" b="10443"/>
          <a:stretch/>
        </p:blipFill>
        <p:spPr>
          <a:xfrm>
            <a:off x="9447487" y="3303374"/>
            <a:ext cx="743004" cy="78666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D154F3D1-037D-8E09-35DE-44A273DA92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t="14104" r="36500" b="52297"/>
          <a:stretch/>
        </p:blipFill>
        <p:spPr>
          <a:xfrm>
            <a:off x="7535869" y="1603438"/>
            <a:ext cx="830316" cy="668157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CB143E1A-B841-62A6-7817-BC1DAC40B440}"/>
              </a:ext>
            </a:extLst>
          </p:cNvPr>
          <p:cNvSpPr txBox="1"/>
          <p:nvPr/>
        </p:nvSpPr>
        <p:spPr>
          <a:xfrm>
            <a:off x="7715580" y="1674751"/>
            <a:ext cx="41094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1E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rgbClr val="001E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19DFE0E0-9599-DCFA-29DD-FE85F50598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t="14104" r="36500" b="52297"/>
          <a:stretch/>
        </p:blipFill>
        <p:spPr>
          <a:xfrm>
            <a:off x="9440931" y="2520100"/>
            <a:ext cx="830316" cy="668157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77E1533C-0CFF-E8DF-F9D2-537A4BDBB41D}"/>
              </a:ext>
            </a:extLst>
          </p:cNvPr>
          <p:cNvSpPr txBox="1"/>
          <p:nvPr/>
        </p:nvSpPr>
        <p:spPr>
          <a:xfrm>
            <a:off x="9620642" y="2591413"/>
            <a:ext cx="41094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1E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rgbClr val="001E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57E2E011-4E07-4C5B-D20D-26EC4378C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02" t="51247" r="38681" b="9195"/>
          <a:stretch/>
        </p:blipFill>
        <p:spPr>
          <a:xfrm>
            <a:off x="8518893" y="3331050"/>
            <a:ext cx="743004" cy="786662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DE4287AC-8254-ED3A-46EB-08302BD26F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24" t="49118" r="14259" b="11324"/>
          <a:stretch/>
        </p:blipFill>
        <p:spPr>
          <a:xfrm>
            <a:off x="9444271" y="599494"/>
            <a:ext cx="743004" cy="786663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3097BA4B-6899-4C14-C550-F91CB73ABD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t="14104" r="36500" b="52297"/>
          <a:stretch/>
        </p:blipFill>
        <p:spPr>
          <a:xfrm>
            <a:off x="7535869" y="2512851"/>
            <a:ext cx="830316" cy="668157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55F6C710-18AD-0878-5985-ADDF7D0C15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t="14104" r="36500" b="52297"/>
          <a:stretch/>
        </p:blipFill>
        <p:spPr>
          <a:xfrm>
            <a:off x="7535869" y="3407515"/>
            <a:ext cx="830316" cy="668157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A4B22736-7FC7-542E-5BFD-C2EBED40CA9B}"/>
              </a:ext>
            </a:extLst>
          </p:cNvPr>
          <p:cNvSpPr txBox="1"/>
          <p:nvPr/>
        </p:nvSpPr>
        <p:spPr>
          <a:xfrm>
            <a:off x="7715580" y="3478828"/>
            <a:ext cx="41094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1E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rgbClr val="001E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E4E6D98E-BCE2-5C36-B619-D9DBF5E1A8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12" t="12074" r="14490" b="54327"/>
          <a:stretch/>
        </p:blipFill>
        <p:spPr>
          <a:xfrm>
            <a:off x="9447201" y="1566043"/>
            <a:ext cx="735725" cy="6681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7D6ABE3-FD40-AC44-5313-4F1870A05AA9}"/>
                  </a:ext>
                </a:extLst>
              </p:cNvPr>
              <p:cNvSpPr txBox="1"/>
              <p:nvPr/>
            </p:nvSpPr>
            <p:spPr>
              <a:xfrm>
                <a:off x="2175508" y="5192014"/>
                <a:ext cx="784098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Does there exist a roll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dice that avoids 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patterns?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7D6ABE3-FD40-AC44-5313-4F1870A05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508" y="5192014"/>
                <a:ext cx="784098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图片 49">
            <a:extLst>
              <a:ext uri="{FF2B5EF4-FFF2-40B4-BE49-F238E27FC236}">
                <a16:creationId xmlns:a16="http://schemas.microsoft.com/office/drawing/2014/main" id="{E81CE7F5-4198-2743-4236-39B8008EB9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215" y="1890537"/>
            <a:ext cx="1192095" cy="1049292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B8FB7ADE-5B54-58E0-CE90-B216BB5ADBCA}"/>
              </a:ext>
            </a:extLst>
          </p:cNvPr>
          <p:cNvSpPr txBox="1"/>
          <p:nvPr/>
        </p:nvSpPr>
        <p:spPr>
          <a:xfrm>
            <a:off x="838200" y="5922706"/>
            <a:ext cx="10660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r>
              <a:rPr lang="es-E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under</a:t>
            </a:r>
            <a:r>
              <a:rPr lang="es-E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loose</a:t>
            </a:r>
            <a:r>
              <a:rPr lang="es-E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condition! 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s-E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E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Lovász Local Lemma</a:t>
            </a:r>
            <a:r>
              <a:rPr lang="es-E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(LLL) [EL75, Spe77].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3B27E6E-1CDF-7297-A9F3-BAE56220DF20}"/>
                  </a:ext>
                </a:extLst>
              </p:cNvPr>
              <p:cNvSpPr txBox="1"/>
              <p:nvPr/>
            </p:nvSpPr>
            <p:spPr>
              <a:xfrm>
                <a:off x="838200" y="4675260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For larger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3B27E6E-1CDF-7297-A9F3-BAE56220D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75260"/>
                <a:ext cx="6096000" cy="461665"/>
              </a:xfrm>
              <a:prstGeom prst="rect">
                <a:avLst/>
              </a:prstGeom>
              <a:blipFill>
                <a:blip r:embed="rId11"/>
                <a:stretch>
                  <a:fillRect l="-1600"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图片 53">
            <a:extLst>
              <a:ext uri="{FF2B5EF4-FFF2-40B4-BE49-F238E27FC236}">
                <a16:creationId xmlns:a16="http://schemas.microsoft.com/office/drawing/2014/main" id="{01855AFE-5B32-9611-F383-7AE4F4CC24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3" t="50000" r="63849" b="10443"/>
          <a:stretch/>
        </p:blipFill>
        <p:spPr>
          <a:xfrm>
            <a:off x="5591936" y="3217951"/>
            <a:ext cx="743004" cy="786662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8DAA5E22-5E3A-36C6-3A6A-7F41039F94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6" t="13185" r="61422" b="53216"/>
          <a:stretch/>
        </p:blipFill>
        <p:spPr>
          <a:xfrm>
            <a:off x="3680318" y="3303994"/>
            <a:ext cx="830317" cy="668157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92C9E99D-9DED-4A56-4589-44375BB752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t="14104" r="36500" b="52297"/>
          <a:stretch/>
        </p:blipFill>
        <p:spPr>
          <a:xfrm>
            <a:off x="4640706" y="3320009"/>
            <a:ext cx="830316" cy="668157"/>
          </a:xfrm>
          <a:prstGeom prst="rect">
            <a:avLst/>
          </a:prstGeom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80CE2872-45D0-A6CB-7630-A84597CB2193}"/>
              </a:ext>
            </a:extLst>
          </p:cNvPr>
          <p:cNvSpPr txBox="1"/>
          <p:nvPr/>
        </p:nvSpPr>
        <p:spPr>
          <a:xfrm>
            <a:off x="1910039" y="337586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good roll:</a:t>
            </a:r>
            <a:endParaRPr lang="zh-CN" altLang="en-US" sz="2400" dirty="0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0FC9CE8-BB57-978A-5728-A300158EF4FC}"/>
              </a:ext>
            </a:extLst>
          </p:cNvPr>
          <p:cNvCxnSpPr>
            <a:cxnSpLocks/>
          </p:cNvCxnSpPr>
          <p:nvPr/>
        </p:nvCxnSpPr>
        <p:spPr>
          <a:xfrm>
            <a:off x="-31530" y="4351280"/>
            <a:ext cx="122760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2A3E8E4-50EF-1844-BD93-F68A31C3C273}"/>
              </a:ext>
            </a:extLst>
          </p:cNvPr>
          <p:cNvSpPr txBox="1"/>
          <p:nvPr/>
        </p:nvSpPr>
        <p:spPr>
          <a:xfrm>
            <a:off x="2164998" y="6292820"/>
            <a:ext cx="2622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(called “EL-condition”)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75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1" grpId="0"/>
      <p:bldP spid="53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CEBB4-AAB9-EA25-EAA3-5A9AE55EC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412BF9FB-1B88-9AB2-D25E-F8A7A81C7E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983711"/>
                  </p:ext>
                </p:extLst>
              </p:nvPr>
            </p:nvGraphicFramePr>
            <p:xfrm>
              <a:off x="1924555" y="3819299"/>
              <a:ext cx="3991048" cy="16247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1244">
                      <a:extLst>
                        <a:ext uri="{9D8B030D-6E8A-4147-A177-3AD203B41FA5}">
                          <a16:colId xmlns:a16="http://schemas.microsoft.com/office/drawing/2014/main" val="28290397"/>
                        </a:ext>
                      </a:extLst>
                    </a:gridCol>
                    <a:gridCol w="809951">
                      <a:extLst>
                        <a:ext uri="{9D8B030D-6E8A-4147-A177-3AD203B41FA5}">
                          <a16:colId xmlns:a16="http://schemas.microsoft.com/office/drawing/2014/main" val="1338897206"/>
                        </a:ext>
                      </a:extLst>
                    </a:gridCol>
                    <a:gridCol w="809951">
                      <a:extLst>
                        <a:ext uri="{9D8B030D-6E8A-4147-A177-3AD203B41FA5}">
                          <a16:colId xmlns:a16="http://schemas.microsoft.com/office/drawing/2014/main" val="952881518"/>
                        </a:ext>
                      </a:extLst>
                    </a:gridCol>
                    <a:gridCol w="809951">
                      <a:extLst>
                        <a:ext uri="{9D8B030D-6E8A-4147-A177-3AD203B41FA5}">
                          <a16:colId xmlns:a16="http://schemas.microsoft.com/office/drawing/2014/main" val="1076623633"/>
                        </a:ext>
                      </a:extLst>
                    </a:gridCol>
                    <a:gridCol w="809951">
                      <a:extLst>
                        <a:ext uri="{9D8B030D-6E8A-4147-A177-3AD203B41FA5}">
                          <a16:colId xmlns:a16="http://schemas.microsoft.com/office/drawing/2014/main" val="41511981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21212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90387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21212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662234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21212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5157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21212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2448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412BF9FB-1B88-9AB2-D25E-F8A7A81C7E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983711"/>
                  </p:ext>
                </p:extLst>
              </p:nvPr>
            </p:nvGraphicFramePr>
            <p:xfrm>
              <a:off x="1924555" y="3819299"/>
              <a:ext cx="3991048" cy="16247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1244">
                      <a:extLst>
                        <a:ext uri="{9D8B030D-6E8A-4147-A177-3AD203B41FA5}">
                          <a16:colId xmlns:a16="http://schemas.microsoft.com/office/drawing/2014/main" val="28290397"/>
                        </a:ext>
                      </a:extLst>
                    </a:gridCol>
                    <a:gridCol w="809951">
                      <a:extLst>
                        <a:ext uri="{9D8B030D-6E8A-4147-A177-3AD203B41FA5}">
                          <a16:colId xmlns:a16="http://schemas.microsoft.com/office/drawing/2014/main" val="1338897206"/>
                        </a:ext>
                      </a:extLst>
                    </a:gridCol>
                    <a:gridCol w="809951">
                      <a:extLst>
                        <a:ext uri="{9D8B030D-6E8A-4147-A177-3AD203B41FA5}">
                          <a16:colId xmlns:a16="http://schemas.microsoft.com/office/drawing/2014/main" val="952881518"/>
                        </a:ext>
                      </a:extLst>
                    </a:gridCol>
                    <a:gridCol w="809951">
                      <a:extLst>
                        <a:ext uri="{9D8B030D-6E8A-4147-A177-3AD203B41FA5}">
                          <a16:colId xmlns:a16="http://schemas.microsoft.com/office/drawing/2014/main" val="1076623633"/>
                        </a:ext>
                      </a:extLst>
                    </a:gridCol>
                    <a:gridCol w="809951">
                      <a:extLst>
                        <a:ext uri="{9D8B030D-6E8A-4147-A177-3AD203B41FA5}">
                          <a16:colId xmlns:a16="http://schemas.microsoft.com/office/drawing/2014/main" val="4151198130"/>
                        </a:ext>
                      </a:extLst>
                    </a:gridCol>
                  </a:tblGrid>
                  <a:tr h="40951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813" t="-1471" r="-434146" b="-2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2537" t="-1471" r="-298507" b="-2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93985" t="-1471" r="-200752" b="-2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3985" t="-1471" r="-100752" b="-2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93985" t="-1471" r="-752" b="-297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9038760"/>
                      </a:ext>
                    </a:extLst>
                  </a:tr>
                  <a:tr h="40951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813" t="-102985" r="-434146" b="-2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2537" t="-102985" r="-298507" b="-2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93985" t="-102985" r="-200752" b="-2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3985" t="-102985" r="-100752" b="-2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93985" t="-102985" r="-752" b="-2014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662234"/>
                      </a:ext>
                    </a:extLst>
                  </a:tr>
                  <a:tr h="396240">
                    <a:tc gridSpan="5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2" t="-209231" r="-152" b="-10769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515744"/>
                      </a:ext>
                    </a:extLst>
                  </a:tr>
                  <a:tr h="40951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813" t="-295588" r="-434146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2537" t="-295588" r="-298507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93985" t="-295588" r="-200752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3985" t="-295588" r="-100752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93985" t="-295588" r="-752" b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2448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DA65B66F-F885-7993-427C-425445B1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8832" cy="1325563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RT-based semantics</a:t>
            </a:r>
            <a:endParaRPr lang="zh-CN" altLang="en-US" sz="3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C2F70CE-135A-532F-E628-977E491B4BC8}"/>
                  </a:ext>
                </a:extLst>
              </p:cNvPr>
              <p:cNvSpPr txBox="1"/>
              <p:nvPr/>
            </p:nvSpPr>
            <p:spPr>
              <a:xfrm>
                <a:off x="7711875" y="3742049"/>
                <a:ext cx="3542608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Independently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Resample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C2F70CE-135A-532F-E628-977E491B4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875" y="3742049"/>
                <a:ext cx="3542608" cy="17543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56CEEE8-B542-D27E-FAA4-5E4FB3A5B66F}"/>
              </a:ext>
            </a:extLst>
          </p:cNvPr>
          <p:cNvCxnSpPr>
            <a:cxnSpLocks/>
          </p:cNvCxnSpPr>
          <p:nvPr/>
        </p:nvCxnSpPr>
        <p:spPr>
          <a:xfrm>
            <a:off x="6357586" y="4641950"/>
            <a:ext cx="851338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74209F1-33FB-587E-CC0E-40AFD1EC55E1}"/>
                  </a:ext>
                </a:extLst>
              </p:cNvPr>
              <p:cNvSpPr txBox="1"/>
              <p:nvPr/>
            </p:nvSpPr>
            <p:spPr>
              <a:xfrm>
                <a:off x="941708" y="4488061"/>
                <a:ext cx="3919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74209F1-33FB-587E-CC0E-40AFD1EC5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08" y="4488061"/>
                <a:ext cx="391967" cy="307777"/>
              </a:xfrm>
              <a:prstGeom prst="rect">
                <a:avLst/>
              </a:prstGeom>
              <a:blipFill>
                <a:blip r:embed="rId7"/>
                <a:stretch>
                  <a:fillRect l="-12308" r="-12308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C76293B-5B3A-1553-78A6-1CD577F35307}"/>
                  </a:ext>
                </a:extLst>
              </p:cNvPr>
              <p:cNvSpPr txBox="1"/>
              <p:nvPr/>
            </p:nvSpPr>
            <p:spPr>
              <a:xfrm>
                <a:off x="7766246" y="5569432"/>
                <a:ext cx="361646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associated with some random distribution</a:t>
                </a:r>
                <a:r>
                  <a:rPr lang="en-US" altLang="zh-CN" sz="2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C76293B-5B3A-1553-78A6-1CD577F35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246" y="5569432"/>
                <a:ext cx="3616460" cy="707886"/>
              </a:xfrm>
              <a:prstGeom prst="rect">
                <a:avLst/>
              </a:prstGeom>
              <a:blipFill>
                <a:blip r:embed="rId8"/>
                <a:stretch>
                  <a:fillRect l="-1855" t="-5172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715106D-6995-B6B2-DEB5-6C270FFDB6F3}"/>
              </a:ext>
            </a:extLst>
          </p:cNvPr>
          <p:cNvCxnSpPr>
            <a:cxnSpLocks/>
          </p:cNvCxnSpPr>
          <p:nvPr/>
        </p:nvCxnSpPr>
        <p:spPr>
          <a:xfrm flipV="1">
            <a:off x="4707490" y="4434546"/>
            <a:ext cx="0" cy="1259173"/>
          </a:xfrm>
          <a:prstGeom prst="straightConnector1">
            <a:avLst/>
          </a:prstGeom>
          <a:ln w="12700">
            <a:solidFill>
              <a:srgbClr val="0066FF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3212C9-0E1C-281D-DA32-6B39E431E273}"/>
                  </a:ext>
                </a:extLst>
              </p:cNvPr>
              <p:cNvSpPr txBox="1"/>
              <p:nvPr/>
            </p:nvSpPr>
            <p:spPr>
              <a:xfrm>
                <a:off x="3466969" y="5693719"/>
                <a:ext cx="383035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Generated by sampling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000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3212C9-0E1C-281D-DA32-6B39E431E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969" y="5693719"/>
                <a:ext cx="3830358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B028049-7C3F-412B-175E-C645516D0233}"/>
                  </a:ext>
                </a:extLst>
              </p:cNvPr>
              <p:cNvSpPr txBox="1"/>
              <p:nvPr/>
            </p:nvSpPr>
            <p:spPr>
              <a:xfrm>
                <a:off x="1472693" y="3841670"/>
                <a:ext cx="4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B028049-7C3F-412B-175E-C645516D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693" y="3841670"/>
                <a:ext cx="48333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F26DA41-7785-C26F-2F69-52B388E75BCB}"/>
                  </a:ext>
                </a:extLst>
              </p:cNvPr>
              <p:cNvSpPr txBox="1"/>
              <p:nvPr/>
            </p:nvSpPr>
            <p:spPr>
              <a:xfrm>
                <a:off x="1472693" y="4249880"/>
                <a:ext cx="488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F26DA41-7785-C26F-2F69-52B388E75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693" y="4249880"/>
                <a:ext cx="48866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917C336-4A20-2E41-48C5-D88C53BC2B57}"/>
                  </a:ext>
                </a:extLst>
              </p:cNvPr>
              <p:cNvSpPr txBox="1"/>
              <p:nvPr/>
            </p:nvSpPr>
            <p:spPr>
              <a:xfrm>
                <a:off x="1451672" y="5062026"/>
                <a:ext cx="52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917C336-4A20-2E41-48C5-D88C53BC2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672" y="5062026"/>
                <a:ext cx="52142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20988E4-BAF3-5859-B5B7-7428F7BF1876}"/>
                  </a:ext>
                </a:extLst>
              </p:cNvPr>
              <p:cNvSpPr txBox="1"/>
              <p:nvPr/>
            </p:nvSpPr>
            <p:spPr>
              <a:xfrm>
                <a:off x="2099227" y="3449967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20988E4-BAF3-5859-B5B7-7428F7BF1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227" y="3449967"/>
                <a:ext cx="37061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71C05A6-7B34-2089-0BD4-75BB6A6EF08F}"/>
                  </a:ext>
                </a:extLst>
              </p:cNvPr>
              <p:cNvSpPr txBox="1"/>
              <p:nvPr/>
            </p:nvSpPr>
            <p:spPr>
              <a:xfrm>
                <a:off x="2908858" y="3449967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71C05A6-7B34-2089-0BD4-75BB6A6EF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858" y="3449967"/>
                <a:ext cx="37061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C645538-11AA-D8C3-4ECF-8118C6D49FDC}"/>
                  </a:ext>
                </a:extLst>
              </p:cNvPr>
              <p:cNvSpPr txBox="1"/>
              <p:nvPr/>
            </p:nvSpPr>
            <p:spPr>
              <a:xfrm>
                <a:off x="3719576" y="3449967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C645538-11AA-D8C3-4ECF-8118C6D49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576" y="3449967"/>
                <a:ext cx="37061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9A4320B-3B14-D53E-8C3D-283CA2A24FF9}"/>
                  </a:ext>
                </a:extLst>
              </p:cNvPr>
              <p:cNvSpPr txBox="1"/>
              <p:nvPr/>
            </p:nvSpPr>
            <p:spPr>
              <a:xfrm>
                <a:off x="4522183" y="3448515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9A4320B-3B14-D53E-8C3D-283CA2A24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183" y="3448515"/>
                <a:ext cx="37061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85ADFCEC-EFE4-B101-0CDA-A9BDF6CBD7D6}"/>
              </a:ext>
            </a:extLst>
          </p:cNvPr>
          <p:cNvSpPr txBox="1"/>
          <p:nvPr/>
        </p:nvSpPr>
        <p:spPr>
          <a:xfrm>
            <a:off x="2157417" y="2553950"/>
            <a:ext cx="3525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infinite number of samplings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1382E13-2394-CCF7-ADEC-6FAF37F2CE6F}"/>
                  </a:ext>
                </a:extLst>
              </p:cNvPr>
              <p:cNvSpPr txBox="1"/>
              <p:nvPr/>
            </p:nvSpPr>
            <p:spPr>
              <a:xfrm>
                <a:off x="5271809" y="3435267"/>
                <a:ext cx="4833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>
                  <a:solidFill>
                    <a:srgbClr val="212121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1382E13-2394-CCF7-ADEC-6FAF37F2C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809" y="3435267"/>
                <a:ext cx="483337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F003D25-0FDE-1D66-5BDB-A60826937905}"/>
                  </a:ext>
                </a:extLst>
              </p:cNvPr>
              <p:cNvSpPr txBox="1"/>
              <p:nvPr/>
            </p:nvSpPr>
            <p:spPr>
              <a:xfrm>
                <a:off x="1504212" y="4638171"/>
                <a:ext cx="4833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000" dirty="0">
                  <a:solidFill>
                    <a:srgbClr val="212121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F003D25-0FDE-1D66-5BDB-A60826937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212" y="4638171"/>
                <a:ext cx="483337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FC7FCC7-7945-2526-70C6-B2A3AD80C74E}"/>
                  </a:ext>
                </a:extLst>
              </p:cNvPr>
              <p:cNvSpPr txBox="1"/>
              <p:nvPr/>
            </p:nvSpPr>
            <p:spPr>
              <a:xfrm>
                <a:off x="838199" y="1658036"/>
                <a:ext cx="109304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  Introduce a random resampling table 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in the initial program configuration.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FC7FCC7-7945-2526-70C6-B2A3AD80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58036"/>
                <a:ext cx="10930469" cy="461665"/>
              </a:xfrm>
              <a:prstGeom prst="rect">
                <a:avLst/>
              </a:prstGeom>
              <a:blipFill>
                <a:blip r:embed="rId19"/>
                <a:stretch>
                  <a:fillRect l="-836"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号 4">
            <a:extLst>
              <a:ext uri="{FF2B5EF4-FFF2-40B4-BE49-F238E27FC236}">
                <a16:creationId xmlns:a16="http://schemas.microsoft.com/office/drawing/2014/main" id="{B32D9FC7-F9E5-9F25-AE17-FF767A287C53}"/>
              </a:ext>
            </a:extLst>
          </p:cNvPr>
          <p:cNvSpPr/>
          <p:nvPr/>
        </p:nvSpPr>
        <p:spPr>
          <a:xfrm rot="5400000">
            <a:off x="3690270" y="1254038"/>
            <a:ext cx="459618" cy="3991047"/>
          </a:xfrm>
          <a:prstGeom prst="leftBrace">
            <a:avLst>
              <a:gd name="adj1" fmla="val 79223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401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B660-D0CF-4B29-5B9F-298151587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CBA9C54E-5600-EEF4-F383-AE111A385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669" y="2649995"/>
            <a:ext cx="2614012" cy="11823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8214C0A-9469-D0BD-A168-529CF1AD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635"/>
            <a:ext cx="11058832" cy="1325563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RT-based semantics</a:t>
            </a:r>
            <a:endParaRPr lang="zh-CN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3EF72A7-1397-A0D8-0F94-0A63BEDAB392}"/>
                  </a:ext>
                </a:extLst>
              </p:cNvPr>
              <p:cNvSpPr txBox="1"/>
              <p:nvPr/>
            </p:nvSpPr>
            <p:spPr>
              <a:xfrm>
                <a:off x="3338456" y="3916573"/>
                <a:ext cx="3161356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Independently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00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3EF72A7-1397-A0D8-0F94-0A63BEDAB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6" y="3916573"/>
                <a:ext cx="3161356" cy="17543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5A8922C-6C46-4BCF-28E3-EE436F207499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919133" y="3484586"/>
            <a:ext cx="1" cy="43198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4F1EEE2-4E1F-A33B-B1C3-D0EBFAE35FEB}"/>
                  </a:ext>
                </a:extLst>
              </p:cNvPr>
              <p:cNvSpPr txBox="1"/>
              <p:nvPr/>
            </p:nvSpPr>
            <p:spPr>
              <a:xfrm>
                <a:off x="469047" y="5772642"/>
                <a:ext cx="469602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Deterministic table queries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𝑅𝑇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4F1EEE2-4E1F-A33B-B1C3-D0EBFAE35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47" y="5772642"/>
                <a:ext cx="4696029" cy="400110"/>
              </a:xfrm>
              <a:prstGeom prst="rect">
                <a:avLst/>
              </a:prstGeom>
              <a:blipFill>
                <a:blip r:embed="rId8"/>
                <a:stretch>
                  <a:fillRect l="-1429" t="-10606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8593C66-82EB-1E35-B573-0640076AB0A9}"/>
                  </a:ext>
                </a:extLst>
              </p:cNvPr>
              <p:cNvSpPr txBox="1"/>
              <p:nvPr/>
            </p:nvSpPr>
            <p:spPr>
              <a:xfrm>
                <a:off x="2840773" y="2838349"/>
                <a:ext cx="3919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8593C66-82EB-1E35-B573-0640076AB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773" y="2838349"/>
                <a:ext cx="391967" cy="307777"/>
              </a:xfrm>
              <a:prstGeom prst="rect">
                <a:avLst/>
              </a:prstGeom>
              <a:blipFill>
                <a:blip r:embed="rId9"/>
                <a:stretch>
                  <a:fillRect l="-12500" r="-14063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06356C4-4724-2395-6DC3-764E5FD4A129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817062" y="4258733"/>
            <a:ext cx="615374" cy="1513909"/>
          </a:xfrm>
          <a:prstGeom prst="straightConnector1">
            <a:avLst/>
          </a:prstGeom>
          <a:ln w="12700">
            <a:solidFill>
              <a:srgbClr val="00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ED2D925-5C21-392D-58FD-70B963133484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3045659" y="5202212"/>
            <a:ext cx="565735" cy="570430"/>
          </a:xfrm>
          <a:prstGeom prst="straightConnector1">
            <a:avLst/>
          </a:prstGeom>
          <a:ln w="12700">
            <a:solidFill>
              <a:srgbClr val="00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1628D15-B380-FCCF-EE20-EB07519B0B1F}"/>
              </a:ext>
            </a:extLst>
          </p:cNvPr>
          <p:cNvCxnSpPr>
            <a:cxnSpLocks/>
          </p:cNvCxnSpPr>
          <p:nvPr/>
        </p:nvCxnSpPr>
        <p:spPr>
          <a:xfrm>
            <a:off x="8717205" y="3992626"/>
            <a:ext cx="0" cy="953516"/>
          </a:xfrm>
          <a:prstGeom prst="line">
            <a:avLst/>
          </a:prstGeom>
          <a:ln w="12700" cap="flat">
            <a:miter lim="800000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33C873D-D6C2-0A07-7CBA-02C12A5E9888}"/>
                  </a:ext>
                </a:extLst>
              </p:cNvPr>
              <p:cNvSpPr txBox="1"/>
              <p:nvPr/>
            </p:nvSpPr>
            <p:spPr>
              <a:xfrm>
                <a:off x="7154627" y="4127073"/>
                <a:ext cx="153929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33C873D-D6C2-0A07-7CBA-02C12A5E9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627" y="4127073"/>
                <a:ext cx="1539295" cy="707886"/>
              </a:xfrm>
              <a:prstGeom prst="rect">
                <a:avLst/>
              </a:prstGeom>
              <a:blipFill>
                <a:blip r:embed="rId10"/>
                <a:stretch>
                  <a:fillRect l="-2381" t="-431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DE9F975-87C1-4647-437E-CFE5A78F2F78}"/>
                  </a:ext>
                </a:extLst>
              </p:cNvPr>
              <p:cNvSpPr txBox="1"/>
              <p:nvPr/>
            </p:nvSpPr>
            <p:spPr>
              <a:xfrm>
                <a:off x="10037378" y="5545989"/>
                <a:ext cx="18784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2, 3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DE9F975-87C1-4647-437E-CFE5A78F2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7378" y="5545989"/>
                <a:ext cx="1878412" cy="400110"/>
              </a:xfrm>
              <a:prstGeom prst="rect">
                <a:avLst/>
              </a:prstGeom>
              <a:blipFill>
                <a:blip r:embed="rId11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81EA716-AE35-912C-FF11-BCF860E10A66}"/>
                  </a:ext>
                </a:extLst>
              </p:cNvPr>
              <p:cNvSpPr txBox="1"/>
              <p:nvPr/>
            </p:nvSpPr>
            <p:spPr>
              <a:xfrm>
                <a:off x="10037378" y="3981146"/>
                <a:ext cx="20571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Leftmost unread entry of line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81EA716-AE35-912C-FF11-BCF860E10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7378" y="3981146"/>
                <a:ext cx="2057108" cy="707886"/>
              </a:xfrm>
              <a:prstGeom prst="rect">
                <a:avLst/>
              </a:prstGeom>
              <a:blipFill>
                <a:blip r:embed="rId12"/>
                <a:stretch>
                  <a:fillRect l="-3264" t="-431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E5F4673E-E9D8-7DD5-A1B1-DA2C89307D3E}"/>
              </a:ext>
            </a:extLst>
          </p:cNvPr>
          <p:cNvSpPr/>
          <p:nvPr/>
        </p:nvSpPr>
        <p:spPr>
          <a:xfrm>
            <a:off x="3611394" y="5060794"/>
            <a:ext cx="1268382" cy="282835"/>
          </a:xfrm>
          <a:prstGeom prst="rect">
            <a:avLst/>
          </a:prstGeom>
          <a:noFill/>
          <a:ln w="1905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065DED2-4773-718B-C385-AC6FA3F38DF1}"/>
              </a:ext>
            </a:extLst>
          </p:cNvPr>
          <p:cNvSpPr/>
          <p:nvPr/>
        </p:nvSpPr>
        <p:spPr>
          <a:xfrm>
            <a:off x="6968407" y="2461110"/>
            <a:ext cx="4967115" cy="3998962"/>
          </a:xfrm>
          <a:prstGeom prst="rect">
            <a:avLst/>
          </a:prstGeom>
          <a:noFill/>
          <a:ln w="1905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DE1CEE0-0CF2-EBD6-BF38-E30E49E34294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4879776" y="5202212"/>
            <a:ext cx="2088631" cy="5460"/>
          </a:xfrm>
          <a:prstGeom prst="straightConnector1">
            <a:avLst/>
          </a:prstGeom>
          <a:ln w="12700">
            <a:solidFill>
              <a:srgbClr val="00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F63407E-093D-4AA1-1AA6-B1F6A6772329}"/>
                  </a:ext>
                </a:extLst>
              </p:cNvPr>
              <p:cNvSpPr txBox="1"/>
              <p:nvPr/>
            </p:nvSpPr>
            <p:spPr>
              <a:xfrm>
                <a:off x="838199" y="1658036"/>
                <a:ext cx="115850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  Re-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interpret </a:t>
                </a:r>
                <a:r>
                  <a:rPr lang="en-US" altLang="zh-CN" sz="2400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sampling operations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program </a:t>
                </a:r>
                <a:r>
                  <a:rPr lang="en-US" altLang="zh-CN" sz="2400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deterministic table queries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F63407E-093D-4AA1-1AA6-B1F6A6772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58036"/>
                <a:ext cx="11585028" cy="461665"/>
              </a:xfrm>
              <a:prstGeom prst="rect">
                <a:avLst/>
              </a:prstGeom>
              <a:blipFill>
                <a:blip r:embed="rId13"/>
                <a:stretch>
                  <a:fillRect l="-789"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>
            <a:extLst>
              <a:ext uri="{FF2B5EF4-FFF2-40B4-BE49-F238E27FC236}">
                <a16:creationId xmlns:a16="http://schemas.microsoft.com/office/drawing/2014/main" id="{85BCB4AB-9ED1-EAF2-29B5-A4FCB5128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907" y="2334104"/>
            <a:ext cx="2614012" cy="1182359"/>
          </a:xfrm>
          <a:prstGeom prst="rect">
            <a:avLst/>
          </a:prstGeom>
        </p:spPr>
      </p:pic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214434D-9036-6F38-5F26-34FC2E701225}"/>
              </a:ext>
            </a:extLst>
          </p:cNvPr>
          <p:cNvCxnSpPr>
            <a:cxnSpLocks/>
          </p:cNvCxnSpPr>
          <p:nvPr/>
        </p:nvCxnSpPr>
        <p:spPr>
          <a:xfrm>
            <a:off x="7981406" y="2683863"/>
            <a:ext cx="0" cy="1854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EEE9CE3-1808-50E1-846B-9BD25DFB2A15}"/>
              </a:ext>
            </a:extLst>
          </p:cNvPr>
          <p:cNvCxnSpPr>
            <a:cxnSpLocks/>
          </p:cNvCxnSpPr>
          <p:nvPr/>
        </p:nvCxnSpPr>
        <p:spPr>
          <a:xfrm>
            <a:off x="8466378" y="2930857"/>
            <a:ext cx="0" cy="1854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C5BB714-9542-C798-2507-A73897909BEA}"/>
              </a:ext>
            </a:extLst>
          </p:cNvPr>
          <p:cNvCxnSpPr>
            <a:cxnSpLocks/>
          </p:cNvCxnSpPr>
          <p:nvPr/>
        </p:nvCxnSpPr>
        <p:spPr>
          <a:xfrm>
            <a:off x="7554719" y="3398031"/>
            <a:ext cx="0" cy="1854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>
            <a:extLst>
              <a:ext uri="{FF2B5EF4-FFF2-40B4-BE49-F238E27FC236}">
                <a16:creationId xmlns:a16="http://schemas.microsoft.com/office/drawing/2014/main" id="{04DD30C2-093B-B701-4E4D-D1905A7DD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669" y="5045314"/>
            <a:ext cx="2614012" cy="1182359"/>
          </a:xfrm>
          <a:prstGeom prst="rect">
            <a:avLst/>
          </a:prstGeom>
        </p:spPr>
      </p:pic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28703C1-8DF9-A898-13E2-B77BD7456CD4}"/>
              </a:ext>
            </a:extLst>
          </p:cNvPr>
          <p:cNvCxnSpPr>
            <a:cxnSpLocks/>
          </p:cNvCxnSpPr>
          <p:nvPr/>
        </p:nvCxnSpPr>
        <p:spPr>
          <a:xfrm>
            <a:off x="7981406" y="5079182"/>
            <a:ext cx="0" cy="1854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14B3708-5966-56D9-71B0-9E7DACD14962}"/>
              </a:ext>
            </a:extLst>
          </p:cNvPr>
          <p:cNvCxnSpPr>
            <a:cxnSpLocks/>
          </p:cNvCxnSpPr>
          <p:nvPr/>
        </p:nvCxnSpPr>
        <p:spPr>
          <a:xfrm>
            <a:off x="8940511" y="5326176"/>
            <a:ext cx="0" cy="1854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DC07EB6-728D-7A18-B7B6-D91F9F45454A}"/>
              </a:ext>
            </a:extLst>
          </p:cNvPr>
          <p:cNvCxnSpPr>
            <a:cxnSpLocks/>
          </p:cNvCxnSpPr>
          <p:nvPr/>
        </p:nvCxnSpPr>
        <p:spPr>
          <a:xfrm>
            <a:off x="7554719" y="5793350"/>
            <a:ext cx="0" cy="1854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36DF001C-024F-AFC0-61C1-749EF65AE45C}"/>
              </a:ext>
            </a:extLst>
          </p:cNvPr>
          <p:cNvSpPr/>
          <p:nvPr/>
        </p:nvSpPr>
        <p:spPr>
          <a:xfrm>
            <a:off x="8856820" y="3113780"/>
            <a:ext cx="471480" cy="23902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5659E25-BB06-1613-E0A4-ABF5B0FB11B5}"/>
              </a:ext>
            </a:extLst>
          </p:cNvPr>
          <p:cNvCxnSpPr>
            <a:cxnSpLocks/>
          </p:cNvCxnSpPr>
          <p:nvPr/>
        </p:nvCxnSpPr>
        <p:spPr>
          <a:xfrm flipH="1" flipV="1">
            <a:off x="9086248" y="3273131"/>
            <a:ext cx="932372" cy="7194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06443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CF163-1165-58DB-E676-5D7F2997A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7235D-F7CF-6C86-4F39-F9D307F0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8832" cy="1325563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Semantics equivalence</a:t>
            </a:r>
            <a:endParaRPr lang="zh-CN" altLang="en-US" sz="3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BF1351-B1A6-4DE6-88EF-0703051D3B14}"/>
              </a:ext>
            </a:extLst>
          </p:cNvPr>
          <p:cNvSpPr txBox="1"/>
          <p:nvPr/>
        </p:nvSpPr>
        <p:spPr>
          <a:xfrm>
            <a:off x="838200" y="1992105"/>
            <a:ext cx="106913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RT-based semantics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equivalent to the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distribution-based semantics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E8EAEB8-2182-5522-FF17-FD10188C0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81" y="3429000"/>
            <a:ext cx="4767471" cy="22494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70000"/>
              </a:prstClr>
            </a:outerShdw>
          </a:effectLst>
        </p:spPr>
      </p:pic>
      <p:sp>
        <p:nvSpPr>
          <p:cNvPr id="35" name="箭头: 左右 34">
            <a:extLst>
              <a:ext uri="{FF2B5EF4-FFF2-40B4-BE49-F238E27FC236}">
                <a16:creationId xmlns:a16="http://schemas.microsoft.com/office/drawing/2014/main" id="{1D466840-6784-2A2C-0C13-AE51727D4D27}"/>
              </a:ext>
            </a:extLst>
          </p:cNvPr>
          <p:cNvSpPr/>
          <p:nvPr/>
        </p:nvSpPr>
        <p:spPr>
          <a:xfrm>
            <a:off x="5876936" y="4322885"/>
            <a:ext cx="1084902" cy="461665"/>
          </a:xfrm>
          <a:prstGeom prst="leftRightArrow">
            <a:avLst>
              <a:gd name="adj1" fmla="val 4516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1C23530A-2877-EAD5-A0E2-AB8AE0056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699" y="3571743"/>
            <a:ext cx="4272789" cy="19639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70000"/>
              </a:prst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5AD6A52-A24A-7222-EA31-9836EEC777E1}"/>
              </a:ext>
            </a:extLst>
          </p:cNvPr>
          <p:cNvSpPr/>
          <p:nvPr/>
        </p:nvSpPr>
        <p:spPr>
          <a:xfrm>
            <a:off x="1502979" y="3460530"/>
            <a:ext cx="2638097" cy="323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F17AF5-050D-3306-400B-6D78F82DE980}"/>
              </a:ext>
            </a:extLst>
          </p:cNvPr>
          <p:cNvSpPr txBox="1"/>
          <p:nvPr/>
        </p:nvSpPr>
        <p:spPr>
          <a:xfrm>
            <a:off x="1849819" y="3429000"/>
            <a:ext cx="2398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initial config, introduce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41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CDE5F-D488-9EE1-B660-EF3781380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263E0-172F-547C-9E47-C4C94079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proof path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0256CEB-9C9A-489A-49C5-B48688BF4A6E}"/>
                  </a:ext>
                </a:extLst>
              </p:cNvPr>
              <p:cNvSpPr txBox="1"/>
              <p:nvPr/>
            </p:nvSpPr>
            <p:spPr>
              <a:xfrm>
                <a:off x="3609526" y="1701394"/>
                <a:ext cx="66125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0256CEB-9C9A-489A-49C5-B48688BF4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526" y="1701394"/>
                <a:ext cx="661255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0BD19E4-CE43-97EE-86C2-FAA675BD8CEE}"/>
                  </a:ext>
                </a:extLst>
              </p:cNvPr>
              <p:cNvSpPr txBox="1"/>
              <p:nvPr/>
            </p:nvSpPr>
            <p:spPr>
              <a:xfrm>
                <a:off x="6761914" y="2186012"/>
                <a:ext cx="3077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⇑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0BD19E4-CE43-97EE-86C2-FAA675BD8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914" y="2186012"/>
                <a:ext cx="30777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CBDABC7-1899-786F-032C-5AB3E825E1E0}"/>
                  </a:ext>
                </a:extLst>
              </p:cNvPr>
              <p:cNvSpPr txBox="1"/>
              <p:nvPr/>
            </p:nvSpPr>
            <p:spPr>
              <a:xfrm>
                <a:off x="2907958" y="2854009"/>
                <a:ext cx="7207043" cy="434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r>
                            <m:rPr>
                              <m:nor/>
                            </m:rPr>
                            <a:rPr lang="zh-CN" altLang="en-US" sz="2000" dirty="0">
                              <a:solidFill>
                                <a:schemeClr val="tx1"/>
                              </a:solidFill>
                            </a:rPr>
                            <m:t>⊨</m:t>
                          </m:r>
                          <m:r>
                            <m:rPr>
                              <m:nor/>
                            </m:rPr>
                            <a:rPr lang="en-US" altLang="zh-CN" sz="20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𝐭𝐫𝐮𝐞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MT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nor/>
                            </m:rPr>
                            <a:rPr lang="en-US" altLang="zh-CN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check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CBDABC7-1899-786F-032C-5AB3E825E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958" y="2854009"/>
                <a:ext cx="7207043" cy="434158"/>
              </a:xfrm>
              <a:prstGeom prst="rect">
                <a:avLst/>
              </a:prstGeom>
              <a:blipFill>
                <a:blip r:embed="rId8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4B176CD-5EBC-5C54-B7F4-4497B18E9C27}"/>
                  </a:ext>
                </a:extLst>
              </p:cNvPr>
              <p:cNvSpPr txBox="1"/>
              <p:nvPr/>
            </p:nvSpPr>
            <p:spPr>
              <a:xfrm>
                <a:off x="8644145" y="2854345"/>
                <a:ext cx="3636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4B176CD-5EBC-5C54-B7F4-4497B18E9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145" y="2854345"/>
                <a:ext cx="36369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EECBAB6-B55A-D890-DF3C-0BBA4C5495D4}"/>
                  </a:ext>
                </a:extLst>
              </p:cNvPr>
              <p:cNvSpPr txBox="1"/>
              <p:nvPr/>
            </p:nvSpPr>
            <p:spPr>
              <a:xfrm>
                <a:off x="8960998" y="2855777"/>
                <a:ext cx="53901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EECBAB6-B55A-D890-DF3C-0BBA4C549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998" y="2855777"/>
                <a:ext cx="539015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F370191-2393-5F39-0806-3850463A48B8}"/>
                  </a:ext>
                </a:extLst>
              </p:cNvPr>
              <p:cNvSpPr txBox="1"/>
              <p:nvPr/>
            </p:nvSpPr>
            <p:spPr>
              <a:xfrm>
                <a:off x="2759776" y="3885940"/>
                <a:ext cx="7207043" cy="434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en-US" sz="2000" dirty="0">
                                  <a:solidFill>
                                    <a:schemeClr val="tx1"/>
                                  </a:solidFill>
                                </a:rPr>
                                <m:t>⊨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000" smtClean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RT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𝐭𝐫𝐮𝐞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MT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nor/>
                            </m:rPr>
                            <a:rPr lang="en-US" altLang="zh-CN" sz="200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check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F370191-2393-5F39-0806-3850463A4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776" y="3885940"/>
                <a:ext cx="7207043" cy="434158"/>
              </a:xfrm>
              <a:prstGeom prst="rect">
                <a:avLst/>
              </a:prstGeom>
              <a:blipFill>
                <a:blip r:embed="rId11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6145310-456A-9210-119C-FBBD87515F67}"/>
                  </a:ext>
                </a:extLst>
              </p:cNvPr>
              <p:cNvSpPr txBox="1"/>
              <p:nvPr/>
            </p:nvSpPr>
            <p:spPr>
              <a:xfrm>
                <a:off x="6444945" y="3383000"/>
                <a:ext cx="3077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⇑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6145310-456A-9210-119C-FBBD87515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945" y="3383000"/>
                <a:ext cx="30777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1FFCD40-5D17-4233-002D-E73F7C7AA52D}"/>
              </a:ext>
            </a:extLst>
          </p:cNvPr>
          <p:cNvCxnSpPr>
            <a:cxnSpLocks/>
          </p:cNvCxnSpPr>
          <p:nvPr/>
        </p:nvCxnSpPr>
        <p:spPr>
          <a:xfrm>
            <a:off x="6752483" y="4376054"/>
            <a:ext cx="11302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C9CD6E6-5312-A0B3-45D1-C2CF9F64775D}"/>
              </a:ext>
            </a:extLst>
          </p:cNvPr>
          <p:cNvCxnSpPr>
            <a:cxnSpLocks/>
          </p:cNvCxnSpPr>
          <p:nvPr/>
        </p:nvCxnSpPr>
        <p:spPr>
          <a:xfrm flipH="1">
            <a:off x="5591501" y="4376927"/>
            <a:ext cx="1636110" cy="5273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A8B967E-F3EC-CCE4-6553-DA9E349D71DE}"/>
              </a:ext>
            </a:extLst>
          </p:cNvPr>
          <p:cNvSpPr txBox="1"/>
          <p:nvPr/>
        </p:nvSpPr>
        <p:spPr>
          <a:xfrm>
            <a:off x="1530436" y="4902178"/>
            <a:ext cx="400596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in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RT-based semantics</a:t>
            </a:r>
            <a:endParaRPr lang="zh-CN" altLang="en-US" sz="24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8AA6E8F-FA52-F326-09CF-1855EC077AC9}"/>
              </a:ext>
            </a:extLst>
          </p:cNvPr>
          <p:cNvCxnSpPr>
            <a:cxnSpLocks/>
          </p:cNvCxnSpPr>
          <p:nvPr/>
        </p:nvCxnSpPr>
        <p:spPr>
          <a:xfrm>
            <a:off x="5515384" y="4374810"/>
            <a:ext cx="9573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922CC27-92EE-BCBB-908A-07762A7A7892}"/>
              </a:ext>
            </a:extLst>
          </p:cNvPr>
          <p:cNvCxnSpPr>
            <a:cxnSpLocks/>
          </p:cNvCxnSpPr>
          <p:nvPr/>
        </p:nvCxnSpPr>
        <p:spPr>
          <a:xfrm flipH="1">
            <a:off x="5255170" y="4374810"/>
            <a:ext cx="735724" cy="5273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0975FB3-5330-0084-77EE-1ADD7491B1CD}"/>
              </a:ext>
            </a:extLst>
          </p:cNvPr>
          <p:cNvCxnSpPr>
            <a:cxnSpLocks/>
          </p:cNvCxnSpPr>
          <p:nvPr/>
        </p:nvCxnSpPr>
        <p:spPr>
          <a:xfrm>
            <a:off x="6741973" y="2846169"/>
            <a:ext cx="110925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6EBFD0B-D70A-7264-8F90-1F481EB5196B}"/>
              </a:ext>
            </a:extLst>
          </p:cNvPr>
          <p:cNvCxnSpPr>
            <a:cxnSpLocks/>
          </p:cNvCxnSpPr>
          <p:nvPr/>
        </p:nvCxnSpPr>
        <p:spPr>
          <a:xfrm flipH="1" flipV="1">
            <a:off x="5664010" y="2330733"/>
            <a:ext cx="1563601" cy="514192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CB3CC4E-594E-9012-B746-AF17E7BA0F75}"/>
              </a:ext>
            </a:extLst>
          </p:cNvPr>
          <p:cNvSpPr txBox="1"/>
          <p:nvPr/>
        </p:nvSpPr>
        <p:spPr>
          <a:xfrm>
            <a:off x="520808" y="1942891"/>
            <a:ext cx="5077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in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distribution-based semantics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92F3D73-1C40-2450-33F6-556851E9B068}"/>
              </a:ext>
            </a:extLst>
          </p:cNvPr>
          <p:cNvCxnSpPr>
            <a:cxnSpLocks/>
          </p:cNvCxnSpPr>
          <p:nvPr/>
        </p:nvCxnSpPr>
        <p:spPr>
          <a:xfrm>
            <a:off x="5515384" y="2844925"/>
            <a:ext cx="94657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DFDAA44-A1CC-EA07-3BFD-6C9C38EF8686}"/>
              </a:ext>
            </a:extLst>
          </p:cNvPr>
          <p:cNvCxnSpPr>
            <a:cxnSpLocks/>
          </p:cNvCxnSpPr>
          <p:nvPr/>
        </p:nvCxnSpPr>
        <p:spPr>
          <a:xfrm flipH="1" flipV="1">
            <a:off x="5321759" y="2457972"/>
            <a:ext cx="668896" cy="386953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弧形 53">
            <a:extLst>
              <a:ext uri="{FF2B5EF4-FFF2-40B4-BE49-F238E27FC236}">
                <a16:creationId xmlns:a16="http://schemas.microsoft.com/office/drawing/2014/main" id="{7FD15B68-3402-0D65-9757-028090DC9DA3}"/>
              </a:ext>
            </a:extLst>
          </p:cNvPr>
          <p:cNvSpPr/>
          <p:nvPr/>
        </p:nvSpPr>
        <p:spPr>
          <a:xfrm rot="13500000">
            <a:off x="3404075" y="2174077"/>
            <a:ext cx="2995871" cy="2995871"/>
          </a:xfrm>
          <a:prstGeom prst="arc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27E0367-9EE3-9425-B853-0459B7A00C34}"/>
              </a:ext>
            </a:extLst>
          </p:cNvPr>
          <p:cNvSpPr txBox="1"/>
          <p:nvPr/>
        </p:nvSpPr>
        <p:spPr>
          <a:xfrm>
            <a:off x="1482753" y="344660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Equivalent!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A5DA5DA3-B50F-ADE4-4337-193A41E0529F}"/>
                  </a:ext>
                </a:extLst>
              </p:cNvPr>
              <p:cNvSpPr txBox="1"/>
              <p:nvPr/>
            </p:nvSpPr>
            <p:spPr>
              <a:xfrm>
                <a:off x="6449005" y="4861293"/>
                <a:ext cx="3077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⇑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A5DA5DA3-B50F-ADE4-4337-193A41E0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005" y="4861293"/>
                <a:ext cx="30777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>
            <a:extLst>
              <a:ext uri="{FF2B5EF4-FFF2-40B4-BE49-F238E27FC236}">
                <a16:creationId xmlns:a16="http://schemas.microsoft.com/office/drawing/2014/main" id="{86017B2A-D0F4-1FB0-5AB4-FAF56CAD2D23}"/>
              </a:ext>
            </a:extLst>
          </p:cNvPr>
          <p:cNvSpPr txBox="1"/>
          <p:nvPr/>
        </p:nvSpPr>
        <p:spPr>
          <a:xfrm>
            <a:off x="6355069" y="5350856"/>
            <a:ext cx="4956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193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29" grpId="0" animBg="1"/>
      <p:bldP spid="54" grpId="0" animBg="1"/>
      <p:bldP spid="55" grpId="0"/>
      <p:bldP spid="56" grpId="0"/>
      <p:bldP spid="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F0C6F-C302-23F6-AC62-5FEE570DD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C0DD6-53EE-45C5-560B-7B750415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8832" cy="1325563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Next: reduce relational reasoning to unary reasoning</a:t>
            </a:r>
            <a:endParaRPr lang="zh-CN" altLang="en-US" sz="3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6E40B3A-F8E3-8218-E588-8457A4D31F7C}"/>
                  </a:ext>
                </a:extLst>
              </p:cNvPr>
              <p:cNvSpPr txBox="1"/>
              <p:nvPr/>
            </p:nvSpPr>
            <p:spPr>
              <a:xfrm>
                <a:off x="792726" y="1466022"/>
                <a:ext cx="10606548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en-US" sz="2400" dirty="0">
                                  <a:solidFill>
                                    <a:schemeClr val="tx1"/>
                                  </a:solidFill>
                                </a:rPr>
                                <m:t>⊨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RT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𝐭𝐫𝐮𝐞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MT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nor/>
                            </m:rPr>
                            <a:rPr lang="en-US" altLang="zh-CN" sz="240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check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6E40B3A-F8E3-8218-E588-8457A4D31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26" y="1466022"/>
                <a:ext cx="10606548" cy="502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C7A9CA53-38F6-3B03-50BE-5DE5E65E6C91}"/>
              </a:ext>
            </a:extLst>
          </p:cNvPr>
          <p:cNvSpPr txBox="1"/>
          <p:nvPr/>
        </p:nvSpPr>
        <p:spPr>
          <a:xfrm>
            <a:off x="838199" y="1466022"/>
            <a:ext cx="145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7E8E410-9062-BDCC-7733-716F14192809}"/>
                  </a:ext>
                </a:extLst>
              </p:cNvPr>
              <p:cNvSpPr txBox="1"/>
              <p:nvPr/>
            </p:nvSpPr>
            <p:spPr>
              <a:xfrm>
                <a:off x="2128044" y="4257021"/>
                <a:ext cx="3161356" cy="20549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Independently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00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holds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7E8E410-9062-BDCC-7733-716F14192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044" y="4257021"/>
                <a:ext cx="3161356" cy="20549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79A6E4B-515F-E337-ECA3-F2B4418E6E97}"/>
                  </a:ext>
                </a:extLst>
              </p:cNvPr>
              <p:cNvSpPr txBox="1"/>
              <p:nvPr/>
            </p:nvSpPr>
            <p:spPr>
              <a:xfrm>
                <a:off x="6902602" y="4257021"/>
                <a:ext cx="3161356" cy="20549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  <a:endParaRPr lang="en-US" altLang="zh-CN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holds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79A6E4B-515F-E337-ECA3-F2B4418E6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602" y="4257021"/>
                <a:ext cx="3161356" cy="20549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320F19-D0C1-8CFC-299D-5D707B801DC1}"/>
                  </a:ext>
                </a:extLst>
              </p:cNvPr>
              <p:cNvSpPr txBox="1"/>
              <p:nvPr/>
            </p:nvSpPr>
            <p:spPr>
              <a:xfrm>
                <a:off x="813189" y="4258153"/>
                <a:ext cx="1637164" cy="434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MT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320F19-D0C1-8CFC-299D-5D707B801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89" y="4258153"/>
                <a:ext cx="1637164" cy="434158"/>
              </a:xfrm>
              <a:prstGeom prst="rect">
                <a:avLst/>
              </a:prstGeom>
              <a:blipFill>
                <a:blip r:embed="rId8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8DD6583-C796-033A-0758-3E19562F2D22}"/>
                  </a:ext>
                </a:extLst>
              </p:cNvPr>
              <p:cNvSpPr txBox="1"/>
              <p:nvPr/>
            </p:nvSpPr>
            <p:spPr>
              <a:xfrm>
                <a:off x="9935275" y="4273116"/>
                <a:ext cx="163716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check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𝑤𝑡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8DD6583-C796-033A-0758-3E19562F2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275" y="4273116"/>
                <a:ext cx="163716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1BEAF9F-FF3B-F359-08CE-D5894FBAE200}"/>
              </a:ext>
            </a:extLst>
          </p:cNvPr>
          <p:cNvCxnSpPr/>
          <p:nvPr/>
        </p:nvCxnSpPr>
        <p:spPr>
          <a:xfrm>
            <a:off x="2128042" y="5950501"/>
            <a:ext cx="316135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016015E-804C-BF0C-43EB-9345C7DE3E52}"/>
              </a:ext>
            </a:extLst>
          </p:cNvPr>
          <p:cNvCxnSpPr/>
          <p:nvPr/>
        </p:nvCxnSpPr>
        <p:spPr>
          <a:xfrm>
            <a:off x="6911478" y="5950501"/>
            <a:ext cx="316135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A3A3AB1B-FCF5-6FC3-8BE4-6052C28FBF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95078"/>
                  </p:ext>
                </p:extLst>
              </p:nvPr>
            </p:nvGraphicFramePr>
            <p:xfrm>
              <a:off x="2578395" y="2844464"/>
              <a:ext cx="2294563" cy="9846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911">
                      <a:extLst>
                        <a:ext uri="{9D8B030D-6E8A-4147-A177-3AD203B41FA5}">
                          <a16:colId xmlns:a16="http://schemas.microsoft.com/office/drawing/2014/main" val="28290397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1338897206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952881518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1076623633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4151198130"/>
                        </a:ext>
                      </a:extLst>
                    </a:gridCol>
                  </a:tblGrid>
                  <a:tr h="23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9038760"/>
                      </a:ext>
                    </a:extLst>
                  </a:tr>
                  <a:tr h="23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662234"/>
                      </a:ext>
                    </a:extLst>
                  </a:tr>
                  <a:tr h="230263">
                    <a:tc gridSpan="5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76" marR="71076" marT="35538" marB="355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515744"/>
                      </a:ext>
                    </a:extLst>
                  </a:tr>
                  <a:tr h="23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2448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A3A3AB1B-FCF5-6FC3-8BE4-6052C28FBF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95078"/>
                  </p:ext>
                </p:extLst>
              </p:nvPr>
            </p:nvGraphicFramePr>
            <p:xfrm>
              <a:off x="2578395" y="2844464"/>
              <a:ext cx="2294563" cy="9846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911">
                      <a:extLst>
                        <a:ext uri="{9D8B030D-6E8A-4147-A177-3AD203B41FA5}">
                          <a16:colId xmlns:a16="http://schemas.microsoft.com/office/drawing/2014/main" val="28290397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1338897206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952881518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1076623633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4151198130"/>
                        </a:ext>
                      </a:extLst>
                    </a:gridCol>
                  </a:tblGrid>
                  <a:tr h="2435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408" t="-2500" r="-433803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93506" t="-2500" r="-300000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93506" t="-2500" r="-200000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97368" t="-2500" r="-102632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392208" t="-2500" r="-1299" b="-3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9038760"/>
                      </a:ext>
                    </a:extLst>
                  </a:tr>
                  <a:tr h="2435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408" t="-100000" r="-433803" b="-2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93506" t="-100000" r="-300000" b="-2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93506" t="-100000" r="-200000" b="-2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97368" t="-100000" r="-102632" b="-2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392208" t="-100000" r="-1299" b="-20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662234"/>
                      </a:ext>
                    </a:extLst>
                  </a:tr>
                  <a:tr h="253956">
                    <a:tc gridSpan="5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1076" marR="71076" marT="35538" marB="355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65" t="-195238" r="-265" b="-1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515744"/>
                      </a:ext>
                    </a:extLst>
                  </a:tr>
                  <a:tr h="2435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408" t="-310000" r="-43380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93506" t="-310000" r="-3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93506" t="-310000" r="-2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97368" t="-310000" r="-102632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392208" t="-310000" r="-1299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24481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E80F661-1DF5-94C2-B295-25DE0E76B7CD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725676" y="3829160"/>
            <a:ext cx="1" cy="43198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43BE471-4E1B-15F0-DE1D-4BD91CBD48FE}"/>
                  </a:ext>
                </a:extLst>
              </p:cNvPr>
              <p:cNvSpPr txBox="1"/>
              <p:nvPr/>
            </p:nvSpPr>
            <p:spPr>
              <a:xfrm>
                <a:off x="2016345" y="3182923"/>
                <a:ext cx="3919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43BE471-4E1B-15F0-DE1D-4BD91CBD4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345" y="3182923"/>
                <a:ext cx="391967" cy="307777"/>
              </a:xfrm>
              <a:prstGeom prst="rect">
                <a:avLst/>
              </a:prstGeom>
              <a:blipFill>
                <a:blip r:embed="rId14"/>
                <a:stretch>
                  <a:fillRect l="-14063" r="-12500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114FD67E-5BBB-E404-E342-4D36B843FC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6854643"/>
                  </p:ext>
                </p:extLst>
              </p:nvPr>
            </p:nvGraphicFramePr>
            <p:xfrm>
              <a:off x="7399890" y="2844331"/>
              <a:ext cx="2294563" cy="9846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911">
                      <a:extLst>
                        <a:ext uri="{9D8B030D-6E8A-4147-A177-3AD203B41FA5}">
                          <a16:colId xmlns:a16="http://schemas.microsoft.com/office/drawing/2014/main" val="28290397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1338897206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952881518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1076623633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4151198130"/>
                        </a:ext>
                      </a:extLst>
                    </a:gridCol>
                  </a:tblGrid>
                  <a:tr h="23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9038760"/>
                      </a:ext>
                    </a:extLst>
                  </a:tr>
                  <a:tr h="23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662234"/>
                      </a:ext>
                    </a:extLst>
                  </a:tr>
                  <a:tr h="230263">
                    <a:tc gridSpan="5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76" marR="71076" marT="35538" marB="355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515744"/>
                      </a:ext>
                    </a:extLst>
                  </a:tr>
                  <a:tr h="23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2448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114FD67E-5BBB-E404-E342-4D36B843FC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6854643"/>
                  </p:ext>
                </p:extLst>
              </p:nvPr>
            </p:nvGraphicFramePr>
            <p:xfrm>
              <a:off x="7399890" y="2844331"/>
              <a:ext cx="2294563" cy="9846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911">
                      <a:extLst>
                        <a:ext uri="{9D8B030D-6E8A-4147-A177-3AD203B41FA5}">
                          <a16:colId xmlns:a16="http://schemas.microsoft.com/office/drawing/2014/main" val="28290397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1338897206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952881518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1076623633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4151198130"/>
                        </a:ext>
                      </a:extLst>
                    </a:gridCol>
                  </a:tblGrid>
                  <a:tr h="2435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408" t="-2500" r="-433803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3506" t="-2500" r="-300000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93506" t="-2500" r="-200000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97368" t="-2500" r="-102632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392208" t="-2500" r="-1299" b="-3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9038760"/>
                      </a:ext>
                    </a:extLst>
                  </a:tr>
                  <a:tr h="2435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408" t="-100000" r="-433803" b="-2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3506" t="-100000" r="-300000" b="-2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93506" t="-100000" r="-200000" b="-2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97368" t="-100000" r="-102632" b="-2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392208" t="-100000" r="-1299" b="-20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662234"/>
                      </a:ext>
                    </a:extLst>
                  </a:tr>
                  <a:tr h="253956">
                    <a:tc gridSpan="5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1076" marR="71076" marT="35538" marB="355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65" t="-195238" r="-265" b="-1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515744"/>
                      </a:ext>
                    </a:extLst>
                  </a:tr>
                  <a:tr h="2435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408" t="-310000" r="-43380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3506" t="-310000" r="-3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93506" t="-310000" r="-2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97368" t="-310000" r="-102632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392208" t="-310000" r="-1299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24481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CE89C75-4A4B-3DDF-FE7C-6AD168A9B94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547171" y="3829027"/>
            <a:ext cx="1" cy="43198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579DE64-F194-D064-D806-CEAEF1D974ED}"/>
                  </a:ext>
                </a:extLst>
              </p:cNvPr>
              <p:cNvSpPr txBox="1"/>
              <p:nvPr/>
            </p:nvSpPr>
            <p:spPr>
              <a:xfrm>
                <a:off x="6837840" y="3182790"/>
                <a:ext cx="3919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579DE64-F194-D064-D806-CEAEF1D97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840" y="3182790"/>
                <a:ext cx="391967" cy="307777"/>
              </a:xfrm>
              <a:prstGeom prst="rect">
                <a:avLst/>
              </a:prstGeom>
              <a:blipFill>
                <a:blip r:embed="rId16"/>
                <a:stretch>
                  <a:fillRect l="-14063" r="-12500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5187FBD2-BA48-28A5-63A4-A9D6EEA0B53B}"/>
              </a:ext>
            </a:extLst>
          </p:cNvPr>
          <p:cNvSpPr txBox="1"/>
          <p:nvPr/>
        </p:nvSpPr>
        <p:spPr>
          <a:xfrm>
            <a:off x="834209" y="2163617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means: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7682A68-AB51-916F-94FF-3D258F0D1B0F}"/>
                  </a:ext>
                </a:extLst>
              </p:cNvPr>
              <p:cNvSpPr txBox="1"/>
              <p:nvPr/>
            </p:nvSpPr>
            <p:spPr>
              <a:xfrm>
                <a:off x="1445725" y="5026462"/>
                <a:ext cx="6588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7682A68-AB51-916F-94FF-3D258F0D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725" y="5026462"/>
                <a:ext cx="658835" cy="49244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ADAAD82-A406-55ED-499D-EF2D7C25519B}"/>
                  </a:ext>
                </a:extLst>
              </p:cNvPr>
              <p:cNvSpPr txBox="1"/>
              <p:nvPr/>
            </p:nvSpPr>
            <p:spPr>
              <a:xfrm>
                <a:off x="5300483" y="4980293"/>
                <a:ext cx="3994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ADAAD82-A406-55ED-499D-EF2D7C255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483" y="4980293"/>
                <a:ext cx="399443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9BB5C72-136B-686D-5611-46F157F14BE6}"/>
                  </a:ext>
                </a:extLst>
              </p:cNvPr>
              <p:cNvSpPr txBox="1"/>
              <p:nvPr/>
            </p:nvSpPr>
            <p:spPr>
              <a:xfrm>
                <a:off x="6219944" y="5026462"/>
                <a:ext cx="6588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9BB5C72-136B-686D-5611-46F157F14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944" y="5026462"/>
                <a:ext cx="658835" cy="4924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1E62FF4-0790-7E03-8689-02FFA7EEFAA1}"/>
                  </a:ext>
                </a:extLst>
              </p:cNvPr>
              <p:cNvSpPr txBox="1"/>
              <p:nvPr/>
            </p:nvSpPr>
            <p:spPr>
              <a:xfrm>
                <a:off x="10078246" y="4980292"/>
                <a:ext cx="3994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1E62FF4-0790-7E03-8689-02FFA7EEF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246" y="4980292"/>
                <a:ext cx="399443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70157C2-1287-6EB3-0580-516F4FD3A3DB}"/>
                  </a:ext>
                </a:extLst>
              </p:cNvPr>
              <p:cNvSpPr txBox="1"/>
              <p:nvPr/>
            </p:nvSpPr>
            <p:spPr>
              <a:xfrm>
                <a:off x="5726145" y="4980292"/>
                <a:ext cx="39196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70157C2-1287-6EB3-0580-516F4FD3A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145" y="4980292"/>
                <a:ext cx="391967" cy="5847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040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58BC3-1D07-711B-A440-1305801C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91CEE-D487-B4D6-C982-F0D6D2D7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8832" cy="1325563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relational reasoning to unary reasoning</a:t>
            </a:r>
            <a:endParaRPr lang="zh-CN" altLang="en-US" sz="3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AA307BB-7C3F-A3AF-2E66-6DD8A8B095BB}"/>
                  </a:ext>
                </a:extLst>
              </p:cNvPr>
              <p:cNvSpPr txBox="1"/>
              <p:nvPr/>
            </p:nvSpPr>
            <p:spPr>
              <a:xfrm>
                <a:off x="792726" y="1466022"/>
                <a:ext cx="10606548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en-US" sz="2400" dirty="0">
                                  <a:solidFill>
                                    <a:schemeClr val="tx1"/>
                                  </a:solidFill>
                                </a:rPr>
                                <m:t>⊨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RT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𝐭𝐫𝐮𝐞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MT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nor/>
                            </m:rPr>
                            <a:rPr lang="en-US" altLang="zh-CN" sz="240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check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AA307BB-7C3F-A3AF-2E66-6DD8A8B09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26" y="1466022"/>
                <a:ext cx="10606548" cy="5025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B4AB3EB7-F0D9-2925-D437-A262FC4DF699}"/>
              </a:ext>
            </a:extLst>
          </p:cNvPr>
          <p:cNvSpPr txBox="1"/>
          <p:nvPr/>
        </p:nvSpPr>
        <p:spPr>
          <a:xfrm>
            <a:off x="838199" y="1466022"/>
            <a:ext cx="145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E7BB4DE-0BA0-C599-2594-8F8264F195F3}"/>
                  </a:ext>
                </a:extLst>
              </p:cNvPr>
              <p:cNvSpPr txBox="1"/>
              <p:nvPr/>
            </p:nvSpPr>
            <p:spPr>
              <a:xfrm>
                <a:off x="2128044" y="4257021"/>
                <a:ext cx="3161356" cy="20549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Independently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00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holds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E7BB4DE-0BA0-C599-2594-8F8264F19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044" y="4257021"/>
                <a:ext cx="3161356" cy="20549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183DAA9F-1C66-56E4-A7FD-A9EF6629D6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8220701"/>
                  </p:ext>
                </p:extLst>
              </p:nvPr>
            </p:nvGraphicFramePr>
            <p:xfrm>
              <a:off x="4948718" y="2914498"/>
              <a:ext cx="2294563" cy="9846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911">
                      <a:extLst>
                        <a:ext uri="{9D8B030D-6E8A-4147-A177-3AD203B41FA5}">
                          <a16:colId xmlns:a16="http://schemas.microsoft.com/office/drawing/2014/main" val="28290397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1338897206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952881518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1076623633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4151198130"/>
                        </a:ext>
                      </a:extLst>
                    </a:gridCol>
                  </a:tblGrid>
                  <a:tr h="23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9038760"/>
                      </a:ext>
                    </a:extLst>
                  </a:tr>
                  <a:tr h="23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662234"/>
                      </a:ext>
                    </a:extLst>
                  </a:tr>
                  <a:tr h="230263">
                    <a:tc gridSpan="5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76" marR="71076" marT="35538" marB="355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515744"/>
                      </a:ext>
                    </a:extLst>
                  </a:tr>
                  <a:tr h="23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2448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183DAA9F-1C66-56E4-A7FD-A9EF6629D6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8220701"/>
                  </p:ext>
                </p:extLst>
              </p:nvPr>
            </p:nvGraphicFramePr>
            <p:xfrm>
              <a:off x="4948718" y="2914498"/>
              <a:ext cx="2294563" cy="9846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911">
                      <a:extLst>
                        <a:ext uri="{9D8B030D-6E8A-4147-A177-3AD203B41FA5}">
                          <a16:colId xmlns:a16="http://schemas.microsoft.com/office/drawing/2014/main" val="28290397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1338897206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952881518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1076623633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4151198130"/>
                        </a:ext>
                      </a:extLst>
                    </a:gridCol>
                  </a:tblGrid>
                  <a:tr h="2435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408" t="-2500" r="-433803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93506" t="-2500" r="-300000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93506" t="-2500" r="-200000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7368" t="-2500" r="-102632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92208" t="-2500" r="-1299" b="-3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9038760"/>
                      </a:ext>
                    </a:extLst>
                  </a:tr>
                  <a:tr h="2435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408" t="-102500" r="-433803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93506" t="-102500" r="-300000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93506" t="-102500" r="-200000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7368" t="-102500" r="-102632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92208" t="-102500" r="-1299" b="-2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662234"/>
                      </a:ext>
                    </a:extLst>
                  </a:tr>
                  <a:tr h="253956">
                    <a:tc gridSpan="5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1076" marR="71076" marT="35538" marB="355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65" t="-192857" r="-265" b="-1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515744"/>
                      </a:ext>
                    </a:extLst>
                  </a:tr>
                  <a:tr h="2435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408" t="-307500" r="-43380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93506" t="-307500" r="-3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93506" t="-307500" r="-2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7368" t="-307500" r="-102632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92208" t="-307500" r="-1299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24481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CD4D0C2-81BD-68CD-78ED-41CBA0A02DEA}"/>
              </a:ext>
            </a:extLst>
          </p:cNvPr>
          <p:cNvCxnSpPr>
            <a:cxnSpLocks/>
          </p:cNvCxnSpPr>
          <p:nvPr/>
        </p:nvCxnSpPr>
        <p:spPr>
          <a:xfrm flipH="1">
            <a:off x="4899275" y="3899194"/>
            <a:ext cx="202130" cy="35782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8F5D929-1D84-8D1B-09C4-863D58DCF483}"/>
                  </a:ext>
                </a:extLst>
              </p:cNvPr>
              <p:cNvSpPr txBox="1"/>
              <p:nvPr/>
            </p:nvSpPr>
            <p:spPr>
              <a:xfrm>
                <a:off x="4345583" y="3252957"/>
                <a:ext cx="3919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8F5D929-1D84-8D1B-09C4-863D58DC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583" y="3252957"/>
                <a:ext cx="391967" cy="307777"/>
              </a:xfrm>
              <a:prstGeom prst="rect">
                <a:avLst/>
              </a:prstGeom>
              <a:blipFill>
                <a:blip r:embed="rId9"/>
                <a:stretch>
                  <a:fillRect l="-14063" r="-12500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51A9686-265B-C9A2-F954-FC3819734DBA}"/>
                  </a:ext>
                </a:extLst>
              </p:cNvPr>
              <p:cNvSpPr txBox="1"/>
              <p:nvPr/>
            </p:nvSpPr>
            <p:spPr>
              <a:xfrm>
                <a:off x="6902602" y="4257021"/>
                <a:ext cx="3161356" cy="20549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  <a:endParaRPr lang="en-US" altLang="zh-CN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holds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51A9686-265B-C9A2-F954-FC3819734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602" y="4257021"/>
                <a:ext cx="3161356" cy="20549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F4C99D2-8C97-A434-B528-9B9E64AE6121}"/>
              </a:ext>
            </a:extLst>
          </p:cNvPr>
          <p:cNvCxnSpPr>
            <a:cxnSpLocks/>
          </p:cNvCxnSpPr>
          <p:nvPr/>
        </p:nvCxnSpPr>
        <p:spPr>
          <a:xfrm>
            <a:off x="7058733" y="3899194"/>
            <a:ext cx="217950" cy="35782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2DE88D8-D24F-FFB5-BECA-99A5C0759926}"/>
              </a:ext>
            </a:extLst>
          </p:cNvPr>
          <p:cNvCxnSpPr/>
          <p:nvPr/>
        </p:nvCxnSpPr>
        <p:spPr>
          <a:xfrm>
            <a:off x="2128042" y="5950501"/>
            <a:ext cx="316135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74D40BA-811D-0767-D2CA-7C9B612F2452}"/>
              </a:ext>
            </a:extLst>
          </p:cNvPr>
          <p:cNvCxnSpPr/>
          <p:nvPr/>
        </p:nvCxnSpPr>
        <p:spPr>
          <a:xfrm>
            <a:off x="6911478" y="5950501"/>
            <a:ext cx="316135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4871310-6642-8340-3F03-08A8E2F232EF}"/>
                  </a:ext>
                </a:extLst>
              </p:cNvPr>
              <p:cNvSpPr txBox="1"/>
              <p:nvPr/>
            </p:nvSpPr>
            <p:spPr>
              <a:xfrm>
                <a:off x="1445725" y="5026462"/>
                <a:ext cx="6588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4871310-6642-8340-3F03-08A8E2F23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725" y="5026462"/>
                <a:ext cx="658835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C0AC1A3-A497-C0FC-8800-6D7A2A5EF6D0}"/>
                  </a:ext>
                </a:extLst>
              </p:cNvPr>
              <p:cNvSpPr txBox="1"/>
              <p:nvPr/>
            </p:nvSpPr>
            <p:spPr>
              <a:xfrm>
                <a:off x="5300483" y="4980293"/>
                <a:ext cx="3994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C0AC1A3-A497-C0FC-8800-6D7A2A5EF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483" y="4980293"/>
                <a:ext cx="399443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25C783D-8E8A-3FE8-3CFE-7C5C93C17B61}"/>
                  </a:ext>
                </a:extLst>
              </p:cNvPr>
              <p:cNvSpPr txBox="1"/>
              <p:nvPr/>
            </p:nvSpPr>
            <p:spPr>
              <a:xfrm>
                <a:off x="6219944" y="5026462"/>
                <a:ext cx="6588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25C783D-8E8A-3FE8-3CFE-7C5C93C17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944" y="5026462"/>
                <a:ext cx="658835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1A7EE56-A622-E792-679A-C1F0BEAC09A0}"/>
                  </a:ext>
                </a:extLst>
              </p:cNvPr>
              <p:cNvSpPr txBox="1"/>
              <p:nvPr/>
            </p:nvSpPr>
            <p:spPr>
              <a:xfrm>
                <a:off x="10078246" y="4980292"/>
                <a:ext cx="3994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1A7EE56-A622-E792-679A-C1F0BEAC0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246" y="4980292"/>
                <a:ext cx="399443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ECE0E10-D8C6-5770-231B-59B91C33F66C}"/>
                  </a:ext>
                </a:extLst>
              </p:cNvPr>
              <p:cNvSpPr txBox="1"/>
              <p:nvPr/>
            </p:nvSpPr>
            <p:spPr>
              <a:xfrm>
                <a:off x="5726145" y="4980292"/>
                <a:ext cx="39196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ECE0E10-D8C6-5770-231B-59B91C33F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145" y="4980292"/>
                <a:ext cx="391967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BD477B6-2794-7BB9-3C4A-436028BB99E9}"/>
                  </a:ext>
                </a:extLst>
              </p:cNvPr>
              <p:cNvSpPr txBox="1"/>
              <p:nvPr/>
            </p:nvSpPr>
            <p:spPr>
              <a:xfrm>
                <a:off x="834208" y="2162343"/>
                <a:ext cx="7090591" cy="502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 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MT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check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same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𝑅𝑇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BD477B6-2794-7BB9-3C4A-436028BB9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08" y="2162343"/>
                <a:ext cx="7090591" cy="502573"/>
              </a:xfrm>
              <a:prstGeom prst="rect">
                <a:avLst/>
              </a:prstGeom>
              <a:blipFill>
                <a:blip r:embed="rId16"/>
                <a:stretch>
                  <a:fillRect l="-1376" t="-9756" b="-19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2D56DAA-C580-F6B6-707C-70353E55A322}"/>
                  </a:ext>
                </a:extLst>
              </p:cNvPr>
              <p:cNvSpPr txBox="1"/>
              <p:nvPr/>
            </p:nvSpPr>
            <p:spPr>
              <a:xfrm>
                <a:off x="7715966" y="3026270"/>
                <a:ext cx="43499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Next: apply Monotonicity of Probability (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w.r.t.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same random source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𝑅𝑇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2D56DAA-C580-F6B6-707C-70353E55A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966" y="3026270"/>
                <a:ext cx="4349911" cy="707886"/>
              </a:xfrm>
              <a:prstGeom prst="rect">
                <a:avLst/>
              </a:prstGeom>
              <a:blipFill>
                <a:blip r:embed="rId17"/>
                <a:stretch>
                  <a:fillRect l="-1543" t="-4274" r="-1403" b="-13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169D5B4-893D-A585-AD36-30C0B91A7D12}"/>
                  </a:ext>
                </a:extLst>
              </p:cNvPr>
              <p:cNvSpPr txBox="1"/>
              <p:nvPr/>
            </p:nvSpPr>
            <p:spPr>
              <a:xfrm>
                <a:off x="813189" y="4258153"/>
                <a:ext cx="1637164" cy="434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MT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169D5B4-893D-A585-AD36-30C0B91A7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89" y="4258153"/>
                <a:ext cx="1637164" cy="434158"/>
              </a:xfrm>
              <a:prstGeom prst="rect">
                <a:avLst/>
              </a:prstGeom>
              <a:blipFill>
                <a:blip r:embed="rId18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FF9B149-9623-50C7-57D2-463B139EFA7F}"/>
                  </a:ext>
                </a:extLst>
              </p:cNvPr>
              <p:cNvSpPr txBox="1"/>
              <p:nvPr/>
            </p:nvSpPr>
            <p:spPr>
              <a:xfrm>
                <a:off x="9935275" y="4273116"/>
                <a:ext cx="163716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check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𝑤𝑡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FF9B149-9623-50C7-57D2-463B139EF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275" y="4273116"/>
                <a:ext cx="1637164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0803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FD85F-B06D-249A-C725-CAA7F67E3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239B0-DB98-FA50-37CE-1A53685E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8832" cy="1325563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relational reasoning to unary reasoning</a:t>
            </a:r>
            <a:endParaRPr lang="zh-CN" altLang="en-US" sz="3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9C7A655-AA8A-71E1-A17D-417909D8EFFD}"/>
                  </a:ext>
                </a:extLst>
              </p:cNvPr>
              <p:cNvSpPr txBox="1"/>
              <p:nvPr/>
            </p:nvSpPr>
            <p:spPr>
              <a:xfrm>
                <a:off x="792726" y="1466022"/>
                <a:ext cx="10606548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en-US" sz="2400" dirty="0">
                                  <a:solidFill>
                                    <a:schemeClr val="tx1"/>
                                  </a:solidFill>
                                </a:rPr>
                                <m:t>⊨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RT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𝐭𝐫𝐮𝐞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MT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nor/>
                            </m:rPr>
                            <a:rPr lang="en-US" altLang="zh-CN" sz="240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check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9C7A655-AA8A-71E1-A17D-417909D8E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26" y="1466022"/>
                <a:ext cx="10606548" cy="502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1F94C8FC-DF04-660B-21F6-A009BC7459EB}"/>
              </a:ext>
            </a:extLst>
          </p:cNvPr>
          <p:cNvSpPr txBox="1"/>
          <p:nvPr/>
        </p:nvSpPr>
        <p:spPr>
          <a:xfrm>
            <a:off x="838199" y="1466022"/>
            <a:ext cx="145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5A2113-4994-724D-5FA5-47D4C1EEB6DF}"/>
                  </a:ext>
                </a:extLst>
              </p:cNvPr>
              <p:cNvSpPr txBox="1"/>
              <p:nvPr/>
            </p:nvSpPr>
            <p:spPr>
              <a:xfrm>
                <a:off x="2128044" y="4257021"/>
                <a:ext cx="3161356" cy="20549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Independently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00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holds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5A2113-4994-724D-5FA5-47D4C1EEB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044" y="4257021"/>
                <a:ext cx="3161356" cy="20549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548C2542-1B89-4FA6-6FA9-0B5AF44800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4732783"/>
                  </p:ext>
                </p:extLst>
              </p:nvPr>
            </p:nvGraphicFramePr>
            <p:xfrm>
              <a:off x="4948718" y="2914498"/>
              <a:ext cx="2294563" cy="9846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911">
                      <a:extLst>
                        <a:ext uri="{9D8B030D-6E8A-4147-A177-3AD203B41FA5}">
                          <a16:colId xmlns:a16="http://schemas.microsoft.com/office/drawing/2014/main" val="28290397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1338897206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952881518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1076623633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4151198130"/>
                        </a:ext>
                      </a:extLst>
                    </a:gridCol>
                  </a:tblGrid>
                  <a:tr h="23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9038760"/>
                      </a:ext>
                    </a:extLst>
                  </a:tr>
                  <a:tr h="23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662234"/>
                      </a:ext>
                    </a:extLst>
                  </a:tr>
                  <a:tr h="230263">
                    <a:tc gridSpan="5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76" marR="71076" marT="35538" marB="355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515744"/>
                      </a:ext>
                    </a:extLst>
                  </a:tr>
                  <a:tr h="23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2448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548C2542-1B89-4FA6-6FA9-0B5AF44800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4732783"/>
                  </p:ext>
                </p:extLst>
              </p:nvPr>
            </p:nvGraphicFramePr>
            <p:xfrm>
              <a:off x="4948718" y="2914498"/>
              <a:ext cx="2294563" cy="9846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911">
                      <a:extLst>
                        <a:ext uri="{9D8B030D-6E8A-4147-A177-3AD203B41FA5}">
                          <a16:colId xmlns:a16="http://schemas.microsoft.com/office/drawing/2014/main" val="28290397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1338897206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952881518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1076623633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4151198130"/>
                        </a:ext>
                      </a:extLst>
                    </a:gridCol>
                  </a:tblGrid>
                  <a:tr h="2435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408" t="-2500" r="-433803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93506" t="-2500" r="-300000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93506" t="-2500" r="-200000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97368" t="-2500" r="-102632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92208" t="-2500" r="-1299" b="-3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9038760"/>
                      </a:ext>
                    </a:extLst>
                  </a:tr>
                  <a:tr h="2435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408" t="-102500" r="-433803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93506" t="-102500" r="-300000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93506" t="-102500" r="-200000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97368" t="-102500" r="-102632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92208" t="-102500" r="-1299" b="-2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662234"/>
                      </a:ext>
                    </a:extLst>
                  </a:tr>
                  <a:tr h="253956">
                    <a:tc gridSpan="5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1076" marR="71076" marT="35538" marB="355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65" t="-192857" r="-265" b="-1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515744"/>
                      </a:ext>
                    </a:extLst>
                  </a:tr>
                  <a:tr h="2435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408" t="-307500" r="-43380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93506" t="-307500" r="-3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93506" t="-307500" r="-2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97368" t="-307500" r="-102632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92208" t="-307500" r="-1299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24481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B8CDDDA-9CF8-6D3B-0236-571C5EAB702F}"/>
              </a:ext>
            </a:extLst>
          </p:cNvPr>
          <p:cNvCxnSpPr>
            <a:cxnSpLocks/>
          </p:cNvCxnSpPr>
          <p:nvPr/>
        </p:nvCxnSpPr>
        <p:spPr>
          <a:xfrm flipH="1">
            <a:off x="4899275" y="3899194"/>
            <a:ext cx="202130" cy="35782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24A9AA4-6EAB-59CC-29A0-F64B7AEC8C5C}"/>
                  </a:ext>
                </a:extLst>
              </p:cNvPr>
              <p:cNvSpPr txBox="1"/>
              <p:nvPr/>
            </p:nvSpPr>
            <p:spPr>
              <a:xfrm>
                <a:off x="4345583" y="3252957"/>
                <a:ext cx="3919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24A9AA4-6EAB-59CC-29A0-F64B7AEC8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583" y="3252957"/>
                <a:ext cx="391967" cy="307777"/>
              </a:xfrm>
              <a:prstGeom prst="rect">
                <a:avLst/>
              </a:prstGeom>
              <a:blipFill>
                <a:blip r:embed="rId8"/>
                <a:stretch>
                  <a:fillRect l="-14063" r="-12500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5EC6260-6028-28BB-2DF0-72C418481F31}"/>
                  </a:ext>
                </a:extLst>
              </p:cNvPr>
              <p:cNvSpPr txBox="1"/>
              <p:nvPr/>
            </p:nvSpPr>
            <p:spPr>
              <a:xfrm>
                <a:off x="6902602" y="4257021"/>
                <a:ext cx="3161356" cy="20549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  <a:endParaRPr lang="en-US" altLang="zh-CN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holds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5EC6260-6028-28BB-2DF0-72C418481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602" y="4257021"/>
                <a:ext cx="3161356" cy="20549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2F71846-5871-BDEA-7765-CE47D66FE96D}"/>
              </a:ext>
            </a:extLst>
          </p:cNvPr>
          <p:cNvCxnSpPr>
            <a:cxnSpLocks/>
          </p:cNvCxnSpPr>
          <p:nvPr/>
        </p:nvCxnSpPr>
        <p:spPr>
          <a:xfrm>
            <a:off x="7058733" y="3899194"/>
            <a:ext cx="217950" cy="35782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054BF5F-4CD4-F7DB-D6C4-3F4F107243CF}"/>
              </a:ext>
            </a:extLst>
          </p:cNvPr>
          <p:cNvCxnSpPr/>
          <p:nvPr/>
        </p:nvCxnSpPr>
        <p:spPr>
          <a:xfrm>
            <a:off x="2128042" y="5950501"/>
            <a:ext cx="316135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75D90C5-4ABA-F71C-C6EC-630B00029E51}"/>
              </a:ext>
            </a:extLst>
          </p:cNvPr>
          <p:cNvCxnSpPr/>
          <p:nvPr/>
        </p:nvCxnSpPr>
        <p:spPr>
          <a:xfrm>
            <a:off x="6911478" y="5950501"/>
            <a:ext cx="316135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95D34C-67C3-F857-FE99-ADC16F02E64C}"/>
                  </a:ext>
                </a:extLst>
              </p:cNvPr>
              <p:cNvSpPr txBox="1"/>
              <p:nvPr/>
            </p:nvSpPr>
            <p:spPr>
              <a:xfrm>
                <a:off x="834208" y="2162343"/>
                <a:ext cx="8299281" cy="502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 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MT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check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same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𝑅𝑇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95D34C-67C3-F857-FE99-ADC16F02E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08" y="2162343"/>
                <a:ext cx="8299281" cy="502573"/>
              </a:xfrm>
              <a:prstGeom prst="rect">
                <a:avLst/>
              </a:prstGeom>
              <a:blipFill>
                <a:blip r:embed="rId10"/>
                <a:stretch>
                  <a:fillRect l="-1176" t="-9756" b="-19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EFC52BE-C905-CD23-792F-8C45805F83EB}"/>
                  </a:ext>
                </a:extLst>
              </p:cNvPr>
              <p:cNvSpPr txBox="1"/>
              <p:nvPr/>
            </p:nvSpPr>
            <p:spPr>
              <a:xfrm>
                <a:off x="5807750" y="4980295"/>
                <a:ext cx="70771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EFC52BE-C905-CD23-792F-8C45805F8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750" y="4980295"/>
                <a:ext cx="707712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5195263-13C2-53AD-D617-7761A4273E77}"/>
                  </a:ext>
                </a:extLst>
              </p:cNvPr>
              <p:cNvSpPr txBox="1"/>
              <p:nvPr/>
            </p:nvSpPr>
            <p:spPr>
              <a:xfrm>
                <a:off x="813189" y="4258153"/>
                <a:ext cx="1637164" cy="434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MT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5195263-13C2-53AD-D617-7761A427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89" y="4258153"/>
                <a:ext cx="1637164" cy="434158"/>
              </a:xfrm>
              <a:prstGeom prst="rect">
                <a:avLst/>
              </a:prstGeom>
              <a:blipFill>
                <a:blip r:embed="rId13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6B52E0C-4855-2FA1-E466-4AEC0348C813}"/>
                  </a:ext>
                </a:extLst>
              </p:cNvPr>
              <p:cNvSpPr txBox="1"/>
              <p:nvPr/>
            </p:nvSpPr>
            <p:spPr>
              <a:xfrm>
                <a:off x="9935275" y="4273116"/>
                <a:ext cx="163716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check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𝑤𝑡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6B52E0C-4855-2FA1-E466-4AEC0348C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275" y="4273116"/>
                <a:ext cx="1637164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558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C8D91-2BD9-CEF1-F72F-AED18F9E0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F422B-4D14-8754-0D30-CF3EB17E6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8832" cy="1325563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relational reasoning to unary reasoning</a:t>
            </a:r>
            <a:endParaRPr lang="zh-CN" altLang="en-US" sz="3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CBEE8D7-FCAD-C988-0A15-0F553EFA2C59}"/>
                  </a:ext>
                </a:extLst>
              </p:cNvPr>
              <p:cNvSpPr txBox="1"/>
              <p:nvPr/>
            </p:nvSpPr>
            <p:spPr>
              <a:xfrm>
                <a:off x="792726" y="1466022"/>
                <a:ext cx="10606548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en-US" sz="2400" dirty="0">
                                  <a:solidFill>
                                    <a:schemeClr val="tx1"/>
                                  </a:solidFill>
                                </a:rPr>
                                <m:t>⊨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RT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𝐭𝐫𝐮𝐞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MT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nor/>
                            </m:rPr>
                            <a:rPr lang="en-US" altLang="zh-CN" sz="240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check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CBEE8D7-FCAD-C988-0A15-0F553EFA2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26" y="1466022"/>
                <a:ext cx="10606548" cy="502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827D8C10-3AF8-888B-E46B-B68ABDF8FD1B}"/>
              </a:ext>
            </a:extLst>
          </p:cNvPr>
          <p:cNvSpPr txBox="1"/>
          <p:nvPr/>
        </p:nvSpPr>
        <p:spPr>
          <a:xfrm>
            <a:off x="838199" y="1466022"/>
            <a:ext cx="145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D6E5E5-DA2D-2B70-8B4A-3905005091B5}"/>
                  </a:ext>
                </a:extLst>
              </p:cNvPr>
              <p:cNvSpPr txBox="1"/>
              <p:nvPr/>
            </p:nvSpPr>
            <p:spPr>
              <a:xfrm>
                <a:off x="2128044" y="4257021"/>
                <a:ext cx="3161356" cy="20549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Independently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00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holds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D6E5E5-DA2D-2B70-8B4A-390500509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044" y="4257021"/>
                <a:ext cx="3161356" cy="20549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43B9BC31-F217-2990-A8BA-F22169329E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9067490"/>
                  </p:ext>
                </p:extLst>
              </p:nvPr>
            </p:nvGraphicFramePr>
            <p:xfrm>
              <a:off x="4948718" y="2914498"/>
              <a:ext cx="2294563" cy="9846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911">
                      <a:extLst>
                        <a:ext uri="{9D8B030D-6E8A-4147-A177-3AD203B41FA5}">
                          <a16:colId xmlns:a16="http://schemas.microsoft.com/office/drawing/2014/main" val="28290397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1338897206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952881518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1076623633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4151198130"/>
                        </a:ext>
                      </a:extLst>
                    </a:gridCol>
                  </a:tblGrid>
                  <a:tr h="23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9038760"/>
                      </a:ext>
                    </a:extLst>
                  </a:tr>
                  <a:tr h="23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662234"/>
                      </a:ext>
                    </a:extLst>
                  </a:tr>
                  <a:tr h="230263">
                    <a:tc gridSpan="5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76" marR="71076" marT="35538" marB="355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515744"/>
                      </a:ext>
                    </a:extLst>
                  </a:tr>
                  <a:tr h="23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2448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43B9BC31-F217-2990-A8BA-F22169329E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9067490"/>
                  </p:ext>
                </p:extLst>
              </p:nvPr>
            </p:nvGraphicFramePr>
            <p:xfrm>
              <a:off x="4948718" y="2914498"/>
              <a:ext cx="2294563" cy="9846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911">
                      <a:extLst>
                        <a:ext uri="{9D8B030D-6E8A-4147-A177-3AD203B41FA5}">
                          <a16:colId xmlns:a16="http://schemas.microsoft.com/office/drawing/2014/main" val="28290397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1338897206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952881518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1076623633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4151198130"/>
                        </a:ext>
                      </a:extLst>
                    </a:gridCol>
                  </a:tblGrid>
                  <a:tr h="2435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408" t="-2500" r="-433803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93506" t="-2500" r="-300000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93506" t="-2500" r="-200000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97368" t="-2500" r="-102632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92208" t="-2500" r="-1299" b="-3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9038760"/>
                      </a:ext>
                    </a:extLst>
                  </a:tr>
                  <a:tr h="2435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408" t="-102500" r="-433803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93506" t="-102500" r="-300000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93506" t="-102500" r="-200000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97368" t="-102500" r="-102632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92208" t="-102500" r="-1299" b="-2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662234"/>
                      </a:ext>
                    </a:extLst>
                  </a:tr>
                  <a:tr h="253956">
                    <a:tc gridSpan="5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1076" marR="71076" marT="35538" marB="355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65" t="-192857" r="-265" b="-1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515744"/>
                      </a:ext>
                    </a:extLst>
                  </a:tr>
                  <a:tr h="2435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408" t="-307500" r="-43380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93506" t="-307500" r="-3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93506" t="-307500" r="-2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97368" t="-307500" r="-102632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92208" t="-307500" r="-1299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24481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D53D04F-E941-0263-CEDA-BC3E28586AA6}"/>
              </a:ext>
            </a:extLst>
          </p:cNvPr>
          <p:cNvCxnSpPr>
            <a:cxnSpLocks/>
          </p:cNvCxnSpPr>
          <p:nvPr/>
        </p:nvCxnSpPr>
        <p:spPr>
          <a:xfrm flipH="1">
            <a:off x="4899275" y="3899194"/>
            <a:ext cx="202130" cy="35782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C28533C-2BC0-4E97-3B34-94158B4F1F32}"/>
                  </a:ext>
                </a:extLst>
              </p:cNvPr>
              <p:cNvSpPr txBox="1"/>
              <p:nvPr/>
            </p:nvSpPr>
            <p:spPr>
              <a:xfrm>
                <a:off x="4345583" y="3252957"/>
                <a:ext cx="3919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C28533C-2BC0-4E97-3B34-94158B4F1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583" y="3252957"/>
                <a:ext cx="391967" cy="307777"/>
              </a:xfrm>
              <a:prstGeom prst="rect">
                <a:avLst/>
              </a:prstGeom>
              <a:blipFill>
                <a:blip r:embed="rId8"/>
                <a:stretch>
                  <a:fillRect l="-14063" r="-12500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4CD27EF-CBE9-6A9C-7116-D563A48B3325}"/>
                  </a:ext>
                </a:extLst>
              </p:cNvPr>
              <p:cNvSpPr txBox="1"/>
              <p:nvPr/>
            </p:nvSpPr>
            <p:spPr>
              <a:xfrm>
                <a:off x="6902602" y="4257021"/>
                <a:ext cx="3161356" cy="20549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  <a:endParaRPr lang="en-US" altLang="zh-CN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holds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4CD27EF-CBE9-6A9C-7116-D563A48B3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602" y="4257021"/>
                <a:ext cx="3161356" cy="20549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9F99DBC-E2A4-1B1C-B7B3-CBFBC32174C5}"/>
              </a:ext>
            </a:extLst>
          </p:cNvPr>
          <p:cNvCxnSpPr>
            <a:cxnSpLocks/>
          </p:cNvCxnSpPr>
          <p:nvPr/>
        </p:nvCxnSpPr>
        <p:spPr>
          <a:xfrm>
            <a:off x="7058733" y="3899194"/>
            <a:ext cx="217950" cy="35782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A43E903-4CEE-9634-CC1E-E4B78A8B75C0}"/>
              </a:ext>
            </a:extLst>
          </p:cNvPr>
          <p:cNvCxnSpPr/>
          <p:nvPr/>
        </p:nvCxnSpPr>
        <p:spPr>
          <a:xfrm>
            <a:off x="2128042" y="5950501"/>
            <a:ext cx="316135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5722F9B-98A9-0365-A12B-4035F3718275}"/>
              </a:ext>
            </a:extLst>
          </p:cNvPr>
          <p:cNvCxnSpPr/>
          <p:nvPr/>
        </p:nvCxnSpPr>
        <p:spPr>
          <a:xfrm>
            <a:off x="6911478" y="5950501"/>
            <a:ext cx="316135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3BB5D2E-1305-2ADB-B7C8-2F622B442354}"/>
                  </a:ext>
                </a:extLst>
              </p:cNvPr>
              <p:cNvSpPr txBox="1"/>
              <p:nvPr/>
            </p:nvSpPr>
            <p:spPr>
              <a:xfrm>
                <a:off x="5797240" y="4980295"/>
                <a:ext cx="70771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3BB5D2E-1305-2ADB-B7C8-2F622B442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240" y="4980295"/>
                <a:ext cx="707712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75CB5A0-9604-728B-E8D9-F601BDF220C4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151096" y="4057030"/>
            <a:ext cx="0" cy="9232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9EBCC36-0FE7-0E9A-64C7-9A0FF30651FF}"/>
                  </a:ext>
                </a:extLst>
              </p:cNvPr>
              <p:cNvSpPr txBox="1"/>
              <p:nvPr/>
            </p:nvSpPr>
            <p:spPr>
              <a:xfrm>
                <a:off x="5379100" y="5011072"/>
                <a:ext cx="5661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9EBCC36-0FE7-0E9A-64C7-9A0FF3065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100" y="5011072"/>
                <a:ext cx="5661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F22444D-6F6A-39EE-CFB9-D0940853C764}"/>
                  </a:ext>
                </a:extLst>
              </p:cNvPr>
              <p:cNvSpPr txBox="1"/>
              <p:nvPr/>
            </p:nvSpPr>
            <p:spPr>
              <a:xfrm>
                <a:off x="6297830" y="5011072"/>
                <a:ext cx="5661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F22444D-6F6A-39EE-CFB9-D0940853C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830" y="5011072"/>
                <a:ext cx="56612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B68F59F-9F98-0A47-6FC8-4FF7394BA368}"/>
                  </a:ext>
                </a:extLst>
              </p:cNvPr>
              <p:cNvSpPr txBox="1"/>
              <p:nvPr/>
            </p:nvSpPr>
            <p:spPr>
              <a:xfrm>
                <a:off x="834209" y="2162343"/>
                <a:ext cx="1105883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  Find an intermediate property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same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𝑅𝑇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B68F59F-9F98-0A47-6FC8-4FF7394BA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09" y="2162343"/>
                <a:ext cx="11058832" cy="461665"/>
              </a:xfrm>
              <a:prstGeom prst="rect">
                <a:avLst/>
              </a:prstGeom>
              <a:blipFill>
                <a:blip r:embed="rId13"/>
                <a:stretch>
                  <a:fillRect l="-882" t="-12000" b="-2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5CD87EA3-2505-6940-5096-5332758233FA}"/>
              </a:ext>
            </a:extLst>
          </p:cNvPr>
          <p:cNvSpPr txBox="1"/>
          <p:nvPr/>
        </p:nvSpPr>
        <p:spPr>
          <a:xfrm>
            <a:off x="5476939" y="4309308"/>
            <a:ext cx="1343638" cy="400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of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9084553-CA4D-2B75-5B7D-A54A02C9738B}"/>
                  </a:ext>
                </a:extLst>
              </p:cNvPr>
              <p:cNvSpPr txBox="1"/>
              <p:nvPr/>
            </p:nvSpPr>
            <p:spPr>
              <a:xfrm>
                <a:off x="813189" y="4258153"/>
                <a:ext cx="1637164" cy="434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MT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9084553-CA4D-2B75-5B7D-A54A02C97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89" y="4258153"/>
                <a:ext cx="1637164" cy="434158"/>
              </a:xfrm>
              <a:prstGeom prst="rect">
                <a:avLst/>
              </a:prstGeom>
              <a:blipFill>
                <a:blip r:embed="rId14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E6F360F-469E-462E-BBE8-AF1CF3E2597A}"/>
                  </a:ext>
                </a:extLst>
              </p:cNvPr>
              <p:cNvSpPr txBox="1"/>
              <p:nvPr/>
            </p:nvSpPr>
            <p:spPr>
              <a:xfrm>
                <a:off x="9935275" y="4273116"/>
                <a:ext cx="163716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check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𝑤𝑡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E6F360F-469E-462E-BBE8-AF1CF3E25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275" y="4273116"/>
                <a:ext cx="163716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690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B1D4B-5D29-0EF7-1417-47737BE9C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A66BC13C-F7A4-652E-469C-117A9C2E3A80}"/>
              </a:ext>
            </a:extLst>
          </p:cNvPr>
          <p:cNvSpPr/>
          <p:nvPr/>
        </p:nvSpPr>
        <p:spPr>
          <a:xfrm>
            <a:off x="5882193" y="4004994"/>
            <a:ext cx="5496617" cy="2560320"/>
          </a:xfrm>
          <a:custGeom>
            <a:avLst/>
            <a:gdLst>
              <a:gd name="connsiteX0" fmla="*/ 885524 w 5486400"/>
              <a:gd name="connsiteY0" fmla="*/ 0 h 2560320"/>
              <a:gd name="connsiteX1" fmla="*/ 5486400 w 5486400"/>
              <a:gd name="connsiteY1" fmla="*/ 0 h 2560320"/>
              <a:gd name="connsiteX2" fmla="*/ 5486400 w 5486400"/>
              <a:gd name="connsiteY2" fmla="*/ 2560320 h 2560320"/>
              <a:gd name="connsiteX3" fmla="*/ 885524 w 5486400"/>
              <a:gd name="connsiteY3" fmla="*/ 2560320 h 2560320"/>
              <a:gd name="connsiteX4" fmla="*/ 885524 w 5486400"/>
              <a:gd name="connsiteY4" fmla="*/ 1722922 h 2560320"/>
              <a:gd name="connsiteX5" fmla="*/ 0 w 5486400"/>
              <a:gd name="connsiteY5" fmla="*/ 1722922 h 2560320"/>
              <a:gd name="connsiteX6" fmla="*/ 0 w 5486400"/>
              <a:gd name="connsiteY6" fmla="*/ 837398 h 2560320"/>
              <a:gd name="connsiteX7" fmla="*/ 885524 w 5486400"/>
              <a:gd name="connsiteY7" fmla="*/ 837398 h 2560320"/>
              <a:gd name="connsiteX8" fmla="*/ 885524 w 5486400"/>
              <a:gd name="connsiteY8" fmla="*/ 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86400" h="2560320">
                <a:moveTo>
                  <a:pt x="885524" y="0"/>
                </a:moveTo>
                <a:lnTo>
                  <a:pt x="5486400" y="0"/>
                </a:lnTo>
                <a:lnTo>
                  <a:pt x="5486400" y="2560320"/>
                </a:lnTo>
                <a:lnTo>
                  <a:pt x="885524" y="2560320"/>
                </a:lnTo>
                <a:lnTo>
                  <a:pt x="885524" y="1722922"/>
                </a:lnTo>
                <a:lnTo>
                  <a:pt x="0" y="1722922"/>
                </a:lnTo>
                <a:lnTo>
                  <a:pt x="0" y="837398"/>
                </a:lnTo>
                <a:lnTo>
                  <a:pt x="885524" y="837398"/>
                </a:lnTo>
                <a:lnTo>
                  <a:pt x="885524" y="0"/>
                </a:lnTo>
                <a:close/>
              </a:path>
            </a:pathLst>
          </a:custGeom>
          <a:solidFill>
            <a:srgbClr val="E2F0D9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61A87E03-1985-2DA1-C536-91B9FB47381B}"/>
              </a:ext>
            </a:extLst>
          </p:cNvPr>
          <p:cNvSpPr/>
          <p:nvPr/>
        </p:nvSpPr>
        <p:spPr>
          <a:xfrm>
            <a:off x="1008994" y="3993930"/>
            <a:ext cx="5370786" cy="2585545"/>
          </a:xfrm>
          <a:custGeom>
            <a:avLst/>
            <a:gdLst>
              <a:gd name="connsiteX0" fmla="*/ 10510 w 5234151"/>
              <a:gd name="connsiteY0" fmla="*/ 0 h 2585545"/>
              <a:gd name="connsiteX1" fmla="*/ 4403834 w 5234151"/>
              <a:gd name="connsiteY1" fmla="*/ 0 h 2585545"/>
              <a:gd name="connsiteX2" fmla="*/ 4403834 w 5234151"/>
              <a:gd name="connsiteY2" fmla="*/ 1008993 h 2585545"/>
              <a:gd name="connsiteX3" fmla="*/ 5234151 w 5234151"/>
              <a:gd name="connsiteY3" fmla="*/ 1008993 h 2585545"/>
              <a:gd name="connsiteX4" fmla="*/ 5234151 w 5234151"/>
              <a:gd name="connsiteY4" fmla="*/ 1576552 h 2585545"/>
              <a:gd name="connsiteX5" fmla="*/ 4403834 w 5234151"/>
              <a:gd name="connsiteY5" fmla="*/ 1576552 h 2585545"/>
              <a:gd name="connsiteX6" fmla="*/ 4403834 w 5234151"/>
              <a:gd name="connsiteY6" fmla="*/ 2585545 h 2585545"/>
              <a:gd name="connsiteX7" fmla="*/ 0 w 5234151"/>
              <a:gd name="connsiteY7" fmla="*/ 2585545 h 2585545"/>
              <a:gd name="connsiteX8" fmla="*/ 0 w 5234151"/>
              <a:gd name="connsiteY8" fmla="*/ 0 h 2585545"/>
              <a:gd name="connsiteX9" fmla="*/ 10510 w 5234151"/>
              <a:gd name="connsiteY9" fmla="*/ 0 h 2585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151" h="2585545">
                <a:moveTo>
                  <a:pt x="10510" y="0"/>
                </a:moveTo>
                <a:lnTo>
                  <a:pt x="4403834" y="0"/>
                </a:lnTo>
                <a:lnTo>
                  <a:pt x="4403834" y="1008993"/>
                </a:lnTo>
                <a:lnTo>
                  <a:pt x="5234151" y="1008993"/>
                </a:lnTo>
                <a:lnTo>
                  <a:pt x="5234151" y="1576552"/>
                </a:lnTo>
                <a:lnTo>
                  <a:pt x="4403834" y="1576552"/>
                </a:lnTo>
                <a:lnTo>
                  <a:pt x="4403834" y="2585545"/>
                </a:lnTo>
                <a:lnTo>
                  <a:pt x="0" y="2585545"/>
                </a:lnTo>
                <a:lnTo>
                  <a:pt x="0" y="0"/>
                </a:lnTo>
                <a:lnTo>
                  <a:pt x="1051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69804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38203A-0478-2F44-7E94-88C0A18C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8832" cy="1325563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relational reasoning to unary reasoning</a:t>
            </a:r>
            <a:endParaRPr lang="zh-CN" altLang="en-US" sz="3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27E2730-09B3-0EC6-CD64-D13ADDEA3ECD}"/>
                  </a:ext>
                </a:extLst>
              </p:cNvPr>
              <p:cNvSpPr txBox="1"/>
              <p:nvPr/>
            </p:nvSpPr>
            <p:spPr>
              <a:xfrm>
                <a:off x="792726" y="1466022"/>
                <a:ext cx="10606548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en-US" sz="2400" dirty="0">
                                  <a:solidFill>
                                    <a:schemeClr val="tx1"/>
                                  </a:solidFill>
                                </a:rPr>
                                <m:t>⊨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RT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𝐭𝐫𝐮𝐞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MT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nor/>
                            </m:rPr>
                            <a:rPr lang="en-US" altLang="zh-CN" sz="240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check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27E2730-09B3-0EC6-CD64-D13ADDEA3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26" y="1466022"/>
                <a:ext cx="10606548" cy="502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B239A556-495C-8935-24B3-8C1C8817838D}"/>
              </a:ext>
            </a:extLst>
          </p:cNvPr>
          <p:cNvSpPr txBox="1"/>
          <p:nvPr/>
        </p:nvSpPr>
        <p:spPr>
          <a:xfrm>
            <a:off x="838199" y="1466022"/>
            <a:ext cx="145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AF602B0-5B3C-65C5-F8F8-6EA6783E3EB9}"/>
                  </a:ext>
                </a:extLst>
              </p:cNvPr>
              <p:cNvSpPr txBox="1"/>
              <p:nvPr/>
            </p:nvSpPr>
            <p:spPr>
              <a:xfrm>
                <a:off x="2128044" y="4257021"/>
                <a:ext cx="3161356" cy="20549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Independently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00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holds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AF602B0-5B3C-65C5-F8F8-6EA6783E3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044" y="4257021"/>
                <a:ext cx="3161356" cy="20549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A677F14C-22CF-43F0-1466-32A6392EC6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6626203"/>
                  </p:ext>
                </p:extLst>
              </p:nvPr>
            </p:nvGraphicFramePr>
            <p:xfrm>
              <a:off x="4948718" y="2914498"/>
              <a:ext cx="2294563" cy="9846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911">
                      <a:extLst>
                        <a:ext uri="{9D8B030D-6E8A-4147-A177-3AD203B41FA5}">
                          <a16:colId xmlns:a16="http://schemas.microsoft.com/office/drawing/2014/main" val="28290397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1338897206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952881518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1076623633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4151198130"/>
                        </a:ext>
                      </a:extLst>
                    </a:gridCol>
                  </a:tblGrid>
                  <a:tr h="23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9038760"/>
                      </a:ext>
                    </a:extLst>
                  </a:tr>
                  <a:tr h="23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662234"/>
                      </a:ext>
                    </a:extLst>
                  </a:tr>
                  <a:tr h="230263">
                    <a:tc gridSpan="5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76" marR="71076" marT="35538" marB="355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515744"/>
                      </a:ext>
                    </a:extLst>
                  </a:tr>
                  <a:tr h="23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2448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A677F14C-22CF-43F0-1466-32A6392EC6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6626203"/>
                  </p:ext>
                </p:extLst>
              </p:nvPr>
            </p:nvGraphicFramePr>
            <p:xfrm>
              <a:off x="4948718" y="2914498"/>
              <a:ext cx="2294563" cy="9846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911">
                      <a:extLst>
                        <a:ext uri="{9D8B030D-6E8A-4147-A177-3AD203B41FA5}">
                          <a16:colId xmlns:a16="http://schemas.microsoft.com/office/drawing/2014/main" val="28290397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1338897206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952881518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1076623633"/>
                        </a:ext>
                      </a:extLst>
                    </a:gridCol>
                    <a:gridCol w="465663">
                      <a:extLst>
                        <a:ext uri="{9D8B030D-6E8A-4147-A177-3AD203B41FA5}">
                          <a16:colId xmlns:a16="http://schemas.microsoft.com/office/drawing/2014/main" val="4151198130"/>
                        </a:ext>
                      </a:extLst>
                    </a:gridCol>
                  </a:tblGrid>
                  <a:tr h="2435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408" t="-2500" r="-433803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93506" t="-2500" r="-300000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93506" t="-2500" r="-200000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97368" t="-2500" r="-102632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92208" t="-2500" r="-1299" b="-3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9038760"/>
                      </a:ext>
                    </a:extLst>
                  </a:tr>
                  <a:tr h="2435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408" t="-102500" r="-433803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93506" t="-102500" r="-300000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93506" t="-102500" r="-200000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97368" t="-102500" r="-102632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92208" t="-102500" r="-1299" b="-2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662234"/>
                      </a:ext>
                    </a:extLst>
                  </a:tr>
                  <a:tr h="253956">
                    <a:tc gridSpan="5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1076" marR="71076" marT="35538" marB="3553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65" t="-192857" r="-265" b="-1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21212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515744"/>
                      </a:ext>
                    </a:extLst>
                  </a:tr>
                  <a:tr h="2435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408" t="-307500" r="-43380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93506" t="-307500" r="-3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93506" t="-307500" r="-2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97368" t="-307500" r="-102632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2571" marR="52571" marT="26286" marB="2628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92208" t="-307500" r="-1299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24481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177A57D-F898-BDDC-EF52-4A3764F823CE}"/>
              </a:ext>
            </a:extLst>
          </p:cNvPr>
          <p:cNvCxnSpPr>
            <a:cxnSpLocks/>
          </p:cNvCxnSpPr>
          <p:nvPr/>
        </p:nvCxnSpPr>
        <p:spPr>
          <a:xfrm flipH="1">
            <a:off x="4899275" y="3899194"/>
            <a:ext cx="202130" cy="35782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34A7023-2A89-4D70-E625-E0CCA7AEA896}"/>
                  </a:ext>
                </a:extLst>
              </p:cNvPr>
              <p:cNvSpPr txBox="1"/>
              <p:nvPr/>
            </p:nvSpPr>
            <p:spPr>
              <a:xfrm>
                <a:off x="4345583" y="3252957"/>
                <a:ext cx="3919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34A7023-2A89-4D70-E625-E0CCA7AEA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583" y="3252957"/>
                <a:ext cx="391967" cy="307777"/>
              </a:xfrm>
              <a:prstGeom prst="rect">
                <a:avLst/>
              </a:prstGeom>
              <a:blipFill>
                <a:blip r:embed="rId8"/>
                <a:stretch>
                  <a:fillRect l="-14063" r="-12500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31904AA-2247-67F3-5656-9AFD55DA879A}"/>
                  </a:ext>
                </a:extLst>
              </p:cNvPr>
              <p:cNvSpPr txBox="1"/>
              <p:nvPr/>
            </p:nvSpPr>
            <p:spPr>
              <a:xfrm>
                <a:off x="6902602" y="4257021"/>
                <a:ext cx="3161356" cy="20549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  <a:endParaRPr lang="en-US" altLang="zh-CN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holds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31904AA-2247-67F3-5656-9AFD55DA8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602" y="4257021"/>
                <a:ext cx="3161356" cy="20549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0AEF0B2-8442-67D2-50CC-0FE044D1DF10}"/>
              </a:ext>
            </a:extLst>
          </p:cNvPr>
          <p:cNvCxnSpPr>
            <a:cxnSpLocks/>
          </p:cNvCxnSpPr>
          <p:nvPr/>
        </p:nvCxnSpPr>
        <p:spPr>
          <a:xfrm>
            <a:off x="7058733" y="3899194"/>
            <a:ext cx="217950" cy="35782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5F9937C-005E-54CE-5A04-63E1676281B4}"/>
              </a:ext>
            </a:extLst>
          </p:cNvPr>
          <p:cNvCxnSpPr/>
          <p:nvPr/>
        </p:nvCxnSpPr>
        <p:spPr>
          <a:xfrm>
            <a:off x="2128042" y="5950501"/>
            <a:ext cx="316135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218A6E6-E7C2-6F28-C1B7-D81FAEEB0C04}"/>
              </a:ext>
            </a:extLst>
          </p:cNvPr>
          <p:cNvCxnSpPr/>
          <p:nvPr/>
        </p:nvCxnSpPr>
        <p:spPr>
          <a:xfrm>
            <a:off x="6911478" y="5950501"/>
            <a:ext cx="316135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EE7D16A-9442-F1ED-C8BA-19BDEF07E0C4}"/>
                  </a:ext>
                </a:extLst>
              </p:cNvPr>
              <p:cNvSpPr txBox="1"/>
              <p:nvPr/>
            </p:nvSpPr>
            <p:spPr>
              <a:xfrm>
                <a:off x="5797240" y="4980295"/>
                <a:ext cx="70771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EE7D16A-9442-F1ED-C8BA-19BDEF07E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240" y="4980295"/>
                <a:ext cx="707712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0B5007A-D21D-23D6-6210-D7B1F7FE1E67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151096" y="4057030"/>
            <a:ext cx="0" cy="9232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9C2C5E1-C56D-C3DB-5DD0-3B83D1CEAA8F}"/>
                  </a:ext>
                </a:extLst>
              </p:cNvPr>
              <p:cNvSpPr txBox="1"/>
              <p:nvPr/>
            </p:nvSpPr>
            <p:spPr>
              <a:xfrm>
                <a:off x="5379100" y="5011072"/>
                <a:ext cx="5661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9C2C5E1-C56D-C3DB-5DD0-3B83D1CEA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100" y="5011072"/>
                <a:ext cx="5661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7A80726-8ADD-192F-872D-276E74B17A92}"/>
                  </a:ext>
                </a:extLst>
              </p:cNvPr>
              <p:cNvSpPr txBox="1"/>
              <p:nvPr/>
            </p:nvSpPr>
            <p:spPr>
              <a:xfrm>
                <a:off x="6297830" y="5011072"/>
                <a:ext cx="5661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7A80726-8ADD-192F-872D-276E74B17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830" y="5011072"/>
                <a:ext cx="56612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A102B92-67CD-8689-B2F8-DA5D0449C618}"/>
                  </a:ext>
                </a:extLst>
              </p:cNvPr>
              <p:cNvSpPr txBox="1"/>
              <p:nvPr/>
            </p:nvSpPr>
            <p:spPr>
              <a:xfrm>
                <a:off x="834209" y="2162343"/>
                <a:ext cx="11058832" cy="502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  Now we can reason about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MT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check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individually.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A102B92-67CD-8689-B2F8-DA5D0449C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09" y="2162343"/>
                <a:ext cx="11058832" cy="502573"/>
              </a:xfrm>
              <a:prstGeom prst="rect">
                <a:avLst/>
              </a:prstGeom>
              <a:blipFill>
                <a:blip r:embed="rId13"/>
                <a:stretch>
                  <a:fillRect l="-882" t="-9756" b="-19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BC583FB-4EE7-A3E3-C069-E9502CE13681}"/>
              </a:ext>
            </a:extLst>
          </p:cNvPr>
          <p:cNvCxnSpPr/>
          <p:nvPr/>
        </p:nvCxnSpPr>
        <p:spPr>
          <a:xfrm>
            <a:off x="5882280" y="4870383"/>
            <a:ext cx="0" cy="779646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AE77F0A-CFDE-856C-5921-577808B7DF09}"/>
              </a:ext>
            </a:extLst>
          </p:cNvPr>
          <p:cNvSpPr txBox="1"/>
          <p:nvPr/>
        </p:nvSpPr>
        <p:spPr>
          <a:xfrm>
            <a:off x="5476939" y="4309308"/>
            <a:ext cx="1343638" cy="400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of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F7B0073-1AD0-95D7-5019-BC02031BAFDD}"/>
                  </a:ext>
                </a:extLst>
              </p:cNvPr>
              <p:cNvSpPr txBox="1"/>
              <p:nvPr/>
            </p:nvSpPr>
            <p:spPr>
              <a:xfrm>
                <a:off x="401263" y="3539588"/>
                <a:ext cx="3031471" cy="434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Unary property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000">
                            <a:solidFill>
                              <a:srgbClr val="0066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MT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zh-CN" altLang="en-US" sz="2000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F7B0073-1AD0-95D7-5019-BC02031BA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63" y="3539588"/>
                <a:ext cx="3031471" cy="434158"/>
              </a:xfrm>
              <a:prstGeom prst="rect">
                <a:avLst/>
              </a:prstGeom>
              <a:blipFill>
                <a:blip r:embed="rId14"/>
                <a:stretch>
                  <a:fillRect l="-2213" t="-8451" b="-16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B530812-3361-07C2-D44C-414F21CA7F11}"/>
                  </a:ext>
                </a:extLst>
              </p:cNvPr>
              <p:cNvSpPr txBox="1"/>
              <p:nvPr/>
            </p:nvSpPr>
            <p:spPr>
              <a:xfrm>
                <a:off x="8865561" y="3536550"/>
                <a:ext cx="31978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Unary property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check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𝑤𝑡</m:t>
                        </m:r>
                      </m:e>
                    </m:d>
                  </m:oMath>
                </a14:m>
                <a:endParaRPr lang="zh-CN" altLang="en-US" sz="2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B530812-3361-07C2-D44C-414F21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561" y="3536550"/>
                <a:ext cx="3197863" cy="400110"/>
              </a:xfrm>
              <a:prstGeom prst="rect">
                <a:avLst/>
              </a:prstGeom>
              <a:blipFill>
                <a:blip r:embed="rId15"/>
                <a:stretch>
                  <a:fillRect l="-1905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02DC6C-D46D-7FE0-BEA1-4D3C234FB139}"/>
                  </a:ext>
                </a:extLst>
              </p:cNvPr>
              <p:cNvSpPr txBox="1"/>
              <p:nvPr/>
            </p:nvSpPr>
            <p:spPr>
              <a:xfrm>
                <a:off x="813189" y="4258153"/>
                <a:ext cx="1637164" cy="434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MT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02DC6C-D46D-7FE0-BEA1-4D3C234FB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89" y="4258153"/>
                <a:ext cx="1637164" cy="434158"/>
              </a:xfrm>
              <a:prstGeom prst="rect">
                <a:avLst/>
              </a:prstGeom>
              <a:blipFill>
                <a:blip r:embed="rId16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2DC45C4-1573-17A5-3306-BE52DE55E68C}"/>
                  </a:ext>
                </a:extLst>
              </p:cNvPr>
              <p:cNvSpPr txBox="1"/>
              <p:nvPr/>
            </p:nvSpPr>
            <p:spPr>
              <a:xfrm>
                <a:off x="9935275" y="4273116"/>
                <a:ext cx="163716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check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𝑤𝑡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2DC45C4-1573-17A5-3306-BE52DE55E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275" y="4273116"/>
                <a:ext cx="163716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763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E355A-37A7-9DAB-2139-5907E20CC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584766D-A1CF-5A54-A311-ADAF23993A7F}"/>
              </a:ext>
            </a:extLst>
          </p:cNvPr>
          <p:cNvSpPr/>
          <p:nvPr/>
        </p:nvSpPr>
        <p:spPr>
          <a:xfrm>
            <a:off x="5882193" y="4004994"/>
            <a:ext cx="5496617" cy="2560320"/>
          </a:xfrm>
          <a:custGeom>
            <a:avLst/>
            <a:gdLst>
              <a:gd name="connsiteX0" fmla="*/ 885524 w 5486400"/>
              <a:gd name="connsiteY0" fmla="*/ 0 h 2560320"/>
              <a:gd name="connsiteX1" fmla="*/ 5486400 w 5486400"/>
              <a:gd name="connsiteY1" fmla="*/ 0 h 2560320"/>
              <a:gd name="connsiteX2" fmla="*/ 5486400 w 5486400"/>
              <a:gd name="connsiteY2" fmla="*/ 2560320 h 2560320"/>
              <a:gd name="connsiteX3" fmla="*/ 885524 w 5486400"/>
              <a:gd name="connsiteY3" fmla="*/ 2560320 h 2560320"/>
              <a:gd name="connsiteX4" fmla="*/ 885524 w 5486400"/>
              <a:gd name="connsiteY4" fmla="*/ 1722922 h 2560320"/>
              <a:gd name="connsiteX5" fmla="*/ 0 w 5486400"/>
              <a:gd name="connsiteY5" fmla="*/ 1722922 h 2560320"/>
              <a:gd name="connsiteX6" fmla="*/ 0 w 5486400"/>
              <a:gd name="connsiteY6" fmla="*/ 837398 h 2560320"/>
              <a:gd name="connsiteX7" fmla="*/ 885524 w 5486400"/>
              <a:gd name="connsiteY7" fmla="*/ 837398 h 2560320"/>
              <a:gd name="connsiteX8" fmla="*/ 885524 w 5486400"/>
              <a:gd name="connsiteY8" fmla="*/ 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86400" h="2560320">
                <a:moveTo>
                  <a:pt x="885524" y="0"/>
                </a:moveTo>
                <a:lnTo>
                  <a:pt x="5486400" y="0"/>
                </a:lnTo>
                <a:lnTo>
                  <a:pt x="5486400" y="2560320"/>
                </a:lnTo>
                <a:lnTo>
                  <a:pt x="885524" y="2560320"/>
                </a:lnTo>
                <a:lnTo>
                  <a:pt x="885524" y="1722922"/>
                </a:lnTo>
                <a:lnTo>
                  <a:pt x="0" y="1722922"/>
                </a:lnTo>
                <a:lnTo>
                  <a:pt x="0" y="837398"/>
                </a:lnTo>
                <a:lnTo>
                  <a:pt x="885524" y="837398"/>
                </a:lnTo>
                <a:lnTo>
                  <a:pt x="885524" y="0"/>
                </a:lnTo>
                <a:close/>
              </a:path>
            </a:pathLst>
          </a:custGeom>
          <a:solidFill>
            <a:srgbClr val="E2F0D9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C530F264-E795-AD7B-E46B-6EAD4F6EDAB5}"/>
              </a:ext>
            </a:extLst>
          </p:cNvPr>
          <p:cNvSpPr/>
          <p:nvPr/>
        </p:nvSpPr>
        <p:spPr>
          <a:xfrm>
            <a:off x="1008994" y="3993930"/>
            <a:ext cx="5370786" cy="2585545"/>
          </a:xfrm>
          <a:custGeom>
            <a:avLst/>
            <a:gdLst>
              <a:gd name="connsiteX0" fmla="*/ 10510 w 5234151"/>
              <a:gd name="connsiteY0" fmla="*/ 0 h 2585545"/>
              <a:gd name="connsiteX1" fmla="*/ 4403834 w 5234151"/>
              <a:gd name="connsiteY1" fmla="*/ 0 h 2585545"/>
              <a:gd name="connsiteX2" fmla="*/ 4403834 w 5234151"/>
              <a:gd name="connsiteY2" fmla="*/ 1008993 h 2585545"/>
              <a:gd name="connsiteX3" fmla="*/ 5234151 w 5234151"/>
              <a:gd name="connsiteY3" fmla="*/ 1008993 h 2585545"/>
              <a:gd name="connsiteX4" fmla="*/ 5234151 w 5234151"/>
              <a:gd name="connsiteY4" fmla="*/ 1576552 h 2585545"/>
              <a:gd name="connsiteX5" fmla="*/ 4403834 w 5234151"/>
              <a:gd name="connsiteY5" fmla="*/ 1576552 h 2585545"/>
              <a:gd name="connsiteX6" fmla="*/ 4403834 w 5234151"/>
              <a:gd name="connsiteY6" fmla="*/ 2585545 h 2585545"/>
              <a:gd name="connsiteX7" fmla="*/ 0 w 5234151"/>
              <a:gd name="connsiteY7" fmla="*/ 2585545 h 2585545"/>
              <a:gd name="connsiteX8" fmla="*/ 0 w 5234151"/>
              <a:gd name="connsiteY8" fmla="*/ 0 h 2585545"/>
              <a:gd name="connsiteX9" fmla="*/ 10510 w 5234151"/>
              <a:gd name="connsiteY9" fmla="*/ 0 h 2585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151" h="2585545">
                <a:moveTo>
                  <a:pt x="10510" y="0"/>
                </a:moveTo>
                <a:lnTo>
                  <a:pt x="4403834" y="0"/>
                </a:lnTo>
                <a:lnTo>
                  <a:pt x="4403834" y="1008993"/>
                </a:lnTo>
                <a:lnTo>
                  <a:pt x="5234151" y="1008993"/>
                </a:lnTo>
                <a:lnTo>
                  <a:pt x="5234151" y="1576552"/>
                </a:lnTo>
                <a:lnTo>
                  <a:pt x="4403834" y="1576552"/>
                </a:lnTo>
                <a:lnTo>
                  <a:pt x="4403834" y="2585545"/>
                </a:lnTo>
                <a:lnTo>
                  <a:pt x="0" y="2585545"/>
                </a:lnTo>
                <a:lnTo>
                  <a:pt x="0" y="0"/>
                </a:lnTo>
                <a:lnTo>
                  <a:pt x="1051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69804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E1E80B5-9724-CA6E-BB34-6E57011CD5C6}"/>
                  </a:ext>
                </a:extLst>
              </p:cNvPr>
              <p:cNvSpPr txBox="1"/>
              <p:nvPr/>
            </p:nvSpPr>
            <p:spPr>
              <a:xfrm>
                <a:off x="813189" y="4258153"/>
                <a:ext cx="1637164" cy="434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MT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E1E80B5-9724-CA6E-BB34-6E57011CD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89" y="4258153"/>
                <a:ext cx="1637164" cy="434158"/>
              </a:xfrm>
              <a:prstGeom prst="rect">
                <a:avLst/>
              </a:prstGeom>
              <a:blipFill>
                <a:blip r:embed="rId6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FD8B4B3-E9DA-55B5-812B-A39E41007EC5}"/>
                  </a:ext>
                </a:extLst>
              </p:cNvPr>
              <p:cNvSpPr txBox="1"/>
              <p:nvPr/>
            </p:nvSpPr>
            <p:spPr>
              <a:xfrm>
                <a:off x="9935275" y="4273116"/>
                <a:ext cx="163716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check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𝑤𝑡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FD8B4B3-E9DA-55B5-812B-A39E41007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275" y="4273116"/>
                <a:ext cx="163716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8B381D97-9AE7-56B7-D3A7-1C77AB599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8832" cy="1325563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relational reasoning to unary reasoning</a:t>
            </a:r>
            <a:endParaRPr lang="zh-CN" altLang="en-US" sz="3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D9CCFFE-2868-E57B-F366-7B5162611879}"/>
                  </a:ext>
                </a:extLst>
              </p:cNvPr>
              <p:cNvSpPr txBox="1"/>
              <p:nvPr/>
            </p:nvSpPr>
            <p:spPr>
              <a:xfrm>
                <a:off x="792726" y="1466022"/>
                <a:ext cx="10606548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en-US" sz="2400" dirty="0">
                                  <a:solidFill>
                                    <a:schemeClr val="tx1"/>
                                  </a:solidFill>
                                </a:rPr>
                                <m:t>⊨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RT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𝐭𝐫𝐮𝐞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MT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nor/>
                            </m:rPr>
                            <a:rPr lang="en-US" altLang="zh-CN" sz="240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check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7F038E3-D7C7-D50A-4A01-169FD2E68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26" y="1466022"/>
                <a:ext cx="10606548" cy="5025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E8D4D0DD-8464-E591-1D4C-66B87731A9AF}"/>
              </a:ext>
            </a:extLst>
          </p:cNvPr>
          <p:cNvSpPr txBox="1"/>
          <p:nvPr/>
        </p:nvSpPr>
        <p:spPr>
          <a:xfrm>
            <a:off x="838199" y="1466022"/>
            <a:ext cx="145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BAC2E5A-9CEB-39B7-76CE-B29FBBDEC814}"/>
                  </a:ext>
                </a:extLst>
              </p:cNvPr>
              <p:cNvSpPr txBox="1"/>
              <p:nvPr/>
            </p:nvSpPr>
            <p:spPr>
              <a:xfrm>
                <a:off x="2128044" y="4257021"/>
                <a:ext cx="3161356" cy="20549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Independently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00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holds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BAC2E5A-9CEB-39B7-76CE-B29FBBDEC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044" y="4257021"/>
                <a:ext cx="3161356" cy="20549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CCD3095-ED5E-551A-5584-20C2B92F8CE6}"/>
                  </a:ext>
                </a:extLst>
              </p:cNvPr>
              <p:cNvSpPr txBox="1"/>
              <p:nvPr/>
            </p:nvSpPr>
            <p:spPr>
              <a:xfrm>
                <a:off x="6902602" y="4257021"/>
                <a:ext cx="3161356" cy="20549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  <a:endParaRPr lang="en-US" altLang="zh-CN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holds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CCD3095-ED5E-551A-5584-20C2B92F8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602" y="4257021"/>
                <a:ext cx="3161356" cy="20549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DB39153-4665-D6F3-96DB-4660AA0F1721}"/>
              </a:ext>
            </a:extLst>
          </p:cNvPr>
          <p:cNvCxnSpPr/>
          <p:nvPr/>
        </p:nvCxnSpPr>
        <p:spPr>
          <a:xfrm>
            <a:off x="2128042" y="5950501"/>
            <a:ext cx="316135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99B3D48-4A83-1743-00BD-770C2FA315B3}"/>
              </a:ext>
            </a:extLst>
          </p:cNvPr>
          <p:cNvCxnSpPr/>
          <p:nvPr/>
        </p:nvCxnSpPr>
        <p:spPr>
          <a:xfrm>
            <a:off x="6911478" y="5950501"/>
            <a:ext cx="316135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42DF5DC-8298-FF56-082D-0BB064BA8135}"/>
                  </a:ext>
                </a:extLst>
              </p:cNvPr>
              <p:cNvSpPr txBox="1"/>
              <p:nvPr/>
            </p:nvSpPr>
            <p:spPr>
              <a:xfrm>
                <a:off x="5797240" y="4980295"/>
                <a:ext cx="70771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ED0C601-3D94-3AFF-C207-602075F36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240" y="4980295"/>
                <a:ext cx="707712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087285B-79BA-5876-7C31-8F4A8C61E1ED}"/>
                  </a:ext>
                </a:extLst>
              </p:cNvPr>
              <p:cNvSpPr txBox="1"/>
              <p:nvPr/>
            </p:nvSpPr>
            <p:spPr>
              <a:xfrm>
                <a:off x="5379100" y="5011072"/>
                <a:ext cx="5661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B20ED02-BEC8-FCCE-7D02-A539F61E1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100" y="5011072"/>
                <a:ext cx="56612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0B929A2-1ADA-5889-FB8B-BF734F303A9F}"/>
                  </a:ext>
                </a:extLst>
              </p:cNvPr>
              <p:cNvSpPr txBox="1"/>
              <p:nvPr/>
            </p:nvSpPr>
            <p:spPr>
              <a:xfrm>
                <a:off x="6297830" y="5011072"/>
                <a:ext cx="5661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3F69EFB-B1D0-C91A-E6C2-302943E4C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830" y="5011072"/>
                <a:ext cx="56612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31A40C9-78CB-F8DE-CCAF-CE342227464F}"/>
              </a:ext>
            </a:extLst>
          </p:cNvPr>
          <p:cNvCxnSpPr/>
          <p:nvPr/>
        </p:nvCxnSpPr>
        <p:spPr>
          <a:xfrm>
            <a:off x="5882280" y="4870383"/>
            <a:ext cx="0" cy="779646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1403FC9-A13F-9F7C-580C-8FC8E5DF2F22}"/>
              </a:ext>
            </a:extLst>
          </p:cNvPr>
          <p:cNvSpPr txBox="1"/>
          <p:nvPr/>
        </p:nvSpPr>
        <p:spPr>
          <a:xfrm>
            <a:off x="10197627" y="1465686"/>
            <a:ext cx="145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B493B47-CECF-6C81-71DD-9AB43D41B699}"/>
                  </a:ext>
                </a:extLst>
              </p:cNvPr>
              <p:cNvSpPr txBox="1"/>
              <p:nvPr/>
            </p:nvSpPr>
            <p:spPr>
              <a:xfrm>
                <a:off x="104503" y="2529233"/>
                <a:ext cx="7207043" cy="502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40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en-US" sz="2400" dirty="0">
                                  <a:solidFill>
                                    <a:srgbClr val="0066FF"/>
                                  </a:solidFill>
                                </a:rPr>
                                <m:t>⊨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400" smtClean="0">
                                  <a:solidFill>
                                    <a:srgbClr val="0066FF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RT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true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sz="240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rgbClr val="0066FF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MT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  <m:r>
                                <a:rPr lang="en-US" altLang="zh-CN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altLang="zh-CN" sz="2400" b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B493B47-CECF-6C81-71DD-9AB43D41B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3" y="2529233"/>
                <a:ext cx="7207043" cy="50257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5CF885A-3EF1-6D24-FA1B-87B37CB85D74}"/>
                  </a:ext>
                </a:extLst>
              </p:cNvPr>
              <p:cNvSpPr txBox="1"/>
              <p:nvPr/>
            </p:nvSpPr>
            <p:spPr>
              <a:xfrm>
                <a:off x="4635690" y="2514644"/>
                <a:ext cx="720704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en-US" sz="2400" dirty="0">
                                  <a:solidFill>
                                    <a:srgbClr val="00B050"/>
                                  </a:solidFill>
                                </a:rPr>
                                <m:t>⊨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400" smtClean="0">
                                  <a:solidFill>
                                    <a:srgbClr val="00B05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RT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</m:d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check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5CF885A-3EF1-6D24-FA1B-87B37CB85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90" y="2514644"/>
                <a:ext cx="7207043" cy="461665"/>
              </a:xfrm>
              <a:prstGeom prst="rect">
                <a:avLst/>
              </a:prstGeom>
              <a:blipFill>
                <a:blip r:embed="rId1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CE6D070-DE17-8BF8-F8F4-FC371D0BEB60}"/>
                  </a:ext>
                </a:extLst>
              </p:cNvPr>
              <p:cNvSpPr txBox="1"/>
              <p:nvPr/>
            </p:nvSpPr>
            <p:spPr>
              <a:xfrm>
                <a:off x="401263" y="3539588"/>
                <a:ext cx="3031471" cy="434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Unary property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000">
                            <a:solidFill>
                              <a:srgbClr val="0066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MT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zh-CN" altLang="en-US" sz="2000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CE6D070-DE17-8BF8-F8F4-FC371D0BE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63" y="3539588"/>
                <a:ext cx="3031471" cy="434158"/>
              </a:xfrm>
              <a:prstGeom prst="rect">
                <a:avLst/>
              </a:prstGeom>
              <a:blipFill>
                <a:blip r:embed="rId16"/>
                <a:stretch>
                  <a:fillRect l="-2213" t="-8451" b="-16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3F6A0C3-3E98-0B4F-81C1-FA156608E895}"/>
                  </a:ext>
                </a:extLst>
              </p:cNvPr>
              <p:cNvSpPr txBox="1"/>
              <p:nvPr/>
            </p:nvSpPr>
            <p:spPr>
              <a:xfrm>
                <a:off x="8865561" y="3536550"/>
                <a:ext cx="31978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Unary property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check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𝑤𝑡</m:t>
                        </m:r>
                      </m:e>
                    </m:d>
                  </m:oMath>
                </a14:m>
                <a:endParaRPr lang="zh-CN" altLang="en-US" sz="2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3F6A0C3-3E98-0B4F-81C1-FA156608E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561" y="3536550"/>
                <a:ext cx="3197863" cy="400110"/>
              </a:xfrm>
              <a:prstGeom prst="rect">
                <a:avLst/>
              </a:prstGeom>
              <a:blipFill>
                <a:blip r:embed="rId17"/>
                <a:stretch>
                  <a:fillRect l="-1905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26B24646-1E45-0DB8-DDD8-FDBB74BE5B38}"/>
              </a:ext>
            </a:extLst>
          </p:cNvPr>
          <p:cNvSpPr txBox="1"/>
          <p:nvPr/>
        </p:nvSpPr>
        <p:spPr>
          <a:xfrm>
            <a:off x="5751701" y="2513008"/>
            <a:ext cx="8828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036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22061-A464-0C30-EA74-A8649EDE3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8522B-CB93-1D9D-8A71-87AB5628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8832" cy="1325563"/>
          </a:xfrm>
        </p:spPr>
        <p:txBody>
          <a:bodyPr>
            <a:normAutofit/>
          </a:bodyPr>
          <a:lstStyle/>
          <a:p>
            <a:r>
              <a:rPr lang="es-ES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Lovász Local Lemma</a:t>
            </a:r>
            <a:endParaRPr lang="zh-CN" altLang="en-US" sz="3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5FF4DFB-D795-0814-49BF-8D122F01882E}"/>
              </a:ext>
            </a:extLst>
          </p:cNvPr>
          <p:cNvSpPr txBox="1"/>
          <p:nvPr/>
        </p:nvSpPr>
        <p:spPr>
          <a:xfrm>
            <a:off x="838200" y="1518889"/>
            <a:ext cx="106075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Widely used in combinatorics!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Because many comb. problems are like “rolling dice while avoiding special patterns”.</a:t>
            </a:r>
            <a:endParaRPr lang="zh-CN" altLang="en-US" sz="2400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E4CBA08E-8944-DD34-6DCA-D2282B9C8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044" y="4200305"/>
            <a:ext cx="6959912" cy="157343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522C26A0-7BF5-A0A4-D636-1F17CAE7F710}"/>
              </a:ext>
            </a:extLst>
          </p:cNvPr>
          <p:cNvSpPr txBox="1"/>
          <p:nvPr/>
        </p:nvSpPr>
        <p:spPr>
          <a:xfrm>
            <a:off x="8137949" y="537629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[JACM 2016]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9A31CC4-1366-E6AC-FC92-DE0821A89210}"/>
              </a:ext>
            </a:extLst>
          </p:cNvPr>
          <p:cNvSpPr txBox="1"/>
          <p:nvPr/>
        </p:nvSpPr>
        <p:spPr>
          <a:xfrm>
            <a:off x="838200" y="3278177"/>
            <a:ext cx="870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the SAT problem is like “rolling …”, so LLL applies well!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13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AAB1A-8DE5-9F08-F88C-C32162702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77C4E-B4C4-24A7-64C2-5482F43F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8832" cy="1325563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relational reasoning to unary reasoning</a:t>
            </a:r>
            <a:endParaRPr lang="zh-CN" altLang="en-US" sz="3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660EFE2-4ABA-375E-6603-D178DA9EF358}"/>
                  </a:ext>
                </a:extLst>
              </p:cNvPr>
              <p:cNvSpPr txBox="1"/>
              <p:nvPr/>
            </p:nvSpPr>
            <p:spPr>
              <a:xfrm>
                <a:off x="792726" y="1466022"/>
                <a:ext cx="10606548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en-US" sz="2400" dirty="0">
                                  <a:solidFill>
                                    <a:schemeClr val="tx1"/>
                                  </a:solidFill>
                                </a:rPr>
                                <m:t>⊨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RT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𝐭𝐫𝐮𝐞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MT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nor/>
                            </m:rPr>
                            <a:rPr lang="en-US" altLang="zh-CN" sz="240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check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7F038E3-D7C7-D50A-4A01-169FD2E68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26" y="1466022"/>
                <a:ext cx="10606548" cy="502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08D201AF-6D27-557E-A15E-EA3D680525CA}"/>
              </a:ext>
            </a:extLst>
          </p:cNvPr>
          <p:cNvSpPr txBox="1"/>
          <p:nvPr/>
        </p:nvSpPr>
        <p:spPr>
          <a:xfrm>
            <a:off x="838199" y="1466022"/>
            <a:ext cx="145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64EC7B-CDF0-F4CB-57DA-864FE96568FD}"/>
              </a:ext>
            </a:extLst>
          </p:cNvPr>
          <p:cNvSpPr txBox="1"/>
          <p:nvPr/>
        </p:nvSpPr>
        <p:spPr>
          <a:xfrm>
            <a:off x="10197627" y="1465686"/>
            <a:ext cx="145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4A3DE46-23DF-6C00-C429-D67F49B01B2C}"/>
                  </a:ext>
                </a:extLst>
              </p:cNvPr>
              <p:cNvSpPr txBox="1"/>
              <p:nvPr/>
            </p:nvSpPr>
            <p:spPr>
              <a:xfrm>
                <a:off x="104503" y="2529233"/>
                <a:ext cx="7207043" cy="502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40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en-US" sz="2400" dirty="0">
                                  <a:solidFill>
                                    <a:srgbClr val="0066FF"/>
                                  </a:solidFill>
                                </a:rPr>
                                <m:t>⊨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400" smtClean="0">
                                  <a:solidFill>
                                    <a:srgbClr val="0066FF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RT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true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sz="240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rgbClr val="0066FF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MT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  <m:r>
                                <a:rPr lang="en-US" altLang="zh-CN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altLang="zh-CN" sz="2400" b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4A3DE46-23DF-6C00-C429-D67F49B01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3" y="2529233"/>
                <a:ext cx="7207043" cy="5025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B55A39C-128F-B17D-71AB-349513239A7A}"/>
                  </a:ext>
                </a:extLst>
              </p:cNvPr>
              <p:cNvSpPr txBox="1"/>
              <p:nvPr/>
            </p:nvSpPr>
            <p:spPr>
              <a:xfrm>
                <a:off x="4635690" y="2514644"/>
                <a:ext cx="720704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en-US" sz="2400" dirty="0">
                                  <a:solidFill>
                                    <a:srgbClr val="00B050"/>
                                  </a:solidFill>
                                </a:rPr>
                                <m:t>⊨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400" smtClean="0">
                                  <a:solidFill>
                                    <a:srgbClr val="00B05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RT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</m:d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smtClean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check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B55A39C-128F-B17D-71AB-349513239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90" y="2514644"/>
                <a:ext cx="7207043" cy="461665"/>
              </a:xfrm>
              <a:prstGeom prst="rect">
                <a:avLst/>
              </a:prstGeom>
              <a:blipFill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D587639F-B18E-8F60-71C2-275DC9BD0D62}"/>
              </a:ext>
            </a:extLst>
          </p:cNvPr>
          <p:cNvSpPr txBox="1"/>
          <p:nvPr/>
        </p:nvSpPr>
        <p:spPr>
          <a:xfrm>
            <a:off x="5751701" y="2513008"/>
            <a:ext cx="8828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80819A-86A7-750B-F914-17ECFD09AB37}"/>
              </a:ext>
            </a:extLst>
          </p:cNvPr>
          <p:cNvSpPr txBox="1"/>
          <p:nvPr/>
        </p:nvSpPr>
        <p:spPr>
          <a:xfrm>
            <a:off x="2699878" y="3650859"/>
            <a:ext cx="67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Proved using a simple deterministic Hoare-style logic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81CE18B-29BB-463B-04AE-397DE0D08E7B}"/>
              </a:ext>
            </a:extLst>
          </p:cNvPr>
          <p:cNvCxnSpPr/>
          <p:nvPr/>
        </p:nvCxnSpPr>
        <p:spPr>
          <a:xfrm flipH="1" flipV="1">
            <a:off x="4786501" y="3144720"/>
            <a:ext cx="364067" cy="45385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C542D62-E621-563C-DF22-8F198990880B}"/>
              </a:ext>
            </a:extLst>
          </p:cNvPr>
          <p:cNvCxnSpPr>
            <a:cxnSpLocks/>
          </p:cNvCxnSpPr>
          <p:nvPr/>
        </p:nvCxnSpPr>
        <p:spPr>
          <a:xfrm flipV="1">
            <a:off x="7202267" y="3144720"/>
            <a:ext cx="354670" cy="45062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699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5EC61-2FC0-782D-5589-CA33A1124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EDA6F-58E6-88C1-9A57-33C58194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proof path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FE2EA13-9A2E-1ECD-8ECA-2CA2F202F573}"/>
                  </a:ext>
                </a:extLst>
              </p:cNvPr>
              <p:cNvSpPr txBox="1"/>
              <p:nvPr/>
            </p:nvSpPr>
            <p:spPr>
              <a:xfrm>
                <a:off x="2026576" y="1848536"/>
                <a:ext cx="66125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FE2EA13-9A2E-1ECD-8ECA-2CA2F202F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576" y="1848536"/>
                <a:ext cx="661255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D390A4C-3DA5-EE67-A9A3-539CAAD35787}"/>
                  </a:ext>
                </a:extLst>
              </p:cNvPr>
              <p:cNvSpPr txBox="1"/>
              <p:nvPr/>
            </p:nvSpPr>
            <p:spPr>
              <a:xfrm>
                <a:off x="5178964" y="2333154"/>
                <a:ext cx="3077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⇑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D390A4C-3DA5-EE67-A9A3-539CAAD35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964" y="2333154"/>
                <a:ext cx="30777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9AEE4A9-7200-16B9-4DE9-97DF6286F15E}"/>
                  </a:ext>
                </a:extLst>
              </p:cNvPr>
              <p:cNvSpPr txBox="1"/>
              <p:nvPr/>
            </p:nvSpPr>
            <p:spPr>
              <a:xfrm>
                <a:off x="1325008" y="2854009"/>
                <a:ext cx="7207043" cy="434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r>
                            <m:rPr>
                              <m:nor/>
                            </m:rPr>
                            <a:rPr lang="zh-CN" altLang="en-US" sz="2000" dirty="0">
                              <a:solidFill>
                                <a:schemeClr val="tx1"/>
                              </a:solidFill>
                            </a:rPr>
                            <m:t>⊨</m:t>
                          </m:r>
                          <m:r>
                            <m:rPr>
                              <m:nor/>
                            </m:rPr>
                            <a:rPr lang="en-US" altLang="zh-CN" sz="20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𝐭𝐫𝐮𝐞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MT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nor/>
                            </m:rPr>
                            <a:rPr lang="en-US" altLang="zh-CN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check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9AEE4A9-7200-16B9-4DE9-97DF6286F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008" y="2854009"/>
                <a:ext cx="7207043" cy="434158"/>
              </a:xfrm>
              <a:prstGeom prst="rect">
                <a:avLst/>
              </a:prstGeom>
              <a:blipFill>
                <a:blip r:embed="rId7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6DA5901-6722-E2D6-A648-B5841B24C91A}"/>
                  </a:ext>
                </a:extLst>
              </p:cNvPr>
              <p:cNvSpPr txBox="1"/>
              <p:nvPr/>
            </p:nvSpPr>
            <p:spPr>
              <a:xfrm>
                <a:off x="7050686" y="2854345"/>
                <a:ext cx="3636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6DA5901-6722-E2D6-A648-B5841B24C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686" y="2854345"/>
                <a:ext cx="36369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F6FAF80-5941-4C64-9F33-15B9C06A8FC7}"/>
                  </a:ext>
                </a:extLst>
              </p:cNvPr>
              <p:cNvSpPr txBox="1"/>
              <p:nvPr/>
            </p:nvSpPr>
            <p:spPr>
              <a:xfrm>
                <a:off x="7367539" y="2855777"/>
                <a:ext cx="53901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F6FAF80-5941-4C64-9F33-15B9C06A8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539" y="2855777"/>
                <a:ext cx="539015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3FEC554-E48D-3FCB-5DEF-3BDA3C053605}"/>
                  </a:ext>
                </a:extLst>
              </p:cNvPr>
              <p:cNvSpPr txBox="1"/>
              <p:nvPr/>
            </p:nvSpPr>
            <p:spPr>
              <a:xfrm>
                <a:off x="1155806" y="3843900"/>
                <a:ext cx="7207043" cy="434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en-US" sz="2000" dirty="0"/>
                                <m:t>⊨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RT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𝐭𝐫𝐮𝐞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MT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nor/>
                            </m:rPr>
                            <a:rPr lang="en-US" altLang="zh-CN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check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3FEC554-E48D-3FCB-5DEF-3BDA3C053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806" y="3843900"/>
                <a:ext cx="7207043" cy="434158"/>
              </a:xfrm>
              <a:prstGeom prst="rect">
                <a:avLst/>
              </a:prstGeom>
              <a:blipFill>
                <a:blip r:embed="rId10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右大括号 21">
            <a:extLst>
              <a:ext uri="{FF2B5EF4-FFF2-40B4-BE49-F238E27FC236}">
                <a16:creationId xmlns:a16="http://schemas.microsoft.com/office/drawing/2014/main" id="{E24DEAE4-A02D-9A8D-8C4E-37CDAD0AAB9F}"/>
              </a:ext>
            </a:extLst>
          </p:cNvPr>
          <p:cNvSpPr/>
          <p:nvPr/>
        </p:nvSpPr>
        <p:spPr>
          <a:xfrm>
            <a:off x="8083642" y="2831980"/>
            <a:ext cx="307777" cy="2383769"/>
          </a:xfrm>
          <a:prstGeom prst="rightBrace">
            <a:avLst>
              <a:gd name="adj1" fmla="val 7484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41042F8-C591-8ECF-C86C-5DEF2E5D6F8A}"/>
              </a:ext>
            </a:extLst>
          </p:cNvPr>
          <p:cNvSpPr txBox="1"/>
          <p:nvPr/>
        </p:nvSpPr>
        <p:spPr>
          <a:xfrm>
            <a:off x="8667991" y="3731987"/>
            <a:ext cx="29564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RT-Based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1A62E75-D96B-BD83-8EBC-FBB983DFB733}"/>
                  </a:ext>
                </a:extLst>
              </p:cNvPr>
              <p:cNvSpPr txBox="1"/>
              <p:nvPr/>
            </p:nvSpPr>
            <p:spPr>
              <a:xfrm>
                <a:off x="4861995" y="3383000"/>
                <a:ext cx="3077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⇑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1A62E75-D96B-BD83-8EBC-FBB983DFB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995" y="3383000"/>
                <a:ext cx="30777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357128E-2FFB-A2A4-89EA-5220E0AC75E5}"/>
                  </a:ext>
                </a:extLst>
              </p:cNvPr>
              <p:cNvSpPr txBox="1"/>
              <p:nvPr/>
            </p:nvSpPr>
            <p:spPr>
              <a:xfrm>
                <a:off x="-457724" y="4806924"/>
                <a:ext cx="7207043" cy="434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en-US" sz="2000" dirty="0">
                                  <a:solidFill>
                                    <a:srgbClr val="0066FF"/>
                                  </a:solidFill>
                                </a:rPr>
                                <m:t>⊨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000">
                                  <a:solidFill>
                                    <a:srgbClr val="0066FF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RT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true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000">
                                  <a:solidFill>
                                    <a:srgbClr val="0066FF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MT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  <m:r>
                                <a:rPr lang="en-US" altLang="zh-CN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altLang="zh-CN" sz="2000" b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357128E-2FFB-A2A4-89EA-5220E0AC7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7724" y="4806924"/>
                <a:ext cx="7207043" cy="434158"/>
              </a:xfrm>
              <a:prstGeom prst="rect">
                <a:avLst/>
              </a:prstGeom>
              <a:blipFill>
                <a:blip r:embed="rId12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8EC3181-AA4F-DB21-1EB7-C07D1CCC930D}"/>
                  </a:ext>
                </a:extLst>
              </p:cNvPr>
              <p:cNvSpPr txBox="1"/>
              <p:nvPr/>
            </p:nvSpPr>
            <p:spPr>
              <a:xfrm>
                <a:off x="3358141" y="4808244"/>
                <a:ext cx="63663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en-US" sz="2000" dirty="0">
                                  <a:solidFill>
                                    <a:srgbClr val="00B050"/>
                                  </a:solidFill>
                                </a:rPr>
                                <m:t>⊨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000">
                                  <a:solidFill>
                                    <a:srgbClr val="00B05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RT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</m:d>
                          <m:r>
                            <a:rPr lang="en-US" altLang="zh-CN" sz="20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00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check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sz="2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8EC3181-AA4F-DB21-1EB7-C07D1CCC9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141" y="4808244"/>
                <a:ext cx="6366312" cy="400110"/>
              </a:xfrm>
              <a:prstGeom prst="rect">
                <a:avLst/>
              </a:prstGeom>
              <a:blipFill>
                <a:blip r:embed="rId1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8F4B2EF-9BB4-E3B9-E8C7-7089D3FC9C78}"/>
                  </a:ext>
                </a:extLst>
              </p:cNvPr>
              <p:cNvSpPr txBox="1"/>
              <p:nvPr/>
            </p:nvSpPr>
            <p:spPr>
              <a:xfrm>
                <a:off x="4859670" y="4317401"/>
                <a:ext cx="3077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⇑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8F4B2EF-9BB4-E3B9-E8C7-7089D3FC9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70" y="4317401"/>
                <a:ext cx="30777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75FD607-A81A-6730-6E7B-124C1AEBC93B}"/>
                  </a:ext>
                </a:extLst>
              </p:cNvPr>
              <p:cNvSpPr txBox="1"/>
              <p:nvPr/>
            </p:nvSpPr>
            <p:spPr>
              <a:xfrm>
                <a:off x="4831712" y="4804377"/>
                <a:ext cx="3636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75FD607-A81A-6730-6E7B-124C1AEBC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712" y="4804377"/>
                <a:ext cx="363692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386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2127A-1AA1-8EC6-39B2-5773AB82D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E5FF2-C0AC-AFA2-3A6B-3E088100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8832" cy="1325563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Our full proof path</a:t>
            </a:r>
            <a:endParaRPr lang="zh-CN" altLang="en-US" sz="3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0FE88BF-CD9D-B9AA-AB05-FF487707ADCA}"/>
                  </a:ext>
                </a:extLst>
              </p:cNvPr>
              <p:cNvSpPr txBox="1"/>
              <p:nvPr/>
            </p:nvSpPr>
            <p:spPr>
              <a:xfrm>
                <a:off x="963744" y="1999966"/>
                <a:ext cx="10036743" cy="7090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ℕ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        </m:t>
                      </m:r>
                      <m:r>
                        <m:rPr>
                          <m:nor/>
                        </m:rPr>
                        <a:rPr lang="zh-CN" altLang="en-US" sz="2000" dirty="0"/>
                        <m:t>⊨</m:t>
                      </m:r>
                      <m:r>
                        <m:rPr>
                          <m:nor/>
                        </m:rPr>
                        <a:rPr lang="en-US" altLang="zh-CN" sz="2000" dirty="0"/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𝐭𝐫𝐮𝐞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MT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sz="2000"/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𝑐𝑛𝑡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EL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69AC00B-5F87-182C-4045-36C71F1B3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44" y="1999966"/>
                <a:ext cx="10036743" cy="7090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71D633-2DDE-7ECF-0D62-523C98944CB8}"/>
                  </a:ext>
                </a:extLst>
              </p:cNvPr>
              <p:cNvSpPr txBox="1"/>
              <p:nvPr/>
            </p:nvSpPr>
            <p:spPr>
              <a:xfrm>
                <a:off x="2675838" y="1128050"/>
                <a:ext cx="6612556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 dirty="0" smtClean="0"/>
                        <m:t>⊨</m:t>
                      </m:r>
                      <m:r>
                        <m:rPr>
                          <m:nor/>
                        </m:rPr>
                        <a:rPr lang="en-US" altLang="zh-CN" sz="2000" dirty="0" smtClean="0"/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𝐭𝐫𝐮𝐞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MT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sz="2000"/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𝑐𝑛𝑡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EL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9F4DE8E-AD93-5D0B-26E4-8F2532454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838" y="1128050"/>
                <a:ext cx="6612556" cy="439736"/>
              </a:xfrm>
              <a:prstGeom prst="rect">
                <a:avLst/>
              </a:prstGeom>
              <a:blipFill>
                <a:blip r:embed="rId7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EF21129-7007-5C3C-844D-80DDA982F584}"/>
                  </a:ext>
                </a:extLst>
              </p:cNvPr>
              <p:cNvSpPr txBox="1"/>
              <p:nvPr/>
            </p:nvSpPr>
            <p:spPr>
              <a:xfrm>
                <a:off x="5828226" y="1686243"/>
                <a:ext cx="3077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⇑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E057E54-91B4-0F87-98D0-B07B86513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226" y="1686243"/>
                <a:ext cx="30777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275A9E63-8A45-C970-065A-CBFF90225392}"/>
              </a:ext>
            </a:extLst>
          </p:cNvPr>
          <p:cNvSpPr txBox="1"/>
          <p:nvPr/>
        </p:nvSpPr>
        <p:spPr>
          <a:xfrm>
            <a:off x="9315584" y="1621313"/>
            <a:ext cx="25814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Truncation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7B08998-20F2-33FE-3EFA-946977F47184}"/>
                  </a:ext>
                </a:extLst>
              </p:cNvPr>
              <p:cNvSpPr txBox="1"/>
              <p:nvPr/>
            </p:nvSpPr>
            <p:spPr>
              <a:xfrm>
                <a:off x="5828623" y="2688581"/>
                <a:ext cx="3077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⇑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BDD7428-AF85-2D4F-9F5F-38AA2BEB4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623" y="2688581"/>
                <a:ext cx="30777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612D04CD-50DD-97D7-7E9E-F63EB6E925A4}"/>
                  </a:ext>
                </a:extLst>
              </p:cNvPr>
              <p:cNvSpPr/>
              <p:nvPr/>
            </p:nvSpPr>
            <p:spPr>
              <a:xfrm>
                <a:off x="2142437" y="3014310"/>
                <a:ext cx="7815088" cy="7090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𝑤𝑡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zh-CN" altLang="en-US" sz="2000" dirty="0"/>
                        <m:t>⊨</m:t>
                      </m:r>
                      <m:r>
                        <m:rPr>
                          <m:nor/>
                        </m:rPr>
                        <a:rPr lang="en-US" altLang="zh-CN" sz="2000" dirty="0"/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𝐭𝐫𝐮𝐞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MT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en-US" altLang="zh-CN" sz="200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MT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𝑅𝑒𝑙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0817D8C3-9665-FC99-DE41-D95709E8A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437" y="3014310"/>
                <a:ext cx="7815088" cy="7090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8143D49-03AE-97B8-9CB0-CAB5FE481705}"/>
                  </a:ext>
                </a:extLst>
              </p:cNvPr>
              <p:cNvSpPr txBox="1"/>
              <p:nvPr/>
            </p:nvSpPr>
            <p:spPr>
              <a:xfrm>
                <a:off x="5818998" y="3651818"/>
                <a:ext cx="3077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⇑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C9E2EE1-8B11-A96B-8BA6-C6CEFE41A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98" y="3651818"/>
                <a:ext cx="30777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7878DFE-A46F-10FC-5FBB-F08381302E33}"/>
                  </a:ext>
                </a:extLst>
              </p:cNvPr>
              <p:cNvSpPr txBox="1"/>
              <p:nvPr/>
            </p:nvSpPr>
            <p:spPr>
              <a:xfrm>
                <a:off x="1972600" y="4120991"/>
                <a:ext cx="7207043" cy="434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r>
                            <m:rPr>
                              <m:nor/>
                            </m:rPr>
                            <a:rPr lang="zh-CN" altLang="en-US" sz="2000" dirty="0">
                              <a:solidFill>
                                <a:schemeClr val="tx1"/>
                              </a:solidFill>
                            </a:rPr>
                            <m:t>⊨</m:t>
                          </m:r>
                          <m:r>
                            <m:rPr>
                              <m:nor/>
                            </m:rPr>
                            <a:rPr lang="en-US" altLang="zh-CN" sz="20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𝐭𝐫𝐮𝐞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MT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nor/>
                            </m:rPr>
                            <a:rPr lang="en-US" altLang="zh-CN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check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551B3EE6-38BC-5F38-288F-ECCAE25AF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600" y="4120991"/>
                <a:ext cx="7207043" cy="434158"/>
              </a:xfrm>
              <a:prstGeom prst="rect">
                <a:avLst/>
              </a:prstGeom>
              <a:blipFill>
                <a:blip r:embed="rId12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27EFCFE-9FB6-1DAD-6075-A17BE5780FF8}"/>
                  </a:ext>
                </a:extLst>
              </p:cNvPr>
              <p:cNvSpPr txBox="1"/>
              <p:nvPr/>
            </p:nvSpPr>
            <p:spPr>
              <a:xfrm>
                <a:off x="7708788" y="4121327"/>
                <a:ext cx="3636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82CE62F-F41B-764C-E32F-F5D804E0B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788" y="4121327"/>
                <a:ext cx="363692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4C0378B-F585-9E11-3E2F-3EF9F893D938}"/>
                  </a:ext>
                </a:extLst>
              </p:cNvPr>
              <p:cNvSpPr txBox="1"/>
              <p:nvPr/>
            </p:nvSpPr>
            <p:spPr>
              <a:xfrm>
                <a:off x="8025641" y="4122759"/>
                <a:ext cx="53901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4C0378B-F585-9E11-3E2F-3EF9F893D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641" y="4122759"/>
                <a:ext cx="539015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D9507A34-0191-BFB9-61CC-CC9B7746F769}"/>
                  </a:ext>
                </a:extLst>
              </p:cNvPr>
              <p:cNvSpPr txBox="1"/>
              <p:nvPr/>
            </p:nvSpPr>
            <p:spPr>
              <a:xfrm>
                <a:off x="1824418" y="5121392"/>
                <a:ext cx="7207043" cy="434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en-US" sz="2000" dirty="0"/>
                                <m:t>⊨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RT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𝐭𝐫𝐮𝐞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MT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nor/>
                            </m:rPr>
                            <a:rPr lang="en-US" altLang="zh-CN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check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F6F137BE-5F7C-7E25-A2C8-27330538D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418" y="5121392"/>
                <a:ext cx="7207043" cy="434158"/>
              </a:xfrm>
              <a:prstGeom prst="rect">
                <a:avLst/>
              </a:prstGeom>
              <a:blipFill>
                <a:blip r:embed="rId15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右大括号 92">
            <a:extLst>
              <a:ext uri="{FF2B5EF4-FFF2-40B4-BE49-F238E27FC236}">
                <a16:creationId xmlns:a16="http://schemas.microsoft.com/office/drawing/2014/main" id="{847E14B6-F32D-A586-2E3D-4783DB37E318}"/>
              </a:ext>
            </a:extLst>
          </p:cNvPr>
          <p:cNvSpPr/>
          <p:nvPr/>
        </p:nvSpPr>
        <p:spPr>
          <a:xfrm>
            <a:off x="8751608" y="4109471"/>
            <a:ext cx="287403" cy="2383403"/>
          </a:xfrm>
          <a:prstGeom prst="rightBrace">
            <a:avLst>
              <a:gd name="adj1" fmla="val 7484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1D7EAD6-56CD-C5C1-91B8-7AEB2D12B9DB}"/>
              </a:ext>
            </a:extLst>
          </p:cNvPr>
          <p:cNvSpPr txBox="1"/>
          <p:nvPr/>
        </p:nvSpPr>
        <p:spPr>
          <a:xfrm>
            <a:off x="9315583" y="5051519"/>
            <a:ext cx="32784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RT-Based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5B28816F-13AA-58A2-A814-971035A7C2E2}"/>
                  </a:ext>
                </a:extLst>
              </p:cNvPr>
              <p:cNvSpPr txBox="1"/>
              <p:nvPr/>
            </p:nvSpPr>
            <p:spPr>
              <a:xfrm>
                <a:off x="5509587" y="4649982"/>
                <a:ext cx="3077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⇑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FDF25B4-D2FC-A96D-5501-7D50CA86A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587" y="4649982"/>
                <a:ext cx="30777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5A5B5397-F935-CBD0-C117-BBE04DFE6C1B}"/>
                  </a:ext>
                </a:extLst>
              </p:cNvPr>
              <p:cNvSpPr txBox="1"/>
              <p:nvPr/>
            </p:nvSpPr>
            <p:spPr>
              <a:xfrm>
                <a:off x="189868" y="6052886"/>
                <a:ext cx="7207043" cy="434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en-US" sz="2000" dirty="0">
                                  <a:solidFill>
                                    <a:schemeClr val="tx1"/>
                                  </a:solidFill>
                                </a:rPr>
                                <m:t>⊨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RT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true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MT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0E624DC5-925D-8376-2B9E-4105164AC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68" y="6052886"/>
                <a:ext cx="7207043" cy="434158"/>
              </a:xfrm>
              <a:prstGeom prst="rect">
                <a:avLst/>
              </a:prstGeom>
              <a:blipFill>
                <a:blip r:embed="rId17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E1C95D85-B6D7-59DE-362C-DA7424BDD620}"/>
                  </a:ext>
                </a:extLst>
              </p:cNvPr>
              <p:cNvSpPr txBox="1"/>
              <p:nvPr/>
            </p:nvSpPr>
            <p:spPr>
              <a:xfrm>
                <a:off x="4005733" y="6074341"/>
                <a:ext cx="63663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en-US" sz="2000" dirty="0">
                                  <a:solidFill>
                                    <a:schemeClr val="tx1"/>
                                  </a:solidFill>
                                </a:rPr>
                                <m:t>⊨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RT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</m:d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check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E1C95D85-B6D7-59DE-362C-DA7424BDD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733" y="6074341"/>
                <a:ext cx="6366312" cy="400110"/>
              </a:xfrm>
              <a:prstGeom prst="rect">
                <a:avLst/>
              </a:prstGeom>
              <a:blipFill>
                <a:blip r:embed="rId1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20339E0-E7BE-9D55-F895-01707451C75E}"/>
                  </a:ext>
                </a:extLst>
              </p:cNvPr>
              <p:cNvSpPr txBox="1"/>
              <p:nvPr/>
            </p:nvSpPr>
            <p:spPr>
              <a:xfrm>
                <a:off x="5507262" y="5594893"/>
                <a:ext cx="3077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⇑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23247F2C-E641-C85A-3DD3-672A0C19E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62" y="5594893"/>
                <a:ext cx="30777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011B887-3A10-D616-2ED6-E343BBFEAA79}"/>
                  </a:ext>
                </a:extLst>
              </p:cNvPr>
              <p:cNvSpPr txBox="1"/>
              <p:nvPr/>
            </p:nvSpPr>
            <p:spPr>
              <a:xfrm>
                <a:off x="5479304" y="6050339"/>
                <a:ext cx="3636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38906953-28B6-858B-954F-8E9040958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304" y="6050339"/>
                <a:ext cx="363692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右大括号 103">
            <a:extLst>
              <a:ext uri="{FF2B5EF4-FFF2-40B4-BE49-F238E27FC236}">
                <a16:creationId xmlns:a16="http://schemas.microsoft.com/office/drawing/2014/main" id="{C99CB6D3-1857-62F9-4BB6-28A304E30C01}"/>
              </a:ext>
            </a:extLst>
          </p:cNvPr>
          <p:cNvSpPr/>
          <p:nvPr/>
        </p:nvSpPr>
        <p:spPr>
          <a:xfrm>
            <a:off x="8747996" y="1136825"/>
            <a:ext cx="283465" cy="1442059"/>
          </a:xfrm>
          <a:prstGeom prst="rightBrace">
            <a:avLst>
              <a:gd name="adj1" fmla="val 7484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39A76ED-395A-1C6D-DD92-CF9DEA528600}"/>
              </a:ext>
            </a:extLst>
          </p:cNvPr>
          <p:cNvSpPr/>
          <p:nvPr/>
        </p:nvSpPr>
        <p:spPr>
          <a:xfrm>
            <a:off x="8067400" y="4110481"/>
            <a:ext cx="434158" cy="4341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33BB8E2-15E8-F785-EF16-F0447F7594C9}"/>
              </a:ext>
            </a:extLst>
          </p:cNvPr>
          <p:cNvSpPr/>
          <p:nvPr/>
        </p:nvSpPr>
        <p:spPr>
          <a:xfrm>
            <a:off x="2100396" y="6025780"/>
            <a:ext cx="3364825" cy="4787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C42F3B0-8CED-EAB5-8D8D-FC4430D9D781}"/>
              </a:ext>
            </a:extLst>
          </p:cNvPr>
          <p:cNvSpPr/>
          <p:nvPr/>
        </p:nvSpPr>
        <p:spPr>
          <a:xfrm>
            <a:off x="5838028" y="6033816"/>
            <a:ext cx="2707577" cy="4787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965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36D06-9364-39CA-A77F-73DFD1FFC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5553D-294C-FF40-763E-DE561AE0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8832" cy="1325563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3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92C51CA-A909-8A6F-490C-5D2948B8A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2523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formally verify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known properties 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property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the MT algo. and its extensions,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all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“probabilistic” results from [MT10] 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Gödel Prize 2020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proof recipes as byproducts:</a:t>
            </a:r>
          </a:p>
          <a:p>
            <a:pPr lvl="1">
              <a:buFontTx/>
              <a:buChar char="-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truncation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simplifying the proof of total correctness of prob. programs.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(Also a proof method for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a.s.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termination + finite steps in expectation)</a:t>
            </a:r>
          </a:p>
          <a:p>
            <a:pPr lvl="1">
              <a:buFontTx/>
              <a:buChar char="-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Resampling-table-based coupling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probabilistic relational reasoning.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andling goals beyond the reach of </a:t>
            </a:r>
            <a:r>
              <a:rPr lang="en-US" altLang="zh-CN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Synchronous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oupling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lvl="1" indent="0">
              <a:buNone/>
            </a:pPr>
            <a:r>
              <a:rPr lang="en-US" altLang="zh-CN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applications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beyond the MT algo. and its extensions.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refer to our paper for more details.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599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7742A-62AB-FA4A-9F12-9E05F0C81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76C0E-B28A-963D-7880-DA8FCBDC0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722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Thanks!</a:t>
            </a:r>
            <a:endParaRPr lang="zh-CN" altLang="en-US" sz="4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24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5BDBC-6F03-E432-BE68-A504A515C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17819-2E7F-2067-F690-104032535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8832" cy="1325563"/>
          </a:xfrm>
        </p:spPr>
        <p:txBody>
          <a:bodyPr>
            <a:normAutofit/>
          </a:bodyPr>
          <a:lstStyle/>
          <a:p>
            <a:r>
              <a:rPr lang="es-ES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dice-rolling example (cont’d)</a:t>
            </a:r>
            <a:endParaRPr lang="zh-CN" altLang="en-US" sz="3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512088F-F418-5A20-C711-7CA1F5B05355}"/>
                  </a:ext>
                </a:extLst>
              </p:cNvPr>
              <p:cNvSpPr txBox="1"/>
              <p:nvPr/>
            </p:nvSpPr>
            <p:spPr>
              <a:xfrm>
                <a:off x="2175508" y="1576464"/>
                <a:ext cx="784098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Does there exist a roll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dice that avoids 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patterns?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512088F-F418-5A20-C711-7CA1F5B05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508" y="1576464"/>
                <a:ext cx="784098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本框 50">
            <a:extLst>
              <a:ext uri="{FF2B5EF4-FFF2-40B4-BE49-F238E27FC236}">
                <a16:creationId xmlns:a16="http://schemas.microsoft.com/office/drawing/2014/main" id="{DF596891-0C05-0614-C57A-8727B750C7F5}"/>
              </a:ext>
            </a:extLst>
          </p:cNvPr>
          <p:cNvSpPr txBox="1"/>
          <p:nvPr/>
        </p:nvSpPr>
        <p:spPr>
          <a:xfrm>
            <a:off x="838200" y="2170523"/>
            <a:ext cx="10660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r>
              <a:rPr lang="es-E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under</a:t>
            </a:r>
            <a:r>
              <a:rPr lang="es-E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loose</a:t>
            </a:r>
            <a:r>
              <a:rPr lang="es-E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condition! 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s-E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LLL.</a:t>
            </a:r>
            <a:endParaRPr lang="zh-CN" altLang="en-US" sz="24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1046A88-1E49-3BF4-9F1A-60953F807053}"/>
              </a:ext>
            </a:extLst>
          </p:cNvPr>
          <p:cNvSpPr/>
          <p:nvPr/>
        </p:nvSpPr>
        <p:spPr>
          <a:xfrm>
            <a:off x="756745" y="1988895"/>
            <a:ext cx="924912" cy="82492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A11D745-25BE-34A1-3ED6-532ED2419B7B}"/>
              </a:ext>
            </a:extLst>
          </p:cNvPr>
          <p:cNvSpPr txBox="1"/>
          <p:nvPr/>
        </p:nvSpPr>
        <p:spPr>
          <a:xfrm>
            <a:off x="1587065" y="2620148"/>
            <a:ext cx="3567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Great, but we want more: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3D1BAE5-1819-A302-C271-035C4AF48787}"/>
              </a:ext>
            </a:extLst>
          </p:cNvPr>
          <p:cNvSpPr txBox="1"/>
          <p:nvPr/>
        </p:nvSpPr>
        <p:spPr>
          <a:xfrm>
            <a:off x="2166311" y="3198167"/>
            <a:ext cx="785937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s-E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to </a:t>
            </a:r>
            <a:r>
              <a:rPr lang="es-E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efficiently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algorithmically </a:t>
            </a:r>
            <a:r>
              <a:rPr lang="es-E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construct</a:t>
            </a:r>
            <a:r>
              <a:rPr lang="es-E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 good roll?</a:t>
            </a:r>
            <a:endParaRPr lang="zh-CN" altLang="en-US" sz="24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AAE1B16-39F7-BD41-49F1-7AB36D444F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5381" y="4093931"/>
            <a:ext cx="5785486" cy="23752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2E2BAC2A-3550-2A43-B7F0-B3C84BDE7D74}"/>
              </a:ext>
            </a:extLst>
          </p:cNvPr>
          <p:cNvSpPr txBox="1"/>
          <p:nvPr/>
        </p:nvSpPr>
        <p:spPr>
          <a:xfrm>
            <a:off x="512380" y="4724527"/>
            <a:ext cx="53523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Moser-Tardos (MT) algorithm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[JACM 2010,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Gödel Prize 2020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].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230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  <p:bldP spid="18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D9EEE-8352-A284-9F70-D859D7555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3BFCF-13C6-0D50-87C4-44DD3220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8832" cy="1325563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MT algorithm: How does it construct a good roll?</a:t>
            </a:r>
            <a:endParaRPr lang="zh-CN" altLang="en-US" sz="3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6CC42E-14D5-F72C-0610-E1750C74BDF6}"/>
              </a:ext>
            </a:extLst>
          </p:cNvPr>
          <p:cNvSpPr txBox="1"/>
          <p:nvPr/>
        </p:nvSpPr>
        <p:spPr>
          <a:xfrm>
            <a:off x="8930181" y="2210950"/>
            <a:ext cx="2392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to avoid: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9992BE-1B2E-F1ED-663B-FFCF42D168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6" t="13185" r="61422" b="53216"/>
          <a:stretch/>
        </p:blipFill>
        <p:spPr>
          <a:xfrm>
            <a:off x="8723288" y="2899337"/>
            <a:ext cx="830317" cy="6681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7EAE1D-1D81-68E2-351B-4552B551C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t="14104" r="36500" b="52297"/>
          <a:stretch/>
        </p:blipFill>
        <p:spPr>
          <a:xfrm>
            <a:off x="9689464" y="2923945"/>
            <a:ext cx="830316" cy="6681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540B91A-DA96-64B8-AD5E-734359B54422}"/>
              </a:ext>
            </a:extLst>
          </p:cNvPr>
          <p:cNvSpPr txBox="1"/>
          <p:nvPr/>
        </p:nvSpPr>
        <p:spPr>
          <a:xfrm>
            <a:off x="9869175" y="2995258"/>
            <a:ext cx="41094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1E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rgbClr val="001E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46941BD-A777-6E30-6D07-301E3D291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t="14104" r="36500" b="52297"/>
          <a:stretch/>
        </p:blipFill>
        <p:spPr>
          <a:xfrm>
            <a:off x="9689464" y="3814432"/>
            <a:ext cx="830316" cy="6681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FB7935E-50A6-3C07-6ADC-5A381B8387DC}"/>
              </a:ext>
            </a:extLst>
          </p:cNvPr>
          <p:cNvSpPr txBox="1"/>
          <p:nvPr/>
        </p:nvSpPr>
        <p:spPr>
          <a:xfrm>
            <a:off x="9869175" y="3885745"/>
            <a:ext cx="41094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1E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rgbClr val="001E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3C4D213-CA14-7B31-0E2F-C73B190DE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t="14104" r="36500" b="52297"/>
          <a:stretch/>
        </p:blipFill>
        <p:spPr>
          <a:xfrm>
            <a:off x="9686329" y="4721003"/>
            <a:ext cx="830316" cy="66815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BEBF125-9176-5217-B295-AE012777AB42}"/>
              </a:ext>
            </a:extLst>
          </p:cNvPr>
          <p:cNvSpPr txBox="1"/>
          <p:nvPr/>
        </p:nvSpPr>
        <p:spPr>
          <a:xfrm>
            <a:off x="9866040" y="4792316"/>
            <a:ext cx="41094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1E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rgbClr val="001E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BF0B23D-BDCB-0F99-E39D-D3A977001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3" t="50000" r="63849" b="10443"/>
          <a:stretch/>
        </p:blipFill>
        <p:spPr>
          <a:xfrm>
            <a:off x="10634906" y="5509319"/>
            <a:ext cx="743004" cy="78666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8C514F6-C8BD-0916-8A5F-5E0D10A9D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t="14104" r="36500" b="52297"/>
          <a:stretch/>
        </p:blipFill>
        <p:spPr>
          <a:xfrm>
            <a:off x="8723288" y="3809383"/>
            <a:ext cx="830316" cy="66815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FC686C3-E199-8AA6-CC8D-0BF3B186753F}"/>
              </a:ext>
            </a:extLst>
          </p:cNvPr>
          <p:cNvSpPr txBox="1"/>
          <p:nvPr/>
        </p:nvSpPr>
        <p:spPr>
          <a:xfrm>
            <a:off x="8902999" y="3880696"/>
            <a:ext cx="41094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1E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rgbClr val="001E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9995F4A-A140-8104-7E28-DDD249EC5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t="14104" r="36500" b="52297"/>
          <a:stretch/>
        </p:blipFill>
        <p:spPr>
          <a:xfrm>
            <a:off x="10628350" y="4726045"/>
            <a:ext cx="830316" cy="66815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3E940045-BB09-0AF0-BDA1-71331605453E}"/>
              </a:ext>
            </a:extLst>
          </p:cNvPr>
          <p:cNvSpPr txBox="1"/>
          <p:nvPr/>
        </p:nvSpPr>
        <p:spPr>
          <a:xfrm>
            <a:off x="10808061" y="4797358"/>
            <a:ext cx="41094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1E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rgbClr val="001E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A982D29-9878-714B-385A-6FDA2CE1F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02" t="51247" r="38681" b="9195"/>
          <a:stretch/>
        </p:blipFill>
        <p:spPr>
          <a:xfrm>
            <a:off x="9706312" y="5536995"/>
            <a:ext cx="743004" cy="78666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EB6EB8E-5D22-BEB2-8BB1-E0A894CD6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24" t="49118" r="14259" b="11324"/>
          <a:stretch/>
        </p:blipFill>
        <p:spPr>
          <a:xfrm>
            <a:off x="10631690" y="2805439"/>
            <a:ext cx="743004" cy="78666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148E2CC-A534-F37B-4838-470185C22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t="14104" r="36500" b="52297"/>
          <a:stretch/>
        </p:blipFill>
        <p:spPr>
          <a:xfrm>
            <a:off x="8723288" y="4718796"/>
            <a:ext cx="830316" cy="66815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17CF54F-B900-AF2B-F8D8-D6EEAFECF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t="14104" r="36500" b="52297"/>
          <a:stretch/>
        </p:blipFill>
        <p:spPr>
          <a:xfrm>
            <a:off x="8723288" y="5613460"/>
            <a:ext cx="830316" cy="668157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296603E4-F6DA-1B2B-E904-AC4BA63B6B7C}"/>
              </a:ext>
            </a:extLst>
          </p:cNvPr>
          <p:cNvSpPr txBox="1"/>
          <p:nvPr/>
        </p:nvSpPr>
        <p:spPr>
          <a:xfrm>
            <a:off x="8902999" y="5684773"/>
            <a:ext cx="41094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1E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rgbClr val="001E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994E007-C9BC-BD3A-35F5-B16F588D0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12" t="12074" r="14490" b="54327"/>
          <a:stretch/>
        </p:blipFill>
        <p:spPr>
          <a:xfrm>
            <a:off x="10634620" y="3771988"/>
            <a:ext cx="735725" cy="66815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EAC12757-D348-7400-2907-B3B50289E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3" t="50000" r="63849" b="10443"/>
          <a:stretch/>
        </p:blipFill>
        <p:spPr>
          <a:xfrm>
            <a:off x="6278605" y="2159243"/>
            <a:ext cx="743004" cy="78666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29D3B769-F89F-3282-1C89-EC3A73EF9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02" t="51247" r="38681" b="9195"/>
          <a:stretch/>
        </p:blipFill>
        <p:spPr>
          <a:xfrm>
            <a:off x="5328991" y="2186919"/>
            <a:ext cx="743004" cy="786662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F9029429-586E-CD4D-EAA2-44AB906DAD30}"/>
              </a:ext>
            </a:extLst>
          </p:cNvPr>
          <p:cNvSpPr txBox="1"/>
          <p:nvPr/>
        </p:nvSpPr>
        <p:spPr>
          <a:xfrm>
            <a:off x="1857702" y="2311231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all the dice: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B04496A-BE20-65D1-FB55-A20F5C94B25E}"/>
              </a:ext>
            </a:extLst>
          </p:cNvPr>
          <p:cNvSpPr/>
          <p:nvPr/>
        </p:nvSpPr>
        <p:spPr>
          <a:xfrm>
            <a:off x="8597225" y="5460525"/>
            <a:ext cx="2935014" cy="893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2108EFA-8D7B-9B6A-86DB-BD290C540EDE}"/>
              </a:ext>
            </a:extLst>
          </p:cNvPr>
          <p:cNvSpPr/>
          <p:nvPr/>
        </p:nvSpPr>
        <p:spPr>
          <a:xfrm>
            <a:off x="5207813" y="2159243"/>
            <a:ext cx="1936831" cy="814338"/>
          </a:xfrm>
          <a:prstGeom prst="rect">
            <a:avLst/>
          </a:prstGeom>
          <a:noFill/>
          <a:ln w="28575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95E848B-33BB-F0DF-896E-BF51FC775301}"/>
              </a:ext>
            </a:extLst>
          </p:cNvPr>
          <p:cNvSpPr/>
          <p:nvPr/>
        </p:nvSpPr>
        <p:spPr>
          <a:xfrm>
            <a:off x="9690177" y="5526485"/>
            <a:ext cx="1698244" cy="755230"/>
          </a:xfrm>
          <a:prstGeom prst="rect">
            <a:avLst/>
          </a:prstGeom>
          <a:noFill/>
          <a:ln w="28575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6C4364A-709F-E789-D7A3-9AFAEE5A1677}"/>
              </a:ext>
            </a:extLst>
          </p:cNvPr>
          <p:cNvSpPr txBox="1"/>
          <p:nvPr/>
        </p:nvSpPr>
        <p:spPr>
          <a:xfrm>
            <a:off x="210210" y="3074275"/>
            <a:ext cx="71469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matched</a:t>
            </a:r>
          </a:p>
          <a:p>
            <a:pPr algn="r"/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Reroll</a:t>
            </a:r>
            <a:r>
              <a:rPr lang="en-US" altLang="zh-CN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dice that the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altLang="zh-CN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depends on!</a:t>
            </a:r>
            <a:endParaRPr lang="zh-CN" altLang="en-US" sz="2400" dirty="0">
              <a:solidFill>
                <a:srgbClr val="0066FF"/>
              </a:solidFill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163421D4-3EC1-3529-FB98-6CA0061CB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6" t="13185" r="61422" b="53216"/>
          <a:stretch/>
        </p:blipFill>
        <p:spPr>
          <a:xfrm>
            <a:off x="4345966" y="4090648"/>
            <a:ext cx="830317" cy="668157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B2A1BBD5-DA75-41F6-9523-8D2157F2B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t="14104" r="36500" b="52297"/>
          <a:stretch/>
        </p:blipFill>
        <p:spPr>
          <a:xfrm>
            <a:off x="5319518" y="4107524"/>
            <a:ext cx="830316" cy="668157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E5CC8660-1E6D-DAAF-B6CB-248D29DF6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24" t="49118" r="14259" b="11324"/>
          <a:stretch/>
        </p:blipFill>
        <p:spPr>
          <a:xfrm>
            <a:off x="6273182" y="3997045"/>
            <a:ext cx="743004" cy="786663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id="{EDCDD5F7-DB25-0AA9-DB9B-2B38BB9F14D3}"/>
              </a:ext>
            </a:extLst>
          </p:cNvPr>
          <p:cNvSpPr/>
          <p:nvPr/>
        </p:nvSpPr>
        <p:spPr>
          <a:xfrm>
            <a:off x="8597225" y="2779533"/>
            <a:ext cx="2935014" cy="893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0302187-25BA-9849-0066-56CB49038457}"/>
              </a:ext>
            </a:extLst>
          </p:cNvPr>
          <p:cNvSpPr/>
          <p:nvPr/>
        </p:nvSpPr>
        <p:spPr>
          <a:xfrm>
            <a:off x="4314367" y="4017048"/>
            <a:ext cx="830316" cy="814338"/>
          </a:xfrm>
          <a:prstGeom prst="rect">
            <a:avLst/>
          </a:prstGeom>
          <a:noFill/>
          <a:ln w="28575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15239D5-0519-B5A3-7973-130575346DFA}"/>
              </a:ext>
            </a:extLst>
          </p:cNvPr>
          <p:cNvSpPr/>
          <p:nvPr/>
        </p:nvSpPr>
        <p:spPr>
          <a:xfrm>
            <a:off x="10628349" y="2845493"/>
            <a:ext cx="760071" cy="755230"/>
          </a:xfrm>
          <a:prstGeom prst="rect">
            <a:avLst/>
          </a:prstGeom>
          <a:noFill/>
          <a:ln w="28575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712794A-ABD5-31DB-532E-147BDCF7ACA8}"/>
              </a:ext>
            </a:extLst>
          </p:cNvPr>
          <p:cNvSpPr/>
          <p:nvPr/>
        </p:nvSpPr>
        <p:spPr>
          <a:xfrm>
            <a:off x="8728054" y="2850373"/>
            <a:ext cx="760071" cy="755230"/>
          </a:xfrm>
          <a:prstGeom prst="rect">
            <a:avLst/>
          </a:prstGeom>
          <a:noFill/>
          <a:ln w="28575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B72F607-BB6B-BFB0-482F-ED17968964F6}"/>
              </a:ext>
            </a:extLst>
          </p:cNvPr>
          <p:cNvSpPr/>
          <p:nvPr/>
        </p:nvSpPr>
        <p:spPr>
          <a:xfrm>
            <a:off x="6216631" y="4017048"/>
            <a:ext cx="886868" cy="814338"/>
          </a:xfrm>
          <a:prstGeom prst="rect">
            <a:avLst/>
          </a:prstGeom>
          <a:noFill/>
          <a:ln w="28575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5FAC12E3-E031-BA77-B0E3-5642F44FF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t="14104" r="36500" b="52297"/>
          <a:stretch/>
        </p:blipFill>
        <p:spPr>
          <a:xfrm>
            <a:off x="5319518" y="5084396"/>
            <a:ext cx="830316" cy="668157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DD574996-5C56-8254-5333-1A7BDD1B7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12" t="12074" r="14490" b="54327"/>
          <a:stretch/>
        </p:blipFill>
        <p:spPr>
          <a:xfrm>
            <a:off x="4354325" y="5043689"/>
            <a:ext cx="735725" cy="668157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AC2A2008-31BB-6028-1C1D-BF1AD22F0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6" t="13185" r="61422" b="53216"/>
          <a:stretch/>
        </p:blipFill>
        <p:spPr>
          <a:xfrm>
            <a:off x="6272049" y="5070512"/>
            <a:ext cx="830317" cy="668157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02E331DD-8487-9689-99A8-108420A4625D}"/>
              </a:ext>
            </a:extLst>
          </p:cNvPr>
          <p:cNvSpPr txBox="1"/>
          <p:nvPr/>
        </p:nvSpPr>
        <p:spPr>
          <a:xfrm>
            <a:off x="2020113" y="4156956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rerolling: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2B33ADE-66B3-B55C-B9AD-352EDBD7D6EF}"/>
              </a:ext>
            </a:extLst>
          </p:cNvPr>
          <p:cNvSpPr txBox="1"/>
          <p:nvPr/>
        </p:nvSpPr>
        <p:spPr>
          <a:xfrm>
            <a:off x="1992911" y="511960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rerolling: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2452EE9-77A5-E24E-0AD3-9E323A8C40F3}"/>
              </a:ext>
            </a:extLst>
          </p:cNvPr>
          <p:cNvSpPr txBox="1"/>
          <p:nvPr/>
        </p:nvSpPr>
        <p:spPr>
          <a:xfrm>
            <a:off x="4832362" y="6103116"/>
            <a:ext cx="18653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roll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右大括号 75">
            <a:extLst>
              <a:ext uri="{FF2B5EF4-FFF2-40B4-BE49-F238E27FC236}">
                <a16:creationId xmlns:a16="http://schemas.microsoft.com/office/drawing/2014/main" id="{65781E9D-E8C8-34AD-38D3-897AD0C3CD87}"/>
              </a:ext>
            </a:extLst>
          </p:cNvPr>
          <p:cNvSpPr/>
          <p:nvPr/>
        </p:nvSpPr>
        <p:spPr>
          <a:xfrm rot="5400000">
            <a:off x="5549580" y="4694275"/>
            <a:ext cx="273732" cy="2520953"/>
          </a:xfrm>
          <a:prstGeom prst="rightBrace">
            <a:avLst>
              <a:gd name="adj1" fmla="val 80634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807BB79-D136-CFDC-0A5B-4CAE9B0DC11B}"/>
              </a:ext>
            </a:extLst>
          </p:cNvPr>
          <p:cNvSpPr txBox="1"/>
          <p:nvPr/>
        </p:nvSpPr>
        <p:spPr>
          <a:xfrm>
            <a:off x="842272" y="1511091"/>
            <a:ext cx="8292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idea:	roll, then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reroll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dice until we get a good roll!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F15CA0D-00AC-81EF-ABF0-C0726379BD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6" t="13185" r="61422" b="53216"/>
          <a:stretch/>
        </p:blipFill>
        <p:spPr>
          <a:xfrm>
            <a:off x="4343815" y="2235396"/>
            <a:ext cx="830317" cy="6681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18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5" grpId="0"/>
      <p:bldP spid="59" grpId="0" animBg="1"/>
      <p:bldP spid="60" grpId="0" animBg="1"/>
      <p:bldP spid="61" grpId="0" animBg="1"/>
      <p:bldP spid="62" grpId="0" animBg="1"/>
      <p:bldP spid="63" grpId="0" animBg="1"/>
      <p:bldP spid="72" grpId="0"/>
      <p:bldP spid="72" grpId="1"/>
      <p:bldP spid="73" grpId="0"/>
      <p:bldP spid="75" grpId="0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890D4-BA47-103F-52C8-C9CA44C94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D56D1-6C16-FBD2-D877-19A61A13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8832" cy="1325563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MT algorithm is simple yet </a:t>
            </a:r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zh-CN" altLang="en-US" sz="3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BA9946-3D95-93B6-F71C-C9CF4B833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3" t="50000" r="63849" b="10443"/>
          <a:stretch/>
        </p:blipFill>
        <p:spPr>
          <a:xfrm>
            <a:off x="3083468" y="1917506"/>
            <a:ext cx="743004" cy="7866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FF3E1E-F363-04B6-C7E1-9E7BB44AB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02" t="51247" r="38681" b="9195"/>
          <a:stretch/>
        </p:blipFill>
        <p:spPr>
          <a:xfrm>
            <a:off x="2133854" y="1945182"/>
            <a:ext cx="743004" cy="78666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3F17BEB-1D6C-A34F-AE76-C668EA1C9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t="14104" r="36500" b="52297"/>
          <a:stretch/>
        </p:blipFill>
        <p:spPr>
          <a:xfrm>
            <a:off x="2124381" y="4842659"/>
            <a:ext cx="830316" cy="66815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6DCC744-FBC0-BC80-B6E6-20C32E06C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12" t="12074" r="14490" b="54327"/>
          <a:stretch/>
        </p:blipFill>
        <p:spPr>
          <a:xfrm>
            <a:off x="1159188" y="4801952"/>
            <a:ext cx="735725" cy="66815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CDA4A1E-87A5-C71A-4180-E9FDC5161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6" t="13185" r="61422" b="53216"/>
          <a:stretch/>
        </p:blipFill>
        <p:spPr>
          <a:xfrm>
            <a:off x="3076912" y="4828775"/>
            <a:ext cx="830317" cy="66815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A79F4CD-10AD-062E-C6C4-73DEBE3527BF}"/>
              </a:ext>
            </a:extLst>
          </p:cNvPr>
          <p:cNvSpPr txBox="1"/>
          <p:nvPr/>
        </p:nvSpPr>
        <p:spPr>
          <a:xfrm>
            <a:off x="1035308" y="3511561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Reroll…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653B9D6-6162-EAE9-4AD2-67CC1816ABCA}"/>
              </a:ext>
            </a:extLst>
          </p:cNvPr>
          <p:cNvSpPr txBox="1"/>
          <p:nvPr/>
        </p:nvSpPr>
        <p:spPr>
          <a:xfrm>
            <a:off x="813711" y="5880835"/>
            <a:ext cx="3355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roll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15471E9B-0D42-D740-88AD-C2ED2A2A3275}"/>
              </a:ext>
            </a:extLst>
          </p:cNvPr>
          <p:cNvSpPr/>
          <p:nvPr/>
        </p:nvSpPr>
        <p:spPr>
          <a:xfrm rot="5400000">
            <a:off x="2354443" y="4452538"/>
            <a:ext cx="273732" cy="2520953"/>
          </a:xfrm>
          <a:prstGeom prst="rightBrace">
            <a:avLst>
              <a:gd name="adj1" fmla="val 80634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3C0D6DA-73C7-6FA4-6E72-26C3506DC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6" t="13185" r="61422" b="53216"/>
          <a:stretch/>
        </p:blipFill>
        <p:spPr>
          <a:xfrm>
            <a:off x="1148678" y="1993659"/>
            <a:ext cx="830317" cy="668157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3629D63-12B8-580E-656C-ACB1A7E1E3F8}"/>
              </a:ext>
            </a:extLst>
          </p:cNvPr>
          <p:cNvCxnSpPr>
            <a:cxnSpLocks/>
          </p:cNvCxnSpPr>
          <p:nvPr/>
        </p:nvCxnSpPr>
        <p:spPr>
          <a:xfrm>
            <a:off x="2505707" y="2917205"/>
            <a:ext cx="0" cy="52230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F0A8ED9E-45C7-CF28-5C1F-D82F22F32648}"/>
              </a:ext>
            </a:extLst>
          </p:cNvPr>
          <p:cNvSpPr/>
          <p:nvPr/>
        </p:nvSpPr>
        <p:spPr>
          <a:xfrm>
            <a:off x="4078021" y="1993659"/>
            <a:ext cx="325819" cy="3476449"/>
          </a:xfrm>
          <a:prstGeom prst="rightBrace">
            <a:avLst>
              <a:gd name="adj1" fmla="val 98656"/>
              <a:gd name="adj2" fmla="val 31558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9ECB66A-AE7E-3650-BB74-B0A0D3537F27}"/>
              </a:ext>
            </a:extLst>
          </p:cNvPr>
          <p:cNvSpPr txBox="1"/>
          <p:nvPr/>
        </p:nvSpPr>
        <p:spPr>
          <a:xfrm>
            <a:off x="4645580" y="2659121"/>
            <a:ext cx="6884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Terminates with prob. 1;</a:t>
            </a:r>
          </a:p>
          <a:p>
            <a:pPr marL="342900" indent="-342900">
              <a:buFontTx/>
              <a:buChar char="-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constant upper bound of the expected rounds of rolling.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28DCEA8-5906-3FA6-A2E2-9275AE7B3483}"/>
              </a:ext>
            </a:extLst>
          </p:cNvPr>
          <p:cNvSpPr txBox="1"/>
          <p:nvPr/>
        </p:nvSpPr>
        <p:spPr>
          <a:xfrm>
            <a:off x="4651850" y="2255052"/>
            <a:ext cx="7245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[MT10] (proved in the Theory A style):</a:t>
            </a:r>
            <a:endParaRPr lang="zh-CN" altLang="en-US" sz="2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4A832BB-D6FA-0E17-600B-B6B69F55C95A}"/>
              </a:ext>
            </a:extLst>
          </p:cNvPr>
          <p:cNvSpPr txBox="1"/>
          <p:nvPr/>
        </p:nvSpPr>
        <p:spPr>
          <a:xfrm>
            <a:off x="4688816" y="4194226"/>
            <a:ext cx="5559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motivation: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0B43888-EBA1-18C7-97BE-D463E7D3F840}"/>
              </a:ext>
            </a:extLst>
          </p:cNvPr>
          <p:cNvSpPr txBox="1"/>
          <p:nvPr/>
        </p:nvSpPr>
        <p:spPr>
          <a:xfrm>
            <a:off x="5250183" y="4886032"/>
            <a:ext cx="60960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MT algo. is a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program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we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formally verify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by applying PL techniques!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5939C91-BFFF-46A5-CF0A-4BD14BDFFB63}"/>
              </a:ext>
            </a:extLst>
          </p:cNvPr>
          <p:cNvCxnSpPr>
            <a:cxnSpLocks/>
          </p:cNvCxnSpPr>
          <p:nvPr/>
        </p:nvCxnSpPr>
        <p:spPr>
          <a:xfrm>
            <a:off x="2505707" y="4016134"/>
            <a:ext cx="0" cy="52230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1992651-40F6-7A66-D1A7-1B10458B78F5}"/>
                  </a:ext>
                </a:extLst>
              </p:cNvPr>
              <p:cNvSpPr txBox="1"/>
              <p:nvPr/>
            </p:nvSpPr>
            <p:spPr>
              <a:xfrm>
                <a:off x="2432875" y="3592961"/>
                <a:ext cx="134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1992651-40F6-7A66-D1A7-1B10458B7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75" y="3592961"/>
                <a:ext cx="134652" cy="276999"/>
              </a:xfrm>
              <a:prstGeom prst="rect">
                <a:avLst/>
              </a:prstGeom>
              <a:blipFill>
                <a:blip r:embed="rId6"/>
                <a:stretch>
                  <a:fillRect l="-36364" r="-36364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05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2EC82-EBCF-E3B8-FA5B-1B366C983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23F7D-5875-602D-5368-1F89CC14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8832" cy="1325563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contributions</a:t>
            </a:r>
            <a:endParaRPr lang="zh-CN" altLang="en-US" sz="3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9A9E27D-DF70-07A5-975F-E74462C35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6716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 verification of 6 important properties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MT algo. and its extensions, including all 3 “probabilistic” results in [MT10] 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Gödel Prize 2020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proof recipes as byproducts:</a:t>
            </a:r>
          </a:p>
          <a:p>
            <a:pPr lvl="1">
              <a:buFontTx/>
              <a:buChar char="-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truncation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simplifying the proof of total correctness of prob. programs.</a:t>
            </a:r>
          </a:p>
          <a:p>
            <a:pPr lvl="1">
              <a:buFontTx/>
              <a:buChar char="-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Resampling-table-based coupling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probabilistic relational reasoning.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verified new property of the MT algo.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3F992E-D9E7-984A-CF9E-A356005F4168}"/>
              </a:ext>
            </a:extLst>
          </p:cNvPr>
          <p:cNvSpPr txBox="1"/>
          <p:nvPr/>
        </p:nvSpPr>
        <p:spPr>
          <a:xfrm>
            <a:off x="838199" y="4568425"/>
            <a:ext cx="10515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talk: verifying one of the most important results in [MT10].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155EBD-606B-5D33-09CA-3130D7ED6DB4}"/>
              </a:ext>
            </a:extLst>
          </p:cNvPr>
          <p:cNvSpPr txBox="1"/>
          <p:nvPr/>
        </p:nvSpPr>
        <p:spPr>
          <a:xfrm>
            <a:off x="2114466" y="5237693"/>
            <a:ext cx="796306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algo.:</a:t>
            </a:r>
          </a:p>
          <a:p>
            <a:pPr marL="342900" indent="-342900">
              <a:buFontTx/>
              <a:buChar char="-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Terminates with prob. 1;</a:t>
            </a:r>
          </a:p>
          <a:p>
            <a:pPr marL="342900" indent="-342900">
              <a:buFontTx/>
              <a:buChar char="-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constant upper bound of the expected rounds of sampling.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632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71615-7A03-B751-F3BA-11F87CF24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10E33-F395-ED40-4C83-115705E97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8832" cy="1325563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MT algorithm: The general form</a:t>
            </a:r>
            <a:endParaRPr lang="zh-CN" altLang="en-US" sz="3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B91445B-D2FB-DCC7-D4F0-04AB8A5DDCB9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1072903" cy="2092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Given:</a:t>
                </a: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program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associated with some random distribution</a:t>
                </a:r>
                <a:r>
                  <a:rPr lang="en-US" altLang="zh-CN" sz="2400" dirty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each depending on some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Construct an assignment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such that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occurs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B91445B-D2FB-DCC7-D4F0-04AB8A5D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1072903" cy="2092881"/>
              </a:xfrm>
              <a:prstGeom prst="rect">
                <a:avLst/>
              </a:prstGeom>
              <a:blipFill>
                <a:blip r:embed="rId5"/>
                <a:stretch>
                  <a:fillRect l="-881" t="-2326" b="-5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1110AFA-8FCB-9120-80E9-AE3AA3E907B3}"/>
                  </a:ext>
                </a:extLst>
              </p:cNvPr>
              <p:cNvSpPr txBox="1"/>
              <p:nvPr/>
            </p:nvSpPr>
            <p:spPr>
              <a:xfrm>
                <a:off x="1827816" y="4010562"/>
                <a:ext cx="4914935" cy="23975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n>
                      <a:noFill/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Independently </a:t>
                </a:r>
                <a:r>
                  <a:rPr lang="en-US" altLang="zh-CN" sz="2400" dirty="0">
                    <a:ln>
                      <a:noFill/>
                    </a:ln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</a:t>
                </a:r>
                <a:r>
                  <a:rPr lang="en-US" altLang="zh-CN" sz="2400" dirty="0">
                    <a:ln>
                      <a:noFill/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n>
                          <a:noFill/>
                        </a:ln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sz="2400" dirty="0">
                  <a:ln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n>
                      <a:noFill/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altLang="zh-CN" sz="2400" dirty="0">
                    <a:ln>
                      <a:noFill/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n>
                          <a:noFill/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zh-CN" sz="2400" b="0" i="1" smtClean="0">
                        <a:ln>
                          <a:noFill/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400" b="0" i="1" smtClean="0">
                        <a:ln>
                          <a:noFill/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1, </m:t>
                        </m:r>
                        <m: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sz="2400" b="0" i="1" smtClean="0">
                        <a:ln>
                          <a:noFill/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 </m:t>
                    </m:r>
                    <m:sSub>
                      <m:sSubPr>
                        <m:ctrlP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n>
                          <a:noFill/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0" smtClean="0">
                        <a:ln>
                          <a:noFill/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holds</m:t>
                    </m:r>
                  </m:oMath>
                </a14:m>
                <a:r>
                  <a:rPr lang="en-US" altLang="zh-CN" sz="2400" dirty="0">
                    <a:ln>
                      <a:noFill/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ln>
                      <a:noFill/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altLang="zh-CN" sz="2400" dirty="0">
                    <a:ln>
                      <a:noFill/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Choose such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4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400" dirty="0">
                  <a:ln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n>
                      <a:noFill/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b="1" dirty="0">
                    <a:ln>
                      <a:noFill/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</a:t>
                </a:r>
                <a:r>
                  <a:rPr lang="en-US" altLang="zh-CN" sz="2400" dirty="0">
                    <a:ln>
                      <a:noFill/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n>
                      <a:noFill/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400" i="1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ln>
                      <a:noFill/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depends on </a:t>
                </a:r>
                <a:r>
                  <a:rPr lang="en-US" altLang="zh-CN" sz="2400" b="1" dirty="0">
                    <a:ln>
                      <a:noFill/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altLang="zh-CN" sz="2400" dirty="0">
                    <a:ln>
                      <a:noFill/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sz="2400" dirty="0">
                    <a:ln>
                      <a:noFill/>
                    </a:ln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Resample</a:t>
                </a:r>
                <a:r>
                  <a:rPr lang="en-US" altLang="zh-CN" sz="2400" dirty="0">
                    <a:ln>
                      <a:noFill/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dirty="0">
                  <a:ln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n>
                      <a:noFill/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the current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n>
                          <a:noFill/>
                        </a:ln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sz="2400" dirty="0">
                  <a:ln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1110AFA-8FCB-9120-80E9-AE3AA3E90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816" y="4010562"/>
                <a:ext cx="4914935" cy="23975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676156A-D98C-23B6-BED0-856B003E6D06}"/>
                  </a:ext>
                </a:extLst>
              </p:cNvPr>
              <p:cNvSpPr txBox="1"/>
              <p:nvPr/>
            </p:nvSpPr>
            <p:spPr>
              <a:xfrm>
                <a:off x="7570006" y="4547631"/>
                <a:ext cx="381269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n>
                      <a:noFill/>
                    </a:ln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(Re-)sample</a:t>
                </a:r>
                <a:r>
                  <a:rPr lang="en-US" altLang="zh-CN" sz="2400" dirty="0">
                    <a:ln>
                      <a:noFill/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Assign the result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676156A-D98C-23B6-BED0-856B003E6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06" y="4547631"/>
                <a:ext cx="3812698" cy="1200329"/>
              </a:xfrm>
              <a:prstGeom prst="rect">
                <a:avLst/>
              </a:prstGeom>
              <a:blipFill>
                <a:blip r:embed="rId7"/>
                <a:stretch>
                  <a:fillRect l="-2560" t="-4061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306B0192-4F49-A831-64B0-ED6E5A7E55D8}"/>
              </a:ext>
            </a:extLst>
          </p:cNvPr>
          <p:cNvSpPr txBox="1"/>
          <p:nvPr/>
        </p:nvSpPr>
        <p:spPr>
          <a:xfrm>
            <a:off x="2396359" y="2831585"/>
            <a:ext cx="1261241" cy="374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(“patterns”)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138688-9360-3977-0571-3A981A6173DC}"/>
              </a:ext>
            </a:extLst>
          </p:cNvPr>
          <p:cNvSpPr txBox="1"/>
          <p:nvPr/>
        </p:nvSpPr>
        <p:spPr>
          <a:xfrm>
            <a:off x="3999186" y="1789945"/>
            <a:ext cx="1261241" cy="374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(“dice”)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53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3C34F73B-E2C8-B315-3BBB-9CA33A85084D}"/>
              </a:ext>
            </a:extLst>
          </p:cNvPr>
          <p:cNvSpPr/>
          <p:nvPr/>
        </p:nvSpPr>
        <p:spPr>
          <a:xfrm>
            <a:off x="5927834" y="1564567"/>
            <a:ext cx="5864773" cy="1582356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38FA40D-7238-4536-9DB7-6DAAEE150641}"/>
                  </a:ext>
                </a:extLst>
              </p:cNvPr>
              <p:cNvSpPr txBox="1"/>
              <p:nvPr/>
            </p:nvSpPr>
            <p:spPr>
              <a:xfrm>
                <a:off x="633653" y="2563166"/>
                <a:ext cx="4914935" cy="31362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Independently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sz="2400" dirty="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𝑐𝑛𝑡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≔0</m:t>
                    </m:r>
                  </m:oMath>
                </a14:m>
                <a:r>
                  <a:rPr lang="en-US" altLang="zh-CN" sz="2400" dirty="0">
                    <a:ln>
                      <a:noFill/>
                    </a:ln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b="1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altLang="zh-CN" sz="2400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zh-CN" sz="2400" b="0" i="1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400" b="0" i="1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1, </m:t>
                        </m:r>
                        <m: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sz="2400" b="0" i="1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 </m:t>
                    </m:r>
                    <m:sSub>
                      <m:sSubPr>
                        <m:ctrlP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holds</m:t>
                    </m:r>
                  </m:oMath>
                </a14:m>
                <a:r>
                  <a:rPr lang="en-US" altLang="zh-CN" sz="2400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altLang="zh-CN" sz="2400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Choose such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400" dirty="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b="1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</a:t>
                </a:r>
                <a:r>
                  <a:rPr lang="en-US" altLang="zh-CN" sz="2400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400" i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depends on </a:t>
                </a:r>
                <a:r>
                  <a:rPr lang="en-US" altLang="zh-CN" sz="2400" b="1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altLang="zh-CN" sz="2400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Resample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dirty="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n>
                      <a:noFill/>
                    </a:ln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𝑐𝑛𝑡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𝑐𝑛𝑡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sz="2400" dirty="0">
                  <a:ln>
                    <a:noFill/>
                  </a:ln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the current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sz="2400" dirty="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38FA40D-7238-4536-9DB7-6DAAEE150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53" y="2563166"/>
                <a:ext cx="4914935" cy="31362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4419E41-05C3-4EA3-9579-8E74583F9BE8}"/>
                  </a:ext>
                </a:extLst>
              </p:cNvPr>
              <p:cNvSpPr/>
              <p:nvPr/>
            </p:nvSpPr>
            <p:spPr>
              <a:xfrm>
                <a:off x="6779287" y="2511690"/>
                <a:ext cx="4148507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r>
                            <m:rPr>
                              <m:nor/>
                            </m:rPr>
                            <a:rPr lang="zh-CN" altLang="en-US" sz="2400" dirty="0">
                              <a:solidFill>
                                <a:prstClr val="black"/>
                              </a:solidFill>
                            </a:rPr>
                            <m:t>⊨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𝐭𝐫𝐮𝐞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MT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zh-CN" altLang="en-US" sz="2400">
                                  <a:solidFill>
                                    <a:prstClr val="black"/>
                                  </a:solidFill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𝑐𝑛𝑡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altLang="zh-CN" sz="2400">
                                      <a:solidFill>
                                        <a:prstClr val="black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EL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4419E41-05C3-4EA3-9579-8E74583F9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287" y="2511690"/>
                <a:ext cx="4148507" cy="5091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495A774-75A1-4F2E-A35B-5D99B214F1B2}"/>
                  </a:ext>
                </a:extLst>
              </p:cNvPr>
              <p:cNvSpPr/>
              <p:nvPr/>
            </p:nvSpPr>
            <p:spPr>
              <a:xfrm>
                <a:off x="638507" y="1963017"/>
                <a:ext cx="928396" cy="4743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MT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495A774-75A1-4F2E-A35B-5D99B214F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07" y="1963017"/>
                <a:ext cx="928396" cy="474361"/>
              </a:xfrm>
              <a:prstGeom prst="rect">
                <a:avLst/>
              </a:prstGeom>
              <a:blipFill>
                <a:blip r:embed="rId7"/>
                <a:stretch>
                  <a:fillRect l="-1974" t="-10256" r="-9211" b="-25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1CCAD6F-0A8A-4936-8823-6978F8E311B3}"/>
                  </a:ext>
                </a:extLst>
              </p:cNvPr>
              <p:cNvSpPr/>
              <p:nvPr/>
            </p:nvSpPr>
            <p:spPr>
              <a:xfrm>
                <a:off x="6032396" y="4116160"/>
                <a:ext cx="5573625" cy="15823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correctness Hoare triple:</a:t>
                </a:r>
              </a:p>
              <a:p>
                <a:pPr marL="342900" lvl="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MT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almost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urely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erminates</a:t>
                </a:r>
                <a:b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(terminates with probability 1)</a:t>
                </a:r>
              </a:p>
              <a:p>
                <a:pPr marL="342900" lvl="0" indent="-342900">
                  <a:buFontTx/>
                  <a:buChar char="-"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Postcondition ensures efficiency</a:t>
                </a: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1CCAD6F-0A8A-4936-8823-6978F8E31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396" y="4116160"/>
                <a:ext cx="5573625" cy="1582356"/>
              </a:xfrm>
              <a:prstGeom prst="rect">
                <a:avLst/>
              </a:prstGeom>
              <a:blipFill>
                <a:blip r:embed="rId8"/>
                <a:stretch>
                  <a:fillRect l="-1751" t="-3077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14E7D56-F33D-409F-9C70-E292223CA805}"/>
                  </a:ext>
                </a:extLst>
              </p:cNvPr>
              <p:cNvSpPr/>
              <p:nvPr/>
            </p:nvSpPr>
            <p:spPr>
              <a:xfrm>
                <a:off x="6032396" y="1616558"/>
                <a:ext cx="576021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EL-condition(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holds, then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14E7D56-F33D-409F-9C70-E292223CA8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396" y="1616558"/>
                <a:ext cx="5760211" cy="830997"/>
              </a:xfrm>
              <a:prstGeom prst="rect">
                <a:avLst/>
              </a:prstGeom>
              <a:blipFill>
                <a:blip r:embed="rId9"/>
                <a:stretch>
                  <a:fillRect l="-1695" t="-5839" r="-847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B537ED4-BFB6-4851-984A-34CD1F05C9E3}"/>
              </a:ext>
            </a:extLst>
          </p:cNvPr>
          <p:cNvCxnSpPr/>
          <p:nvPr/>
        </p:nvCxnSpPr>
        <p:spPr>
          <a:xfrm>
            <a:off x="10089832" y="3020868"/>
            <a:ext cx="581114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3E74840-0FC8-4464-8750-ECAACF21AEC6}"/>
              </a:ext>
            </a:extLst>
          </p:cNvPr>
          <p:cNvCxnSpPr>
            <a:cxnSpLocks/>
          </p:cNvCxnSpPr>
          <p:nvPr/>
        </p:nvCxnSpPr>
        <p:spPr>
          <a:xfrm>
            <a:off x="10388935" y="3020868"/>
            <a:ext cx="0" cy="408132"/>
          </a:xfrm>
          <a:prstGeom prst="straightConnector1">
            <a:avLst/>
          </a:prstGeom>
          <a:ln w="19050">
            <a:solidFill>
              <a:srgbClr val="00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DD32D91-8474-4518-AB28-2065AFE93F42}"/>
              </a:ext>
            </a:extLst>
          </p:cNvPr>
          <p:cNvSpPr txBox="1"/>
          <p:nvPr/>
        </p:nvSpPr>
        <p:spPr>
          <a:xfrm>
            <a:off x="8901187" y="3323383"/>
            <a:ext cx="304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real number</a:t>
            </a:r>
            <a:endParaRPr lang="zh-CN" altLang="en-US" sz="24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5413B06-8503-48AB-A2A5-70ECC41D27E8}"/>
              </a:ext>
            </a:extLst>
          </p:cNvPr>
          <p:cNvSpPr/>
          <p:nvPr/>
        </p:nvSpPr>
        <p:spPr>
          <a:xfrm>
            <a:off x="7628495" y="5850882"/>
            <a:ext cx="25680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prove it?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5809E99-FFE7-51F6-707E-0FB55F0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8832" cy="1325563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goal</a:t>
            </a:r>
            <a:endParaRPr lang="zh-CN" altLang="en-US" sz="3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5C088D3-31C0-E902-569E-7210DA84FBE3}"/>
              </a:ext>
            </a:extLst>
          </p:cNvPr>
          <p:cNvCxnSpPr>
            <a:cxnSpLocks/>
          </p:cNvCxnSpPr>
          <p:nvPr/>
        </p:nvCxnSpPr>
        <p:spPr>
          <a:xfrm>
            <a:off x="6411310" y="1659705"/>
            <a:ext cx="1608083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A20E92D-563B-CA9B-00AA-00D8729FDEE1}"/>
              </a:ext>
            </a:extLst>
          </p:cNvPr>
          <p:cNvCxnSpPr>
            <a:cxnSpLocks/>
          </p:cNvCxnSpPr>
          <p:nvPr/>
        </p:nvCxnSpPr>
        <p:spPr>
          <a:xfrm flipV="1">
            <a:off x="7225718" y="1229711"/>
            <a:ext cx="0" cy="429994"/>
          </a:xfrm>
          <a:prstGeom prst="straightConnector1">
            <a:avLst/>
          </a:prstGeom>
          <a:ln w="19050">
            <a:solidFill>
              <a:srgbClr val="00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6A5BAA9-8C3F-CABC-20A4-A25D4FAFDEDC}"/>
              </a:ext>
            </a:extLst>
          </p:cNvPr>
          <p:cNvSpPr txBox="1"/>
          <p:nvPr/>
        </p:nvSpPr>
        <p:spPr>
          <a:xfrm>
            <a:off x="5906135" y="753533"/>
            <a:ext cx="2609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special constraint</a:t>
            </a:r>
            <a:endParaRPr lang="zh-CN" altLang="en-US" sz="24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73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15.1|2.9|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3.2|8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1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4|7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4.6|14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8.4|6.3|5.2|5.1|18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4|6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2|1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16575</TotalTime>
  <Words>2205</Words>
  <Application>Microsoft Office PowerPoint</Application>
  <PresentationFormat>宽屏</PresentationFormat>
  <Paragraphs>664</Paragraphs>
  <Slides>34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等线 Light</vt:lpstr>
      <vt:lpstr>楷体</vt:lpstr>
      <vt:lpstr>宋体</vt:lpstr>
      <vt:lpstr>Arial</vt:lpstr>
      <vt:lpstr>Cambria Math</vt:lpstr>
      <vt:lpstr>Times New Roman</vt:lpstr>
      <vt:lpstr>Office 主题​​</vt:lpstr>
      <vt:lpstr>Verifying Algorithmic Versions of the Lovász Local Lemma</vt:lpstr>
      <vt:lpstr>A dice-rolling example</vt:lpstr>
      <vt:lpstr>Lovász Local Lemma</vt:lpstr>
      <vt:lpstr>A dice-rolling example (cont’d)</vt:lpstr>
      <vt:lpstr>The MT algorithm: How does it construct a good roll?</vt:lpstr>
      <vt:lpstr>The MT algorithm is simple yet efficient!</vt:lpstr>
      <vt:lpstr>Our contributions</vt:lpstr>
      <vt:lpstr>The MT algorithm: The general form</vt:lpstr>
      <vt:lpstr>Proof goal</vt:lpstr>
      <vt:lpstr>Existing approaches for almost sure termination do NOT apply</vt:lpstr>
      <vt:lpstr>Alternative idea in [MT10]</vt:lpstr>
      <vt:lpstr>Challenge: How to formally define ⟦C_"MT"  ⟧?</vt:lpstr>
      <vt:lpstr>Our solution (proof recipe #1): Loop Truncation</vt:lpstr>
      <vt:lpstr>Our solution (proof recipe #1): Loop Truncation</vt:lpstr>
      <vt:lpstr>Our proof path </vt:lpstr>
      <vt:lpstr>Relational reasoning in [MT10]</vt:lpstr>
      <vt:lpstr>Our proof path</vt:lpstr>
      <vt:lpstr>How to do relational reasoning?</vt:lpstr>
      <vt:lpstr>Our solution (proof recipe #2): RT-Based Coupling</vt:lpstr>
      <vt:lpstr>RT-based semantics</vt:lpstr>
      <vt:lpstr>RT-based semantics</vt:lpstr>
      <vt:lpstr>Semantics equivalence</vt:lpstr>
      <vt:lpstr>Our proof path</vt:lpstr>
      <vt:lpstr>Next: reduce relational reasoning to unary reasoning</vt:lpstr>
      <vt:lpstr>Reduce relational reasoning to unary reasoning</vt:lpstr>
      <vt:lpstr>Reduce relational reasoning to unary reasoning</vt:lpstr>
      <vt:lpstr>Reduce relational reasoning to unary reasoning</vt:lpstr>
      <vt:lpstr>Reduce relational reasoning to unary reasoning</vt:lpstr>
      <vt:lpstr>Reduce relational reasoning to unary reasoning</vt:lpstr>
      <vt:lpstr>Reduce relational reasoning to unary reasoning</vt:lpstr>
      <vt:lpstr>Our proof path</vt:lpstr>
      <vt:lpstr>Our full proof path</vt:lpstr>
      <vt:lpstr>Conclusion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Algorithmic Versions of the Lovász Local Lemma</dc:title>
  <dc:creator>荣恩 林</dc:creator>
  <cp:lastModifiedBy>Hongjin</cp:lastModifiedBy>
  <cp:revision>1444</cp:revision>
  <dcterms:created xsi:type="dcterms:W3CDTF">2024-09-29T05:41:46Z</dcterms:created>
  <dcterms:modified xsi:type="dcterms:W3CDTF">2025-05-06T01:47:04Z</dcterms:modified>
</cp:coreProperties>
</file>